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7" r:id="rId6"/>
    <p:sldId id="273" r:id="rId7"/>
    <p:sldId id="274" r:id="rId8"/>
    <p:sldId id="263" r:id="rId9"/>
    <p:sldId id="268" r:id="rId10"/>
    <p:sldId id="269" r:id="rId11"/>
    <p:sldId id="270" r:id="rId12"/>
    <p:sldId id="271" r:id="rId13"/>
    <p:sldId id="272" r:id="rId14"/>
    <p:sldId id="276" r:id="rId15"/>
    <p:sldId id="279" r:id="rId16"/>
    <p:sldId id="275" r:id="rId17"/>
    <p:sldId id="277" r:id="rId18"/>
    <p:sldId id="278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vezetés" id="{765ED132-1407-4F44-ADB1-A7980754F08C}">
          <p14:sldIdLst>
            <p14:sldId id="256"/>
            <p14:sldId id="257"/>
            <p14:sldId id="258"/>
          </p14:sldIdLst>
        </p14:section>
        <p14:section name="Adathalászat" id="{FE86CF20-792D-4548-B739-FF12E06BB17B}">
          <p14:sldIdLst>
            <p14:sldId id="259"/>
            <p14:sldId id="267"/>
          </p14:sldIdLst>
        </p14:section>
        <p14:section name="Zsarolóvírusok" id="{A32E7950-CDBD-4A3D-A3F7-4B68C5BAC98A}">
          <p14:sldIdLst>
            <p14:sldId id="273"/>
            <p14:sldId id="274"/>
          </p14:sldIdLst>
        </p14:section>
        <p14:section name="Cyberbullying" id="{A90844EB-B41A-4316-B2B5-81E9E895654A}">
          <p14:sldIdLst>
            <p14:sldId id="263"/>
            <p14:sldId id="268"/>
            <p14:sldId id="269"/>
            <p14:sldId id="270"/>
            <p14:sldId id="271"/>
            <p14:sldId id="272"/>
            <p14:sldId id="276"/>
            <p14:sldId id="279"/>
          </p14:sldIdLst>
        </p14:section>
        <p14:section name="Befejezés" id="{CD3B175D-9AD3-45E8-A366-95EFBAD3816F}">
          <p14:sldIdLst>
            <p14:sldId id="275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756" autoAdjust="0"/>
  </p:normalViewPr>
  <p:slideViewPr>
    <p:cSldViewPr snapToGrid="0">
      <p:cViewPr varScale="1">
        <p:scale>
          <a:sx n="103" d="100"/>
          <a:sy n="103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4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A3350-7E91-47A4-98A5-90F950D90BEE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7BD38-9284-4AA4-923A-85E838E62E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516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lawyers.com/2012/02/it-can-be-ok-for-someone-to-impersonate-you-on-twitter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com/2015/09/hacker-lexicon-guide-ransomware-scary-hack-thats-rise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Téma címe és tanuló, felkészítő tanár és iskola leírása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638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  http://hun.tabby.eu/mit-jelent-a-cyberbullying.html</a:t>
            </a:r>
          </a:p>
          <a:p>
            <a:r>
              <a:rPr lang="hu-HU" dirty="0" smtClean="0"/>
              <a:t>Téma:</a:t>
            </a:r>
            <a:r>
              <a:rPr lang="hu-HU" baseline="0" dirty="0" smtClean="0"/>
              <a:t> Cyberbullying</a:t>
            </a:r>
            <a:endParaRPr lang="hu-HU" dirty="0" smtClean="0"/>
          </a:p>
          <a:p>
            <a:r>
              <a:rPr lang="hu-HU" baseline="0" dirty="0" smtClean="0"/>
              <a:t>Kép forrása: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3632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  http://hun.tabby.eu/mit-jelent-a-cyberbullying.html</a:t>
            </a:r>
          </a:p>
          <a:p>
            <a:r>
              <a:rPr lang="hu-HU" dirty="0" smtClean="0"/>
              <a:t>Téma:</a:t>
            </a:r>
            <a:r>
              <a:rPr lang="hu-HU" baseline="0" dirty="0" smtClean="0"/>
              <a:t> Cyberbullying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Kép forrása: </a:t>
            </a:r>
            <a:r>
              <a:rPr lang="hu-HU" dirty="0" smtClean="0">
                <a:solidFill>
                  <a:schemeClr val="bg1"/>
                </a:solidFill>
                <a:latin typeface="Copperplate Gothic Bold" panose="020E0705020206020404" pitchFamily="34" charset="0"/>
                <a:hlinkClick r:id="rId3"/>
              </a:rPr>
              <a:t>http://blogs.lawyers.com/2012/02/it-can-be-ok-for-someone-to-impersonate-you-on-twitter/</a:t>
            </a:r>
            <a:endParaRPr lang="hu-HU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019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  http://hun.tabby.eu/mit-jelent-a-cyberbullying.html</a:t>
            </a:r>
          </a:p>
          <a:p>
            <a:r>
              <a:rPr lang="hu-HU" dirty="0" smtClean="0"/>
              <a:t>Téma:</a:t>
            </a:r>
            <a:r>
              <a:rPr lang="hu-HU" baseline="0" dirty="0" smtClean="0"/>
              <a:t> Cyberbullying</a:t>
            </a:r>
          </a:p>
          <a:p>
            <a:r>
              <a:rPr lang="hu-HU" baseline="0" dirty="0" smtClean="0"/>
              <a:t>Kép forrása: http://cybertrax.ca/cyberflash-canada-aggressive-defence-needed-against-cyber-threats-expert-says/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2400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  http://hun.tabby.eu/mit-jelent-a-cyberbullying.html</a:t>
            </a:r>
          </a:p>
          <a:p>
            <a:r>
              <a:rPr lang="hu-HU" dirty="0" smtClean="0"/>
              <a:t>Téma:</a:t>
            </a:r>
            <a:r>
              <a:rPr lang="hu-HU" baseline="0" dirty="0" smtClean="0"/>
              <a:t> Cyberbullying</a:t>
            </a:r>
          </a:p>
          <a:p>
            <a:r>
              <a:rPr lang="hu-HU" baseline="0" dirty="0" smtClean="0"/>
              <a:t>Kép forrása: https://thecord.ca/sexting/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7486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  http://hun.tabby.eu/mit-jelent-a-cyberbullying.html</a:t>
            </a:r>
          </a:p>
          <a:p>
            <a:r>
              <a:rPr lang="hu-HU" dirty="0" smtClean="0"/>
              <a:t>Téma:</a:t>
            </a:r>
            <a:r>
              <a:rPr lang="hu-HU" baseline="0" dirty="0" smtClean="0"/>
              <a:t> Cyberbullying</a:t>
            </a:r>
          </a:p>
          <a:p>
            <a:r>
              <a:rPr lang="hu-HU" baseline="0" dirty="0" smtClean="0"/>
              <a:t>Kép forrása: 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940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  http://hun.tabby.eu/mit-jelent-a-cyberbullying.html</a:t>
            </a:r>
          </a:p>
          <a:p>
            <a:r>
              <a:rPr lang="hu-HU" dirty="0" smtClean="0"/>
              <a:t>Téma:</a:t>
            </a:r>
            <a:r>
              <a:rPr lang="hu-HU" baseline="0" dirty="0" smtClean="0"/>
              <a:t> Cyberbullying</a:t>
            </a:r>
          </a:p>
          <a:p>
            <a:r>
              <a:rPr lang="hu-HU" baseline="0" dirty="0" smtClean="0"/>
              <a:t> </a:t>
            </a: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78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949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04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Téma bevezetése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0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Menüben a gombok elvezetik a felhasználókat bizonyos helyekhez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1533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Adathalászat működésének</a:t>
            </a:r>
            <a:r>
              <a:rPr lang="hu-HU" dirty="0" smtClean="0"/>
              <a:t>, eljárásának, </a:t>
            </a:r>
            <a:r>
              <a:rPr lang="hu-HU" dirty="0"/>
              <a:t>céljának leírása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468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Hogy kell megelőzni az adathalászatot?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4481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Zsarolóvírus megismertetése</a:t>
            </a:r>
          </a:p>
          <a:p>
            <a:r>
              <a:rPr lang="hu-HU" dirty="0"/>
              <a:t>Kép forrása: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58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http://</a:t>
            </a:r>
            <a:r>
              <a:rPr lang="hu-HU" dirty="0" smtClean="0"/>
              <a:t>www.antivirus.hu/virved/index.php?CN=60.15.15.2&amp;CIE=0</a:t>
            </a:r>
          </a:p>
          <a:p>
            <a:r>
              <a:rPr lang="hu-HU" dirty="0" smtClean="0"/>
              <a:t>1.Kép forrása: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2.Kép</a:t>
            </a:r>
            <a:r>
              <a:rPr lang="hu-HU" baseline="0" dirty="0" smtClean="0"/>
              <a:t> forrása: </a:t>
            </a:r>
            <a:r>
              <a:rPr lang="hu-HU" dirty="0" smtClean="0">
                <a:solidFill>
                  <a:schemeClr val="bg1"/>
                </a:solidFill>
                <a:latin typeface="Copperplate Gothic Bold" panose="020E0705020206020404" pitchFamily="34" charset="0"/>
                <a:hlinkClick r:id="rId3"/>
              </a:rPr>
              <a:t>https://www.wired.com/2015/09/hacker-lexicon-guide-ransomware-scary-hack-thats-rise/</a:t>
            </a:r>
            <a:endParaRPr lang="hu-HU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13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  http://hun.tabby.eu/mit-jelent-a-cyberbullying.html</a:t>
            </a:r>
          </a:p>
          <a:p>
            <a:r>
              <a:rPr lang="hu-HU" dirty="0" smtClean="0"/>
              <a:t>Téma:</a:t>
            </a:r>
            <a:r>
              <a:rPr lang="hu-HU" baseline="0" dirty="0" smtClean="0"/>
              <a:t> Cyberbullying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845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Forrás:  http://hun.tabby.eu/mit-jelent-a-cyberbullying.html</a:t>
            </a:r>
          </a:p>
          <a:p>
            <a:r>
              <a:rPr lang="hu-HU" dirty="0" smtClean="0"/>
              <a:t>Téma:</a:t>
            </a:r>
            <a:r>
              <a:rPr lang="hu-HU" baseline="0" dirty="0" smtClean="0"/>
              <a:t> Cyberbullying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7BD38-9284-4AA4-923A-85E838E62E1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3167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56A6-D0F7-4418-95E1-5C85E04A8E2B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566-9455-4DE0-A25C-23F67BD7C2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00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56A6-D0F7-4418-95E1-5C85E04A8E2B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566-9455-4DE0-A25C-23F67BD7C2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58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56A6-D0F7-4418-95E1-5C85E04A8E2B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566-9455-4DE0-A25C-23F67BD7C2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59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56A6-D0F7-4418-95E1-5C85E04A8E2B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566-9455-4DE0-A25C-23F67BD7C2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890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56A6-D0F7-4418-95E1-5C85E04A8E2B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566-9455-4DE0-A25C-23F67BD7C2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358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56A6-D0F7-4418-95E1-5C85E04A8E2B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566-9455-4DE0-A25C-23F67BD7C2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144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56A6-D0F7-4418-95E1-5C85E04A8E2B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566-9455-4DE0-A25C-23F67BD7C2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74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56A6-D0F7-4418-95E1-5C85E04A8E2B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566-9455-4DE0-A25C-23F67BD7C2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92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56A6-D0F7-4418-95E1-5C85E04A8E2B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566-9455-4DE0-A25C-23F67BD7C2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5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56A6-D0F7-4418-95E1-5C85E04A8E2B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566-9455-4DE0-A25C-23F67BD7C2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659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56A6-D0F7-4418-95E1-5C85E04A8E2B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0566-9455-4DE0-A25C-23F67BD7C2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897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56A6-D0F7-4418-95E1-5C85E04A8E2B}" type="datetimeFigureOut">
              <a:rPr lang="hu-HU" smtClean="0"/>
              <a:t>2017. 03. 24.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0566-9455-4DE0-A25C-23F67BD7C24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547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4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iztonsagosinternet.h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esources.uknowkids.com/blog/bid/173713/10-Signs-Your-Child-is-a-Cyberbullying-Victim" TargetMode="External"/><Relationship Id="rId13" Type="http://schemas.openxmlformats.org/officeDocument/2006/relationships/hyperlink" Target="https://hu.wikipedia.org/wiki/Cyberbullyin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index.hu/tech/biztonsag/phsh061207/" TargetMode="External"/><Relationship Id="rId12" Type="http://schemas.openxmlformats.org/officeDocument/2006/relationships/hyperlink" Target="http://hun.tabby.eu/mit-jelent-a-cyberbullying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ztonsagportal.hu/adathalaszat-a-google-drive-segitsegevel.html" TargetMode="External"/><Relationship Id="rId11" Type="http://schemas.openxmlformats.org/officeDocument/2006/relationships/hyperlink" Target="https://www.wired.com/2015/09/hacker-lexicon-guide-ransomware-scary-hack-thats-rise/" TargetMode="External"/><Relationship Id="rId5" Type="http://schemas.openxmlformats.org/officeDocument/2006/relationships/hyperlink" Target="http://more-sky.com/group/white-hd-wallpapers-1080p/" TargetMode="External"/><Relationship Id="rId10" Type="http://schemas.openxmlformats.org/officeDocument/2006/relationships/hyperlink" Target="http://blogs.lawyers.com/2012/02/it-can-be-ok-for-someone-to-impersonate-you-on-twitter/" TargetMode="External"/><Relationship Id="rId4" Type="http://schemas.openxmlformats.org/officeDocument/2006/relationships/hyperlink" Target="http://mosaicon.hu/en/hatterkepek/szamitogep" TargetMode="External"/><Relationship Id="rId9" Type="http://schemas.openxmlformats.org/officeDocument/2006/relationships/hyperlink" Target="https://hu.wikipedia.org/wiki/Bitcoi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  <a:noFill/>
        </p:spPr>
        <p:txBody>
          <a:bodyPr>
            <a:normAutofit/>
          </a:bodyPr>
          <a:lstStyle/>
          <a:p>
            <a:r>
              <a:rPr lang="hu-HU" dirty="0">
                <a:blipFill>
                  <a:blip r:embed="rId3"/>
                  <a:stretch>
                    <a:fillRect/>
                  </a:stretch>
                </a:blipFill>
                <a:latin typeface="Copperplate Gothic Bold" panose="020E0705020206020404" pitchFamily="34" charset="0"/>
              </a:rPr>
              <a:t>Az internet veszélyei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2387600"/>
            <a:ext cx="9144000" cy="3426346"/>
          </a:xfrm>
          <a:noFill/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hu-HU" sz="3200" b="1" u="sng" dirty="0">
                <a:solidFill>
                  <a:schemeClr val="bg1"/>
                </a:solidFill>
                <a:latin typeface="+mj-lt"/>
              </a:rPr>
              <a:t>Név</a:t>
            </a:r>
            <a:r>
              <a:rPr lang="hu-HU" sz="3200" b="1" dirty="0">
                <a:solidFill>
                  <a:schemeClr val="bg1"/>
                </a:solidFill>
                <a:latin typeface="+mj-lt"/>
              </a:rPr>
              <a:t>: Sági Benedek</a:t>
            </a:r>
          </a:p>
          <a:p>
            <a:pPr>
              <a:spcBef>
                <a:spcPts val="2400"/>
              </a:spcBef>
            </a:pPr>
            <a:r>
              <a:rPr lang="hu-HU" sz="3200" b="1" u="sng" dirty="0">
                <a:solidFill>
                  <a:schemeClr val="bg1"/>
                </a:solidFill>
                <a:latin typeface="+mj-lt"/>
              </a:rPr>
              <a:t>Felkészítő </a:t>
            </a:r>
            <a:r>
              <a:rPr lang="hu-HU" sz="3200" b="1" u="sng" dirty="0" smtClean="0">
                <a:solidFill>
                  <a:schemeClr val="bg1"/>
                </a:solidFill>
                <a:latin typeface="+mj-lt"/>
              </a:rPr>
              <a:t>tanár</a:t>
            </a:r>
            <a:r>
              <a:rPr lang="hu-HU" sz="3200" b="1" dirty="0" smtClean="0">
                <a:solidFill>
                  <a:schemeClr val="bg1"/>
                </a:solidFill>
                <a:latin typeface="+mj-lt"/>
              </a:rPr>
              <a:t>: Mező György</a:t>
            </a:r>
            <a:endParaRPr lang="hu-HU" sz="3200" b="1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2400"/>
              </a:spcBef>
            </a:pPr>
            <a:r>
              <a:rPr lang="hu-HU" sz="3200" b="1" u="sng" dirty="0">
                <a:solidFill>
                  <a:schemeClr val="bg1"/>
                </a:solidFill>
                <a:latin typeface="+mj-lt"/>
              </a:rPr>
              <a:t>Iskola neve</a:t>
            </a:r>
            <a:r>
              <a:rPr lang="hu-HU" sz="32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hu-HU" sz="3200" b="1" dirty="0" err="1">
                <a:solidFill>
                  <a:schemeClr val="bg1"/>
                </a:solidFill>
                <a:latin typeface="+mj-lt"/>
              </a:rPr>
              <a:t>BMSzC</a:t>
            </a:r>
            <a:r>
              <a:rPr lang="hu-HU" sz="3200" b="1" dirty="0">
                <a:solidFill>
                  <a:schemeClr val="bg1"/>
                </a:solidFill>
                <a:latin typeface="+mj-lt"/>
              </a:rPr>
              <a:t> Neumann János Számítástechnikai Szakgimnáziuma</a:t>
            </a:r>
          </a:p>
          <a:p>
            <a:pPr>
              <a:spcBef>
                <a:spcPts val="2400"/>
              </a:spcBef>
            </a:pPr>
            <a:r>
              <a:rPr lang="hu-HU" sz="3200" b="1" u="sng" dirty="0">
                <a:solidFill>
                  <a:schemeClr val="bg1"/>
                </a:solidFill>
                <a:latin typeface="+mj-lt"/>
              </a:rPr>
              <a:t>Iskola címe</a:t>
            </a:r>
            <a:r>
              <a:rPr lang="hu-HU" sz="3200" b="1" dirty="0">
                <a:solidFill>
                  <a:schemeClr val="bg1"/>
                </a:solidFill>
                <a:latin typeface="+mj-lt"/>
              </a:rPr>
              <a:t>: 1144 Budapest, Kerepesi út 124.</a:t>
            </a:r>
          </a:p>
          <a:p>
            <a:endParaRPr lang="hu-HU" sz="3200" dirty="0">
              <a:blipFill>
                <a:blip r:embed="rId3"/>
                <a:stretch>
                  <a:fillRect/>
                </a:stretch>
              </a:blipFill>
              <a:latin typeface="Copperplate Gothic Bold" panose="020E07050202060204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65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02118"/>
            <a:ext cx="10515600" cy="4351338"/>
          </a:xfrm>
          <a:noFill/>
        </p:spPr>
        <p:txBody>
          <a:bodyPr/>
          <a:lstStyle/>
          <a:p>
            <a:pPr>
              <a:spcBef>
                <a:spcPts val="30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Magyarul: hírnévrontás</a:t>
            </a:r>
          </a:p>
          <a:p>
            <a:pPr>
              <a:spcBef>
                <a:spcPts val="30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Cél: Hírnév rombolása</a:t>
            </a:r>
          </a:p>
          <a:p>
            <a:pPr>
              <a:spcBef>
                <a:spcPts val="30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Akár rosszindulatú pletykával is könnyen „befeketíthet” másokat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76555"/>
            <a:ext cx="10515600" cy="1325563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hu-HU" sz="6000" dirty="0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2.típusa: Denigration</a:t>
            </a:r>
          </a:p>
        </p:txBody>
      </p:sp>
      <p:sp>
        <p:nvSpPr>
          <p:cNvPr id="6" name="Szalagnyíl felfelé 5">
            <a:hlinkClick r:id="rId4" action="ppaction://hlinksldjump"/>
          </p:cNvPr>
          <p:cNvSpPr/>
          <p:nvPr/>
        </p:nvSpPr>
        <p:spPr>
          <a:xfrm>
            <a:off x="230124" y="5946140"/>
            <a:ext cx="1216152" cy="731520"/>
          </a:xfrm>
          <a:prstGeom prst="curvedUpArrow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0" y="5390838"/>
            <a:ext cx="2144586" cy="3657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/>
              <a:t>VISSZA A MENÜBE 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135" y="4316418"/>
            <a:ext cx="3436547" cy="2148840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>
            <a:off x="9654891" y="5494350"/>
            <a:ext cx="1658679" cy="744279"/>
          </a:xfrm>
          <a:prstGeom prst="rightArrow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larendon Hv BT" panose="02040804050505020204" pitchFamily="18" charset="0"/>
              </a:rPr>
              <a:t>3.TÍPUS</a:t>
            </a:r>
          </a:p>
        </p:txBody>
      </p:sp>
      <p:sp>
        <p:nvSpPr>
          <p:cNvPr id="4" name="Balra nyíl 3">
            <a:hlinkClick r:id="rId6" action="ppaction://hlinksldjump"/>
          </p:cNvPr>
          <p:cNvSpPr/>
          <p:nvPr/>
        </p:nvSpPr>
        <p:spPr>
          <a:xfrm>
            <a:off x="2518356" y="5494349"/>
            <a:ext cx="1658679" cy="744279"/>
          </a:xfrm>
          <a:prstGeom prst="leftArrow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larendon Hv BT" panose="02040804050505020204" pitchFamily="18" charset="0"/>
              </a:rPr>
              <a:t>1.TÍPUS</a:t>
            </a:r>
          </a:p>
        </p:txBody>
      </p:sp>
    </p:spTree>
    <p:extLst>
      <p:ext uri="{BB962C8B-B14F-4D97-AF65-F5344CB8AC3E}">
        <p14:creationId xmlns:p14="http://schemas.microsoft.com/office/powerpoint/2010/main" val="290927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02118"/>
            <a:ext cx="11197856" cy="4351338"/>
          </a:xfrm>
          <a:noFill/>
        </p:spPr>
        <p:txBody>
          <a:bodyPr/>
          <a:lstStyle/>
          <a:p>
            <a:pPr>
              <a:spcBef>
                <a:spcPts val="24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Magyarul: megszemélyesítés</a:t>
            </a:r>
          </a:p>
          <a:p>
            <a:pPr>
              <a:spcBef>
                <a:spcPts val="24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 másik létező személy bőrébe bújva online profilban jelenik meg az 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elkövető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</a:pPr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?: Általában a közösségi oldalakon (pl. 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facebook profillopás)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2400"/>
              </a:spcBef>
            </a:pPr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hírnév rontása</a:t>
            </a:r>
          </a:p>
          <a:p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76555"/>
            <a:ext cx="10515600" cy="1325563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hu-HU" sz="6000" dirty="0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3.típusa: </a:t>
            </a:r>
            <a:r>
              <a:rPr lang="hu-HU" sz="6000" dirty="0" err="1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Impersonation</a:t>
            </a:r>
            <a:endParaRPr lang="hu-HU" sz="6000" dirty="0">
              <a:blipFill>
                <a:blip r:embed="rId3"/>
                <a:stretch>
                  <a:fillRect/>
                </a:stretch>
              </a:blipFill>
              <a:latin typeface="GrilledCheese BTN Toasted" panose="020B0904060402040206" pitchFamily="34" charset="0"/>
            </a:endParaRPr>
          </a:p>
        </p:txBody>
      </p:sp>
      <p:sp>
        <p:nvSpPr>
          <p:cNvPr id="6" name="Szalagnyíl felfelé 5">
            <a:hlinkClick r:id="rId4" action="ppaction://hlinksldjump"/>
          </p:cNvPr>
          <p:cNvSpPr/>
          <p:nvPr/>
        </p:nvSpPr>
        <p:spPr>
          <a:xfrm>
            <a:off x="230124" y="5946140"/>
            <a:ext cx="1216152" cy="731520"/>
          </a:xfrm>
          <a:prstGeom prst="curvedUpArrow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Jobbra nyíl 6">
            <a:hlinkClick r:id="rId5" action="ppaction://hlinksldjump"/>
          </p:cNvPr>
          <p:cNvSpPr/>
          <p:nvPr/>
        </p:nvSpPr>
        <p:spPr>
          <a:xfrm>
            <a:off x="9654891" y="5494350"/>
            <a:ext cx="1658679" cy="744279"/>
          </a:xfrm>
          <a:prstGeom prst="rightArrow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larendon Hv BT" panose="02040804050505020204" pitchFamily="18" charset="0"/>
              </a:rPr>
              <a:t>4.TÍPUS</a:t>
            </a:r>
          </a:p>
        </p:txBody>
      </p:sp>
      <p:sp>
        <p:nvSpPr>
          <p:cNvPr id="8" name="Balra nyíl 7">
            <a:hlinkClick r:id="rId6" action="ppaction://hlinksldjump"/>
          </p:cNvPr>
          <p:cNvSpPr/>
          <p:nvPr/>
        </p:nvSpPr>
        <p:spPr>
          <a:xfrm>
            <a:off x="2518356" y="5494349"/>
            <a:ext cx="1658679" cy="744279"/>
          </a:xfrm>
          <a:prstGeom prst="leftArrow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larendon Hv BT" panose="02040804050505020204" pitchFamily="18" charset="0"/>
              </a:rPr>
              <a:t>2.TÍPUS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13" y="4546611"/>
            <a:ext cx="2857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02118"/>
            <a:ext cx="10515600" cy="4351338"/>
          </a:xfrm>
          <a:noFill/>
        </p:spPr>
        <p:txBody>
          <a:bodyPr/>
          <a:lstStyle/>
          <a:p>
            <a:pPr>
              <a:spcBef>
                <a:spcPts val="18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Magyarul: online fenyegetések</a:t>
            </a:r>
          </a:p>
          <a:p>
            <a:pPr>
              <a:spcBef>
                <a:spcPts val="18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szerző olyan kijelentéseket tesz, amiből valószínűsíthető, hogy önmagában vagy másokban kárt okoz</a:t>
            </a:r>
          </a:p>
          <a:p>
            <a:pPr>
              <a:spcBef>
                <a:spcPts val="1800"/>
              </a:spcBef>
            </a:pPr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érzelmi zsarolás és fenyegetés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76555"/>
            <a:ext cx="10515600" cy="1325563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hu-HU" sz="6000" dirty="0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4.típusa: Cyberthreats</a:t>
            </a:r>
          </a:p>
        </p:txBody>
      </p:sp>
      <p:sp>
        <p:nvSpPr>
          <p:cNvPr id="6" name="Szalagnyíl felfelé 5">
            <a:hlinkClick r:id="rId4" action="ppaction://hlinksldjump"/>
          </p:cNvPr>
          <p:cNvSpPr/>
          <p:nvPr/>
        </p:nvSpPr>
        <p:spPr>
          <a:xfrm>
            <a:off x="230124" y="5946140"/>
            <a:ext cx="1216152" cy="731520"/>
          </a:xfrm>
          <a:prstGeom prst="curvedUpArrow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Jobbra nyíl 6">
            <a:hlinkClick r:id="rId5" action="ppaction://hlinksldjump"/>
          </p:cNvPr>
          <p:cNvSpPr/>
          <p:nvPr/>
        </p:nvSpPr>
        <p:spPr>
          <a:xfrm>
            <a:off x="9654891" y="5494350"/>
            <a:ext cx="1658679" cy="744279"/>
          </a:xfrm>
          <a:prstGeom prst="rightArrow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larendon Hv BT" panose="02040804050505020204" pitchFamily="18" charset="0"/>
              </a:rPr>
              <a:t>5.TÍPUS</a:t>
            </a:r>
          </a:p>
        </p:txBody>
      </p:sp>
      <p:sp>
        <p:nvSpPr>
          <p:cNvPr id="8" name="Balra nyíl 7">
            <a:hlinkClick r:id="rId6" action="ppaction://hlinksldjump"/>
          </p:cNvPr>
          <p:cNvSpPr/>
          <p:nvPr/>
        </p:nvSpPr>
        <p:spPr>
          <a:xfrm>
            <a:off x="2518356" y="5494349"/>
            <a:ext cx="1658679" cy="744279"/>
          </a:xfrm>
          <a:prstGeom prst="leftArrow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larendon Hv BT" panose="02040804050505020204" pitchFamily="18" charset="0"/>
              </a:rPr>
              <a:t>3.TÍPUS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98" y="3961892"/>
            <a:ext cx="3840480" cy="271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702118"/>
            <a:ext cx="11039669" cy="4351338"/>
          </a:xfrm>
          <a:noFill/>
        </p:spPr>
        <p:txBody>
          <a:bodyPr/>
          <a:lstStyle/>
          <a:p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Eredete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Texting és szex angol szavak ötvözéséből jött létre</a:t>
            </a:r>
          </a:p>
          <a:p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 mikor történik meg?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elkövető magáról készít meztelen, félig meztelen képeket 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Nyíltan szexuális tartalmú szöveget küld el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Leginkább fiataloknál fordul elő</a:t>
            </a:r>
          </a:p>
          <a:p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Figyelemfelhívás és hírnév szerzése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76555"/>
            <a:ext cx="10515600" cy="1325563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hu-HU" sz="6000" dirty="0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5.típusa: Sexting</a:t>
            </a:r>
          </a:p>
        </p:txBody>
      </p:sp>
      <p:sp>
        <p:nvSpPr>
          <p:cNvPr id="6" name="Szalagnyíl felfelé 5">
            <a:hlinkClick r:id="rId4" action="ppaction://hlinksldjump"/>
          </p:cNvPr>
          <p:cNvSpPr/>
          <p:nvPr/>
        </p:nvSpPr>
        <p:spPr>
          <a:xfrm>
            <a:off x="230124" y="5946140"/>
            <a:ext cx="1216152" cy="731520"/>
          </a:xfrm>
          <a:prstGeom prst="curvedUpArrow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Jobbra nyíl 6">
            <a:hlinkClick r:id="rId5" action="ppaction://hlinksldjump"/>
          </p:cNvPr>
          <p:cNvSpPr/>
          <p:nvPr/>
        </p:nvSpPr>
        <p:spPr>
          <a:xfrm>
            <a:off x="9654891" y="5494350"/>
            <a:ext cx="1658679" cy="744279"/>
          </a:xfrm>
          <a:prstGeom prst="rightArrow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larendon Hv BT" panose="02040804050505020204" pitchFamily="18" charset="0"/>
              </a:rPr>
              <a:t>„Segítség”</a:t>
            </a:r>
          </a:p>
        </p:txBody>
      </p:sp>
      <p:sp>
        <p:nvSpPr>
          <p:cNvPr id="8" name="Balra nyíl 7">
            <a:hlinkClick r:id="rId6" action="ppaction://hlinksldjump"/>
          </p:cNvPr>
          <p:cNvSpPr/>
          <p:nvPr/>
        </p:nvSpPr>
        <p:spPr>
          <a:xfrm>
            <a:off x="2518356" y="5494349"/>
            <a:ext cx="1658679" cy="744279"/>
          </a:xfrm>
          <a:prstGeom prst="leftArrow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larendon Hv BT" panose="02040804050505020204" pitchFamily="18" charset="0"/>
              </a:rPr>
              <a:t>4.TÍPUS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87" y="4524232"/>
            <a:ext cx="3111690" cy="23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02118"/>
            <a:ext cx="10515600" cy="4351338"/>
          </a:xfrm>
          <a:solidFill>
            <a:schemeClr val="tx1">
              <a:alpha val="22000"/>
            </a:schemeClr>
          </a:solidFill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Praktikus megelőzés: 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egfelelő jelszóválasztás, az elektronikus eszközök védelme, pl. nem hagyom az osztályban, ha ki kell mennem, kikapcsolom, zárolom...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netes fiókok biztonsági beállításait (pl. másodlagos email cím, SMS-kód, </a:t>
            </a:r>
            <a:r>
              <a:rPr lang="hu-HU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stb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bekapcsolom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számítógépes, BÖNGÉSZŐBEN MESTERJELSZÓT HASZNÁLOK</a:t>
            </a:r>
          </a:p>
          <a:p>
            <a:pPr lvl="1"/>
            <a:endParaRPr lang="hu-HU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Ellopták a </a:t>
            </a:r>
            <a:r>
              <a:rPr lang="hu-HU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fb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profilom, mit tehetek?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be tudok jelentkezni, azonnal módosítom a hozzáférési </a:t>
            </a:r>
            <a:r>
              <a:rPr lang="hu-HU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beállíásokat</a:t>
            </a:r>
            <a:endParaRPr lang="hu-HU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nem tudok bejelentkezni akkor nehezebb a dolog, nem biztos, hogy visszaszerezhető</a:t>
            </a:r>
          </a:p>
          <a:p>
            <a:pPr lvl="1"/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Agresszív hitelrontó tevékenység esetén rendőrségi feljelentés</a:t>
            </a:r>
          </a:p>
          <a:p>
            <a:pPr lvl="1"/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sz="2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lvl="3"/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hu-HU" sz="30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76555"/>
            <a:ext cx="10515600" cy="1325563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6000" dirty="0" smtClean="0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Segítség - Védekezés</a:t>
            </a:r>
            <a:endParaRPr lang="hu-HU" sz="6000" dirty="0">
              <a:blipFill>
                <a:blip r:embed="rId3"/>
                <a:stretch>
                  <a:fillRect/>
                </a:stretch>
              </a:blipFill>
              <a:latin typeface="GrilledCheese BTN Toasted" panose="020B0904060402040206" pitchFamily="34" charset="0"/>
            </a:endParaRPr>
          </a:p>
        </p:txBody>
      </p:sp>
      <p:sp>
        <p:nvSpPr>
          <p:cNvPr id="6" name="Szalagnyíl felfelé 5">
            <a:hlinkClick r:id="rId4" action="ppaction://hlinksldjump"/>
          </p:cNvPr>
          <p:cNvSpPr/>
          <p:nvPr/>
        </p:nvSpPr>
        <p:spPr>
          <a:xfrm>
            <a:off x="230124" y="5946140"/>
            <a:ext cx="1216152" cy="731520"/>
          </a:xfrm>
          <a:prstGeom prst="curvedUpArrow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1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02118"/>
            <a:ext cx="10515600" cy="4351338"/>
          </a:xfrm>
          <a:solidFill>
            <a:schemeClr val="tx1">
              <a:alpha val="20000"/>
            </a:schemeClr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E-mailben </a:t>
            </a:r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kaptam egy fenyegető levelet, mit lehet tenni?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Megmutatni olyan felnőtteknek, akiben megbízom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Rendőrséghez fordulni</a:t>
            </a:r>
          </a:p>
          <a:p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 akarom előzni azt, hogy ne essek áldozatul egy internetes fenyegetésnek?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 add ki az összes adatot magadról! Csak az e-mail címet és telefonszámot add meg!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Soha ne chat-</a:t>
            </a:r>
            <a:r>
              <a:rPr lang="hu-HU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elj</a:t>
            </a: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egy idegennel sem, mert akár pedofil is lehet!</a:t>
            </a:r>
          </a:p>
          <a:p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Találtam egy gyermekjogot sértő adatot, mit </a:t>
            </a:r>
            <a:r>
              <a:rPr lang="hu-HU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lehet tenni?</a:t>
            </a:r>
            <a:endParaRPr lang="hu-HU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Itt jelentheted: </a:t>
            </a: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https://biztonsagosinternet.hu/</a:t>
            </a:r>
            <a:endParaRPr lang="hu-HU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Rendőrségen feljelenteni</a:t>
            </a:r>
          </a:p>
          <a:p>
            <a:endParaRPr lang="hu-HU" sz="24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lvl="3">
              <a:buFont typeface="Wingdings" panose="05000000000000000000" pitchFamily="2" charset="2"/>
              <a:buChar char="Ø"/>
            </a:pP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lvl="3"/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hu-HU" sz="30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76555"/>
            <a:ext cx="10515600" cy="1325563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6000" dirty="0" smtClean="0">
                <a:blipFill>
                  <a:blip r:embed="rId4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Segítség - védekezés</a:t>
            </a:r>
            <a:endParaRPr lang="hu-HU" sz="6000" dirty="0">
              <a:blipFill>
                <a:blip r:embed="rId4"/>
                <a:stretch>
                  <a:fillRect/>
                </a:stretch>
              </a:blipFill>
              <a:latin typeface="GrilledCheese BTN Toasted" panose="020B0904060402040206" pitchFamily="34" charset="0"/>
            </a:endParaRPr>
          </a:p>
        </p:txBody>
      </p:sp>
      <p:sp>
        <p:nvSpPr>
          <p:cNvPr id="6" name="Szalagnyíl felfelé 5">
            <a:hlinkClick r:id="rId5" action="ppaction://hlinksldjump"/>
          </p:cNvPr>
          <p:cNvSpPr/>
          <p:nvPr/>
        </p:nvSpPr>
        <p:spPr>
          <a:xfrm>
            <a:off x="230124" y="5946140"/>
            <a:ext cx="1216152" cy="731520"/>
          </a:xfrm>
          <a:prstGeom prst="curvedUpArrow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8335" y="-2439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6000" dirty="0">
                <a:blipFill>
                  <a:blip r:embed="rId3"/>
                  <a:stretch>
                    <a:fillRect/>
                  </a:stretch>
                </a:blipFill>
                <a:latin typeface="Copperplate Gothic Bold" panose="020E0705020206020404" pitchFamily="34" charset="0"/>
              </a:rPr>
              <a:t>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7721" y="1413512"/>
            <a:ext cx="2873934" cy="998218"/>
          </a:xfrm>
          <a:solidFill>
            <a:schemeClr val="bg2">
              <a:alpha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hu-HU" sz="1600" dirty="0"/>
              <a:t>Melyik típusa a zsarolóvírusnak, ami képeket, dokumentumokat (személyes adatokat) titkosítja?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878113" y="1503211"/>
            <a:ext cx="2485274" cy="70058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Böngészőlezáró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8840584" y="1501762"/>
            <a:ext cx="2144586" cy="70203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Nem titkosító</a:t>
            </a:r>
          </a:p>
        </p:txBody>
      </p:sp>
      <p:sp>
        <p:nvSpPr>
          <p:cNvPr id="7" name="Mosolygó arc 6"/>
          <p:cNvSpPr/>
          <p:nvPr/>
        </p:nvSpPr>
        <p:spPr>
          <a:xfrm>
            <a:off x="3733527" y="730571"/>
            <a:ext cx="845820" cy="814862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3507054" y="1506367"/>
            <a:ext cx="2144586" cy="6974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Titkosító</a:t>
            </a:r>
          </a:p>
        </p:txBody>
      </p:sp>
      <p:sp>
        <p:nvSpPr>
          <p:cNvPr id="11" name="Mosolygó arc 10"/>
          <p:cNvSpPr/>
          <p:nvPr/>
        </p:nvSpPr>
        <p:spPr>
          <a:xfrm>
            <a:off x="6355310" y="651972"/>
            <a:ext cx="845820" cy="814862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Mosolygó arc 12"/>
          <p:cNvSpPr/>
          <p:nvPr/>
        </p:nvSpPr>
        <p:spPr>
          <a:xfrm>
            <a:off x="9360502" y="643855"/>
            <a:ext cx="845820" cy="814862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artalom helye 2"/>
          <p:cNvSpPr txBox="1">
            <a:spLocks/>
          </p:cNvSpPr>
          <p:nvPr/>
        </p:nvSpPr>
        <p:spPr>
          <a:xfrm>
            <a:off x="127721" y="3095239"/>
            <a:ext cx="2873934" cy="998218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50000"/>
              </a:lnSpc>
              <a:spcBef>
                <a:spcPts val="0"/>
              </a:spcBef>
              <a:buNone/>
            </a:pPr>
            <a:r>
              <a:rPr lang="hu-HU" sz="1600" dirty="0"/>
              <a:t>Mit jelent Cyberbullying?</a:t>
            </a:r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5878114" y="3624022"/>
            <a:ext cx="2485274" cy="7004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800" dirty="0"/>
              <a:t>Internetes megfélemlítés</a:t>
            </a:r>
          </a:p>
        </p:txBody>
      </p:sp>
      <p:sp>
        <p:nvSpPr>
          <p:cNvPr id="16" name="Tartalom helye 2"/>
          <p:cNvSpPr txBox="1">
            <a:spLocks/>
          </p:cNvSpPr>
          <p:nvPr/>
        </p:nvSpPr>
        <p:spPr>
          <a:xfrm>
            <a:off x="8840584" y="3607833"/>
            <a:ext cx="2144586" cy="71660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600" dirty="0"/>
              <a:t>Személyes adatok lopása</a:t>
            </a:r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3507054" y="3607832"/>
            <a:ext cx="2144586" cy="71660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Egy szervezet</a:t>
            </a:r>
          </a:p>
        </p:txBody>
      </p:sp>
      <p:sp>
        <p:nvSpPr>
          <p:cNvPr id="18" name="Mosolygó arc 17"/>
          <p:cNvSpPr/>
          <p:nvPr/>
        </p:nvSpPr>
        <p:spPr>
          <a:xfrm>
            <a:off x="6355310" y="2689276"/>
            <a:ext cx="845820" cy="814862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Mosolygó arc 18"/>
          <p:cNvSpPr/>
          <p:nvPr/>
        </p:nvSpPr>
        <p:spPr>
          <a:xfrm>
            <a:off x="9229054" y="2706881"/>
            <a:ext cx="845820" cy="814862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Mosolygó arc 19"/>
          <p:cNvSpPr/>
          <p:nvPr/>
        </p:nvSpPr>
        <p:spPr>
          <a:xfrm>
            <a:off x="3699087" y="2667605"/>
            <a:ext cx="845820" cy="814862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Tartalom helye 2"/>
          <p:cNvSpPr txBox="1">
            <a:spLocks/>
          </p:cNvSpPr>
          <p:nvPr/>
        </p:nvSpPr>
        <p:spPr>
          <a:xfrm>
            <a:off x="8796697" y="5574523"/>
            <a:ext cx="2188473" cy="71373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800" dirty="0"/>
              <a:t>Cím és kinézet megkülönbözetése</a:t>
            </a:r>
          </a:p>
        </p:txBody>
      </p:sp>
      <p:sp>
        <p:nvSpPr>
          <p:cNvPr id="28" name="Tartalom helye 2"/>
          <p:cNvSpPr txBox="1">
            <a:spLocks/>
          </p:cNvSpPr>
          <p:nvPr/>
        </p:nvSpPr>
        <p:spPr>
          <a:xfrm>
            <a:off x="5878114" y="5584331"/>
            <a:ext cx="2485273" cy="7039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800" dirty="0"/>
              <a:t>Felhívjuk az ügyfélszolgálatot</a:t>
            </a:r>
          </a:p>
        </p:txBody>
      </p:sp>
      <p:sp>
        <p:nvSpPr>
          <p:cNvPr id="29" name="Tartalom helye 2"/>
          <p:cNvSpPr txBox="1">
            <a:spLocks/>
          </p:cNvSpPr>
          <p:nvPr/>
        </p:nvSpPr>
        <p:spPr>
          <a:xfrm>
            <a:off x="3472614" y="5593550"/>
            <a:ext cx="2144586" cy="6947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Vírusirtó</a:t>
            </a:r>
          </a:p>
        </p:txBody>
      </p:sp>
      <p:sp>
        <p:nvSpPr>
          <p:cNvPr id="30" name="Mosolygó arc 29"/>
          <p:cNvSpPr/>
          <p:nvPr/>
        </p:nvSpPr>
        <p:spPr>
          <a:xfrm>
            <a:off x="9273683" y="4739054"/>
            <a:ext cx="845820" cy="814862"/>
          </a:xfrm>
          <a:prstGeom prst="smileyFac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Mosolygó arc 30"/>
          <p:cNvSpPr/>
          <p:nvPr/>
        </p:nvSpPr>
        <p:spPr>
          <a:xfrm>
            <a:off x="6368189" y="4769469"/>
            <a:ext cx="845820" cy="814862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Mosolygó arc 31"/>
          <p:cNvSpPr/>
          <p:nvPr/>
        </p:nvSpPr>
        <p:spPr>
          <a:xfrm>
            <a:off x="3699087" y="4775446"/>
            <a:ext cx="845820" cy="814862"/>
          </a:xfrm>
          <a:prstGeom prst="smileyFace">
            <a:avLst>
              <a:gd name="adj" fmla="val -465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artalom helye 2"/>
          <p:cNvSpPr txBox="1">
            <a:spLocks/>
          </p:cNvSpPr>
          <p:nvPr/>
        </p:nvSpPr>
        <p:spPr>
          <a:xfrm>
            <a:off x="88285" y="4999997"/>
            <a:ext cx="2873934" cy="998218"/>
          </a:xfrm>
          <a:prstGeom prst="rect">
            <a:avLst/>
          </a:prstGeom>
          <a:solidFill>
            <a:schemeClr val="bg2"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u-HU" sz="1600" dirty="0"/>
              <a:t>Hogyan előzhetjük meg az adathalászatot?</a:t>
            </a:r>
          </a:p>
        </p:txBody>
      </p:sp>
    </p:spTree>
    <p:extLst>
      <p:ext uri="{BB962C8B-B14F-4D97-AF65-F5344CB8AC3E}">
        <p14:creationId xmlns:p14="http://schemas.microsoft.com/office/powerpoint/2010/main" val="413295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3000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08555 0.00069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3000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08555 0.0007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3000" ac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-0.0004 -0.09051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3000" ac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00039 -0.09051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path" presetSubtype="0" repeatCount="3000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8555 0.00069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repeatCount="3000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08555 0.00069 " pathEditMode="relative" rAng="0" ptsTypes="AA">
                                      <p:cBhvr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3000" ac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00039 -0.09051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3000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0.08555 0.0007 " pathEditMode="relative" rAng="0" ptsTypes="AA">
                                      <p:cBhvr>
                                        <p:cTn id="8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path" presetSubtype="0" repeatCount="3000" accel="10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8555 0.00069 " pathEditMode="relative" rAng="0" ptsTypes="AA">
                                      <p:cBhvr>
                                        <p:cTn id="9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  <p:bldP spid="6" grpId="0" animBg="1"/>
      <p:bldP spid="11" grpId="0" animBg="1"/>
      <p:bldP spid="11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Szövegek, képek forrása: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66317"/>
            <a:ext cx="10515600" cy="2241408"/>
          </a:xfrm>
        </p:spPr>
        <p:txBody>
          <a:bodyPr>
            <a:normAutofit fontScale="40000" lnSpcReduction="20000"/>
          </a:bodyPr>
          <a:lstStyle/>
          <a:p>
            <a:r>
              <a:rPr lang="hu-HU" u="sng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Képek</a:t>
            </a:r>
            <a:r>
              <a:rPr lang="hu-HU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:</a:t>
            </a:r>
          </a:p>
          <a:p>
            <a:r>
              <a:rPr lang="hu-HU" dirty="0">
                <a:solidFill>
                  <a:schemeClr val="bg1"/>
                </a:solidFill>
                <a:latin typeface="Copperplate Gothic Bold" panose="020E0705020206020404" pitchFamily="34" charset="0"/>
                <a:hlinkClick r:id="rId4"/>
              </a:rPr>
              <a:t>http://mosaicon.hu/en/hatterkepek/szamitogep</a:t>
            </a: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Copperplate Gothic Bold" panose="020E0705020206020404" pitchFamily="34" charset="0"/>
                <a:hlinkClick r:id="rId5"/>
              </a:rPr>
              <a:t>http://more-sky.com/group/white-hd-wallpapers-1080p/</a:t>
            </a: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Copperplate Gothic Bold" panose="020E0705020206020404" pitchFamily="34" charset="0"/>
                <a:hlinkClick r:id="rId6"/>
              </a:rPr>
              <a:t>https://biztonsagportal.hu/adathalaszat-a-google-drive-segitsegevel.html</a:t>
            </a: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Copperplate Gothic Bold" panose="020E0705020206020404" pitchFamily="34" charset="0"/>
                <a:hlinkClick r:id="rId7"/>
              </a:rPr>
              <a:t>http://index.hu/tech/biztonsag/phsh061207/</a:t>
            </a: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Copperplate Gothic Bold" panose="020E0705020206020404" pitchFamily="34" charset="0"/>
                <a:hlinkClick r:id="rId8"/>
              </a:rPr>
              <a:t>http://resources.uknowkids.com/blog/bid/173713/10-Signs-Your-Child-is-a-Cyberbullying-Victim</a:t>
            </a: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Copperplate Gothic Bold" panose="020E0705020206020404" pitchFamily="34" charset="0"/>
                <a:hlinkClick r:id="rId9"/>
              </a:rPr>
              <a:t>https://</a:t>
            </a:r>
            <a:r>
              <a:rPr lang="hu-HU" dirty="0" smtClean="0">
                <a:solidFill>
                  <a:schemeClr val="bg1"/>
                </a:solidFill>
                <a:latin typeface="Copperplate Gothic Bold" panose="020E0705020206020404" pitchFamily="34" charset="0"/>
                <a:hlinkClick r:id="rId9"/>
              </a:rPr>
              <a:t>hu.wikipedia.org/wiki/Bitcoin</a:t>
            </a: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  <a:hlinkClick r:id="rId9"/>
            </a:endParaRPr>
          </a:p>
          <a:p>
            <a:r>
              <a:rPr lang="hu-HU" dirty="0">
                <a:solidFill>
                  <a:schemeClr val="bg1"/>
                </a:solidFill>
                <a:latin typeface="Copperplate Gothic Bold" panose="020E0705020206020404" pitchFamily="34" charset="0"/>
                <a:hlinkClick r:id="rId10"/>
              </a:rPr>
              <a:t>http://blogs.lawyers.com/2012/02/it-can-be-ok-for-someone-to-impersonate-you-on-twitter</a:t>
            </a:r>
            <a:r>
              <a:rPr lang="hu-HU" dirty="0" smtClean="0">
                <a:solidFill>
                  <a:schemeClr val="bg1"/>
                </a:solidFill>
                <a:latin typeface="Copperplate Gothic Bold" panose="020E0705020206020404" pitchFamily="34" charset="0"/>
                <a:hlinkClick r:id="rId10"/>
              </a:rPr>
              <a:t>/</a:t>
            </a:r>
            <a:endParaRPr lang="hu-HU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Copperplate Gothic Bold" panose="020E0705020206020404" pitchFamily="34" charset="0"/>
                <a:hlinkClick r:id="rId11"/>
              </a:rPr>
              <a:t>https://www.wired.com/2015/09/hacker-lexicon-guide-ransomware-scary-hack-thats-rise</a:t>
            </a:r>
            <a:r>
              <a:rPr lang="hu-HU" dirty="0" smtClean="0">
                <a:solidFill>
                  <a:schemeClr val="bg1"/>
                </a:solidFill>
                <a:latin typeface="Copperplate Gothic Bold" panose="020E0705020206020404" pitchFamily="34" charset="0"/>
                <a:hlinkClick r:id="rId11"/>
              </a:rPr>
              <a:t>/</a:t>
            </a:r>
            <a:endParaRPr lang="hu-HU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hu-HU" dirty="0" smtClean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38200" y="4201970"/>
            <a:ext cx="10515600" cy="2241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u="sng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Szövegek  (DE NEM SZÓ SZERINT)</a:t>
            </a:r>
          </a:p>
          <a:p>
            <a:r>
              <a:rPr lang="hu-HU" dirty="0">
                <a:solidFill>
                  <a:schemeClr val="bg1"/>
                </a:solidFill>
                <a:latin typeface="Copperplate Gothic Bold" panose="020E0705020206020404" pitchFamily="34" charset="0"/>
                <a:hlinkClick r:id="rId12"/>
              </a:rPr>
              <a:t>http://hun.tabby.eu/mit-jelent-a-cyberbullying.html</a:t>
            </a: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r>
              <a:rPr lang="hu-HU" dirty="0">
                <a:solidFill>
                  <a:schemeClr val="bg1"/>
                </a:solidFill>
                <a:latin typeface="Copperplate Gothic Bold" panose="020E0705020206020404" pitchFamily="34" charset="0"/>
                <a:hlinkClick r:id="rId13"/>
              </a:rPr>
              <a:t>https://hu.wikipedia.org/wiki/Cyberbullying</a:t>
            </a: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8074" y="8291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6000" dirty="0">
                <a:blipFill>
                  <a:blip r:embed="rId2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Köszönöm a figyelmeteket!</a:t>
            </a:r>
          </a:p>
        </p:txBody>
      </p:sp>
    </p:spTree>
    <p:extLst>
      <p:ext uri="{BB962C8B-B14F-4D97-AF65-F5344CB8AC3E}">
        <p14:creationId xmlns:p14="http://schemas.microsoft.com/office/powerpoint/2010/main" val="296187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C 0.06901 -1.11111E-6 0.125 0.15671 0.125 0.35 C 0.125 0.54306 0.06901 0.7 -2.08333E-7 0.7 C -0.06901 0.7 -0.125 0.54306 -0.125 0.35 C -0.125 0.15671 -0.06901 -1.11111E-6 -2.08333E-7 -1.11111E-6 Z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solidFill>
            <a:schemeClr val="tx1">
              <a:alpha val="30000"/>
            </a:schemeClr>
          </a:solidFill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Az </a:t>
            </a:r>
            <a:r>
              <a:rPr lang="hu-HU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internet sötét </a:t>
            </a:r>
            <a:r>
              <a:rPr lang="hu-HU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világa</a:t>
            </a: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hu-HU" dirty="0">
                <a:solidFill>
                  <a:schemeClr val="bg1"/>
                </a:solidFill>
              </a:rPr>
              <a:t>Kik a virtuális bűnözők?</a:t>
            </a:r>
          </a:p>
          <a:p>
            <a:pPr>
              <a:spcBef>
                <a:spcPts val="3600"/>
              </a:spcBef>
            </a:pPr>
            <a:r>
              <a:rPr lang="hu-HU" dirty="0">
                <a:solidFill>
                  <a:schemeClr val="bg1"/>
                </a:solidFill>
              </a:rPr>
              <a:t>Milyen következménnyel jár, ha a tudatlan felhasználó </a:t>
            </a:r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„</a:t>
            </a:r>
            <a:r>
              <a:rPr lang="hu-HU" dirty="0">
                <a:solidFill>
                  <a:schemeClr val="bg1"/>
                </a:solidFill>
              </a:rPr>
              <a:t>megeszi a mérgező almát”? </a:t>
            </a:r>
          </a:p>
          <a:p>
            <a:pPr>
              <a:spcBef>
                <a:spcPts val="3600"/>
              </a:spcBef>
            </a:pPr>
            <a:r>
              <a:rPr lang="hu-HU" dirty="0">
                <a:solidFill>
                  <a:schemeClr val="bg1"/>
                </a:solidFill>
              </a:rPr>
              <a:t>Hogyan előzzük meg , hogy </a:t>
            </a:r>
            <a:r>
              <a:rPr lang="hu-HU" dirty="0" smtClean="0">
                <a:solidFill>
                  <a:schemeClr val="bg1"/>
                </a:solidFill>
              </a:rPr>
              <a:t>a </a:t>
            </a:r>
            <a:r>
              <a:rPr lang="hu-HU" u="sng" dirty="0">
                <a:solidFill>
                  <a:schemeClr val="bg1"/>
                </a:solidFill>
              </a:rPr>
              <a:t>hackerek</a:t>
            </a:r>
            <a:r>
              <a:rPr lang="hu-HU" dirty="0">
                <a:solidFill>
                  <a:schemeClr val="bg1"/>
                </a:solidFill>
              </a:rPr>
              <a:t> és </a:t>
            </a:r>
            <a:r>
              <a:rPr lang="hu-HU" u="sng" dirty="0">
                <a:solidFill>
                  <a:schemeClr val="bg1"/>
                </a:solidFill>
              </a:rPr>
              <a:t>„virtuális” bántalmazók</a:t>
            </a:r>
            <a:r>
              <a:rPr lang="hu-HU" dirty="0">
                <a:solidFill>
                  <a:schemeClr val="bg1"/>
                </a:solidFill>
              </a:rPr>
              <a:t> áldozatai legyünk?</a:t>
            </a:r>
          </a:p>
          <a:p>
            <a:pPr>
              <a:spcBef>
                <a:spcPts val="3600"/>
              </a:spcBef>
            </a:pPr>
            <a:r>
              <a:rPr lang="hu-HU" dirty="0">
                <a:solidFill>
                  <a:schemeClr val="bg1"/>
                </a:solidFill>
              </a:rPr>
              <a:t>Kihez forduljunk virtuális fenyegetés esetén?</a:t>
            </a:r>
            <a:endParaRPr lang="hu-HU" dirty="0"/>
          </a:p>
          <a:p>
            <a:endParaRPr lang="hu-HU" dirty="0">
              <a:noFill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98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4843" y="0"/>
            <a:ext cx="10515600" cy="1325563"/>
          </a:xfrm>
          <a:solidFill>
            <a:schemeClr val="bg1">
              <a:alpha val="31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6000" dirty="0" smtClean="0">
                <a:blipFill>
                  <a:blip r:embed="rId3"/>
                  <a:stretch>
                    <a:fillRect/>
                  </a:stretch>
                </a:blipFill>
                <a:latin typeface="Copperplate Gothic Bold" panose="020E0705020206020404" pitchFamily="34" charset="0"/>
              </a:rPr>
              <a:t>MENÜ</a:t>
            </a:r>
            <a:endParaRPr lang="hu-HU" sz="6000" dirty="0">
              <a:blipFill>
                <a:blip r:embed="rId3"/>
                <a:stretch>
                  <a:fillRect/>
                </a:stretch>
              </a:blipFill>
              <a:latin typeface="Copperplate Gothic Bold" panose="020E0705020206020404" pitchFamily="34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8379725" y="2269223"/>
            <a:ext cx="2478206" cy="61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u-HU" dirty="0"/>
          </a:p>
        </p:txBody>
      </p:sp>
      <p:sp>
        <p:nvSpPr>
          <p:cNvPr id="8" name="Tartalom helye 2">
            <a:hlinkClick r:id="rId4" action="ppaction://hlinksldjump"/>
          </p:cNvPr>
          <p:cNvSpPr txBox="1">
            <a:spLocks/>
          </p:cNvSpPr>
          <p:nvPr/>
        </p:nvSpPr>
        <p:spPr>
          <a:xfrm>
            <a:off x="4498927" y="3267029"/>
            <a:ext cx="3047432" cy="51501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ZSAROLÓVÍRUSOK</a:t>
            </a:r>
          </a:p>
        </p:txBody>
      </p:sp>
      <p:sp>
        <p:nvSpPr>
          <p:cNvPr id="11" name="Tartalom helye 2">
            <a:hlinkClick r:id="rId5" action="ppaction://hlinksldjump"/>
          </p:cNvPr>
          <p:cNvSpPr txBox="1">
            <a:spLocks/>
          </p:cNvSpPr>
          <p:nvPr/>
        </p:nvSpPr>
        <p:spPr>
          <a:xfrm>
            <a:off x="764843" y="5179799"/>
            <a:ext cx="3047432" cy="51501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ADATHALÁSZAT</a:t>
            </a:r>
          </a:p>
        </p:txBody>
      </p:sp>
      <p:sp>
        <p:nvSpPr>
          <p:cNvPr id="12" name="Tartalom helye 2">
            <a:hlinkClick r:id="rId6" action="ppaction://hlinksldjump"/>
          </p:cNvPr>
          <p:cNvSpPr txBox="1">
            <a:spLocks/>
          </p:cNvSpPr>
          <p:nvPr/>
        </p:nvSpPr>
        <p:spPr>
          <a:xfrm>
            <a:off x="8233011" y="1733517"/>
            <a:ext cx="3047432" cy="51501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dirty="0"/>
              <a:t>CYBERBULLYING</a:t>
            </a:r>
          </a:p>
          <a:p>
            <a:pPr marL="0" indent="0" algn="ct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070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hu-HU" sz="6000" dirty="0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Adathalászat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60817" y="1561068"/>
            <a:ext cx="9670366" cy="4351338"/>
          </a:xfrm>
          <a:noFill/>
        </p:spPr>
        <p:txBody>
          <a:bodyPr>
            <a:normAutofit lnSpcReduction="10000"/>
          </a:bodyPr>
          <a:lstStyle/>
          <a:p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Személyi adatok lopása  </a:t>
            </a:r>
            <a:b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Pl.:banki 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adatok, kapcsolati adatok, email címek, jelszavak, stb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HOGYAN MŰKÖDIK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lvl="3" algn="just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Van két nagyon hasonló (kinézetű) honlapunk, de az egyik igazi, a másik pedig hamisítvány. </a:t>
            </a:r>
            <a:r>
              <a:rPr lang="hu-HU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</a:t>
            </a:r>
            <a:r>
              <a:rPr lang="hu-HU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hamisítványban beírjuk a fiók jelszavát, akkor </a:t>
            </a:r>
            <a:r>
              <a:rPr lang="hu-HU" sz="2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kiberbűnöző</a:t>
            </a:r>
            <a:r>
              <a:rPr lang="hu-HU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kezébe kerül. </a:t>
            </a:r>
            <a:r>
              <a:rPr lang="hu-HU" sz="280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HOL:</a:t>
            </a:r>
            <a:r>
              <a:rPr lang="hu-HU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Általában e-mail sürgető leveleiben, vagy honlapok bejelentkezéseinél</a:t>
            </a:r>
          </a:p>
          <a:p>
            <a:pPr marL="901700" lvl="3" algn="just"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lvl="3" algn="just"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 vírus megfigyelheti, átfésülheti az állományainkat, kommunikációnkat. (pl. </a:t>
            </a:r>
            <a:r>
              <a:rPr lang="hu-HU" sz="28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Keylogger</a:t>
            </a:r>
            <a:r>
              <a:rPr lang="hu-HU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program)</a:t>
            </a:r>
          </a:p>
          <a:p>
            <a:pPr marL="0" lvl="1" indent="-241300" algn="just">
              <a:buFont typeface="Wingdings" panose="05000000000000000000" pitchFamily="2" charset="2"/>
              <a:buChar char="Ø"/>
            </a:pPr>
            <a:endParaRPr lang="hu-HU" sz="3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  <p:sp>
        <p:nvSpPr>
          <p:cNvPr id="4" name="Szalagnyíl felfelé 3">
            <a:hlinkClick r:id="rId4" action="ppaction://hlinksldjump"/>
          </p:cNvPr>
          <p:cNvSpPr/>
          <p:nvPr/>
        </p:nvSpPr>
        <p:spPr>
          <a:xfrm>
            <a:off x="230124" y="5946140"/>
            <a:ext cx="1216152" cy="731520"/>
          </a:xfrm>
          <a:prstGeom prst="curvedUpArrow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0" y="5512912"/>
            <a:ext cx="2144586" cy="3657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/>
              <a:t>VISSZA A MENÜBE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684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hu-HU" sz="6000" dirty="0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Adathalászat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690688"/>
            <a:ext cx="9458740" cy="3954738"/>
          </a:xfrm>
          <a:noFill/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Megelőzés: </a:t>
            </a:r>
          </a:p>
          <a:p>
            <a:pPr marL="901700" lvl="6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Webcím =&gt; HTTPS protokoll használata</a:t>
            </a:r>
          </a:p>
          <a:p>
            <a:pPr marL="901700" lvl="6">
              <a:buFont typeface="Wingdings" panose="05000000000000000000" pitchFamily="2" charset="2"/>
              <a:buChar char="Ø"/>
            </a:pP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kinézet megkülönböztetése</a:t>
            </a:r>
            <a:b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Előfordulhat, hogy a hamisítvány nagyon hasonlít az eredetihez.</a:t>
            </a:r>
            <a:endParaRPr lang="hu-H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01700" lvl="6">
              <a:buFont typeface="Wingdings" panose="05000000000000000000" pitchFamily="2" charset="2"/>
              <a:buChar char="Ø"/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E-mailben sürgető, gyanús levelek </a:t>
            </a: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figyelmen </a:t>
            </a: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kívül </a:t>
            </a: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hagyása</a:t>
            </a:r>
          </a:p>
          <a:p>
            <a:pPr marL="673100" lvl="6" indent="0">
              <a:buNone/>
            </a:pP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(</a:t>
            </a:r>
            <a:r>
              <a:rPr lang="hu-HU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darkweb</a:t>
            </a: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warez</a:t>
            </a:r>
            <a:r>
              <a:rPr lang="hu-HU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stb.)</a:t>
            </a:r>
            <a:endParaRPr lang="hu-HU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  <p:sp>
        <p:nvSpPr>
          <p:cNvPr id="4" name="Szalagnyíl felfelé 3">
            <a:hlinkClick r:id="rId4" action="ppaction://hlinksldjump"/>
          </p:cNvPr>
          <p:cNvSpPr/>
          <p:nvPr/>
        </p:nvSpPr>
        <p:spPr>
          <a:xfrm>
            <a:off x="230124" y="5946140"/>
            <a:ext cx="1216152" cy="731520"/>
          </a:xfrm>
          <a:prstGeom prst="curvedUpArrow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60" y="3359537"/>
            <a:ext cx="5023104" cy="3431540"/>
          </a:xfrm>
          <a:prstGeom prst="rect">
            <a:avLst/>
          </a:prstGeom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0" y="5390838"/>
            <a:ext cx="2144586" cy="3657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gradFill>
              <a:gsLst>
                <a:gs pos="0">
                  <a:schemeClr val="bg1"/>
                </a:gs>
                <a:gs pos="43000">
                  <a:srgbClr val="C1C1C1"/>
                </a:gs>
                <a:gs pos="100000">
                  <a:schemeClr val="tx1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2000" dirty="0"/>
              <a:t>VISSZA A MENÜBE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98122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76555"/>
            <a:ext cx="10515600" cy="1325563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hu-HU" sz="6000" dirty="0" smtClean="0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Zsarolóvírusok</a:t>
            </a:r>
            <a:endParaRPr lang="hu-HU" sz="6000" dirty="0">
              <a:blipFill>
                <a:blip r:embed="rId3"/>
                <a:stretch>
                  <a:fillRect/>
                </a:stretch>
              </a:blipFill>
              <a:latin typeface="GrilledCheese BTN Toasted" panose="020B0904060402040206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02118"/>
            <a:ext cx="10515600" cy="4351338"/>
          </a:xfrm>
          <a:noFill/>
        </p:spPr>
        <p:txBody>
          <a:bodyPr/>
          <a:lstStyle/>
          <a:p>
            <a:pPr>
              <a:spcBef>
                <a:spcPts val="1800"/>
              </a:spcBef>
            </a:pP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Angolul </a:t>
            </a:r>
            <a:r>
              <a:rPr lang="hu-H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ranswore</a:t>
            </a:r>
          </a:p>
          <a:p>
            <a:pPr>
              <a:spcBef>
                <a:spcPts val="1800"/>
              </a:spcBef>
            </a:pP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 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káros szoftver, ami észrevétel nélkül bejut a számítógépbe</a:t>
            </a:r>
          </a:p>
          <a:p>
            <a:pPr>
              <a:spcBef>
                <a:spcPts val="1800"/>
              </a:spcBef>
            </a:pPr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Feladat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Számítógép merevlemezében lévő adatok titkosítása</a:t>
            </a:r>
          </a:p>
          <a:p>
            <a:pPr>
              <a:spcBef>
                <a:spcPts val="1800"/>
              </a:spcBef>
            </a:pPr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váltságdíj követelése az áldozattól, cserébe feloldja az adatok titkosítását</a:t>
            </a:r>
          </a:p>
          <a:p>
            <a:pPr>
              <a:spcBef>
                <a:spcPts val="18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Váltságdíj digitális 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fizetőeszköze pl.</a:t>
            </a:r>
            <a:r>
              <a:rPr lang="hu-HU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:</a:t>
            </a: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   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Előfordul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hogy valós bankszámlára </a:t>
            </a: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várnak átutalást, </a:t>
            </a:r>
            <a:b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esetleg SIM-kártya feltöltést kérnek.</a:t>
            </a:r>
            <a:r>
              <a:rPr lang="hu-HU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	</a:t>
            </a:r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  <a:p>
            <a:endParaRPr lang="hu-HU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6" name="Szalagnyíl felfelé 5">
            <a:hlinkClick r:id="rId4" action="ppaction://hlinksldjump"/>
          </p:cNvPr>
          <p:cNvSpPr/>
          <p:nvPr/>
        </p:nvSpPr>
        <p:spPr>
          <a:xfrm>
            <a:off x="230124" y="5946140"/>
            <a:ext cx="1216152" cy="731520"/>
          </a:xfrm>
          <a:prstGeom prst="curvedUpArrow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75" y="4573505"/>
            <a:ext cx="1653686" cy="34727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36" y="4231377"/>
            <a:ext cx="4472609" cy="6858000"/>
          </a:xfrm>
          <a:prstGeom prst="rect">
            <a:avLst/>
          </a:prstGeom>
        </p:spPr>
      </p:pic>
      <p:sp>
        <p:nvSpPr>
          <p:cNvPr id="7" name="Ellipszis buborék 6"/>
          <p:cNvSpPr/>
          <p:nvPr/>
        </p:nvSpPr>
        <p:spPr>
          <a:xfrm>
            <a:off x="7913827" y="135783"/>
            <a:ext cx="4278173" cy="1566335"/>
          </a:xfrm>
          <a:prstGeom prst="wedgeEllipseCallout">
            <a:avLst>
              <a:gd name="adj1" fmla="val 31118"/>
              <a:gd name="adj2" fmla="val 196563"/>
            </a:avLst>
          </a:prstGeom>
          <a:solidFill>
            <a:schemeClr val="tx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Pl. un. Rendőrségi vírus</a:t>
            </a:r>
            <a:r>
              <a:rPr lang="hu-HU" dirty="0"/>
              <a:t/>
            </a:r>
            <a:br>
              <a:rPr lang="hu-HU" dirty="0"/>
            </a:br>
            <a:r>
              <a:rPr lang="hu-HU" sz="1200" dirty="0"/>
              <a:t>forrás: </a:t>
            </a:r>
            <a:r>
              <a:rPr lang="hu-HU" sz="1200" dirty="0" smtClean="0"/>
              <a:t>https</a:t>
            </a:r>
            <a:r>
              <a:rPr lang="hu-HU" sz="1200" dirty="0"/>
              <a:t>://csavarnyuzo.files.wordpress.com/2013/08/police-rendorseg-virus.jpg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2992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02118"/>
            <a:ext cx="10614660" cy="4698682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hu-HU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Típusai: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Fájltitkosító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hu-HU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Személyes adatok (képek, dokumentumok, zenék), ma már teljes merevlemezt is képes titkosítani.</a:t>
            </a:r>
          </a:p>
          <a:p>
            <a:pPr lvl="1"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 titkosító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lvl="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Egész rendszert letitkosítja.  </a:t>
            </a:r>
          </a:p>
          <a:p>
            <a:pPr lvl="3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hatósági szervezetnek adja ki magát, és hamis büntetésekkel </a:t>
            </a:r>
            <a:b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(pl. illegálisan letöltött fájlok) próbálja rávenni az áldozatot a fizetésre, különben „börtönbe kerül”.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u-HU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Böngészőlezáró</a:t>
            </a: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hu-HU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Hasonlít a nem titkosítóhoz, csak a böngészőt titkosítja le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76555"/>
            <a:ext cx="10515600" cy="1325563"/>
          </a:xfrm>
          <a:solidFill>
            <a:schemeClr val="tx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hu-HU" sz="6000" dirty="0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Zsarolóvírusok</a:t>
            </a:r>
          </a:p>
        </p:txBody>
      </p:sp>
      <p:sp>
        <p:nvSpPr>
          <p:cNvPr id="6" name="Szalagnyíl felfelé 5">
            <a:hlinkClick r:id="rId4" action="ppaction://hlinksldjump"/>
          </p:cNvPr>
          <p:cNvSpPr/>
          <p:nvPr/>
        </p:nvSpPr>
        <p:spPr>
          <a:xfrm>
            <a:off x="127254" y="5911850"/>
            <a:ext cx="1216152" cy="731520"/>
          </a:xfrm>
          <a:prstGeom prst="curvedUpArrow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67" y="1"/>
            <a:ext cx="4657539" cy="170211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850" y="5036025"/>
            <a:ext cx="5579660" cy="21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0124" y="1494777"/>
            <a:ext cx="10912522" cy="4548557"/>
          </a:xfrm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36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 jelent?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 </a:t>
            </a:r>
            <a:r>
              <a:rPr lang="hu-HU" sz="21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VIRTUÁLIS</a:t>
            </a:r>
            <a:r>
              <a:rPr lang="hu-HU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megfélemlítési formája az </a:t>
            </a:r>
            <a:r>
              <a:rPr lang="hu-HU" sz="21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ISKOLAI KIKÖZÖSÍTÉSNEK</a:t>
            </a:r>
            <a:r>
              <a:rPr lang="hu-HU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és </a:t>
            </a:r>
            <a:r>
              <a:rPr lang="hu-HU" sz="21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FENYEGETÉSNEK. </a:t>
            </a:r>
            <a:r>
              <a:rPr lang="hu-HU" sz="2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sz="21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6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Mikor tekinthetjük ennek (pl. a közlésformákat)?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u-H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zaklatók cselekvése interneten keresztül történik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u-HU" sz="2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bűnöző érzelmileg megalázza, zaklatja, manipulálja az áldozatot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hu-HU" sz="2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Cél a másik emberben való kártevés </a:t>
            </a:r>
          </a:p>
          <a:p>
            <a:pPr>
              <a:spcBef>
                <a:spcPts val="24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Típusai a következők: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230124" y="251342"/>
            <a:ext cx="10912522" cy="1243435"/>
          </a:xfrm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r>
              <a:rPr lang="hu-HU" sz="6000" dirty="0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Cyberbullying</a:t>
            </a:r>
          </a:p>
        </p:txBody>
      </p:sp>
      <p:sp>
        <p:nvSpPr>
          <p:cNvPr id="6" name="Szalagnyíl felfelé 5">
            <a:hlinkClick r:id="rId4" action="ppaction://hlinksldjump"/>
          </p:cNvPr>
          <p:cNvSpPr/>
          <p:nvPr/>
        </p:nvSpPr>
        <p:spPr>
          <a:xfrm>
            <a:off x="230124" y="5946140"/>
            <a:ext cx="1216152" cy="731520"/>
          </a:xfrm>
          <a:prstGeom prst="curvedUpArrow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2" name="Jobbra nyíl 1">
            <a:hlinkClick r:id="rId5" action="ppaction://hlinksldjump"/>
          </p:cNvPr>
          <p:cNvSpPr/>
          <p:nvPr/>
        </p:nvSpPr>
        <p:spPr>
          <a:xfrm>
            <a:off x="4433764" y="6098408"/>
            <a:ext cx="1658679" cy="744279"/>
          </a:xfrm>
          <a:prstGeom prst="rightArrow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larendon Hv BT" panose="02040804050505020204" pitchFamily="18" charset="0"/>
              </a:rPr>
              <a:t>1.TÍPUS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85" y="0"/>
            <a:ext cx="2805897" cy="17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702118"/>
            <a:ext cx="10515600" cy="4351338"/>
          </a:xfrm>
          <a:noFill/>
        </p:spPr>
        <p:txBody>
          <a:bodyPr/>
          <a:lstStyle/>
          <a:p>
            <a:pPr>
              <a:spcBef>
                <a:spcPts val="18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Magyarul: „LÁNGHÁBORÚ”</a:t>
            </a:r>
          </a:p>
          <a:p>
            <a:pPr>
              <a:spcBef>
                <a:spcPts val="18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Online veszekednek a felhasználók</a:t>
            </a:r>
          </a:p>
          <a:p>
            <a:pPr>
              <a:spcBef>
                <a:spcPts val="18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Általában csúnya, bántó szavakkal, és nem a témához kapcsolódva szidalmazzák egymást</a:t>
            </a:r>
          </a:p>
          <a:p>
            <a:pPr>
              <a:spcBef>
                <a:spcPts val="1800"/>
              </a:spcBef>
            </a:pPr>
            <a:r>
              <a:rPr 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Legtöbbször nyilvános fórumokban fordul elő</a:t>
            </a: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376555"/>
            <a:ext cx="10515600" cy="1325563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hu-HU" sz="6000" dirty="0">
                <a:blipFill>
                  <a:blip r:embed="rId3"/>
                  <a:stretch>
                    <a:fillRect/>
                  </a:stretch>
                </a:blipFill>
                <a:latin typeface="GrilledCheese BTN Toasted" panose="020B0904060402040206" pitchFamily="34" charset="0"/>
              </a:rPr>
              <a:t>1.típusa: Flaming</a:t>
            </a:r>
          </a:p>
        </p:txBody>
      </p:sp>
      <p:sp>
        <p:nvSpPr>
          <p:cNvPr id="6" name="Szalagnyíl felfelé 5">
            <a:hlinkClick r:id="rId4" action="ppaction://hlinksldjump"/>
          </p:cNvPr>
          <p:cNvSpPr/>
          <p:nvPr/>
        </p:nvSpPr>
        <p:spPr>
          <a:xfrm>
            <a:off x="230124" y="5946140"/>
            <a:ext cx="1216152" cy="731520"/>
          </a:xfrm>
          <a:prstGeom prst="curvedUpArrow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02" y="4625023"/>
            <a:ext cx="3804968" cy="194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Jobbra nyíl 6">
            <a:hlinkClick r:id="rId6" action="ppaction://hlinksldjump"/>
          </p:cNvPr>
          <p:cNvSpPr/>
          <p:nvPr/>
        </p:nvSpPr>
        <p:spPr>
          <a:xfrm>
            <a:off x="9417235" y="5830511"/>
            <a:ext cx="1658679" cy="744279"/>
          </a:xfrm>
          <a:prstGeom prst="rightArrow">
            <a:avLst/>
          </a:prstGeom>
          <a:solidFill>
            <a:schemeClr val="bg2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Clarendon Hv BT" panose="02040804050505020204" pitchFamily="18" charset="0"/>
              </a:rPr>
              <a:t>2.TÍPUS</a:t>
            </a:r>
          </a:p>
        </p:txBody>
      </p:sp>
    </p:spTree>
    <p:extLst>
      <p:ext uri="{BB962C8B-B14F-4D97-AF65-F5344CB8AC3E}">
        <p14:creationId xmlns:p14="http://schemas.microsoft.com/office/powerpoint/2010/main" val="12722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1149</TotalTime>
  <Words>815</Words>
  <Application>Microsoft Office PowerPoint</Application>
  <PresentationFormat>Szélesvásznú</PresentationFormat>
  <Paragraphs>199</Paragraphs>
  <Slides>18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Clarendon Hv BT</vt:lpstr>
      <vt:lpstr>Copperplate Gothic Bold</vt:lpstr>
      <vt:lpstr>GrilledCheese BTN Toasted</vt:lpstr>
      <vt:lpstr>Wingdings</vt:lpstr>
      <vt:lpstr>Office-téma</vt:lpstr>
      <vt:lpstr>Az internet veszélyei</vt:lpstr>
      <vt:lpstr>Az internet sötét világa</vt:lpstr>
      <vt:lpstr>MENÜ</vt:lpstr>
      <vt:lpstr>Adathalászat</vt:lpstr>
      <vt:lpstr>Adathalászat</vt:lpstr>
      <vt:lpstr>Zsarolóvírusok</vt:lpstr>
      <vt:lpstr>Zsarolóvírusok</vt:lpstr>
      <vt:lpstr>Cyberbullying</vt:lpstr>
      <vt:lpstr>1.típusa: Flaming</vt:lpstr>
      <vt:lpstr>2.típusa: Denigration</vt:lpstr>
      <vt:lpstr>3.típusa: Impersonation</vt:lpstr>
      <vt:lpstr>4.típusa: Cyberthreats</vt:lpstr>
      <vt:lpstr>5.típusa: Sexting</vt:lpstr>
      <vt:lpstr>Segítség - Védekezés</vt:lpstr>
      <vt:lpstr>Segítség - védekezés</vt:lpstr>
      <vt:lpstr>KÉRDÉSEK</vt:lpstr>
      <vt:lpstr>Szövegek, képek forrása:</vt:lpstr>
      <vt:lpstr>Köszönöm a figyelmeteket!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internet veszélyei</dc:title>
  <dc:creator>Ferenc Sági</dc:creator>
  <cp:lastModifiedBy>Ferenc Sági</cp:lastModifiedBy>
  <cp:revision>95</cp:revision>
  <dcterms:created xsi:type="dcterms:W3CDTF">2017-03-15T09:50:36Z</dcterms:created>
  <dcterms:modified xsi:type="dcterms:W3CDTF">2017-03-24T17:36:21Z</dcterms:modified>
</cp:coreProperties>
</file>