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6" r:id="rId9"/>
    <p:sldId id="267" r:id="rId10"/>
    <p:sldId id="264" r:id="rId11"/>
    <p:sldId id="268" r:id="rId12"/>
    <p:sldId id="269" r:id="rId13"/>
    <p:sldId id="270" r:id="rId14"/>
    <p:sldId id="271" r:id="rId15"/>
    <p:sldId id="272" r:id="rId16"/>
    <p:sldId id="273" r:id="rId17"/>
    <p:sldId id="261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83" autoAdjust="0"/>
  </p:normalViewPr>
  <p:slideViewPr>
    <p:cSldViewPr>
      <p:cViewPr>
        <p:scale>
          <a:sx n="82" d="100"/>
          <a:sy n="82" d="100"/>
        </p:scale>
        <p:origin x="1056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5F68C1-ABD0-4A80-B528-EFDE8C9366D0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95B219C-23A2-4183-A101-809CBA0763CC}" type="slidenum">
              <a:rPr lang="hu-HU" smtClean="0"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cword.hu/search?=helloword" TargetMode="External"/><Relationship Id="rId2" Type="http://schemas.openxmlformats.org/officeDocument/2006/relationships/hyperlink" Target="https://infoc.eet.bme.hu/jegyzet/c_jegyze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.m.wikipedia.org/" TargetMode="External"/><Relationship Id="rId5" Type="http://schemas.openxmlformats.org/officeDocument/2006/relationships/hyperlink" Target="https://code.org/" TargetMode="External"/><Relationship Id="rId4" Type="http://schemas.openxmlformats.org/officeDocument/2006/relationships/hyperlink" Target="https://diy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75656" y="1196752"/>
            <a:ext cx="7406640" cy="1472184"/>
          </a:xfrm>
        </p:spPr>
        <p:txBody>
          <a:bodyPr/>
          <a:lstStyle/>
          <a:p>
            <a:r>
              <a:rPr lang="hu-HU" dirty="0" smtClean="0"/>
              <a:t>Én így oktatnám a programozást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7406640" cy="1752600"/>
          </a:xfrm>
        </p:spPr>
        <p:txBody>
          <a:bodyPr>
            <a:normAutofit fontScale="85000" lnSpcReduction="20000"/>
          </a:bodyPr>
          <a:lstStyle/>
          <a:p>
            <a:r>
              <a:rPr lang="hu-HU" dirty="0">
                <a:solidFill>
                  <a:schemeClr val="tx1"/>
                </a:solidFill>
              </a:rPr>
              <a:t>Készítette: Orosz Kristóf 6/b.</a:t>
            </a:r>
          </a:p>
          <a:p>
            <a:r>
              <a:rPr lang="hu-HU" dirty="0">
                <a:solidFill>
                  <a:schemeClr val="tx1"/>
                </a:solidFill>
              </a:rPr>
              <a:t>Felkészítő tanárom: Géczi Frigyesné</a:t>
            </a:r>
          </a:p>
          <a:p>
            <a:r>
              <a:rPr lang="hu-HU" dirty="0">
                <a:solidFill>
                  <a:schemeClr val="tx1"/>
                </a:solidFill>
              </a:rPr>
              <a:t>Szerencsi Rákóczi Zsigmond Református </a:t>
            </a:r>
            <a:r>
              <a:rPr lang="hu-HU" dirty="0" err="1">
                <a:solidFill>
                  <a:schemeClr val="tx1"/>
                </a:solidFill>
              </a:rPr>
              <a:t>K</a:t>
            </a:r>
            <a:r>
              <a:rPr lang="hu-HU" dirty="0" err="1" smtClean="0">
                <a:solidFill>
                  <a:schemeClr val="tx1"/>
                </a:solidFill>
              </a:rPr>
              <a:t>éttanítási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Nyelvű Általános Iskola és Alapfokú Művészeti Iskola</a:t>
            </a:r>
          </a:p>
          <a:p>
            <a:r>
              <a:rPr lang="hu-HU" dirty="0">
                <a:solidFill>
                  <a:schemeClr val="tx1"/>
                </a:solidFill>
              </a:rPr>
              <a:t>3900 Szerencs, Rákóczi </a:t>
            </a:r>
            <a:r>
              <a:rPr lang="hu-HU" dirty="0" smtClean="0">
                <a:solidFill>
                  <a:schemeClr val="tx1"/>
                </a:solidFill>
              </a:rPr>
              <a:t>Zsigmond tér 1.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597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200" dirty="0" smtClean="0"/>
              <a:t>Programozás != kódolás</a:t>
            </a:r>
            <a:br>
              <a:rPr lang="hu-HU" sz="3200" dirty="0" smtClean="0"/>
            </a:br>
            <a:r>
              <a:rPr lang="pt-BR" sz="3200" dirty="0"/>
              <a:t>Azaz a programozás nem egyenlő a </a:t>
            </a:r>
            <a:r>
              <a:rPr lang="pt-BR" sz="3200" dirty="0" smtClean="0"/>
              <a:t>kódolással</a:t>
            </a:r>
            <a:r>
              <a:rPr lang="hu-HU" sz="3200" dirty="0" smtClean="0"/>
              <a:t>!!</a:t>
            </a:r>
            <a:endParaRPr lang="hu-HU" sz="32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1115616" y="2172679"/>
            <a:ext cx="778524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A </a:t>
            </a:r>
            <a:r>
              <a:rPr lang="hu-HU" dirty="0">
                <a:solidFill>
                  <a:srgbClr val="FF0000"/>
                </a:solidFill>
              </a:rPr>
              <a:t>C</a:t>
            </a:r>
            <a:r>
              <a:rPr lang="hu-HU" dirty="0"/>
              <a:t> </a:t>
            </a:r>
            <a:r>
              <a:rPr lang="hu-HU" dirty="0" smtClean="0"/>
              <a:t>nyelvben </a:t>
            </a:r>
            <a:r>
              <a:rPr lang="hu-HU" dirty="0"/>
              <a:t>a nem </a:t>
            </a:r>
            <a:r>
              <a:rPr lang="hu-HU" dirty="0" smtClean="0"/>
              <a:t>egyenlőt !=</a:t>
            </a:r>
            <a:r>
              <a:rPr lang="hu-HU" dirty="0"/>
              <a:t> </a:t>
            </a:r>
            <a:r>
              <a:rPr lang="hu-HU" dirty="0" smtClean="0"/>
              <a:t>ként </a:t>
            </a:r>
            <a:r>
              <a:rPr lang="hu-HU" dirty="0"/>
              <a:t>írjuk, mert nincs áthúzott </a:t>
            </a:r>
            <a:r>
              <a:rPr lang="hu-HU" dirty="0" smtClean="0"/>
              <a:t>egyenlőségjel a billentyűzeten.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 smtClean="0"/>
              <a:t>Aki </a:t>
            </a:r>
            <a:r>
              <a:rPr lang="da-DK" dirty="0"/>
              <a:t>tud kódolni </a:t>
            </a:r>
            <a:r>
              <a:rPr lang="da-DK" dirty="0" smtClean="0">
                <a:solidFill>
                  <a:srgbClr val="FF0000"/>
                </a:solidFill>
              </a:rPr>
              <a:t>C</a:t>
            </a:r>
            <a:r>
              <a:rPr lang="da-DK" dirty="0" smtClean="0"/>
              <a:t>-ben </a:t>
            </a:r>
            <a:r>
              <a:rPr lang="da-DK" dirty="0"/>
              <a:t>vagy más nyelven, </a:t>
            </a:r>
            <a:r>
              <a:rPr lang="da-DK" dirty="0" smtClean="0"/>
              <a:t>még </a:t>
            </a:r>
            <a:r>
              <a:rPr lang="da-DK" dirty="0"/>
              <a:t>nem tud </a:t>
            </a:r>
            <a:r>
              <a:rPr lang="da-DK" dirty="0" smtClean="0"/>
              <a:t>programozn</a:t>
            </a:r>
            <a:r>
              <a:rPr lang="hu-HU" dirty="0" smtClean="0"/>
              <a:t>i.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/>
              <a:t>Az fog </a:t>
            </a:r>
            <a:r>
              <a:rPr lang="hu-HU" dirty="0" smtClean="0"/>
              <a:t> </a:t>
            </a:r>
            <a:r>
              <a:rPr lang="hu-HU" dirty="0"/>
              <a:t>jó programokat </a:t>
            </a:r>
            <a:r>
              <a:rPr lang="hu-HU" dirty="0" smtClean="0"/>
              <a:t>készíteni</a:t>
            </a:r>
            <a:r>
              <a:rPr lang="hu-HU" dirty="0"/>
              <a:t>, </a:t>
            </a:r>
            <a:r>
              <a:rPr lang="hu-HU" dirty="0" smtClean="0"/>
              <a:t>aki alaptudással </a:t>
            </a:r>
            <a:r>
              <a:rPr lang="hu-HU" dirty="0"/>
              <a:t>rendelkezik</a:t>
            </a:r>
            <a:r>
              <a:rPr lang="hu-HU" dirty="0" smtClean="0"/>
              <a:t>.</a:t>
            </a:r>
          </a:p>
          <a:p>
            <a:r>
              <a:rPr lang="hu-HU" dirty="0">
                <a:solidFill>
                  <a:srgbClr val="FF0000"/>
                </a:solidFill>
              </a:rPr>
              <a:t>C</a:t>
            </a:r>
            <a:r>
              <a:rPr lang="hu-HU" dirty="0"/>
              <a:t> nyelv nagy </a:t>
            </a:r>
            <a:r>
              <a:rPr lang="hu-HU" dirty="0" smtClean="0"/>
              <a:t>előnye</a:t>
            </a:r>
            <a:r>
              <a:rPr lang="hu-HU" dirty="0"/>
              <a:t>, hogy sok </a:t>
            </a:r>
            <a:r>
              <a:rPr lang="hu-HU" dirty="0" smtClean="0"/>
              <a:t>programnyelv alapja.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(</a:t>
            </a:r>
            <a:r>
              <a:rPr lang="hu-HU" dirty="0" err="1" smtClean="0"/>
              <a:t>pl</a:t>
            </a:r>
            <a:r>
              <a:rPr lang="hu-HU" dirty="0" smtClean="0"/>
              <a:t>: </a:t>
            </a:r>
            <a:r>
              <a:rPr lang="hu-HU" dirty="0"/>
              <a:t>Java, C#, </a:t>
            </a:r>
            <a:r>
              <a:rPr lang="hu-HU" dirty="0" smtClean="0"/>
              <a:t>de)</a:t>
            </a:r>
          </a:p>
          <a:p>
            <a:r>
              <a:rPr lang="hu-HU" dirty="0" smtClean="0"/>
              <a:t>4.   Egy </a:t>
            </a:r>
            <a:r>
              <a:rPr lang="hu-HU" dirty="0"/>
              <a:t>program esetében nagyon fontos, hogy kiszűrjük a </a:t>
            </a:r>
            <a:r>
              <a:rPr lang="hu-HU" dirty="0" smtClean="0"/>
              <a:t>szemantikai hibákat, mielőtt azt valaki használatba venné. </a:t>
            </a:r>
          </a:p>
          <a:p>
            <a:r>
              <a:rPr lang="hu-HU" dirty="0" smtClean="0"/>
              <a:t>5.   Ha </a:t>
            </a:r>
            <a:r>
              <a:rPr lang="hu-HU" dirty="0"/>
              <a:t>nem </a:t>
            </a:r>
            <a:r>
              <a:rPr lang="hu-HU" dirty="0" smtClean="0"/>
              <a:t>teszteljük megfelelően a hibát, nem </a:t>
            </a:r>
            <a:r>
              <a:rPr lang="hu-HU" dirty="0"/>
              <a:t>is fogunk tudni arról, hogy </a:t>
            </a:r>
            <a:r>
              <a:rPr lang="hu-HU" dirty="0" smtClean="0"/>
              <a:t>hibás az a program.</a:t>
            </a:r>
            <a:endParaRPr lang="hu-HU" dirty="0"/>
          </a:p>
          <a:p>
            <a:pPr marL="342900" indent="-342900">
              <a:buFont typeface="+mj-lt"/>
              <a:buAutoNum type="arabicPeriod"/>
            </a:pPr>
            <a:endParaRPr lang="hu-HU" dirty="0" smtClean="0"/>
          </a:p>
          <a:p>
            <a:pPr marL="342900" indent="-342900">
              <a:buFont typeface="+mj-lt"/>
              <a:buAutoNum type="arabicPeriod"/>
            </a:pPr>
            <a:endParaRPr lang="hu-HU" dirty="0"/>
          </a:p>
          <a:p>
            <a:pPr marL="342900" indent="-342900">
              <a:buFont typeface="+mj-lt"/>
              <a:buAutoNum type="arabicPeriod"/>
            </a:pPr>
            <a:endParaRPr lang="hu-HU" dirty="0" smtClean="0"/>
          </a:p>
          <a:p>
            <a:pPr marL="342900" indent="-342900">
              <a:buFont typeface="+mj-lt"/>
              <a:buAutoNum type="arabicPeriod"/>
            </a:pPr>
            <a:endParaRPr lang="hu-HU" dirty="0"/>
          </a:p>
          <a:p>
            <a:pPr marL="342900" indent="-342900">
              <a:buFont typeface="+mj-lt"/>
              <a:buAutoNum type="arabicPeriod"/>
            </a:pPr>
            <a:endParaRPr lang="hu-HU" dirty="0"/>
          </a:p>
          <a:p>
            <a:pPr marL="342900" indent="-342900">
              <a:buFont typeface="+mj-lt"/>
              <a:buAutoNum type="arabicPeriod"/>
            </a:pPr>
            <a:endParaRPr lang="hu-HU" dirty="0" smtClean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382" y="4912817"/>
            <a:ext cx="2922059" cy="1945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174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Algoritmusok megadása</a:t>
            </a: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971600" y="1628800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K</a:t>
            </a:r>
            <a:r>
              <a:rPr lang="hu-HU" dirty="0" smtClean="0"/>
              <a:t>ét </a:t>
            </a:r>
            <a:r>
              <a:rPr lang="hu-HU" dirty="0"/>
              <a:t>módon adhatunk </a:t>
            </a:r>
            <a:r>
              <a:rPr lang="hu-HU" dirty="0" smtClean="0"/>
              <a:t>meg </a:t>
            </a:r>
            <a:r>
              <a:rPr lang="hu-HU" dirty="0"/>
              <a:t>algoritmusokat</a:t>
            </a:r>
            <a:r>
              <a:rPr lang="hu-HU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C00000"/>
                </a:solidFill>
              </a:rPr>
              <a:t>s</a:t>
            </a:r>
            <a:r>
              <a:rPr lang="hu-HU" dirty="0" smtClean="0">
                <a:solidFill>
                  <a:srgbClr val="C00000"/>
                </a:solidFill>
              </a:rPr>
              <a:t>zövegesen: </a:t>
            </a:r>
            <a:r>
              <a:rPr lang="hu-HU" dirty="0" smtClean="0"/>
              <a:t>Szöveges </a:t>
            </a:r>
            <a:r>
              <a:rPr lang="hu-HU" dirty="0"/>
              <a:t>megadás:  </a:t>
            </a:r>
            <a:r>
              <a:rPr lang="hu-HU" dirty="0" err="1"/>
              <a:t>pszeudokód</a:t>
            </a:r>
            <a:r>
              <a:rPr lang="hu-HU" dirty="0"/>
              <a:t>, </a:t>
            </a:r>
            <a:r>
              <a:rPr lang="hu-HU" dirty="0" smtClean="0"/>
              <a:t>programkód</a:t>
            </a:r>
            <a:endParaRPr lang="hu-HU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C00000"/>
                </a:solidFill>
              </a:rPr>
              <a:t>grafikusan:  </a:t>
            </a:r>
            <a:r>
              <a:rPr lang="hu-HU" dirty="0" smtClean="0"/>
              <a:t>Grafikus megadás: folyamatábra</a:t>
            </a:r>
            <a:r>
              <a:rPr lang="hu-HU" dirty="0"/>
              <a:t>, </a:t>
            </a:r>
            <a:r>
              <a:rPr lang="hu-HU" dirty="0" smtClean="0"/>
              <a:t> </a:t>
            </a:r>
            <a:r>
              <a:rPr lang="hu-HU" dirty="0" err="1" smtClean="0"/>
              <a:t>struktogram</a:t>
            </a: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51520" y="3356992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</a:t>
            </a:r>
            <a:r>
              <a:rPr lang="hu-HU" dirty="0" smtClean="0">
                <a:solidFill>
                  <a:srgbClr val="FF0000"/>
                </a:solidFill>
              </a:rPr>
              <a:t>programkód</a:t>
            </a:r>
            <a:r>
              <a:rPr lang="hu-HU" dirty="0" smtClean="0"/>
              <a:t> és </a:t>
            </a:r>
            <a:r>
              <a:rPr lang="hu-HU" dirty="0"/>
              <a:t>a </a:t>
            </a:r>
            <a:r>
              <a:rPr lang="hu-HU" dirty="0" err="1" smtClean="0">
                <a:solidFill>
                  <a:srgbClr val="FF0000"/>
                </a:solidFill>
              </a:rPr>
              <a:t>pszeudokód</a:t>
            </a:r>
            <a:r>
              <a:rPr lang="hu-HU" dirty="0"/>
              <a:t> </a:t>
            </a:r>
            <a:r>
              <a:rPr lang="hu-HU" dirty="0" smtClean="0"/>
              <a:t>hasonlít egymásra</a:t>
            </a:r>
            <a:r>
              <a:rPr lang="hu-HU" dirty="0"/>
              <a:t>.</a:t>
            </a:r>
            <a:r>
              <a:rPr lang="hu-HU" dirty="0" smtClean="0"/>
              <a:t> </a:t>
            </a:r>
            <a:r>
              <a:rPr lang="hu-HU" dirty="0"/>
              <a:t>Fő különbség, hogy a </a:t>
            </a:r>
            <a:r>
              <a:rPr lang="hu-HU" dirty="0" smtClean="0"/>
              <a:t>programkód megértéséhez </a:t>
            </a:r>
            <a:r>
              <a:rPr lang="hu-HU" dirty="0"/>
              <a:t>ismerni kell az adott nyelv </a:t>
            </a:r>
            <a:r>
              <a:rPr lang="hu-HU" dirty="0" smtClean="0"/>
              <a:t>szabályait.</a:t>
            </a:r>
            <a:r>
              <a:rPr lang="hu-HU" dirty="0"/>
              <a:t> </a:t>
            </a:r>
            <a:r>
              <a:rPr lang="hu-HU" dirty="0" err="1"/>
              <a:t>pszeudokód</a:t>
            </a:r>
            <a:r>
              <a:rPr lang="hu-HU" dirty="0"/>
              <a:t> </a:t>
            </a:r>
            <a:r>
              <a:rPr lang="hu-HU" dirty="0" smtClean="0"/>
              <a:t>igyekszik minden programozó számára </a:t>
            </a:r>
            <a:r>
              <a:rPr lang="hu-HU" dirty="0"/>
              <a:t>érthető lenni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>
                <a:solidFill>
                  <a:srgbClr val="FF0000"/>
                </a:solidFill>
              </a:rPr>
              <a:t>folyamatábra</a:t>
            </a:r>
            <a:r>
              <a:rPr lang="hu-HU" dirty="0"/>
              <a:t> </a:t>
            </a:r>
            <a:r>
              <a:rPr lang="hu-HU" dirty="0" smtClean="0"/>
              <a:t>és </a:t>
            </a:r>
            <a:r>
              <a:rPr lang="hu-HU" dirty="0"/>
              <a:t>a </a:t>
            </a:r>
            <a:r>
              <a:rPr lang="hu-HU" dirty="0" err="1" smtClean="0">
                <a:solidFill>
                  <a:srgbClr val="FF0000"/>
                </a:solidFill>
              </a:rPr>
              <a:t>struktogram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viszonya </a:t>
            </a:r>
            <a:r>
              <a:rPr lang="hu-HU" dirty="0"/>
              <a:t>hasonló a </a:t>
            </a:r>
            <a:r>
              <a:rPr lang="hu-HU" dirty="0" err="1" smtClean="0"/>
              <a:t>pszeudokód</a:t>
            </a:r>
            <a:r>
              <a:rPr lang="hu-HU" dirty="0" smtClean="0"/>
              <a:t> programkód </a:t>
            </a:r>
            <a:r>
              <a:rPr lang="hu-HU" dirty="0" err="1" smtClean="0"/>
              <a:t>viszonyá-</a:t>
            </a:r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oz olyan </a:t>
            </a:r>
            <a:r>
              <a:rPr lang="hu-HU" dirty="0"/>
              <a:t>értelemben, </a:t>
            </a:r>
            <a:r>
              <a:rPr lang="hu-HU" dirty="0" smtClean="0"/>
              <a:t>hogy </a:t>
            </a:r>
            <a:r>
              <a:rPr lang="hu-HU" dirty="0"/>
              <a:t>a </a:t>
            </a:r>
            <a:r>
              <a:rPr lang="hu-HU" dirty="0" err="1"/>
              <a:t>struktogram</a:t>
            </a:r>
            <a:r>
              <a:rPr lang="hu-HU" dirty="0"/>
              <a:t> értelmezése és elkészítése </a:t>
            </a:r>
            <a:r>
              <a:rPr lang="hu-HU" dirty="0" smtClean="0"/>
              <a:t>igényel </a:t>
            </a:r>
            <a:r>
              <a:rPr lang="hu-HU" dirty="0"/>
              <a:t>némi </a:t>
            </a:r>
          </a:p>
          <a:p>
            <a:r>
              <a:rPr lang="hu-HU" dirty="0"/>
              <a:t>programozói </a:t>
            </a:r>
            <a:r>
              <a:rPr lang="hu-HU" dirty="0" smtClean="0"/>
              <a:t>tapasztalatot.</a:t>
            </a:r>
            <a:r>
              <a:rPr lang="hu-HU" dirty="0"/>
              <a:t> </a:t>
            </a:r>
            <a:r>
              <a:rPr lang="hu-HU" dirty="0" smtClean="0"/>
              <a:t>Folyamatábra </a:t>
            </a:r>
            <a:r>
              <a:rPr lang="hu-HU" dirty="0"/>
              <a:t>hátránya, hogy nagyon könnyű vele </a:t>
            </a:r>
          </a:p>
          <a:p>
            <a:r>
              <a:rPr lang="hu-HU" dirty="0"/>
              <a:t>olyan algoritmust alkotni, ami nem alakítható közvetlenül </a:t>
            </a:r>
            <a:r>
              <a:rPr lang="hu-HU" dirty="0" smtClean="0"/>
              <a:t>strukturált programkóddá.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5" name="Lefelé nyíl 4"/>
          <p:cNvSpPr/>
          <p:nvPr/>
        </p:nvSpPr>
        <p:spPr>
          <a:xfrm>
            <a:off x="3707904" y="2564904"/>
            <a:ext cx="576064" cy="79208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360619" y="290395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Szöveges: </a:t>
            </a:r>
            <a:endParaRPr lang="hu-HU" dirty="0"/>
          </a:p>
        </p:txBody>
      </p:sp>
      <p:cxnSp>
        <p:nvCxnSpPr>
          <p:cNvPr id="8" name="Egyenes összekötő 7"/>
          <p:cNvCxnSpPr/>
          <p:nvPr/>
        </p:nvCxnSpPr>
        <p:spPr>
          <a:xfrm flipH="1">
            <a:off x="441551" y="3352552"/>
            <a:ext cx="8870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341099" y="4395440"/>
            <a:ext cx="110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Grafikus:</a:t>
            </a:r>
            <a:endParaRPr lang="hu-HU" dirty="0"/>
          </a:p>
        </p:txBody>
      </p:sp>
      <p:cxnSp>
        <p:nvCxnSpPr>
          <p:cNvPr id="11" name="Egyenes összekötő 10"/>
          <p:cNvCxnSpPr/>
          <p:nvPr/>
        </p:nvCxnSpPr>
        <p:spPr>
          <a:xfrm flipH="1">
            <a:off x="467544" y="4725144"/>
            <a:ext cx="69713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25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fordító működése</a:t>
            </a:r>
            <a:endParaRPr lang="hu-HU" sz="3200" dirty="0"/>
          </a:p>
        </p:txBody>
      </p:sp>
      <p:sp>
        <p:nvSpPr>
          <p:cNvPr id="4" name="Téglalap 3"/>
          <p:cNvSpPr/>
          <p:nvPr/>
        </p:nvSpPr>
        <p:spPr>
          <a:xfrm>
            <a:off x="3580821" y="1228110"/>
            <a:ext cx="2448272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76865" y="129082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70C0"/>
                </a:solidFill>
              </a:rPr>
              <a:t>előfordító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832849" y="170544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nincs fájl kimenete</a:t>
            </a:r>
          </a:p>
        </p:txBody>
      </p:sp>
      <p:sp>
        <p:nvSpPr>
          <p:cNvPr id="7" name="Téglalap 6"/>
          <p:cNvSpPr/>
          <p:nvPr/>
        </p:nvSpPr>
        <p:spPr>
          <a:xfrm>
            <a:off x="3554677" y="2637243"/>
            <a:ext cx="2448272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8" name="Lefelé nyíl 7"/>
          <p:cNvSpPr/>
          <p:nvPr/>
        </p:nvSpPr>
        <p:spPr>
          <a:xfrm>
            <a:off x="4634797" y="2133187"/>
            <a:ext cx="288032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4099342" y="267464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rgbClr val="0070C0"/>
                </a:solidFill>
              </a:rPr>
              <a:t>Fordító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3580821" y="3132007"/>
            <a:ext cx="2830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.obj ill. .o fájlok (asm)</a:t>
            </a:r>
            <a:endParaRPr lang="hu-HU" dirty="0"/>
          </a:p>
        </p:txBody>
      </p:sp>
      <p:sp>
        <p:nvSpPr>
          <p:cNvPr id="12" name="Lefelé nyíl 11"/>
          <p:cNvSpPr/>
          <p:nvPr/>
        </p:nvSpPr>
        <p:spPr>
          <a:xfrm>
            <a:off x="4660941" y="3501339"/>
            <a:ext cx="288032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3542432" y="4005395"/>
            <a:ext cx="2448272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4170199" y="4049990"/>
            <a:ext cx="1192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>
                <a:solidFill>
                  <a:srgbClr val="0070C0"/>
                </a:solidFill>
              </a:rPr>
              <a:t>Linker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3534875" y="4500159"/>
            <a:ext cx="312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futtatható állomány (.</a:t>
            </a:r>
            <a:r>
              <a:rPr lang="hu-HU" dirty="0" err="1"/>
              <a:t>exe</a:t>
            </a:r>
            <a:r>
              <a:rPr lang="hu-HU" dirty="0"/>
              <a:t>)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179512" y="1340768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Az </a:t>
            </a:r>
            <a:r>
              <a:rPr lang="hu-HU" dirty="0" err="1" smtClean="0">
                <a:solidFill>
                  <a:srgbClr val="0070C0"/>
                </a:solidFill>
              </a:rPr>
              <a:t>előfeldolgozó</a:t>
            </a:r>
            <a:r>
              <a:rPr lang="hu-HU" dirty="0"/>
              <a:t> </a:t>
            </a:r>
            <a:r>
              <a:rPr lang="hu-HU" dirty="0" err="1" smtClean="0"/>
              <a:t>preprocesszor</a:t>
            </a:r>
            <a:r>
              <a:rPr lang="hu-HU" dirty="0" smtClean="0"/>
              <a:t> </a:t>
            </a:r>
            <a:r>
              <a:rPr lang="hu-HU" dirty="0"/>
              <a:t>a kód </a:t>
            </a:r>
            <a:r>
              <a:rPr lang="hu-HU" dirty="0" smtClean="0"/>
              <a:t>takarítását  végzi.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6156176" y="2637326"/>
            <a:ext cx="2915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</a:t>
            </a:r>
            <a:r>
              <a:rPr lang="hu-HU" dirty="0" smtClean="0">
                <a:solidFill>
                  <a:srgbClr val="0070C0"/>
                </a:solidFill>
              </a:rPr>
              <a:t>fordító </a:t>
            </a:r>
            <a:r>
              <a:rPr lang="hu-HU" dirty="0" smtClean="0"/>
              <a:t>a </a:t>
            </a:r>
            <a:r>
              <a:rPr lang="hu-HU" dirty="0"/>
              <a:t>C nyelven megírt kódból a </a:t>
            </a:r>
            <a:r>
              <a:rPr lang="hu-HU" dirty="0" smtClean="0"/>
              <a:t>számítógép számára </a:t>
            </a:r>
            <a:endParaRPr lang="hu-HU" dirty="0"/>
          </a:p>
          <a:p>
            <a:r>
              <a:rPr lang="hu-HU" dirty="0"/>
              <a:t>emészthető gépi kódot </a:t>
            </a:r>
            <a:r>
              <a:rPr lang="hu-HU" dirty="0" smtClean="0"/>
              <a:t>készít</a:t>
            </a:r>
            <a:endParaRPr lang="hu-HU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168565" y="4005395"/>
            <a:ext cx="33553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hu-HU" dirty="0" smtClean="0">
                <a:solidFill>
                  <a:srgbClr val="0070C0"/>
                </a:solidFill>
              </a:rPr>
              <a:t> </a:t>
            </a:r>
            <a:r>
              <a:rPr lang="hu-HU" dirty="0" err="1" smtClean="0">
                <a:solidFill>
                  <a:srgbClr val="0070C0"/>
                </a:solidFill>
              </a:rPr>
              <a:t>linker</a:t>
            </a:r>
            <a:r>
              <a:rPr lang="hu-HU" dirty="0">
                <a:solidFill>
                  <a:srgbClr val="0070C0"/>
                </a:solidFill>
              </a:rPr>
              <a:t> </a:t>
            </a:r>
            <a:r>
              <a:rPr lang="hu-HU" dirty="0" smtClean="0"/>
              <a:t>ezeket </a:t>
            </a:r>
            <a:r>
              <a:rPr lang="hu-HU" dirty="0"/>
              <a:t>egyesíti, továbbá </a:t>
            </a:r>
            <a:r>
              <a:rPr lang="hu-HU" dirty="0" smtClean="0"/>
              <a:t>hozzászerkeszti </a:t>
            </a:r>
            <a:r>
              <a:rPr lang="hu-HU" dirty="0"/>
              <a:t>a szabványos </a:t>
            </a:r>
            <a:r>
              <a:rPr lang="hu-HU" dirty="0" smtClean="0"/>
              <a:t>függvények </a:t>
            </a:r>
            <a:r>
              <a:rPr lang="hu-HU" dirty="0"/>
              <a:t>gépi kódját. </a:t>
            </a:r>
            <a:r>
              <a:rPr lang="hu-HU" dirty="0" smtClean="0"/>
              <a:t>Így létre-</a:t>
            </a:r>
            <a:endParaRPr lang="hu-HU" dirty="0"/>
          </a:p>
          <a:p>
            <a:r>
              <a:rPr lang="hu-HU" dirty="0"/>
              <a:t>jön a futtatható állomány </a:t>
            </a:r>
            <a:r>
              <a:rPr lang="hu-HU" dirty="0" smtClean="0"/>
              <a:t>a </a:t>
            </a:r>
            <a:r>
              <a:rPr lang="hu-HU" dirty="0" smtClean="0">
                <a:solidFill>
                  <a:srgbClr val="C00000"/>
                </a:solidFill>
              </a:rPr>
              <a:t>Windowsban </a:t>
            </a:r>
            <a:r>
              <a:rPr lang="hu-HU" dirty="0" err="1" smtClean="0">
                <a:solidFill>
                  <a:srgbClr val="C00000"/>
                </a:solidFill>
              </a:rPr>
              <a:t>exe</a:t>
            </a:r>
            <a:r>
              <a:rPr lang="hu-HU" dirty="0" smtClean="0">
                <a:solidFill>
                  <a:srgbClr val="C00000"/>
                </a:solidFill>
              </a:rPr>
              <a:t>.</a:t>
            </a:r>
            <a:endParaRPr lang="hu-H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7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Fájlkezelés</a:t>
            </a: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323528" y="183553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</a:t>
            </a:r>
            <a:r>
              <a:rPr lang="hu-HU" dirty="0">
                <a:solidFill>
                  <a:srgbClr val="FF0000"/>
                </a:solidFill>
              </a:rPr>
              <a:t>C</a:t>
            </a:r>
            <a:r>
              <a:rPr lang="hu-HU" dirty="0"/>
              <a:t> nyelv </a:t>
            </a:r>
            <a:r>
              <a:rPr lang="hu-HU" dirty="0" smtClean="0"/>
              <a:t>kétféle  fájlkezelést </a:t>
            </a:r>
            <a:r>
              <a:rPr lang="hu-HU" dirty="0"/>
              <a:t>támogat</a:t>
            </a:r>
            <a:r>
              <a:rPr lang="hu-HU" dirty="0" smtClean="0"/>
              <a:t>:  egy </a:t>
            </a:r>
            <a:r>
              <a:rPr lang="hu-HU" dirty="0" smtClean="0">
                <a:solidFill>
                  <a:srgbClr val="00B050"/>
                </a:solidFill>
              </a:rPr>
              <a:t>általános</a:t>
            </a:r>
            <a:r>
              <a:rPr lang="hu-HU" dirty="0" smtClean="0"/>
              <a:t>, </a:t>
            </a:r>
            <a:r>
              <a:rPr lang="hu-HU" dirty="0"/>
              <a:t>és egy </a:t>
            </a:r>
            <a:r>
              <a:rPr lang="hu-HU" dirty="0">
                <a:solidFill>
                  <a:srgbClr val="00B050"/>
                </a:solidFill>
              </a:rPr>
              <a:t>speciális</a:t>
            </a:r>
            <a:r>
              <a:rPr lang="hu-HU" dirty="0"/>
              <a:t> </a:t>
            </a:r>
            <a:r>
              <a:rPr lang="hu-HU" dirty="0" smtClean="0"/>
              <a:t>fájlkezelést.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508496" y="3573016"/>
            <a:ext cx="7591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dirty="0"/>
              <a:t>Az </a:t>
            </a:r>
            <a:r>
              <a:rPr lang="hu-HU" dirty="0">
                <a:solidFill>
                  <a:srgbClr val="00B050"/>
                </a:solidFill>
              </a:rPr>
              <a:t>általános fájlkezelést </a:t>
            </a:r>
            <a:r>
              <a:rPr lang="hu-HU" dirty="0"/>
              <a:t>bináris </a:t>
            </a:r>
            <a:r>
              <a:rPr lang="hu-HU" dirty="0" smtClean="0"/>
              <a:t>fájlkezelésnek is nevezzük</a:t>
            </a:r>
            <a:r>
              <a:rPr lang="hu-HU" dirty="0"/>
              <a:t>. Ha egy fájlt </a:t>
            </a:r>
            <a:r>
              <a:rPr lang="hu-HU" dirty="0" smtClean="0"/>
              <a:t> binárisan </a:t>
            </a:r>
            <a:r>
              <a:rPr lang="hu-HU" dirty="0"/>
              <a:t>kezelünk, akkor a fájlkezelő </a:t>
            </a:r>
            <a:r>
              <a:rPr lang="hu-HU" dirty="0" smtClean="0"/>
              <a:t>függvénynek a memóriacímet adjuk meg, </a:t>
            </a:r>
            <a:r>
              <a:rPr lang="hu-HU" dirty="0"/>
              <a:t>és egy egész számot, mely megmondja, hogy hány bájtot szeretnénk beolvasni vagy </a:t>
            </a:r>
            <a:r>
              <a:rPr lang="hu-HU" dirty="0" smtClean="0"/>
              <a:t>kiírni.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rgbClr val="00B050"/>
                </a:solidFill>
              </a:rPr>
              <a:t>speciális fájlkezelés </a:t>
            </a:r>
            <a:r>
              <a:rPr lang="hu-HU" dirty="0"/>
              <a:t>alatt azt értjük, hogy a nyelv ismeri az </a:t>
            </a:r>
            <a:r>
              <a:rPr lang="hu-HU" dirty="0" smtClean="0"/>
              <a:t>adott</a:t>
            </a:r>
            <a:r>
              <a:rPr lang="hu-HU" dirty="0"/>
              <a:t> </a:t>
            </a:r>
            <a:r>
              <a:rPr lang="hu-HU" dirty="0" smtClean="0"/>
              <a:t>fájltípus </a:t>
            </a:r>
            <a:r>
              <a:rPr lang="hu-HU" dirty="0"/>
              <a:t>belső </a:t>
            </a:r>
            <a:r>
              <a:rPr lang="hu-HU" dirty="0" smtClean="0"/>
              <a:t>felépítését, és azt  a programozónak </a:t>
            </a:r>
            <a:r>
              <a:rPr lang="hu-HU" dirty="0"/>
              <a:t>nem </a:t>
            </a:r>
            <a:r>
              <a:rPr lang="hu-HU" dirty="0" smtClean="0"/>
              <a:t>kell</a:t>
            </a:r>
            <a:r>
              <a:rPr lang="hu-HU" dirty="0"/>
              <a:t>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rgbClr val="FF0000"/>
                </a:solidFill>
              </a:rPr>
              <a:t>C</a:t>
            </a:r>
            <a:r>
              <a:rPr lang="hu-HU" dirty="0"/>
              <a:t> nyelvben támogatott </a:t>
            </a:r>
            <a:r>
              <a:rPr lang="hu-HU" dirty="0">
                <a:solidFill>
                  <a:srgbClr val="00B050"/>
                </a:solidFill>
              </a:rPr>
              <a:t>speciális fájl</a:t>
            </a:r>
            <a:r>
              <a:rPr lang="hu-HU" dirty="0"/>
              <a:t> a szöveges fájl.</a:t>
            </a:r>
          </a:p>
          <a:p>
            <a:endParaRPr lang="hu-HU" dirty="0"/>
          </a:p>
        </p:txBody>
      </p:sp>
      <p:sp>
        <p:nvSpPr>
          <p:cNvPr id="6" name="Lefelé nyíl 5"/>
          <p:cNvSpPr/>
          <p:nvPr/>
        </p:nvSpPr>
        <p:spPr>
          <a:xfrm>
            <a:off x="3419872" y="2420888"/>
            <a:ext cx="1152128" cy="1080120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134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Saját típus név létrehozása- típusdefiníció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115616" y="180417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Saját típusnevet a következő </a:t>
            </a:r>
            <a:r>
              <a:rPr lang="hu-HU" sz="2000" dirty="0" smtClean="0"/>
              <a:t>módon hozhatunk létre:</a:t>
            </a:r>
            <a:endParaRPr lang="hu-HU" sz="2000" dirty="0"/>
          </a:p>
        </p:txBody>
      </p:sp>
      <p:sp>
        <p:nvSpPr>
          <p:cNvPr id="4" name="Téglalap 3"/>
          <p:cNvSpPr/>
          <p:nvPr/>
        </p:nvSpPr>
        <p:spPr>
          <a:xfrm>
            <a:off x="1820556" y="3131747"/>
            <a:ext cx="136815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typedef</a:t>
            </a:r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726558" y="3284984"/>
            <a:ext cx="535255" cy="3960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Egyenes összekötő nyíllal 9"/>
          <p:cNvCxnSpPr/>
          <p:nvPr/>
        </p:nvCxnSpPr>
        <p:spPr>
          <a:xfrm flipV="1">
            <a:off x="1261813" y="3483006"/>
            <a:ext cx="558743" cy="11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>
            <a:endCxn id="22" idx="1"/>
          </p:cNvCxnSpPr>
          <p:nvPr/>
        </p:nvCxnSpPr>
        <p:spPr>
          <a:xfrm flipV="1">
            <a:off x="3164218" y="3483006"/>
            <a:ext cx="558741" cy="4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églalap 21"/>
          <p:cNvSpPr/>
          <p:nvPr/>
        </p:nvSpPr>
        <p:spPr>
          <a:xfrm>
            <a:off x="3722959" y="3122966"/>
            <a:ext cx="136815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típusleírás</a:t>
            </a:r>
          </a:p>
        </p:txBody>
      </p:sp>
      <p:cxnSp>
        <p:nvCxnSpPr>
          <p:cNvPr id="24" name="Egyenes összekötő nyíllal 23"/>
          <p:cNvCxnSpPr/>
          <p:nvPr/>
        </p:nvCxnSpPr>
        <p:spPr>
          <a:xfrm>
            <a:off x="5004048" y="3487656"/>
            <a:ext cx="558740" cy="82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Téglalap 27"/>
          <p:cNvSpPr/>
          <p:nvPr/>
        </p:nvSpPr>
        <p:spPr>
          <a:xfrm>
            <a:off x="5562788" y="3131747"/>
            <a:ext cx="209510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típusazonosító </a:t>
            </a:r>
            <a:r>
              <a:rPr lang="hu-HU" dirty="0"/>
              <a:t>lista</a:t>
            </a:r>
          </a:p>
        </p:txBody>
      </p:sp>
      <p:cxnSp>
        <p:nvCxnSpPr>
          <p:cNvPr id="30" name="Egyenes összekötő nyíllal 29"/>
          <p:cNvCxnSpPr/>
          <p:nvPr/>
        </p:nvCxnSpPr>
        <p:spPr>
          <a:xfrm>
            <a:off x="7657894" y="3495918"/>
            <a:ext cx="558741" cy="1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Ellipszis 31"/>
          <p:cNvSpPr/>
          <p:nvPr/>
        </p:nvSpPr>
        <p:spPr>
          <a:xfrm>
            <a:off x="8216635" y="3298959"/>
            <a:ext cx="535255" cy="3960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Szövegdoboz 33"/>
          <p:cNvSpPr txBox="1"/>
          <p:nvPr/>
        </p:nvSpPr>
        <p:spPr>
          <a:xfrm>
            <a:off x="1261812" y="5229200"/>
            <a:ext cx="702558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err="1" smtClean="0">
                <a:solidFill>
                  <a:srgbClr val="00B0F0"/>
                </a:solidFill>
              </a:rPr>
              <a:t>typedef</a:t>
            </a:r>
            <a:r>
              <a:rPr lang="hu-HU" sz="2000" dirty="0" smtClean="0">
                <a:solidFill>
                  <a:srgbClr val="00B0F0"/>
                </a:solidFill>
              </a:rPr>
              <a:t>:</a:t>
            </a:r>
          </a:p>
          <a:p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Osztályt megadó helyére kerül a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typedef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Az adat neve lesz a típusnév: </a:t>
            </a:r>
            <a:r>
              <a:rPr lang="hu-HU" sz="2000" dirty="0" err="1" smtClean="0">
                <a:solidFill>
                  <a:schemeClr val="accent1"/>
                </a:solidFill>
              </a:rPr>
              <a:t>typedef</a:t>
            </a:r>
            <a:endParaRPr lang="hu-HU" sz="2000" dirty="0">
              <a:solidFill>
                <a:schemeClr val="accent1"/>
              </a:solidFill>
            </a:endParaRPr>
          </a:p>
          <a:p>
            <a:endParaRPr lang="hu-HU" sz="2000" dirty="0">
              <a:solidFill>
                <a:srgbClr val="00B0F0"/>
              </a:solidFill>
            </a:endParaRPr>
          </a:p>
          <a:p>
            <a:r>
              <a:rPr lang="hu-HU" dirty="0" smtClean="0">
                <a:solidFill>
                  <a:srgbClr val="00B0F0"/>
                </a:solidFill>
              </a:rPr>
              <a:t>  </a:t>
            </a:r>
            <a:endParaRPr lang="hu-H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2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Egyszerű láncolt lista</a:t>
            </a: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07504" y="155679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Kezdetben csak egy pointerünk van, aztán lefoglalunk egy </a:t>
            </a:r>
            <a:r>
              <a:rPr lang="hu-HU" dirty="0" smtClean="0"/>
              <a:t>struktúrát</a:t>
            </a:r>
            <a:r>
              <a:rPr lang="hu-HU" dirty="0"/>
              <a:t>, és eltároljuk benne a </a:t>
            </a:r>
            <a:r>
              <a:rPr lang="hu-HU" dirty="0" smtClean="0"/>
              <a:t>beolvasott </a:t>
            </a:r>
            <a:r>
              <a:rPr lang="hu-HU" dirty="0"/>
              <a:t>adatot. </a:t>
            </a:r>
            <a:r>
              <a:rPr lang="hu-HU" dirty="0" smtClean="0"/>
              <a:t> A </a:t>
            </a:r>
            <a:r>
              <a:rPr lang="hu-HU" dirty="0"/>
              <a:t>pointert erre </a:t>
            </a:r>
            <a:r>
              <a:rPr lang="hu-HU" dirty="0" smtClean="0"/>
              <a:t>állítjuk</a:t>
            </a:r>
            <a:r>
              <a:rPr lang="hu-HU" dirty="0"/>
              <a:t>. </a:t>
            </a:r>
            <a:r>
              <a:rPr lang="hu-HU" dirty="0" smtClean="0"/>
              <a:t> A </a:t>
            </a:r>
            <a:r>
              <a:rPr lang="hu-HU" dirty="0"/>
              <a:t>struktúra pointerét </a:t>
            </a:r>
            <a:r>
              <a:rPr lang="hu-HU" dirty="0" err="1" smtClean="0"/>
              <a:t>NULL-ra</a:t>
            </a:r>
            <a:r>
              <a:rPr lang="hu-HU" dirty="0" smtClean="0"/>
              <a:t> </a:t>
            </a:r>
            <a:r>
              <a:rPr lang="hu-HU" dirty="0"/>
              <a:t>állítjuk jelezve, hogy itt a </a:t>
            </a:r>
            <a:r>
              <a:rPr lang="hu-HU" dirty="0" smtClean="0"/>
              <a:t>lista </a:t>
            </a:r>
            <a:r>
              <a:rPr lang="hu-HU" dirty="0"/>
              <a:t>vége.</a:t>
            </a:r>
          </a:p>
        </p:txBody>
      </p:sp>
      <p:sp>
        <p:nvSpPr>
          <p:cNvPr id="4" name="Téglalap 3"/>
          <p:cNvSpPr/>
          <p:nvPr/>
        </p:nvSpPr>
        <p:spPr>
          <a:xfrm>
            <a:off x="251520" y="3331510"/>
            <a:ext cx="165618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pointer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2699792" y="2755446"/>
            <a:ext cx="1224136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2691526" y="3776090"/>
            <a:ext cx="1224136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pointer</a:t>
            </a:r>
            <a:endParaRPr lang="hu-HU" dirty="0"/>
          </a:p>
        </p:txBody>
      </p:sp>
      <p:cxnSp>
        <p:nvCxnSpPr>
          <p:cNvPr id="8" name="Szögletes összekötő 7"/>
          <p:cNvCxnSpPr/>
          <p:nvPr/>
        </p:nvCxnSpPr>
        <p:spPr>
          <a:xfrm flipV="1">
            <a:off x="1907704" y="2935466"/>
            <a:ext cx="792088" cy="720080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2726090" y="2710660"/>
            <a:ext cx="1155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tárolandó </a:t>
            </a:r>
            <a:endParaRPr lang="hu-HU" dirty="0"/>
          </a:p>
          <a:p>
            <a:pPr algn="ctr"/>
            <a:r>
              <a:rPr lang="hu-HU" dirty="0"/>
              <a:t>adat</a:t>
            </a:r>
          </a:p>
        </p:txBody>
      </p:sp>
      <p:sp>
        <p:nvSpPr>
          <p:cNvPr id="11" name="Téglalap 10"/>
          <p:cNvSpPr/>
          <p:nvPr/>
        </p:nvSpPr>
        <p:spPr>
          <a:xfrm>
            <a:off x="4995782" y="2827454"/>
            <a:ext cx="1224136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tárolandó </a:t>
            </a:r>
          </a:p>
          <a:p>
            <a:pPr algn="ctr"/>
            <a:r>
              <a:rPr lang="hu-HU" dirty="0"/>
              <a:t>adat</a:t>
            </a:r>
          </a:p>
        </p:txBody>
      </p:sp>
      <p:sp>
        <p:nvSpPr>
          <p:cNvPr id="13" name="Téglalap 12"/>
          <p:cNvSpPr/>
          <p:nvPr/>
        </p:nvSpPr>
        <p:spPr>
          <a:xfrm>
            <a:off x="4995782" y="3861047"/>
            <a:ext cx="1224136" cy="4234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pointer</a:t>
            </a:r>
          </a:p>
        </p:txBody>
      </p:sp>
      <p:cxnSp>
        <p:nvCxnSpPr>
          <p:cNvPr id="15" name="Szögletes összekötő 14"/>
          <p:cNvCxnSpPr>
            <a:stCxn id="6" idx="3"/>
          </p:cNvCxnSpPr>
          <p:nvPr/>
        </p:nvCxnSpPr>
        <p:spPr>
          <a:xfrm flipV="1">
            <a:off x="3915662" y="2940236"/>
            <a:ext cx="1080120" cy="1051878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Téglalap 15"/>
          <p:cNvSpPr/>
          <p:nvPr/>
        </p:nvSpPr>
        <p:spPr>
          <a:xfrm>
            <a:off x="7280342" y="2852935"/>
            <a:ext cx="1224136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tárolandó </a:t>
            </a:r>
          </a:p>
          <a:p>
            <a:pPr algn="ctr"/>
            <a:r>
              <a:rPr lang="hu-HU" dirty="0"/>
              <a:t>adat</a:t>
            </a:r>
          </a:p>
        </p:txBody>
      </p:sp>
      <p:sp>
        <p:nvSpPr>
          <p:cNvPr id="18" name="Téglalap 17"/>
          <p:cNvSpPr/>
          <p:nvPr/>
        </p:nvSpPr>
        <p:spPr>
          <a:xfrm>
            <a:off x="7250361" y="3867832"/>
            <a:ext cx="1224136" cy="4234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Szövegdoboz 18"/>
          <p:cNvSpPr txBox="1"/>
          <p:nvPr/>
        </p:nvSpPr>
        <p:spPr>
          <a:xfrm>
            <a:off x="7394377" y="391513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NULL</a:t>
            </a:r>
            <a:endParaRPr lang="hu-HU" dirty="0"/>
          </a:p>
        </p:txBody>
      </p:sp>
      <p:cxnSp>
        <p:nvCxnSpPr>
          <p:cNvPr id="21" name="Szögletes összekötő 20"/>
          <p:cNvCxnSpPr>
            <a:stCxn id="13" idx="3"/>
          </p:cNvCxnSpPr>
          <p:nvPr/>
        </p:nvCxnSpPr>
        <p:spPr>
          <a:xfrm flipV="1">
            <a:off x="6219918" y="3051695"/>
            <a:ext cx="1022672" cy="1021060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Téglalap 21"/>
          <p:cNvSpPr/>
          <p:nvPr/>
        </p:nvSpPr>
        <p:spPr>
          <a:xfrm>
            <a:off x="637858" y="4725144"/>
            <a:ext cx="2088232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4400" dirty="0" smtClean="0"/>
              <a:t>12</a:t>
            </a:r>
            <a:endParaRPr lang="hu-HU" sz="4400" dirty="0"/>
          </a:p>
        </p:txBody>
      </p:sp>
      <p:cxnSp>
        <p:nvCxnSpPr>
          <p:cNvPr id="24" name="Egyenes összekötő 23"/>
          <p:cNvCxnSpPr>
            <a:stCxn id="22" idx="0"/>
            <a:endCxn id="22" idx="2"/>
          </p:cNvCxnSpPr>
          <p:nvPr/>
        </p:nvCxnSpPr>
        <p:spPr>
          <a:xfrm>
            <a:off x="1681974" y="4725144"/>
            <a:ext cx="0" cy="8640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Ellipszis 24"/>
          <p:cNvSpPr/>
          <p:nvPr/>
        </p:nvSpPr>
        <p:spPr>
          <a:xfrm>
            <a:off x="2123728" y="5013176"/>
            <a:ext cx="288032" cy="2880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7" name="Egyenes összekötő nyíllal 26"/>
          <p:cNvCxnSpPr/>
          <p:nvPr/>
        </p:nvCxnSpPr>
        <p:spPr>
          <a:xfrm>
            <a:off x="2411760" y="515719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églalap 27"/>
          <p:cNvSpPr/>
          <p:nvPr/>
        </p:nvSpPr>
        <p:spPr>
          <a:xfrm>
            <a:off x="2987824" y="4725144"/>
            <a:ext cx="2088232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4400" dirty="0" smtClean="0"/>
              <a:t>99</a:t>
            </a:r>
            <a:endParaRPr lang="hu-HU" sz="4400" dirty="0"/>
          </a:p>
        </p:txBody>
      </p:sp>
      <p:cxnSp>
        <p:nvCxnSpPr>
          <p:cNvPr id="30" name="Egyenes összekötő 29"/>
          <p:cNvCxnSpPr>
            <a:stCxn id="28" idx="0"/>
            <a:endCxn id="28" idx="2"/>
          </p:cNvCxnSpPr>
          <p:nvPr/>
        </p:nvCxnSpPr>
        <p:spPr>
          <a:xfrm>
            <a:off x="4031940" y="4725144"/>
            <a:ext cx="0" cy="8640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Ellipszis 30"/>
          <p:cNvSpPr/>
          <p:nvPr/>
        </p:nvSpPr>
        <p:spPr>
          <a:xfrm>
            <a:off x="4455722" y="5013176"/>
            <a:ext cx="260294" cy="2880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3" name="Egyenes összekötő nyíllal 32"/>
          <p:cNvCxnSpPr/>
          <p:nvPr/>
        </p:nvCxnSpPr>
        <p:spPr>
          <a:xfrm>
            <a:off x="4716016" y="515719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églalap 33"/>
          <p:cNvSpPr/>
          <p:nvPr/>
        </p:nvSpPr>
        <p:spPr>
          <a:xfrm>
            <a:off x="5436096" y="4725144"/>
            <a:ext cx="2088232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4400" dirty="0" smtClean="0"/>
              <a:t>37</a:t>
            </a:r>
            <a:endParaRPr lang="hu-HU" sz="4400" dirty="0"/>
          </a:p>
        </p:txBody>
      </p:sp>
      <p:cxnSp>
        <p:nvCxnSpPr>
          <p:cNvPr id="36" name="Egyenes összekötő 35"/>
          <p:cNvCxnSpPr>
            <a:stCxn id="34" idx="0"/>
            <a:endCxn id="34" idx="2"/>
          </p:cNvCxnSpPr>
          <p:nvPr/>
        </p:nvCxnSpPr>
        <p:spPr>
          <a:xfrm>
            <a:off x="6480212" y="4725144"/>
            <a:ext cx="0" cy="8640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Ellipszis 36"/>
          <p:cNvSpPr/>
          <p:nvPr/>
        </p:nvSpPr>
        <p:spPr>
          <a:xfrm>
            <a:off x="6804248" y="5013176"/>
            <a:ext cx="288032" cy="2880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9" name="Egyenes összekötő nyíllal 38"/>
          <p:cNvCxnSpPr/>
          <p:nvPr/>
        </p:nvCxnSpPr>
        <p:spPr>
          <a:xfrm>
            <a:off x="7092280" y="5157192"/>
            <a:ext cx="77014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églalap 40"/>
          <p:cNvSpPr/>
          <p:nvPr/>
        </p:nvSpPr>
        <p:spPr>
          <a:xfrm>
            <a:off x="7862429" y="4725144"/>
            <a:ext cx="1044116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3" name="Egyenes összekötő 42"/>
          <p:cNvCxnSpPr/>
          <p:nvPr/>
        </p:nvCxnSpPr>
        <p:spPr>
          <a:xfrm>
            <a:off x="7892410" y="4725144"/>
            <a:ext cx="1014135" cy="8640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flipH="1">
            <a:off x="7892410" y="4725144"/>
            <a:ext cx="1014135" cy="8640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Szövegdoboz 45"/>
          <p:cNvSpPr txBox="1"/>
          <p:nvPr/>
        </p:nvSpPr>
        <p:spPr>
          <a:xfrm>
            <a:off x="2123728" y="580526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Egy három egész elemből álló egyszeresen láncolt lista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1250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tanultunk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Mely elemekből épül fel a számítógép?</a:t>
            </a:r>
          </a:p>
          <a:p>
            <a:r>
              <a:rPr lang="hu-HU" dirty="0" smtClean="0">
                <a:solidFill>
                  <a:srgbClr val="00B050"/>
                </a:solidFill>
              </a:rPr>
              <a:t>Memória, processzor, periféria.</a:t>
            </a:r>
          </a:p>
          <a:p>
            <a:r>
              <a:rPr lang="hu-HU" dirty="0" smtClean="0"/>
              <a:t>Melyek a programozás alapfogalmai?</a:t>
            </a:r>
          </a:p>
          <a:p>
            <a:r>
              <a:rPr lang="hu-HU" dirty="0" smtClean="0">
                <a:solidFill>
                  <a:srgbClr val="00B050"/>
                </a:solidFill>
              </a:rPr>
              <a:t>Definíciók, Programozás, Adatszerkezet, Programozási nyelv, Algoritmus</a:t>
            </a:r>
          </a:p>
          <a:p>
            <a:r>
              <a:rPr lang="hu-HU" dirty="0" smtClean="0"/>
              <a:t>Mi a </a:t>
            </a:r>
            <a:r>
              <a:rPr lang="hu-HU" dirty="0" smtClean="0">
                <a:solidFill>
                  <a:srgbClr val="FF0000"/>
                </a:solidFill>
              </a:rPr>
              <a:t>C </a:t>
            </a:r>
            <a:r>
              <a:rPr lang="hu-HU" dirty="0" smtClean="0"/>
              <a:t>nyelv szerepe?</a:t>
            </a:r>
          </a:p>
          <a:p>
            <a:r>
              <a:rPr lang="hu-HU" dirty="0" smtClean="0">
                <a:solidFill>
                  <a:srgbClr val="00B050"/>
                </a:solidFill>
              </a:rPr>
              <a:t>Sok programozási nyelv alapja.</a:t>
            </a:r>
          </a:p>
          <a:p>
            <a:r>
              <a:rPr lang="hu-HU" dirty="0" smtClean="0"/>
              <a:t>A programozás egyenlő a kódolással?</a:t>
            </a:r>
          </a:p>
          <a:p>
            <a:r>
              <a:rPr lang="hu-HU" dirty="0" smtClean="0">
                <a:solidFill>
                  <a:srgbClr val="00B050"/>
                </a:solidFill>
              </a:rPr>
              <a:t>Nem.</a:t>
            </a:r>
          </a:p>
          <a:p>
            <a:r>
              <a:rPr lang="hu-HU" dirty="0" smtClean="0"/>
              <a:t>Milyen fájlkezeléseket támogat a </a:t>
            </a:r>
            <a:r>
              <a:rPr lang="hu-HU" dirty="0" smtClean="0">
                <a:solidFill>
                  <a:srgbClr val="FF0000"/>
                </a:solidFill>
              </a:rPr>
              <a:t>C</a:t>
            </a:r>
            <a:r>
              <a:rPr lang="hu-HU" dirty="0" smtClean="0"/>
              <a:t> nyelv?</a:t>
            </a:r>
          </a:p>
          <a:p>
            <a:r>
              <a:rPr lang="hu-HU" dirty="0" smtClean="0">
                <a:solidFill>
                  <a:srgbClr val="00B050"/>
                </a:solidFill>
              </a:rPr>
              <a:t>Általános és speciális fájlkezelést.</a:t>
            </a:r>
          </a:p>
          <a:p>
            <a:r>
              <a:rPr lang="hu-HU" dirty="0" smtClean="0"/>
              <a:t>Algoritmus megadásának fajtái?</a:t>
            </a:r>
          </a:p>
          <a:p>
            <a:r>
              <a:rPr lang="hu-HU" dirty="0" smtClean="0">
                <a:solidFill>
                  <a:srgbClr val="00B050"/>
                </a:solidFill>
              </a:rPr>
              <a:t>Szöveges, grafikus.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969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források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800" dirty="0">
                <a:hlinkClick r:id="rId2"/>
              </a:rPr>
              <a:t>https://</a:t>
            </a:r>
            <a:r>
              <a:rPr lang="hu-HU" sz="1800" dirty="0" smtClean="0">
                <a:hlinkClick r:id="rId2"/>
              </a:rPr>
              <a:t>infoc.eet.bme.hu/jegyzet/c_jegyzet.pdf</a:t>
            </a:r>
            <a:endParaRPr lang="hu-HU" sz="1800" dirty="0" smtClean="0"/>
          </a:p>
          <a:p>
            <a:r>
              <a:rPr lang="hu-HU" sz="1800" dirty="0" smtClean="0">
                <a:hlinkClick r:id="rId3"/>
              </a:rPr>
              <a:t>https://pcword.hu/search?=helloword</a:t>
            </a:r>
            <a:endParaRPr lang="hu-HU" sz="1800" dirty="0" smtClean="0"/>
          </a:p>
          <a:p>
            <a:r>
              <a:rPr lang="hu-HU" sz="1800" dirty="0" smtClean="0">
                <a:hlinkClick r:id="rId4"/>
              </a:rPr>
              <a:t>https://diy.org/</a:t>
            </a:r>
            <a:endParaRPr lang="hu-HU" sz="1800" dirty="0" smtClean="0"/>
          </a:p>
          <a:p>
            <a:r>
              <a:rPr lang="hu-HU" sz="1800" dirty="0" smtClean="0">
                <a:hlinkClick r:id="rId5"/>
              </a:rPr>
              <a:t>https://code.org/</a:t>
            </a:r>
            <a:endParaRPr lang="hu-HU" sz="1800" dirty="0" smtClean="0"/>
          </a:p>
          <a:p>
            <a:r>
              <a:rPr lang="hu-HU" sz="1800" dirty="0" smtClean="0">
                <a:hlinkClick r:id="rId6"/>
              </a:rPr>
              <a:t>https://hu.m.wikipedia.org/</a:t>
            </a:r>
            <a:endParaRPr lang="hu-HU" sz="1800" dirty="0" smtClean="0"/>
          </a:p>
          <a:p>
            <a:endParaRPr lang="hu-HU" sz="1800" dirty="0" smtClean="0"/>
          </a:p>
          <a:p>
            <a:endParaRPr lang="hu-HU" sz="1800" dirty="0" smtClean="0"/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84550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Tartalomjegyzék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hu-HU" sz="1800" dirty="0" smtClean="0"/>
              <a:t>Alapozás</a:t>
            </a:r>
          </a:p>
          <a:p>
            <a:r>
              <a:rPr lang="hu-HU" sz="1800" dirty="0"/>
              <a:t>Ismerkedjünk meg a  programozás </a:t>
            </a:r>
            <a:r>
              <a:rPr lang="hu-HU" sz="1800" dirty="0" smtClean="0"/>
              <a:t>alapfogalmaival</a:t>
            </a:r>
          </a:p>
          <a:p>
            <a:r>
              <a:rPr lang="hu-HU" sz="1800" dirty="0"/>
              <a:t>A programozás </a:t>
            </a:r>
            <a:r>
              <a:rPr lang="hu-HU" sz="1800" dirty="0" smtClean="0"/>
              <a:t>menete</a:t>
            </a:r>
          </a:p>
          <a:p>
            <a:r>
              <a:rPr lang="hu-HU" sz="1800" dirty="0"/>
              <a:t>A programozás alapjának </a:t>
            </a:r>
            <a:r>
              <a:rPr lang="hu-HU" sz="1800" dirty="0" smtClean="0"/>
              <a:t>elsajátítása</a:t>
            </a:r>
          </a:p>
          <a:p>
            <a:r>
              <a:rPr lang="hu-HU" sz="1800" dirty="0"/>
              <a:t>A </a:t>
            </a:r>
            <a:r>
              <a:rPr lang="hu-HU" sz="1800" dirty="0">
                <a:solidFill>
                  <a:srgbClr val="FF0000"/>
                </a:solidFill>
              </a:rPr>
              <a:t>c </a:t>
            </a:r>
            <a:r>
              <a:rPr lang="hu-HU" sz="1800" dirty="0" smtClean="0"/>
              <a:t>nyelv</a:t>
            </a:r>
          </a:p>
          <a:p>
            <a:r>
              <a:rPr lang="hu-HU" sz="1800" dirty="0" smtClean="0"/>
              <a:t>A </a:t>
            </a:r>
            <a:r>
              <a:rPr lang="hu-HU" sz="1800" dirty="0"/>
              <a:t>szintaxis leírása a </a:t>
            </a:r>
            <a:r>
              <a:rPr lang="hu-HU" sz="1800" dirty="0">
                <a:solidFill>
                  <a:srgbClr val="FF0000"/>
                </a:solidFill>
              </a:rPr>
              <a:t>c</a:t>
            </a:r>
            <a:r>
              <a:rPr lang="hu-H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nyelvben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hu-H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 program</a:t>
            </a:r>
            <a:r>
              <a:rPr lang="hu-HU" sz="1800" dirty="0" smtClean="0"/>
              <a:t> </a:t>
            </a:r>
            <a:r>
              <a:rPr lang="hu-HU" sz="1800" dirty="0"/>
              <a:t>legmagasabb szintű megadása szintaxis </a:t>
            </a:r>
            <a:r>
              <a:rPr lang="hu-HU" sz="1800" dirty="0" err="1" smtClean="0"/>
              <a:t>diagrammal</a:t>
            </a:r>
            <a:endParaRPr lang="hu-HU" sz="1800" dirty="0" smtClean="0"/>
          </a:p>
          <a:p>
            <a:r>
              <a:rPr lang="hu-HU" sz="1800" dirty="0" smtClean="0"/>
              <a:t>Programozás != kódolás</a:t>
            </a:r>
          </a:p>
          <a:p>
            <a:r>
              <a:rPr lang="hu-HU" sz="1800" dirty="0"/>
              <a:t>Algoritmusok </a:t>
            </a:r>
            <a:r>
              <a:rPr lang="hu-HU" sz="1800" dirty="0" smtClean="0"/>
              <a:t>megadása</a:t>
            </a:r>
          </a:p>
          <a:p>
            <a:r>
              <a:rPr lang="hu-HU" sz="1800" dirty="0"/>
              <a:t>A fordító </a:t>
            </a:r>
            <a:r>
              <a:rPr lang="hu-HU" sz="1800" dirty="0" smtClean="0"/>
              <a:t>működése</a:t>
            </a:r>
          </a:p>
          <a:p>
            <a:r>
              <a:rPr lang="hu-HU" sz="1800" dirty="0" smtClean="0"/>
              <a:t>Fájlkezelés</a:t>
            </a:r>
          </a:p>
          <a:p>
            <a:r>
              <a:rPr lang="hu-HU" sz="1800" dirty="0"/>
              <a:t>Saját típus név </a:t>
            </a:r>
            <a:r>
              <a:rPr lang="hu-HU" sz="1800" dirty="0" smtClean="0"/>
              <a:t>létrehozása - típusdefiníció</a:t>
            </a:r>
          </a:p>
          <a:p>
            <a:r>
              <a:rPr lang="hu-HU" sz="1800" dirty="0"/>
              <a:t>Egyszerű láncolt </a:t>
            </a:r>
            <a:r>
              <a:rPr lang="hu-HU" sz="1800" dirty="0" smtClean="0"/>
              <a:t>lista</a:t>
            </a:r>
          </a:p>
          <a:p>
            <a:r>
              <a:rPr lang="hu-HU" sz="1800" dirty="0" smtClean="0"/>
              <a:t>Források</a:t>
            </a:r>
          </a:p>
          <a:p>
            <a:endParaRPr lang="hu-HU" sz="1800" dirty="0" smtClean="0"/>
          </a:p>
          <a:p>
            <a:endParaRPr lang="hu-HU" sz="1800" dirty="0" smtClean="0"/>
          </a:p>
          <a:p>
            <a:pPr marL="0" indent="0">
              <a:buNone/>
            </a:pPr>
            <a:endParaRPr lang="hu-HU" sz="1800" dirty="0" smtClean="0"/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68260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Alapozás</a:t>
            </a:r>
            <a:endParaRPr lang="hu-HU" sz="32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1520" y="1844823"/>
            <a:ext cx="7992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A számítógép felépítése: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251520" y="2600908"/>
            <a:ext cx="23762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Memória</a:t>
            </a:r>
          </a:p>
        </p:txBody>
      </p:sp>
      <p:sp>
        <p:nvSpPr>
          <p:cNvPr id="9" name="Balra-jobbra nyíl 8"/>
          <p:cNvSpPr/>
          <p:nvPr/>
        </p:nvSpPr>
        <p:spPr>
          <a:xfrm>
            <a:off x="2627784" y="2924944"/>
            <a:ext cx="576064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3203848" y="2600908"/>
            <a:ext cx="23762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3178282" y="2600908"/>
            <a:ext cx="2401829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Processzor</a:t>
            </a:r>
          </a:p>
        </p:txBody>
      </p:sp>
      <p:sp>
        <p:nvSpPr>
          <p:cNvPr id="14" name="Balra-jobbra nyíl 13"/>
          <p:cNvSpPr/>
          <p:nvPr/>
        </p:nvSpPr>
        <p:spPr>
          <a:xfrm>
            <a:off x="5580112" y="3032956"/>
            <a:ext cx="576064" cy="2520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6156176" y="2654914"/>
            <a:ext cx="2421982" cy="828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P</a:t>
            </a:r>
            <a:r>
              <a:rPr lang="hu-HU" dirty="0" smtClean="0"/>
              <a:t>erifériák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251520" y="3861048"/>
            <a:ext cx="698477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Memória</a:t>
            </a:r>
            <a:r>
              <a:rPr lang="hu-HU" dirty="0" smtClean="0"/>
              <a:t>: </a:t>
            </a:r>
            <a:r>
              <a:rPr lang="hu-HU" sz="2000" dirty="0" smtClean="0"/>
              <a:t>olyan</a:t>
            </a:r>
            <a:r>
              <a:rPr lang="hu-HU" sz="2000" dirty="0"/>
              <a:t>, mint egy </a:t>
            </a:r>
            <a:r>
              <a:rPr lang="hu-HU" sz="2000" dirty="0" smtClean="0"/>
              <a:t>nagyon </a:t>
            </a:r>
            <a:r>
              <a:rPr lang="hu-HU" sz="2000" dirty="0"/>
              <a:t>hosszú táblázat, melynek </a:t>
            </a:r>
            <a:r>
              <a:rPr lang="hu-HU" sz="2000" dirty="0" smtClean="0"/>
              <a:t>minden </a:t>
            </a:r>
            <a:r>
              <a:rPr lang="hu-HU" sz="2000" dirty="0"/>
              <a:t>cellájában egy szám </a:t>
            </a:r>
            <a:r>
              <a:rPr lang="hu-HU" sz="2000" dirty="0" smtClean="0"/>
              <a:t>van.</a:t>
            </a:r>
          </a:p>
          <a:p>
            <a:endParaRPr lang="hu-HU" sz="2000" dirty="0" smtClean="0"/>
          </a:p>
          <a:p>
            <a:r>
              <a:rPr lang="hu-HU" sz="2000" b="1" dirty="0" smtClean="0"/>
              <a:t>Processzor</a:t>
            </a:r>
            <a:r>
              <a:rPr lang="hu-HU" sz="2000" dirty="0" smtClean="0"/>
              <a:t>: bekapcsolás </a:t>
            </a:r>
            <a:r>
              <a:rPr lang="hu-HU" sz="2000" dirty="0"/>
              <a:t>után beolvassa a </a:t>
            </a:r>
            <a:r>
              <a:rPr lang="hu-HU" sz="2000" dirty="0" smtClean="0"/>
              <a:t>memória  </a:t>
            </a:r>
            <a:r>
              <a:rPr lang="hu-HU" sz="2000" dirty="0"/>
              <a:t>elején </a:t>
            </a:r>
          </a:p>
          <a:p>
            <a:r>
              <a:rPr lang="hu-HU" sz="2000" dirty="0"/>
              <a:t>lévő utasítást</a:t>
            </a:r>
            <a:r>
              <a:rPr lang="hu-HU" sz="2000" dirty="0" smtClean="0"/>
              <a:t>.</a:t>
            </a:r>
          </a:p>
          <a:p>
            <a:endParaRPr lang="hu-HU" dirty="0" smtClean="0"/>
          </a:p>
          <a:p>
            <a:r>
              <a:rPr lang="hu-HU" sz="2000" b="1" dirty="0" smtClean="0"/>
              <a:t>Perifériák</a:t>
            </a:r>
            <a:r>
              <a:rPr lang="hu-HU" sz="2000" dirty="0" smtClean="0"/>
              <a:t>: közülük </a:t>
            </a:r>
            <a:r>
              <a:rPr lang="hu-HU" sz="2000" dirty="0"/>
              <a:t>számunkra mindössze három </a:t>
            </a:r>
            <a:r>
              <a:rPr lang="hu-HU" sz="2000" dirty="0" smtClean="0"/>
              <a:t>lesz lényeges: </a:t>
            </a:r>
            <a:r>
              <a:rPr lang="hu-HU" sz="2000" dirty="0"/>
              <a:t>a billentyűzet, </a:t>
            </a:r>
            <a:r>
              <a:rPr lang="hu-HU" sz="2000" dirty="0" smtClean="0"/>
              <a:t> a </a:t>
            </a:r>
            <a:r>
              <a:rPr lang="hu-HU" sz="2000" dirty="0"/>
              <a:t>képernyő és a háttértár.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105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Ismerkedjünk meg a  programozás alapfogalmaival</a:t>
            </a:r>
            <a:br>
              <a:rPr lang="hu-HU" sz="3200" dirty="0" smtClean="0"/>
            </a:b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899592" y="1628800"/>
            <a:ext cx="806489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FF0000"/>
                </a:solidFill>
              </a:rPr>
              <a:t>Definíciók:  </a:t>
            </a:r>
            <a:r>
              <a:rPr lang="hu-HU" sz="2000" dirty="0"/>
              <a:t>a</a:t>
            </a:r>
            <a:r>
              <a:rPr lang="hu-HU" sz="2000" dirty="0" smtClean="0"/>
              <a:t>rra valók</a:t>
            </a:r>
            <a:r>
              <a:rPr lang="hu-HU" sz="2000" dirty="0"/>
              <a:t>, hogy ha bizonytalanok vagyunk valamiben, </a:t>
            </a:r>
            <a:r>
              <a:rPr lang="hu-HU" sz="2000" dirty="0" smtClean="0"/>
              <a:t>visszalapozunk.</a:t>
            </a:r>
          </a:p>
          <a:p>
            <a:endParaRPr lang="hu-HU" sz="20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FF0000"/>
                </a:solidFill>
              </a:rPr>
              <a:t>Algoritmus:  </a:t>
            </a:r>
            <a:r>
              <a:rPr lang="hu-HU" sz="2000" dirty="0"/>
              <a:t>v</a:t>
            </a:r>
            <a:r>
              <a:rPr lang="hu-HU" sz="2000" dirty="0" smtClean="0"/>
              <a:t>alamely </a:t>
            </a:r>
            <a:r>
              <a:rPr lang="hu-HU" sz="2000" dirty="0"/>
              <a:t>probléma megoldására alkalmas </a:t>
            </a:r>
            <a:r>
              <a:rPr lang="hu-HU" sz="2000" dirty="0" smtClean="0"/>
              <a:t>véges </a:t>
            </a:r>
            <a:r>
              <a:rPr lang="hu-HU" sz="2000" dirty="0"/>
              <a:t>számú </a:t>
            </a:r>
            <a:r>
              <a:rPr lang="hu-HU" sz="2000" dirty="0" smtClean="0"/>
              <a:t>cselekvéssor.</a:t>
            </a:r>
          </a:p>
          <a:p>
            <a:endParaRPr lang="hu-HU" sz="20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FF0000"/>
                </a:solidFill>
              </a:rPr>
              <a:t>Adatszerkezet: </a:t>
            </a:r>
            <a:r>
              <a:rPr lang="hu-HU" sz="2000" dirty="0" smtClean="0"/>
              <a:t>az adatelemek egy olyan véges halmaza, amelyben az adatelemek között szerkezeti összefüggések vannak.</a:t>
            </a:r>
          </a:p>
          <a:p>
            <a:endParaRPr lang="hu-HU" sz="20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FF0000"/>
                </a:solidFill>
              </a:rPr>
              <a:t>Programozási nyelv: </a:t>
            </a:r>
            <a:r>
              <a:rPr lang="hu-HU" sz="2000" dirty="0" smtClean="0"/>
              <a:t>számítástechnikában </a:t>
            </a:r>
            <a:r>
              <a:rPr lang="hu-HU" sz="2000" dirty="0"/>
              <a:t>használt olyan, </a:t>
            </a:r>
            <a:r>
              <a:rPr lang="hu-HU" sz="2000" dirty="0" smtClean="0"/>
              <a:t>az </a:t>
            </a:r>
            <a:r>
              <a:rPr lang="hu-HU" sz="2000" dirty="0"/>
              <a:t>ember által </a:t>
            </a:r>
            <a:r>
              <a:rPr lang="hu-HU" sz="2000" dirty="0" smtClean="0"/>
              <a:t>olvashat és értelmezhető </a:t>
            </a:r>
            <a:r>
              <a:rPr lang="hu-HU" sz="2000" dirty="0"/>
              <a:t>utasítások </a:t>
            </a:r>
            <a:r>
              <a:rPr lang="hu-HU" sz="2000" dirty="0" smtClean="0"/>
              <a:t>sorozata.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FF0000"/>
                </a:solidFill>
              </a:rPr>
              <a:t>Programozás: </a:t>
            </a:r>
            <a:r>
              <a:rPr lang="hu-HU" sz="2000" dirty="0" smtClean="0"/>
              <a:t>számítógép-algoritmusok </a:t>
            </a:r>
            <a:r>
              <a:rPr lang="hu-HU" sz="2000" dirty="0"/>
              <a:t>és </a:t>
            </a:r>
            <a:r>
              <a:rPr lang="hu-HU" sz="2000" dirty="0" smtClean="0"/>
              <a:t>adatszerkezetek megtervezése </a:t>
            </a:r>
            <a:r>
              <a:rPr lang="hu-HU" sz="2000" dirty="0"/>
              <a:t>és </a:t>
            </a:r>
            <a:r>
              <a:rPr lang="hu-HU" sz="2000" dirty="0" smtClean="0"/>
              <a:t>megvalósításuk.</a:t>
            </a:r>
            <a:endParaRPr lang="hu-H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>
              <a:solidFill>
                <a:srgbClr val="FF000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327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3204" y="56233"/>
            <a:ext cx="8229600" cy="11430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     A </a:t>
            </a:r>
            <a:r>
              <a:rPr lang="hu-HU" sz="3200" dirty="0" smtClean="0"/>
              <a:t>programozás menete</a:t>
            </a:r>
            <a:endParaRPr lang="hu-H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902900"/>
            <a:ext cx="3024336" cy="5871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3779912" y="12687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2">
                    <a:lumMod val="50000"/>
                  </a:schemeClr>
                </a:solidFill>
              </a:rPr>
              <a:t>specifikáció</a:t>
            </a:r>
            <a:endParaRPr lang="hu-H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419873" y="198383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Tervezés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915900" y="2334757"/>
            <a:ext cx="160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B050"/>
                </a:solidFill>
              </a:rPr>
              <a:t>Algoritmus választása</a:t>
            </a:r>
            <a:endParaRPr lang="hu-HU" dirty="0">
              <a:solidFill>
                <a:srgbClr val="00B05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636389" y="3192405"/>
            <a:ext cx="1727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7030A0"/>
                </a:solidFill>
              </a:rPr>
              <a:t>Adatszerkezetek </a:t>
            </a:r>
            <a:r>
              <a:rPr lang="hu-HU" dirty="0" err="1" smtClean="0">
                <a:solidFill>
                  <a:srgbClr val="7030A0"/>
                </a:solidFill>
              </a:rPr>
              <a:t>megválsztása</a:t>
            </a:r>
            <a:endParaRPr lang="hu-HU" dirty="0">
              <a:solidFill>
                <a:srgbClr val="7030A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695615" y="4077072"/>
            <a:ext cx="160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B0F0"/>
                </a:solidFill>
              </a:rPr>
              <a:t>Nyelv megválasztása</a:t>
            </a:r>
            <a:endParaRPr lang="hu-HU" dirty="0">
              <a:solidFill>
                <a:srgbClr val="00B0F0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3959932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FFC000"/>
                </a:solidFill>
              </a:rPr>
              <a:t>Kódolás</a:t>
            </a:r>
            <a:endParaRPr lang="hu-HU" dirty="0">
              <a:solidFill>
                <a:srgbClr val="FFC000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3419873" y="6146657"/>
            <a:ext cx="2376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Tesztelés, hibajavítás </a:t>
            </a:r>
            <a:endParaRPr lang="hu-H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014789"/>
            <a:ext cx="256222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zövegdoboz 12"/>
          <p:cNvSpPr txBox="1"/>
          <p:nvPr/>
        </p:nvSpPr>
        <p:spPr>
          <a:xfrm>
            <a:off x="6717208" y="3430741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2">
                    <a:lumMod val="50000"/>
                  </a:schemeClr>
                </a:solidFill>
              </a:rPr>
              <a:t>Dokumentáció elkészítése</a:t>
            </a:r>
            <a:endParaRPr lang="hu-HU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5" name="Szögletes összekötő 14"/>
          <p:cNvCxnSpPr/>
          <p:nvPr/>
        </p:nvCxnSpPr>
        <p:spPr>
          <a:xfrm rot="16200000" flipH="1">
            <a:off x="5400092" y="1376772"/>
            <a:ext cx="1944216" cy="1872208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zögletes összekötő 16"/>
          <p:cNvCxnSpPr/>
          <p:nvPr/>
        </p:nvCxnSpPr>
        <p:spPr>
          <a:xfrm>
            <a:off x="5220072" y="2657922"/>
            <a:ext cx="1152128" cy="857648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zögletes összekötő 18"/>
          <p:cNvCxnSpPr/>
          <p:nvPr/>
        </p:nvCxnSpPr>
        <p:spPr>
          <a:xfrm rot="5400000" flipH="1" flipV="1">
            <a:off x="5199747" y="4169405"/>
            <a:ext cx="1336794" cy="1296144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zögletes összekötő 20"/>
          <p:cNvCxnSpPr/>
          <p:nvPr/>
        </p:nvCxnSpPr>
        <p:spPr>
          <a:xfrm rot="5400000" flipH="1" flipV="1">
            <a:off x="5091735" y="4421433"/>
            <a:ext cx="2128882" cy="1584176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03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programozás alapjának elsajátítása</a:t>
            </a: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755576" y="1844824"/>
            <a:ext cx="691276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400" b="1" dirty="0" smtClean="0"/>
          </a:p>
          <a:p>
            <a:r>
              <a:rPr lang="hu-HU" sz="2400" b="1" dirty="0" smtClean="0"/>
              <a:t>A </a:t>
            </a:r>
            <a:r>
              <a:rPr lang="hu-HU" sz="2400" b="1" dirty="0" smtClean="0"/>
              <a:t>fent található cím </a:t>
            </a:r>
            <a:r>
              <a:rPr lang="hu-HU" sz="2400" b="1" dirty="0" smtClean="0"/>
              <a:t>az alábbi</a:t>
            </a:r>
            <a:r>
              <a:rPr lang="hu-HU" sz="2400" b="1" dirty="0" smtClean="0"/>
              <a:t> </a:t>
            </a:r>
            <a:r>
              <a:rPr lang="hu-HU" sz="2400" b="1" dirty="0" smtClean="0"/>
              <a:t>dolgokat jelenti:</a:t>
            </a:r>
          </a:p>
          <a:p>
            <a:endParaRPr lang="hu-H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 smtClean="0"/>
              <a:t>Megismerünk </a:t>
            </a:r>
            <a:r>
              <a:rPr lang="hu-HU" sz="2200" dirty="0"/>
              <a:t>sok fontos alapvető algoritmust, </a:t>
            </a:r>
            <a:r>
              <a:rPr lang="hu-HU" sz="2200" dirty="0" smtClean="0"/>
              <a:t> például ilyen a </a:t>
            </a:r>
            <a:r>
              <a:rPr lang="hu-HU" sz="2200" u="sng" dirty="0" smtClean="0"/>
              <a:t>prímkeresés</a:t>
            </a:r>
            <a:r>
              <a:rPr lang="hu-HU" sz="2200" u="sng" dirty="0"/>
              <a:t>, </a:t>
            </a:r>
            <a:r>
              <a:rPr lang="hu-HU" sz="2200" u="sng" dirty="0" smtClean="0"/>
              <a:t>kiválasztás, keresések</a:t>
            </a:r>
            <a:r>
              <a:rPr lang="hu-HU" sz="2200" u="sng" dirty="0"/>
              <a:t>, rendezések, </a:t>
            </a:r>
            <a:r>
              <a:rPr lang="hu-HU" sz="2200" u="sng" dirty="0" smtClean="0"/>
              <a:t>adatszerkezet, kezelési algoritmusok</a:t>
            </a:r>
            <a:r>
              <a:rPr lang="hu-HU" sz="2200" u="sng" dirty="0" smtClean="0"/>
              <a:t>.</a:t>
            </a:r>
          </a:p>
          <a:p>
            <a:endParaRPr lang="hu-HU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/>
              <a:t>Megismerünk néhány </a:t>
            </a:r>
            <a:r>
              <a:rPr lang="hu-HU" sz="2200" dirty="0" smtClean="0"/>
              <a:t>adatszerkezetet, például: </a:t>
            </a:r>
            <a:r>
              <a:rPr lang="hu-HU" sz="2200" dirty="0"/>
              <a:t>tömb, fájl, láncolt listák, </a:t>
            </a:r>
            <a:r>
              <a:rPr lang="hu-HU" sz="2200" dirty="0" smtClean="0"/>
              <a:t>fákat</a:t>
            </a:r>
            <a:r>
              <a:rPr lang="hu-HU" sz="2200" dirty="0" smtClean="0"/>
              <a:t>.</a:t>
            </a:r>
          </a:p>
          <a:p>
            <a:endParaRPr lang="hu-HU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/>
              <a:t>Megtanulunk kódolni szabványos </a:t>
            </a:r>
            <a:r>
              <a:rPr lang="hu-HU" sz="2200" dirty="0">
                <a:solidFill>
                  <a:srgbClr val="FF0000"/>
                </a:solidFill>
              </a:rPr>
              <a:t>C</a:t>
            </a:r>
            <a:r>
              <a:rPr lang="hu-HU" sz="2200" dirty="0"/>
              <a:t> </a:t>
            </a:r>
            <a:r>
              <a:rPr lang="hu-HU" sz="2200" dirty="0" smtClean="0"/>
              <a:t>nyelven.</a:t>
            </a:r>
            <a:endParaRPr lang="hu-HU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200" dirty="0"/>
          </a:p>
        </p:txBody>
      </p:sp>
      <p:cxnSp>
        <p:nvCxnSpPr>
          <p:cNvPr id="5" name="Egyenes összekötő 4"/>
          <p:cNvCxnSpPr/>
          <p:nvPr/>
        </p:nvCxnSpPr>
        <p:spPr>
          <a:xfrm flipH="1">
            <a:off x="827584" y="2132856"/>
            <a:ext cx="41764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45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</a:t>
            </a:r>
            <a:r>
              <a:rPr lang="hu-HU" sz="2200" dirty="0" smtClean="0"/>
              <a:t> </a:t>
            </a:r>
            <a:r>
              <a:rPr lang="hu-HU" sz="4000" dirty="0" smtClean="0">
                <a:solidFill>
                  <a:srgbClr val="FF0000"/>
                </a:solidFill>
              </a:rPr>
              <a:t>c</a:t>
            </a:r>
            <a:r>
              <a:rPr lang="hu-HU" sz="4000" dirty="0" smtClean="0"/>
              <a:t> </a:t>
            </a:r>
            <a:r>
              <a:rPr lang="hu-HU" sz="3200" dirty="0" smtClean="0"/>
              <a:t>nyelv</a:t>
            </a: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611560" y="1700808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/>
              <a:t>A</a:t>
            </a:r>
            <a:r>
              <a:rPr lang="hu-HU" sz="2200" dirty="0" smtClean="0"/>
              <a:t> </a:t>
            </a:r>
            <a:r>
              <a:rPr lang="hu-HU" sz="2200" dirty="0" smtClean="0">
                <a:solidFill>
                  <a:srgbClr val="FF0000"/>
                </a:solidFill>
              </a:rPr>
              <a:t>C </a:t>
            </a:r>
            <a:r>
              <a:rPr lang="hu-H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nyelv </a:t>
            </a:r>
            <a:r>
              <a:rPr lang="hu-H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sok programnyelv </a:t>
            </a:r>
            <a:r>
              <a:rPr lang="hu-H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alapja, </a:t>
            </a:r>
            <a:r>
              <a:rPr lang="hu-HU" sz="2200" dirty="0" smtClean="0"/>
              <a:t>tökéletesen </a:t>
            </a:r>
            <a:r>
              <a:rPr lang="hu-HU" sz="2200" dirty="0"/>
              <a:t>alkalmas arra, hogy segítségével </a:t>
            </a:r>
            <a:r>
              <a:rPr lang="hu-HU" sz="2200" dirty="0" smtClean="0"/>
              <a:t>megtanuljuk </a:t>
            </a:r>
            <a:r>
              <a:rPr lang="hu-HU" sz="2200" dirty="0"/>
              <a:t>az </a:t>
            </a:r>
            <a:r>
              <a:rPr lang="hu-HU" sz="2200" dirty="0" smtClean="0"/>
              <a:t>algoritmusok </a:t>
            </a:r>
            <a:r>
              <a:rPr lang="hu-HU" sz="2200" dirty="0"/>
              <a:t>és </a:t>
            </a:r>
            <a:r>
              <a:rPr lang="hu-HU" sz="2200" dirty="0" smtClean="0"/>
              <a:t>adatszerkezeteket</a:t>
            </a:r>
            <a:r>
              <a:rPr lang="hu-H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kezelését</a:t>
            </a:r>
            <a:r>
              <a:rPr lang="hu-H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endParaRPr lang="hu-HU" sz="2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1970-es </a:t>
            </a:r>
            <a:r>
              <a:rPr lang="hu-HU" sz="2200" dirty="0"/>
              <a:t>években fejlesztették </a:t>
            </a:r>
            <a:r>
              <a:rPr lang="hu-HU" sz="2200" dirty="0" smtClean="0"/>
              <a:t>ki</a:t>
            </a:r>
            <a:r>
              <a:rPr lang="hu-HU" sz="2200" dirty="0" smtClean="0"/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 </a:t>
            </a:r>
            <a:r>
              <a:rPr lang="hu-HU" sz="2200" dirty="0" smtClean="0">
                <a:solidFill>
                  <a:srgbClr val="FF0000"/>
                </a:solidFill>
              </a:rPr>
              <a:t>C</a:t>
            </a:r>
            <a:r>
              <a:rPr lang="hu-HU" sz="2200" dirty="0" smtClean="0"/>
              <a:t> </a:t>
            </a:r>
            <a:r>
              <a:rPr lang="hu-HU" sz="2200" dirty="0" smtClean="0"/>
              <a:t>nyelvben nem tudunk rajzolni, de még a képernyőn csak külső, nem szabványos függvénykönyvtárak segítségével </a:t>
            </a:r>
            <a:endParaRPr lang="hu-H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870" y="4532744"/>
            <a:ext cx="1717818" cy="176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865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szintaxis leírása a </a:t>
            </a:r>
            <a:r>
              <a:rPr lang="hu-HU" sz="3200" dirty="0" smtClean="0">
                <a:solidFill>
                  <a:srgbClr val="FF0000"/>
                </a:solidFill>
              </a:rPr>
              <a:t>c</a:t>
            </a:r>
            <a:r>
              <a:rPr lang="hu-H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3200" dirty="0" smtClean="0">
                <a:solidFill>
                  <a:schemeClr val="tx2"/>
                </a:solidFill>
              </a:rPr>
              <a:t>nyelvben</a:t>
            </a:r>
            <a:endParaRPr lang="hu-HU" sz="3200" dirty="0">
              <a:solidFill>
                <a:schemeClr val="tx2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024856" y="1578630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S</a:t>
            </a:r>
            <a:r>
              <a:rPr lang="hu-HU" sz="2000" dirty="0" smtClean="0"/>
              <a:t>zöveges </a:t>
            </a:r>
            <a:r>
              <a:rPr lang="hu-HU" sz="2000" dirty="0"/>
              <a:t>megadásra a </a:t>
            </a:r>
            <a:r>
              <a:rPr lang="hu-HU" sz="2000" dirty="0" smtClean="0"/>
              <a:t>legelterjedtebb </a:t>
            </a:r>
            <a:r>
              <a:rPr lang="hu-HU" sz="2000" dirty="0"/>
              <a:t>leírónyelv a </a:t>
            </a:r>
            <a:r>
              <a:rPr lang="hu-HU" sz="2000" dirty="0" err="1" smtClean="0"/>
              <a:t>Backus-Naur</a:t>
            </a:r>
            <a:r>
              <a:rPr lang="hu-HU" sz="2000" dirty="0" smtClean="0"/>
              <a:t> </a:t>
            </a:r>
            <a:r>
              <a:rPr lang="hu-HU" sz="2000" dirty="0" err="1" smtClean="0"/>
              <a:t>Form</a:t>
            </a:r>
            <a:r>
              <a:rPr lang="hu-HU" sz="2000" dirty="0" smtClean="0"/>
              <a:t> rövidítve </a:t>
            </a:r>
            <a:r>
              <a:rPr lang="hu-HU" sz="2000" dirty="0"/>
              <a:t>(BNF</a:t>
            </a:r>
            <a:r>
              <a:rPr lang="hu-HU" sz="2000" dirty="0" smtClean="0"/>
              <a:t>).</a:t>
            </a:r>
            <a:endParaRPr lang="hu-HU" sz="20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1246312" y="2780927"/>
            <a:ext cx="66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Backus</a:t>
            </a:r>
            <a:r>
              <a:rPr lang="hu-HU" dirty="0" smtClean="0"/>
              <a:t>–</a:t>
            </a:r>
            <a:r>
              <a:rPr lang="hu-HU" dirty="0" err="1" smtClean="0"/>
              <a:t>Naur</a:t>
            </a:r>
            <a:r>
              <a:rPr lang="hu-HU" dirty="0" smtClean="0"/>
              <a:t> </a:t>
            </a:r>
            <a:r>
              <a:rPr lang="hu-HU" dirty="0" err="1" smtClean="0"/>
              <a:t>Form</a:t>
            </a:r>
            <a:r>
              <a:rPr lang="hu-HU" dirty="0" smtClean="0"/>
              <a:t> (BNF)</a:t>
            </a:r>
          </a:p>
          <a:p>
            <a:r>
              <a:rPr lang="hu-HU" dirty="0" smtClean="0"/>
              <a:t>Elemei:</a:t>
            </a:r>
          </a:p>
          <a:p>
            <a:r>
              <a:rPr lang="hu-HU" dirty="0"/>
              <a:t>&lt;szimbólum&gt; ::= kifejezés</a:t>
            </a:r>
          </a:p>
          <a:p>
            <a:r>
              <a:rPr lang="hu-HU" dirty="0" smtClean="0"/>
              <a:t>&lt;szimbólum&gt;</a:t>
            </a:r>
            <a:r>
              <a:rPr lang="hu-HU" dirty="0" err="1" smtClean="0"/>
              <a:t>-től</a:t>
            </a:r>
            <a:r>
              <a:rPr lang="hu-HU" dirty="0" smtClean="0"/>
              <a:t> balra nem terminális </a:t>
            </a:r>
            <a:r>
              <a:rPr lang="hu-HU" dirty="0"/>
              <a:t>(</a:t>
            </a:r>
            <a:r>
              <a:rPr lang="hu-HU" dirty="0" smtClean="0"/>
              <a:t>felbontható)</a:t>
            </a:r>
          </a:p>
          <a:p>
            <a:r>
              <a:rPr lang="hu-HU" dirty="0" smtClean="0"/>
              <a:t>Kifejezés: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e</a:t>
            </a:r>
            <a:r>
              <a:rPr lang="hu-HU" dirty="0" smtClean="0"/>
              <a:t>gy </a:t>
            </a:r>
            <a:r>
              <a:rPr lang="hu-HU" dirty="0"/>
              <a:t>vagy több </a:t>
            </a:r>
            <a:r>
              <a:rPr lang="hu-HU" dirty="0" smtClean="0"/>
              <a:t>szimbólum,</a:t>
            </a: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több</a:t>
            </a:r>
            <a:r>
              <a:rPr lang="hu-HU" dirty="0"/>
              <a:t>, szóközzel elválasztott </a:t>
            </a:r>
            <a:r>
              <a:rPr lang="hu-HU" dirty="0" smtClean="0"/>
              <a:t>szimbólum,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v</a:t>
            </a:r>
            <a:r>
              <a:rPr lang="hu-HU" dirty="0" smtClean="0"/>
              <a:t>álasztás valamelyik </a:t>
            </a:r>
            <a:r>
              <a:rPr lang="hu-HU" dirty="0"/>
              <a:t>a felsorolásból áll az adott </a:t>
            </a:r>
          </a:p>
          <a:p>
            <a:r>
              <a:rPr lang="hu-HU" dirty="0" smtClean="0"/>
              <a:t>helyen.</a:t>
            </a: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cxnSp>
        <p:nvCxnSpPr>
          <p:cNvPr id="8" name="Egyenes összekötő 7"/>
          <p:cNvCxnSpPr/>
          <p:nvPr/>
        </p:nvCxnSpPr>
        <p:spPr>
          <a:xfrm flipH="1">
            <a:off x="1331640" y="3068960"/>
            <a:ext cx="23042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H="1">
            <a:off x="1331640" y="3381092"/>
            <a:ext cx="64807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H="1">
            <a:off x="1331640" y="4221088"/>
            <a:ext cx="7920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29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797552" cy="1143000"/>
          </a:xfrm>
        </p:spPr>
        <p:txBody>
          <a:bodyPr>
            <a:noAutofit/>
          </a:bodyPr>
          <a:lstStyle/>
          <a:p>
            <a:r>
              <a:rPr lang="hu-HU" sz="3200" dirty="0">
                <a:solidFill>
                  <a:srgbClr val="FF0000"/>
                </a:solidFill>
              </a:rPr>
              <a:t>C</a:t>
            </a:r>
            <a:r>
              <a:rPr lang="hu-HU" sz="3200" dirty="0"/>
              <a:t> </a:t>
            </a:r>
            <a:r>
              <a:rPr lang="hu-HU" sz="3200" dirty="0">
                <a:solidFill>
                  <a:schemeClr val="tx2"/>
                </a:solidFill>
              </a:rPr>
              <a:t>program</a:t>
            </a:r>
            <a:r>
              <a:rPr lang="hu-HU" sz="3200" dirty="0"/>
              <a:t> </a:t>
            </a:r>
            <a:r>
              <a:rPr lang="hu-HU" sz="3200" dirty="0" smtClean="0"/>
              <a:t>legmagasabb szintű megadása </a:t>
            </a:r>
            <a:r>
              <a:rPr lang="hu-HU" sz="3200" dirty="0"/>
              <a:t>szintaxis </a:t>
            </a:r>
            <a:r>
              <a:rPr lang="hu-HU" sz="3200" dirty="0" smtClean="0"/>
              <a:t> </a:t>
            </a:r>
            <a:r>
              <a:rPr lang="hu-HU" sz="3200" dirty="0" err="1" smtClean="0"/>
              <a:t>diagrammal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4" name="Ellipszis 3"/>
          <p:cNvSpPr/>
          <p:nvPr/>
        </p:nvSpPr>
        <p:spPr>
          <a:xfrm>
            <a:off x="971600" y="3140968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1475656" y="335699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églalap 7"/>
          <p:cNvSpPr/>
          <p:nvPr/>
        </p:nvSpPr>
        <p:spPr>
          <a:xfrm>
            <a:off x="3779912" y="1513880"/>
            <a:ext cx="1656184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preprocesszor</a:t>
            </a:r>
            <a:r>
              <a:rPr lang="hu-HU" dirty="0"/>
              <a:t> utasítás</a:t>
            </a:r>
          </a:p>
        </p:txBody>
      </p:sp>
      <p:sp>
        <p:nvSpPr>
          <p:cNvPr id="12" name="Téglalap 11"/>
          <p:cNvSpPr/>
          <p:nvPr/>
        </p:nvSpPr>
        <p:spPr>
          <a:xfrm>
            <a:off x="3763309" y="2348880"/>
            <a:ext cx="1656184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változó deklaráció</a:t>
            </a:r>
          </a:p>
        </p:txBody>
      </p:sp>
      <p:sp>
        <p:nvSpPr>
          <p:cNvPr id="14" name="Téglalap 13"/>
          <p:cNvSpPr/>
          <p:nvPr/>
        </p:nvSpPr>
        <p:spPr>
          <a:xfrm>
            <a:off x="3734048" y="3284984"/>
            <a:ext cx="1656184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változó </a:t>
            </a:r>
            <a:r>
              <a:rPr lang="hu-HU" dirty="0"/>
              <a:t>definíció</a:t>
            </a:r>
          </a:p>
        </p:txBody>
      </p:sp>
      <p:sp>
        <p:nvSpPr>
          <p:cNvPr id="15" name="Téglalap 14"/>
          <p:cNvSpPr/>
          <p:nvPr/>
        </p:nvSpPr>
        <p:spPr>
          <a:xfrm>
            <a:off x="3494678" y="4014109"/>
            <a:ext cx="2226651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dirty="0" smtClean="0"/>
              <a:t>függvénydeklaráció</a:t>
            </a:r>
            <a:endParaRPr lang="hu-HU" dirty="0"/>
          </a:p>
        </p:txBody>
      </p:sp>
      <p:sp>
        <p:nvSpPr>
          <p:cNvPr id="17" name="Téglalap 16"/>
          <p:cNvSpPr/>
          <p:nvPr/>
        </p:nvSpPr>
        <p:spPr>
          <a:xfrm>
            <a:off x="3402489" y="4869160"/>
            <a:ext cx="2377823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Függvénydefiníció</a:t>
            </a:r>
            <a:endParaRPr lang="hu-HU" dirty="0"/>
          </a:p>
        </p:txBody>
      </p:sp>
      <p:sp>
        <p:nvSpPr>
          <p:cNvPr id="18" name="Téglalap 17"/>
          <p:cNvSpPr/>
          <p:nvPr/>
        </p:nvSpPr>
        <p:spPr>
          <a:xfrm>
            <a:off x="3635896" y="5805264"/>
            <a:ext cx="1656184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típusdefiníció</a:t>
            </a:r>
            <a:endParaRPr lang="hu-HU" dirty="0"/>
          </a:p>
        </p:txBody>
      </p:sp>
      <p:sp>
        <p:nvSpPr>
          <p:cNvPr id="16" name="Szalagnyíl jobbra 15"/>
          <p:cNvSpPr/>
          <p:nvPr/>
        </p:nvSpPr>
        <p:spPr>
          <a:xfrm>
            <a:off x="2690416" y="1943059"/>
            <a:ext cx="936104" cy="44354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cxnSp>
        <p:nvCxnSpPr>
          <p:cNvPr id="20" name="Szögletes összekötő 19"/>
          <p:cNvCxnSpPr/>
          <p:nvPr/>
        </p:nvCxnSpPr>
        <p:spPr>
          <a:xfrm flipV="1">
            <a:off x="2195736" y="2636912"/>
            <a:ext cx="1538312" cy="720080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zögletes összekötő 21"/>
          <p:cNvCxnSpPr>
            <a:endCxn id="14" idx="1"/>
          </p:cNvCxnSpPr>
          <p:nvPr/>
        </p:nvCxnSpPr>
        <p:spPr>
          <a:xfrm>
            <a:off x="2123728" y="3356992"/>
            <a:ext cx="1610320" cy="216024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zögletes összekötő 23"/>
          <p:cNvCxnSpPr>
            <a:endCxn id="15" idx="1"/>
          </p:cNvCxnSpPr>
          <p:nvPr/>
        </p:nvCxnSpPr>
        <p:spPr>
          <a:xfrm>
            <a:off x="2123728" y="3356992"/>
            <a:ext cx="1370950" cy="945149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zögletes összekötő 25"/>
          <p:cNvCxnSpPr/>
          <p:nvPr/>
        </p:nvCxnSpPr>
        <p:spPr>
          <a:xfrm rot="16200000" flipH="1">
            <a:off x="2079032" y="3617711"/>
            <a:ext cx="1584176" cy="1062737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zögletes összekötő 27"/>
          <p:cNvCxnSpPr/>
          <p:nvPr/>
        </p:nvCxnSpPr>
        <p:spPr>
          <a:xfrm rot="16200000" flipH="1">
            <a:off x="1724395" y="4323013"/>
            <a:ext cx="2736304" cy="804262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Ellipszis 28"/>
          <p:cNvSpPr/>
          <p:nvPr/>
        </p:nvSpPr>
        <p:spPr>
          <a:xfrm>
            <a:off x="6228184" y="1513880"/>
            <a:ext cx="1080120" cy="5760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újsor</a:t>
            </a:r>
            <a:endParaRPr lang="hu-HU" dirty="0"/>
          </a:p>
        </p:txBody>
      </p:sp>
      <p:cxnSp>
        <p:nvCxnSpPr>
          <p:cNvPr id="31" name="Egyenes összekötő nyíllal 30"/>
          <p:cNvCxnSpPr/>
          <p:nvPr/>
        </p:nvCxnSpPr>
        <p:spPr>
          <a:xfrm>
            <a:off x="5508104" y="180191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Ellipszis 31"/>
          <p:cNvSpPr/>
          <p:nvPr/>
        </p:nvSpPr>
        <p:spPr>
          <a:xfrm>
            <a:off x="8244408" y="3465004"/>
            <a:ext cx="288032" cy="2520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4" name="Egyenes összekötő nyíllal 33"/>
          <p:cNvCxnSpPr>
            <a:endCxn id="32" idx="2"/>
          </p:cNvCxnSpPr>
          <p:nvPr/>
        </p:nvCxnSpPr>
        <p:spPr>
          <a:xfrm>
            <a:off x="7812360" y="359101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Egyenes összekötő nyíllal 35"/>
          <p:cNvCxnSpPr>
            <a:stCxn id="12" idx="3"/>
          </p:cNvCxnSpPr>
          <p:nvPr/>
        </p:nvCxnSpPr>
        <p:spPr>
          <a:xfrm>
            <a:off x="5419493" y="2636912"/>
            <a:ext cx="2392867" cy="9541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Egyenes összekötő nyíllal 37"/>
          <p:cNvCxnSpPr>
            <a:stCxn id="14" idx="3"/>
          </p:cNvCxnSpPr>
          <p:nvPr/>
        </p:nvCxnSpPr>
        <p:spPr>
          <a:xfrm>
            <a:off x="5390232" y="3573016"/>
            <a:ext cx="2422128" cy="180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Egyenes összekötő nyíllal 39"/>
          <p:cNvCxnSpPr>
            <a:stCxn id="15" idx="3"/>
          </p:cNvCxnSpPr>
          <p:nvPr/>
        </p:nvCxnSpPr>
        <p:spPr>
          <a:xfrm flipV="1">
            <a:off x="5721329" y="3591018"/>
            <a:ext cx="2091031" cy="7111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Egyenes összekötő nyíllal 41"/>
          <p:cNvCxnSpPr/>
          <p:nvPr/>
        </p:nvCxnSpPr>
        <p:spPr>
          <a:xfrm flipV="1">
            <a:off x="5832140" y="3591018"/>
            <a:ext cx="1980220" cy="1710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Egyenes összekötő nyíllal 43"/>
          <p:cNvCxnSpPr/>
          <p:nvPr/>
        </p:nvCxnSpPr>
        <p:spPr>
          <a:xfrm flipV="1">
            <a:off x="5390232" y="3591018"/>
            <a:ext cx="2422128" cy="26462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Egyenes összekötő nyíllal 45"/>
          <p:cNvCxnSpPr/>
          <p:nvPr/>
        </p:nvCxnSpPr>
        <p:spPr>
          <a:xfrm>
            <a:off x="7308304" y="1943059"/>
            <a:ext cx="504056" cy="16299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Szövegdoboz 46"/>
          <p:cNvSpPr txBox="1"/>
          <p:nvPr/>
        </p:nvSpPr>
        <p:spPr>
          <a:xfrm>
            <a:off x="1" y="5260558"/>
            <a:ext cx="2871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Az egyes részekről később lesz szó.</a:t>
            </a:r>
          </a:p>
        </p:txBody>
      </p:sp>
    </p:spTree>
    <p:extLst>
      <p:ext uri="{BB962C8B-B14F-4D97-AF65-F5344CB8AC3E}">
        <p14:creationId xmlns:p14="http://schemas.microsoft.com/office/powerpoint/2010/main" val="379157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802</TotalTime>
  <Words>964</Words>
  <Application>Microsoft Office PowerPoint</Application>
  <PresentationFormat>Diavetítés a képernyőre (4:3 oldalarány)</PresentationFormat>
  <Paragraphs>186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Gill Sans MT</vt:lpstr>
      <vt:lpstr>Verdana</vt:lpstr>
      <vt:lpstr>Wingdings 2</vt:lpstr>
      <vt:lpstr>Napforduló</vt:lpstr>
      <vt:lpstr>Én így oktatnám a programozást</vt:lpstr>
      <vt:lpstr>Tartalomjegyzék</vt:lpstr>
      <vt:lpstr>Alapozás</vt:lpstr>
      <vt:lpstr>Ismerkedjünk meg a  programozás alapfogalmaival </vt:lpstr>
      <vt:lpstr>     A programozás menete</vt:lpstr>
      <vt:lpstr>A programozás alapjának elsajátítása</vt:lpstr>
      <vt:lpstr>A c nyelv</vt:lpstr>
      <vt:lpstr>A szintaxis leírása a c nyelvben</vt:lpstr>
      <vt:lpstr>C program legmagasabb szintű megadása szintaxis  diagrammal </vt:lpstr>
      <vt:lpstr>Programozás != kódolás Azaz a programozás nem egyenlő a kódolással!!</vt:lpstr>
      <vt:lpstr>Algoritmusok megadása</vt:lpstr>
      <vt:lpstr>A fordító működése</vt:lpstr>
      <vt:lpstr>Fájlkezelés</vt:lpstr>
      <vt:lpstr>Saját típus név létrehozása- típusdefiníció </vt:lpstr>
      <vt:lpstr>Egyszerű láncolt lista</vt:lpstr>
      <vt:lpstr>Mit tanultunk</vt:lpstr>
      <vt:lpstr>források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Én így oktatnám a programozást</dc:title>
  <dc:creator>Kristóf</dc:creator>
  <cp:lastModifiedBy>Margó</cp:lastModifiedBy>
  <cp:revision>58</cp:revision>
  <dcterms:created xsi:type="dcterms:W3CDTF">2017-03-06T15:20:20Z</dcterms:created>
  <dcterms:modified xsi:type="dcterms:W3CDTF">2017-03-25T14:46:41Z</dcterms:modified>
</cp:coreProperties>
</file>