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0" r:id="rId2"/>
    <p:sldId id="285" r:id="rId3"/>
    <p:sldId id="295" r:id="rId4"/>
    <p:sldId id="286" r:id="rId5"/>
    <p:sldId id="264" r:id="rId6"/>
    <p:sldId id="290" r:id="rId7"/>
    <p:sldId id="291" r:id="rId8"/>
    <p:sldId id="267" r:id="rId9"/>
    <p:sldId id="292" r:id="rId10"/>
    <p:sldId id="282" r:id="rId11"/>
    <p:sldId id="287" r:id="rId12"/>
    <p:sldId id="293" r:id="rId13"/>
    <p:sldId id="288" r:id="rId14"/>
    <p:sldId id="294" r:id="rId15"/>
    <p:sldId id="289" r:id="rId16"/>
    <p:sldId id="296" r:id="rId17"/>
    <p:sldId id="262" r:id="rId18"/>
    <p:sldId id="268" r:id="rId19"/>
    <p:sldId id="269" r:id="rId20"/>
    <p:sldId id="270" r:id="rId21"/>
    <p:sldId id="271" r:id="rId22"/>
    <p:sldId id="272" r:id="rId23"/>
    <p:sldId id="273" r:id="rId24"/>
    <p:sldId id="275" r:id="rId25"/>
    <p:sldId id="276" r:id="rId26"/>
    <p:sldId id="277" r:id="rId27"/>
    <p:sldId id="278" r:id="rId28"/>
    <p:sldId id="280" r:id="rId2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311E"/>
    <a:srgbClr val="A50021"/>
    <a:srgbClr val="CC0000"/>
    <a:srgbClr val="FF33CC"/>
    <a:srgbClr val="636363"/>
    <a:srgbClr val="000000"/>
    <a:srgbClr val="FFFF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3" d="100"/>
          <a:sy n="43" d="100"/>
        </p:scale>
        <p:origin x="822"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hu-HU" smtClean="0"/>
              <a:t>Mintacím szerkesztése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7" name="Date Placeholder 6"/>
          <p:cNvSpPr>
            <a:spLocks noGrp="1"/>
          </p:cNvSpPr>
          <p:nvPr>
            <p:ph type="dt" sz="half" idx="10"/>
          </p:nvPr>
        </p:nvSpPr>
        <p:spPr/>
        <p:txBody>
          <a:bodyPr/>
          <a:lstStyle/>
          <a:p>
            <a:fld id="{297547CA-6A3E-4B1C-A4AC-C464C6025EF8}" type="datetimeFigureOut">
              <a:rPr lang="hu-HU" smtClean="0"/>
              <a:t>2017. 03. 26.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139487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97547CA-6A3E-4B1C-A4AC-C464C6025EF8}" type="datetimeFigureOut">
              <a:rPr lang="hu-HU" smtClean="0"/>
              <a:t>2017. 03. 26.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329312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97547CA-6A3E-4B1C-A4AC-C464C6025EF8}" type="datetimeFigureOut">
              <a:rPr lang="hu-HU" smtClean="0"/>
              <a:t>2017. 03. 26.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153318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hu-HU" smtClean="0"/>
              <a:t>Mintacím szerkesztése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97547CA-6A3E-4B1C-A4AC-C464C6025EF8}" type="datetimeFigureOut">
              <a:rPr lang="hu-HU" smtClean="0"/>
              <a:t>2017. 03. 26.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6D612D5E-EA84-4F75-BC72-67B9148507F9}" type="slidenum">
              <a:rPr lang="hu-HU" smtClean="0"/>
              <a:t>‹#›</a:t>
            </a:fld>
            <a:endParaRPr lang="hu-H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363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hu-HU" smtClean="0"/>
              <a:t>Mintacím szerkesztése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97547CA-6A3E-4B1C-A4AC-C464C6025EF8}" type="datetimeFigureOut">
              <a:rPr lang="hu-HU" smtClean="0"/>
              <a:t>2017. 03. 26.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366055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hu-HU" smtClean="0"/>
              <a:t>Mintacím szerkesztése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hu-HU" smtClean="0"/>
              <a:t>Mintaszöveg szerkesztése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hu-HU" smtClean="0"/>
              <a:t>Mintaszöveg szerkesztése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297547CA-6A3E-4B1C-A4AC-C464C6025EF8}" type="datetimeFigureOut">
              <a:rPr lang="hu-HU" smtClean="0"/>
              <a:t>2017. 03. 26.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3380935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297547CA-6A3E-4B1C-A4AC-C464C6025EF8}" type="datetimeFigureOut">
              <a:rPr lang="hu-HU" smtClean="0"/>
              <a:t>2017. 03. 26.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2433911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97547CA-6A3E-4B1C-A4AC-C464C6025EF8}" type="datetimeFigureOut">
              <a:rPr lang="hu-HU" smtClean="0"/>
              <a:t>2017. 03. 26.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845740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97547CA-6A3E-4B1C-A4AC-C464C6025EF8}" type="datetimeFigureOut">
              <a:rPr lang="hu-HU" smtClean="0"/>
              <a:t>2017. 03. 26.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181032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97547CA-6A3E-4B1C-A4AC-C464C6025EF8}" type="datetimeFigureOut">
              <a:rPr lang="hu-HU" smtClean="0"/>
              <a:t>2017. 03. 26.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407202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hu-HU" smtClean="0"/>
              <a:t>Mintacím szerkesztése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297547CA-6A3E-4B1C-A4AC-C464C6025EF8}" type="datetimeFigureOut">
              <a:rPr lang="hu-HU" smtClean="0"/>
              <a:t>2017. 03. 26.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320171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297547CA-6A3E-4B1C-A4AC-C464C6025EF8}" type="datetimeFigureOut">
              <a:rPr lang="hu-HU" smtClean="0"/>
              <a:t>2017. 03. 26.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73795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u-HU" smtClean="0"/>
              <a:t>Mintacím szerkesztése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120000" y="2505075"/>
            <a:ext cx="5025216"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hu-HU" smtClean="0"/>
              <a:t>Mintaszöveg szerkesztése</a:t>
            </a:r>
          </a:p>
        </p:txBody>
      </p:sp>
      <p:sp>
        <p:nvSpPr>
          <p:cNvPr id="6" name="Content Placeholder 5"/>
          <p:cNvSpPr>
            <a:spLocks noGrp="1"/>
          </p:cNvSpPr>
          <p:nvPr>
            <p:ph sz="quarter" idx="4"/>
          </p:nvPr>
        </p:nvSpPr>
        <p:spPr>
          <a:xfrm>
            <a:off x="6319840" y="2505075"/>
            <a:ext cx="503554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297547CA-6A3E-4B1C-A4AC-C464C6025EF8}" type="datetimeFigureOut">
              <a:rPr lang="hu-HU" smtClean="0"/>
              <a:t>2017. 03. 26.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375258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297547CA-6A3E-4B1C-A4AC-C464C6025EF8}" type="datetimeFigureOut">
              <a:rPr lang="hu-HU" smtClean="0"/>
              <a:t>2017. 03. 26.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297120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547CA-6A3E-4B1C-A4AC-C464C6025EF8}" type="datetimeFigureOut">
              <a:rPr lang="hu-HU" smtClean="0"/>
              <a:t>2017. 03. 26.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330967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97547CA-6A3E-4B1C-A4AC-C464C6025EF8}" type="datetimeFigureOut">
              <a:rPr lang="hu-HU" smtClean="0"/>
              <a:t>2017. 03. 26.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132957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97547CA-6A3E-4B1C-A4AC-C464C6025EF8}" type="datetimeFigureOut">
              <a:rPr lang="hu-HU" smtClean="0"/>
              <a:t>2017. 03. 26.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6D612D5E-EA84-4F75-BC72-67B9148507F9}" type="slidenum">
              <a:rPr lang="hu-HU" smtClean="0"/>
              <a:t>‹#›</a:t>
            </a:fld>
            <a:endParaRPr lang="hu-HU"/>
          </a:p>
        </p:txBody>
      </p:sp>
    </p:spTree>
    <p:extLst>
      <p:ext uri="{BB962C8B-B14F-4D97-AF65-F5344CB8AC3E}">
        <p14:creationId xmlns:p14="http://schemas.microsoft.com/office/powerpoint/2010/main" val="246193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97547CA-6A3E-4B1C-A4AC-C464C6025EF8}" type="datetimeFigureOut">
              <a:rPr lang="hu-HU" smtClean="0"/>
              <a:t>2017. 03. 26.</a:t>
            </a:fld>
            <a:endParaRPr lang="hu-H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hu-H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612D5E-EA84-4F75-BC72-67B9148507F9}" type="slidenum">
              <a:rPr lang="hu-HU" smtClean="0"/>
              <a:t>‹#›</a:t>
            </a:fld>
            <a:endParaRPr lang="hu-HU"/>
          </a:p>
        </p:txBody>
      </p:sp>
    </p:spTree>
    <p:extLst>
      <p:ext uri="{BB962C8B-B14F-4D97-AF65-F5344CB8AC3E}">
        <p14:creationId xmlns:p14="http://schemas.microsoft.com/office/powerpoint/2010/main" val="125264921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9.png"/><Relationship Id="rId3" Type="http://schemas.microsoft.com/office/2007/relationships/hdphoto" Target="../media/hdphoto4.wdp"/><Relationship Id="rId7" Type="http://schemas.microsoft.com/office/2007/relationships/hdphoto" Target="../media/hdphoto2.wdp"/><Relationship Id="rId12"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23.xml"/><Relationship Id="rId5" Type="http://schemas.openxmlformats.org/officeDocument/2006/relationships/slide" Target="slide19.xml"/><Relationship Id="rId10" Type="http://schemas.openxmlformats.org/officeDocument/2006/relationships/slide" Target="slide22.xml"/><Relationship Id="rId4" Type="http://schemas.openxmlformats.org/officeDocument/2006/relationships/image" Target="../media/image18.png"/><Relationship Id="rId9"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slide" Target="slide1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slide" Target="slide18.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slide" Target="slide1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slide" Target="slide18.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slide" Target="slide18.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4.xml"/><Relationship Id="rId7"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28.xml"/><Relationship Id="rId4" Type="http://schemas.openxmlformats.org/officeDocument/2006/relationships/slide" Target="slide26.xml"/><Relationship Id="rId9" Type="http://schemas.openxmlformats.org/officeDocument/2006/relationships/image" Target="../media/image4.gif"/></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8.png"/><Relationship Id="rId3" Type="http://schemas.openxmlformats.org/officeDocument/2006/relationships/slide" Target="slide11.xml"/><Relationship Id="rId7" Type="http://schemas.openxmlformats.org/officeDocument/2006/relationships/slide" Target="slide13.xml"/><Relationship Id="rId12"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5.xml"/><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hyperlink" Target="https://hu.wikipedia.org/w/index.php?title=Azonos%C3%ADt%C3%A1s&amp;action=edit&amp;redlink=1" TargetMode="External"/><Relationship Id="rId2" Type="http://schemas.openxmlformats.org/officeDocument/2006/relationships/hyperlink" Target="https://hu.wikipedia.org/wiki/Jel"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6.xml"/><Relationship Id="rId4" Type="http://schemas.openxmlformats.org/officeDocument/2006/relationships/hyperlink" Target="https://hu.wikipedia.org/w/index.php?title=Hiteles%C3%ADt%C3%A9s&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artalom helye 2"/>
          <p:cNvSpPr>
            <a:spLocks noGrp="1"/>
          </p:cNvSpPr>
          <p:nvPr>
            <p:ph idx="1"/>
          </p:nvPr>
        </p:nvSpPr>
        <p:spPr>
          <a:xfrm>
            <a:off x="1120000" y="1825625"/>
            <a:ext cx="10233800" cy="4949748"/>
          </a:xfrm>
          <a:ln>
            <a:noFill/>
          </a:ln>
          <a:effectLst/>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r>
              <a:rPr lang="hu-HU" sz="11500" b="1" dirty="0" smtClean="0">
                <a:ln w="47625">
                  <a:solidFill>
                    <a:srgbClr val="A50021"/>
                  </a:solidFill>
                  <a:prstDash val="solid"/>
                </a:ln>
                <a:blipFill dpi="0" rotWithShape="1">
                  <a:blip r:embed="rId2"/>
                  <a:srcRect/>
                  <a:tile tx="12700" ty="25400" sx="10000" sy="10000" flip="none" algn="tl"/>
                </a:blipFill>
                <a:latin typeface="Berlin Sans FB Demi" panose="020E0802020502020306" pitchFamily="34" charset="0"/>
              </a:rPr>
              <a:t>Az internet veszélyei</a:t>
            </a:r>
          </a:p>
          <a:p>
            <a:pPr marL="0" indent="0">
              <a:buNone/>
            </a:pPr>
            <a:r>
              <a:rPr lang="hu-HU" sz="2600" b="1" dirty="0" smtClean="0">
                <a:ln w="10160">
                  <a:solidFill>
                    <a:schemeClr val="bg1"/>
                  </a:solidFill>
                  <a:prstDash val="solid"/>
                </a:ln>
                <a:solidFill>
                  <a:srgbClr val="FFFF00"/>
                </a:solidFill>
                <a:latin typeface="Batang" panose="02030600000101010101" pitchFamily="18" charset="-127"/>
                <a:ea typeface="Batang" panose="02030600000101010101" pitchFamily="18" charset="-127"/>
              </a:rPr>
              <a:t>Készítette: </a:t>
            </a:r>
            <a:r>
              <a:rPr lang="hu-HU" sz="2600" b="1" dirty="0" err="1" smtClean="0">
                <a:ln w="10160">
                  <a:solidFill>
                    <a:schemeClr val="bg1"/>
                  </a:solidFill>
                  <a:prstDash val="solid"/>
                </a:ln>
                <a:solidFill>
                  <a:srgbClr val="FFFF00"/>
                </a:solidFill>
                <a:latin typeface="Batang" panose="02030600000101010101" pitchFamily="18" charset="-127"/>
                <a:ea typeface="Batang" panose="02030600000101010101" pitchFamily="18" charset="-127"/>
              </a:rPr>
              <a:t>Musák</a:t>
            </a:r>
            <a:r>
              <a:rPr lang="hu-HU" sz="2600" b="1" dirty="0" smtClean="0">
                <a:ln w="10160">
                  <a:solidFill>
                    <a:schemeClr val="bg1"/>
                  </a:solidFill>
                  <a:prstDash val="solid"/>
                </a:ln>
                <a:solidFill>
                  <a:srgbClr val="FFFF00"/>
                </a:solidFill>
                <a:latin typeface="Batang" panose="02030600000101010101" pitchFamily="18" charset="-127"/>
                <a:ea typeface="Batang" panose="02030600000101010101" pitchFamily="18" charset="-127"/>
              </a:rPr>
              <a:t> Roland</a:t>
            </a:r>
          </a:p>
          <a:p>
            <a:pPr marL="0" indent="0">
              <a:buNone/>
            </a:pPr>
            <a:r>
              <a:rPr lang="hu-HU" sz="2600" b="1" dirty="0" smtClean="0">
                <a:ln w="10160">
                  <a:solidFill>
                    <a:schemeClr val="bg1"/>
                  </a:solidFill>
                  <a:prstDash val="solid"/>
                </a:ln>
                <a:solidFill>
                  <a:srgbClr val="FFFF00"/>
                </a:solidFill>
                <a:latin typeface="Batang" panose="02030600000101010101" pitchFamily="18" charset="-127"/>
                <a:ea typeface="Batang" panose="02030600000101010101" pitchFamily="18" charset="-127"/>
              </a:rPr>
              <a:t>Felkészítő tanár: Kis Ágnes</a:t>
            </a:r>
          </a:p>
          <a:p>
            <a:pPr marL="0" indent="0">
              <a:buNone/>
            </a:pPr>
            <a:r>
              <a:rPr lang="hu-HU" sz="2600" b="1" dirty="0" smtClean="0">
                <a:ln w="10160">
                  <a:solidFill>
                    <a:schemeClr val="bg1"/>
                  </a:solidFill>
                  <a:prstDash val="solid"/>
                </a:ln>
                <a:solidFill>
                  <a:srgbClr val="FFFF00"/>
                </a:solidFill>
                <a:latin typeface="Batang" panose="02030600000101010101" pitchFamily="18" charset="-127"/>
                <a:ea typeface="Batang" panose="02030600000101010101" pitchFamily="18" charset="-127"/>
              </a:rPr>
              <a:t>HISZK Kalmár Zsigmond Szakgimnáziuma és Szakiskolája, Hódmezővásárhely</a:t>
            </a:r>
            <a:endParaRPr lang="hu-HU" sz="2600" b="1" dirty="0">
              <a:ln w="10160">
                <a:solidFill>
                  <a:schemeClr val="bg1"/>
                </a:solidFill>
                <a:prstDash val="solid"/>
              </a:ln>
              <a:solidFill>
                <a:srgbClr val="FFFF00"/>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38584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Képtalálat a következőre: „Kék vo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623" y="5445965"/>
            <a:ext cx="1282142" cy="480804"/>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 helye 2"/>
          <p:cNvSpPr>
            <a:spLocks noGrp="1"/>
          </p:cNvSpPr>
          <p:nvPr>
            <p:ph type="body" idx="1"/>
          </p:nvPr>
        </p:nvSpPr>
        <p:spPr>
          <a:xfrm>
            <a:off x="1120000" y="388831"/>
            <a:ext cx="4839366" cy="572876"/>
          </a:xfrm>
          <a:ln w="82550">
            <a:solidFill>
              <a:schemeClr val="accent4">
                <a:lumMod val="75000"/>
              </a:schemeClr>
            </a:solidFill>
          </a:ln>
        </p:spPr>
        <p:txBody>
          <a:bodyPr>
            <a:normAutofit/>
          </a:bodyPr>
          <a:lstStyle/>
          <a:p>
            <a:pPr algn="ctr"/>
            <a:r>
              <a:rPr lang="hu-HU" sz="3200" dirty="0" smtClean="0"/>
              <a:t>Zaklatás megelőzése</a:t>
            </a:r>
            <a:endParaRPr lang="hu-HU" sz="3200" dirty="0"/>
          </a:p>
        </p:txBody>
      </p:sp>
      <p:sp>
        <p:nvSpPr>
          <p:cNvPr id="4" name="Tartalom helye 3"/>
          <p:cNvSpPr>
            <a:spLocks noGrp="1"/>
          </p:cNvSpPr>
          <p:nvPr>
            <p:ph sz="half" idx="2"/>
          </p:nvPr>
        </p:nvSpPr>
        <p:spPr>
          <a:xfrm>
            <a:off x="1120000" y="1928592"/>
            <a:ext cx="5025216" cy="3475823"/>
          </a:xfrm>
        </p:spPr>
        <p:txBody>
          <a:bodyPr/>
          <a:lstStyle/>
          <a:p>
            <a:r>
              <a:rPr lang="hu-HU" dirty="0"/>
              <a:t>Figyeljen jobban oda gyermekére!</a:t>
            </a:r>
          </a:p>
          <a:p>
            <a:r>
              <a:rPr lang="hu-HU" dirty="0"/>
              <a:t>Ismertesse meg gyermekét az internet világgal!</a:t>
            </a:r>
          </a:p>
          <a:p>
            <a:r>
              <a:rPr lang="hu-HU" dirty="0"/>
              <a:t>Szigorítsa a biztonsági beállításokat!</a:t>
            </a:r>
          </a:p>
          <a:p>
            <a:endParaRPr lang="hu-HU" dirty="0"/>
          </a:p>
        </p:txBody>
      </p:sp>
      <p:sp>
        <p:nvSpPr>
          <p:cNvPr id="5" name="Szöveg helye 4"/>
          <p:cNvSpPr>
            <a:spLocks noGrp="1"/>
          </p:cNvSpPr>
          <p:nvPr>
            <p:ph type="body" sz="quarter" idx="3"/>
          </p:nvPr>
        </p:nvSpPr>
        <p:spPr>
          <a:xfrm>
            <a:off x="6319840" y="388831"/>
            <a:ext cx="4860924" cy="572876"/>
          </a:xfrm>
          <a:ln w="82550">
            <a:solidFill>
              <a:srgbClr val="FF0000"/>
            </a:solidFill>
          </a:ln>
        </p:spPr>
        <p:txBody>
          <a:bodyPr>
            <a:normAutofit/>
          </a:bodyPr>
          <a:lstStyle/>
          <a:p>
            <a:pPr algn="ctr"/>
            <a:r>
              <a:rPr lang="hu-HU" sz="3200" dirty="0" smtClean="0"/>
              <a:t>Felismerése</a:t>
            </a:r>
            <a:endParaRPr lang="hu-HU" sz="3200" dirty="0"/>
          </a:p>
        </p:txBody>
      </p:sp>
      <p:sp>
        <p:nvSpPr>
          <p:cNvPr id="6" name="Tartalom helye 5"/>
          <p:cNvSpPr>
            <a:spLocks noGrp="1"/>
          </p:cNvSpPr>
          <p:nvPr>
            <p:ph sz="quarter" idx="4"/>
          </p:nvPr>
        </p:nvSpPr>
        <p:spPr>
          <a:xfrm>
            <a:off x="6319840" y="1840945"/>
            <a:ext cx="5035548" cy="3475822"/>
          </a:xfrm>
        </p:spPr>
        <p:txBody>
          <a:bodyPr>
            <a:normAutofit/>
          </a:bodyPr>
          <a:lstStyle/>
          <a:p>
            <a:r>
              <a:rPr lang="hu-HU" sz="2000" b="1" dirty="0"/>
              <a:t>Mondd el, mi történik </a:t>
            </a:r>
            <a:r>
              <a:rPr lang="hu-HU" sz="2000" b="1" dirty="0" smtClean="0"/>
              <a:t>veled</a:t>
            </a:r>
            <a:r>
              <a:rPr lang="hu-HU" sz="2000" dirty="0"/>
              <a:t> </a:t>
            </a:r>
            <a:r>
              <a:rPr lang="hu-HU" sz="2000" dirty="0" smtClean="0"/>
              <a:t>szüleidnek</a:t>
            </a:r>
            <a:r>
              <a:rPr lang="hu-HU" sz="2000" dirty="0"/>
              <a:t>, egy megbízható </a:t>
            </a:r>
            <a:r>
              <a:rPr lang="hu-HU" sz="2000" dirty="0" smtClean="0"/>
              <a:t>felnőttnek vagy barátodnak. Ők lehet előbb felismerik a veszélyeket ha tapasztaltabbak.</a:t>
            </a:r>
          </a:p>
          <a:p>
            <a:r>
              <a:rPr lang="hu-HU" sz="2000" dirty="0"/>
              <a:t>Nyugodtan fordulhattok szervezetekhez is, mint </a:t>
            </a:r>
            <a:r>
              <a:rPr lang="hu-HU" sz="2000" dirty="0" err="1"/>
              <a:t>pl</a:t>
            </a:r>
            <a:r>
              <a:rPr lang="hu-HU" sz="2000" dirty="0"/>
              <a:t>:</a:t>
            </a:r>
            <a:endParaRPr lang="hu-HU" sz="2000" dirty="0" smtClean="0"/>
          </a:p>
          <a:p>
            <a:r>
              <a:rPr lang="hu-HU" sz="2000" b="1" dirty="0"/>
              <a:t>Kék Vonal Gyermekkrízis </a:t>
            </a:r>
            <a:r>
              <a:rPr lang="hu-HU" sz="2000" b="1" dirty="0" smtClean="0"/>
              <a:t>Alapítvány</a:t>
            </a:r>
          </a:p>
          <a:p>
            <a:r>
              <a:rPr lang="hu-HU" sz="2000" b="1" dirty="0"/>
              <a:t>NISZ Nemzeti Infokommunikációs </a:t>
            </a:r>
            <a:r>
              <a:rPr lang="hu-HU" sz="2000" b="1" dirty="0" smtClean="0"/>
              <a:t>Szolgáltató </a:t>
            </a:r>
            <a:r>
              <a:rPr lang="hu-HU" sz="2000" b="1" dirty="0" err="1" smtClean="0"/>
              <a:t>Zrt</a:t>
            </a:r>
            <a:endParaRPr lang="hu-HU" sz="2000" b="1" dirty="0"/>
          </a:p>
          <a:p>
            <a:endParaRPr lang="hu-HU" sz="2000" dirty="0"/>
          </a:p>
        </p:txBody>
      </p:sp>
      <p:pic>
        <p:nvPicPr>
          <p:cNvPr id="9" name="Picture 10" descr="Képtalálat a következőre: „NISZ Nemzeti Infokommunikációs Szolgáltató Z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1105" y="5239038"/>
            <a:ext cx="1911681" cy="5436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éptalálat a következőre: „nyilak”">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106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Tartalmak le és feltöltése</a:t>
            </a:r>
            <a:endParaRPr lang="hu-HU" dirty="0"/>
          </a:p>
        </p:txBody>
      </p:sp>
      <p:pic>
        <p:nvPicPr>
          <p:cNvPr id="2050" name="Picture 2" descr="Képtalálat a következőre: „letölté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252341" y="4819140"/>
            <a:ext cx="3036820" cy="1622077"/>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p:cNvSpPr txBox="1"/>
          <p:nvPr/>
        </p:nvSpPr>
        <p:spPr>
          <a:xfrm>
            <a:off x="1150883" y="1939159"/>
            <a:ext cx="10202917" cy="1754326"/>
          </a:xfrm>
          <a:prstGeom prst="rect">
            <a:avLst/>
          </a:prstGeom>
          <a:noFill/>
        </p:spPr>
        <p:txBody>
          <a:bodyPr wrap="square" rtlCol="0">
            <a:spAutoFit/>
          </a:bodyPr>
          <a:lstStyle/>
          <a:p>
            <a:r>
              <a:rPr lang="hu-HU" sz="3600" dirty="0" smtClean="0"/>
              <a:t>Tartalmak alatt képet, videót, játékot, dokumentumot értünk. Ezek fel/le töltése közben figyeljünk a törvényességre.</a:t>
            </a:r>
            <a:endParaRPr lang="hu-HU" sz="3600" dirty="0"/>
          </a:p>
        </p:txBody>
      </p:sp>
      <p:pic>
        <p:nvPicPr>
          <p:cNvPr id="5" name="Picture 2" descr="Képtalálat a következőre: „nyila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664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4"/>
          <p:cNvSpPr>
            <a:spLocks noGrp="1"/>
          </p:cNvSpPr>
          <p:nvPr>
            <p:ph type="body" idx="1"/>
          </p:nvPr>
        </p:nvSpPr>
        <p:spPr>
          <a:xfrm>
            <a:off x="1120000" y="323010"/>
            <a:ext cx="5025216" cy="823912"/>
          </a:xfrm>
          <a:ln w="82550">
            <a:solidFill>
              <a:schemeClr val="accent4">
                <a:lumMod val="75000"/>
              </a:schemeClr>
            </a:solidFill>
          </a:ln>
        </p:spPr>
        <p:txBody>
          <a:bodyPr>
            <a:normAutofit/>
          </a:bodyPr>
          <a:lstStyle/>
          <a:p>
            <a:pPr algn="ctr"/>
            <a:r>
              <a:rPr lang="hu-HU" sz="3200" dirty="0" smtClean="0"/>
              <a:t>Tartalmak helyes töltése</a:t>
            </a:r>
            <a:endParaRPr lang="hu-HU" sz="3200" dirty="0"/>
          </a:p>
        </p:txBody>
      </p:sp>
      <p:sp>
        <p:nvSpPr>
          <p:cNvPr id="6" name="Tartalom helye 5"/>
          <p:cNvSpPr>
            <a:spLocks noGrp="1"/>
          </p:cNvSpPr>
          <p:nvPr>
            <p:ph sz="half" idx="2"/>
          </p:nvPr>
        </p:nvSpPr>
        <p:spPr>
          <a:xfrm>
            <a:off x="1120000" y="1797269"/>
            <a:ext cx="5025216" cy="4392394"/>
          </a:xfrm>
        </p:spPr>
        <p:txBody>
          <a:bodyPr/>
          <a:lstStyle/>
          <a:p>
            <a:r>
              <a:rPr lang="hu-HU" dirty="0" smtClean="0"/>
              <a:t>Figyeljünk oda milyen oldalról töltünk le, nézzük meg, hogy megbízható-e az adott oldal.</a:t>
            </a:r>
          </a:p>
          <a:p>
            <a:r>
              <a:rPr lang="hu-HU" dirty="0" smtClean="0"/>
              <a:t>Ellenőrizzük legális-e az oldal.</a:t>
            </a:r>
          </a:p>
          <a:p>
            <a:r>
              <a:rPr lang="hu-HU" dirty="0" smtClean="0"/>
              <a:t>Nézzük meg ingyenes-e a letöltés. </a:t>
            </a:r>
          </a:p>
          <a:p>
            <a:r>
              <a:rPr lang="hu-HU" dirty="0" smtClean="0"/>
              <a:t>Ellenőrizzük a dokumentumokat, milyen forrásból származnak, illetve vírusosak-e.</a:t>
            </a:r>
            <a:endParaRPr lang="hu-HU" dirty="0"/>
          </a:p>
        </p:txBody>
      </p:sp>
      <p:sp>
        <p:nvSpPr>
          <p:cNvPr id="7" name="Szöveg helye 6"/>
          <p:cNvSpPr>
            <a:spLocks noGrp="1"/>
          </p:cNvSpPr>
          <p:nvPr>
            <p:ph type="body" sz="quarter" idx="3"/>
          </p:nvPr>
        </p:nvSpPr>
        <p:spPr>
          <a:xfrm>
            <a:off x="6319840" y="323010"/>
            <a:ext cx="5035548" cy="823912"/>
          </a:xfrm>
          <a:ln w="82550">
            <a:solidFill>
              <a:srgbClr val="FF0000"/>
            </a:solidFill>
          </a:ln>
        </p:spPr>
        <p:txBody>
          <a:bodyPr>
            <a:normAutofit/>
          </a:bodyPr>
          <a:lstStyle/>
          <a:p>
            <a:pPr algn="ctr"/>
            <a:r>
              <a:rPr lang="hu-HU" sz="3200" dirty="0" smtClean="0"/>
              <a:t>Helytelen</a:t>
            </a:r>
            <a:endParaRPr lang="hu-HU" sz="3200" dirty="0"/>
          </a:p>
        </p:txBody>
      </p:sp>
      <p:sp>
        <p:nvSpPr>
          <p:cNvPr id="8" name="Tartalom helye 7"/>
          <p:cNvSpPr>
            <a:spLocks noGrp="1"/>
          </p:cNvSpPr>
          <p:nvPr>
            <p:ph sz="quarter" idx="4"/>
          </p:nvPr>
        </p:nvSpPr>
        <p:spPr>
          <a:xfrm>
            <a:off x="6319840" y="1797269"/>
            <a:ext cx="5035548" cy="4392394"/>
          </a:xfrm>
        </p:spPr>
        <p:txBody>
          <a:bodyPr/>
          <a:lstStyle/>
          <a:p>
            <a:r>
              <a:rPr lang="hu-HU" dirty="0" smtClean="0"/>
              <a:t>Ha illegális oldalt találunk jelentsük, illetve ne is próbálkozzunk meg onnan letölteni, bármennyire is csábító, mert bűnrészessé válhatunk, vagy tele lehet vírussal ami nem tesz jót egy számítógépnek.</a:t>
            </a:r>
          </a:p>
        </p:txBody>
      </p:sp>
      <p:pic>
        <p:nvPicPr>
          <p:cNvPr id="9" name="Picture 2" descr="Képtalálat a következőre: „nyilak”">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691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Email </a:t>
            </a:r>
            <a:endParaRPr lang="hu-HU" dirty="0"/>
          </a:p>
        </p:txBody>
      </p:sp>
      <p:sp>
        <p:nvSpPr>
          <p:cNvPr id="3" name="Tartalom helye 2"/>
          <p:cNvSpPr>
            <a:spLocks noGrp="1"/>
          </p:cNvSpPr>
          <p:nvPr>
            <p:ph idx="1"/>
          </p:nvPr>
        </p:nvSpPr>
        <p:spPr/>
        <p:txBody>
          <a:bodyPr/>
          <a:lstStyle/>
          <a:p>
            <a:r>
              <a:rPr lang="hu-HU" dirty="0" smtClean="0"/>
              <a:t>E-mail-t általában a fiatalok csak azért hoznak létre mivel egyes oldalakhoz regisztrációra van szükség és E-mail cím szükséges hozzá. E-mail címet leginkább kapcsolattartásra, munkák megosztására hozták létre.</a:t>
            </a:r>
            <a:endParaRPr lang="hu-HU" dirty="0"/>
          </a:p>
        </p:txBody>
      </p:sp>
      <p:pic>
        <p:nvPicPr>
          <p:cNvPr id="3074" name="Picture 2" descr="Képtalálat a következőre: „&quot;E mail&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266" y="3255744"/>
            <a:ext cx="3261392" cy="3239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éptalálat a következőre: „nyila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562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4"/>
          <p:cNvSpPr>
            <a:spLocks noGrp="1"/>
          </p:cNvSpPr>
          <p:nvPr>
            <p:ph type="body" idx="1"/>
          </p:nvPr>
        </p:nvSpPr>
        <p:spPr>
          <a:xfrm>
            <a:off x="1120000" y="378372"/>
            <a:ext cx="5025216" cy="970256"/>
          </a:xfrm>
          <a:ln w="82550">
            <a:solidFill>
              <a:schemeClr val="accent4">
                <a:lumMod val="75000"/>
              </a:schemeClr>
            </a:solidFill>
          </a:ln>
        </p:spPr>
        <p:txBody>
          <a:bodyPr>
            <a:noAutofit/>
          </a:bodyPr>
          <a:lstStyle/>
          <a:p>
            <a:pPr algn="ctr"/>
            <a:r>
              <a:rPr lang="hu-HU" sz="3200" dirty="0" smtClean="0"/>
              <a:t>Amit tartsunk be a levelezésnél</a:t>
            </a:r>
            <a:endParaRPr lang="hu-HU" sz="3200" dirty="0"/>
          </a:p>
        </p:txBody>
      </p:sp>
      <p:sp>
        <p:nvSpPr>
          <p:cNvPr id="6" name="Tartalom helye 5"/>
          <p:cNvSpPr>
            <a:spLocks noGrp="1"/>
          </p:cNvSpPr>
          <p:nvPr>
            <p:ph sz="half" idx="2"/>
          </p:nvPr>
        </p:nvSpPr>
        <p:spPr/>
        <p:txBody>
          <a:bodyPr/>
          <a:lstStyle/>
          <a:p>
            <a:r>
              <a:rPr lang="hu-HU" dirty="0" smtClean="0"/>
              <a:t>Titkos másolat használata a másolat helyett, mert így nem jutnak hozzá a címekhez.</a:t>
            </a:r>
          </a:p>
          <a:p>
            <a:r>
              <a:rPr lang="hu-HU" dirty="0"/>
              <a:t>Hivatalosan </a:t>
            </a:r>
            <a:r>
              <a:rPr lang="hu-HU" dirty="0" smtClean="0"/>
              <a:t>írjunk, </a:t>
            </a:r>
            <a:r>
              <a:rPr lang="hu-HU" dirty="0"/>
              <a:t>ha nem ismerőseinknek </a:t>
            </a:r>
            <a:r>
              <a:rPr lang="hu-HU" dirty="0" smtClean="0"/>
              <a:t>írjuk.</a:t>
            </a:r>
          </a:p>
          <a:p>
            <a:endParaRPr lang="hu-HU" dirty="0"/>
          </a:p>
          <a:p>
            <a:endParaRPr lang="hu-HU" dirty="0" smtClean="0"/>
          </a:p>
        </p:txBody>
      </p:sp>
      <p:sp>
        <p:nvSpPr>
          <p:cNvPr id="7" name="Szöveg helye 6"/>
          <p:cNvSpPr>
            <a:spLocks noGrp="1"/>
          </p:cNvSpPr>
          <p:nvPr>
            <p:ph type="body" sz="quarter" idx="3"/>
          </p:nvPr>
        </p:nvSpPr>
        <p:spPr>
          <a:xfrm>
            <a:off x="6319840" y="378372"/>
            <a:ext cx="5035548" cy="983984"/>
          </a:xfrm>
          <a:ln w="82550">
            <a:solidFill>
              <a:srgbClr val="FF0000"/>
            </a:solidFill>
          </a:ln>
        </p:spPr>
        <p:txBody>
          <a:bodyPr>
            <a:noAutofit/>
          </a:bodyPr>
          <a:lstStyle/>
          <a:p>
            <a:pPr algn="ctr"/>
            <a:r>
              <a:rPr lang="hu-HU" sz="3200" dirty="0" smtClean="0"/>
              <a:t>Ne kövessük el az email írásnál</a:t>
            </a:r>
            <a:endParaRPr lang="hu-HU" sz="3200" dirty="0"/>
          </a:p>
        </p:txBody>
      </p:sp>
      <p:sp>
        <p:nvSpPr>
          <p:cNvPr id="8" name="Tartalom helye 7"/>
          <p:cNvSpPr>
            <a:spLocks noGrp="1"/>
          </p:cNvSpPr>
          <p:nvPr>
            <p:ph sz="quarter" idx="4"/>
          </p:nvPr>
        </p:nvSpPr>
        <p:spPr>
          <a:xfrm>
            <a:off x="6319839" y="2505075"/>
            <a:ext cx="5204289" cy="3684588"/>
          </a:xfrm>
        </p:spPr>
        <p:txBody>
          <a:bodyPr/>
          <a:lstStyle/>
          <a:p>
            <a:r>
              <a:rPr lang="hu-HU" dirty="0"/>
              <a:t>Levélírás után ne maradjunk bejelentkezve semmilyen </a:t>
            </a:r>
            <a:r>
              <a:rPr lang="hu-HU" dirty="0" smtClean="0"/>
              <a:t>E-mail </a:t>
            </a:r>
            <a:r>
              <a:rPr lang="hu-HU" dirty="0"/>
              <a:t>címre</a:t>
            </a:r>
            <a:r>
              <a:rPr lang="hu-HU" dirty="0" smtClean="0"/>
              <a:t>.</a:t>
            </a:r>
          </a:p>
          <a:p>
            <a:r>
              <a:rPr lang="hu-HU" dirty="0" smtClean="0"/>
              <a:t>Ne használjunk mozaik szavakat.</a:t>
            </a:r>
          </a:p>
          <a:p>
            <a:endParaRPr lang="hu-HU" dirty="0"/>
          </a:p>
        </p:txBody>
      </p:sp>
      <p:pic>
        <p:nvPicPr>
          <p:cNvPr id="9" name="Picture 2" descr="Képtalálat a következőre: „nyilak”">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4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Linkek</a:t>
            </a:r>
            <a:endParaRPr lang="hu-HU" dirty="0"/>
          </a:p>
        </p:txBody>
      </p:sp>
      <p:sp>
        <p:nvSpPr>
          <p:cNvPr id="3" name="Tartalom helye 2"/>
          <p:cNvSpPr>
            <a:spLocks noGrp="1"/>
          </p:cNvSpPr>
          <p:nvPr>
            <p:ph idx="1"/>
          </p:nvPr>
        </p:nvSpPr>
        <p:spPr/>
        <p:txBody>
          <a:bodyPr>
            <a:normAutofit/>
          </a:bodyPr>
          <a:lstStyle/>
          <a:p>
            <a:r>
              <a:rPr lang="hu-HU" sz="3600" dirty="0" smtClean="0"/>
              <a:t>Link elnavigálhat más oldalakra, felhívhatja figyelmünket fontos dolgokra. Ha a link jó helyen van, akkor nem kell sokat keresgélni a jó információt. Minden egyes internetes tartalomhoz tartozik egy-egy link. Linket meg lehet osztani, így könnyebben el tudsz mást is navigálni az adott oldalra, ha ő egy másik eszközről elérhető.</a:t>
            </a:r>
            <a:endParaRPr lang="hu-HU" sz="3600" dirty="0"/>
          </a:p>
        </p:txBody>
      </p:sp>
      <p:pic>
        <p:nvPicPr>
          <p:cNvPr id="4098" name="Picture 2" descr="Képtalálat a következőre: „link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541" y="115779"/>
            <a:ext cx="45720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éptalálat a következőre: „nyila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1020559" y="5737086"/>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00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39788" y="365125"/>
            <a:ext cx="10515600" cy="228641"/>
          </a:xfrm>
        </p:spPr>
        <p:txBody>
          <a:bodyPr>
            <a:normAutofit fontScale="90000"/>
          </a:bodyPr>
          <a:lstStyle/>
          <a:p>
            <a:endParaRPr lang="hu-HU" dirty="0"/>
          </a:p>
        </p:txBody>
      </p:sp>
      <p:sp>
        <p:nvSpPr>
          <p:cNvPr id="6" name="Szöveg helye 5"/>
          <p:cNvSpPr>
            <a:spLocks noGrp="1"/>
          </p:cNvSpPr>
          <p:nvPr>
            <p:ph type="body" idx="1"/>
          </p:nvPr>
        </p:nvSpPr>
        <p:spPr>
          <a:xfrm>
            <a:off x="1120000" y="1116281"/>
            <a:ext cx="5025216" cy="795646"/>
          </a:xfrm>
          <a:ln w="82550">
            <a:solidFill>
              <a:schemeClr val="accent4">
                <a:lumMod val="75000"/>
              </a:schemeClr>
            </a:solidFill>
          </a:ln>
        </p:spPr>
        <p:txBody>
          <a:bodyPr>
            <a:normAutofit/>
          </a:bodyPr>
          <a:lstStyle/>
          <a:p>
            <a:pPr algn="ctr"/>
            <a:r>
              <a:rPr lang="hu-HU" sz="3600" dirty="0" smtClean="0"/>
              <a:t>Jó linkek</a:t>
            </a:r>
            <a:endParaRPr lang="hu-HU" sz="3600" dirty="0"/>
          </a:p>
        </p:txBody>
      </p:sp>
      <p:sp>
        <p:nvSpPr>
          <p:cNvPr id="7" name="Tartalom helye 6"/>
          <p:cNvSpPr>
            <a:spLocks noGrp="1"/>
          </p:cNvSpPr>
          <p:nvPr>
            <p:ph sz="half" idx="2"/>
          </p:nvPr>
        </p:nvSpPr>
        <p:spPr/>
        <p:txBody>
          <a:bodyPr/>
          <a:lstStyle/>
          <a:p>
            <a:r>
              <a:rPr lang="hu-HU" dirty="0" smtClean="0"/>
              <a:t>Csak megbízható linkekre kattintsunk rá.</a:t>
            </a:r>
          </a:p>
          <a:p>
            <a:r>
              <a:rPr lang="hu-HU" dirty="0" smtClean="0"/>
              <a:t>A jó link alatt nem található vírus, illetve átverés.</a:t>
            </a:r>
          </a:p>
          <a:p>
            <a:pPr lvl="1"/>
            <a:endParaRPr lang="hu-HU" dirty="0" smtClean="0"/>
          </a:p>
          <a:p>
            <a:endParaRPr lang="hu-HU" dirty="0" smtClean="0"/>
          </a:p>
        </p:txBody>
      </p:sp>
      <p:sp>
        <p:nvSpPr>
          <p:cNvPr id="8" name="Szöveg helye 7"/>
          <p:cNvSpPr>
            <a:spLocks noGrp="1"/>
          </p:cNvSpPr>
          <p:nvPr>
            <p:ph type="body" sz="quarter" idx="3"/>
          </p:nvPr>
        </p:nvSpPr>
        <p:spPr>
          <a:xfrm>
            <a:off x="6319840" y="1104405"/>
            <a:ext cx="5035548" cy="783772"/>
          </a:xfrm>
          <a:ln w="82550">
            <a:solidFill>
              <a:srgbClr val="FF0000"/>
            </a:solidFill>
          </a:ln>
        </p:spPr>
        <p:txBody>
          <a:bodyPr>
            <a:normAutofit/>
          </a:bodyPr>
          <a:lstStyle/>
          <a:p>
            <a:pPr algn="ctr"/>
            <a:r>
              <a:rPr lang="hu-HU" sz="3200" dirty="0" smtClean="0"/>
              <a:t>Rossz linkek</a:t>
            </a:r>
            <a:endParaRPr lang="hu-HU" sz="3200" dirty="0"/>
          </a:p>
        </p:txBody>
      </p:sp>
      <p:sp>
        <p:nvSpPr>
          <p:cNvPr id="9" name="Tartalom helye 8"/>
          <p:cNvSpPr>
            <a:spLocks noGrp="1"/>
          </p:cNvSpPr>
          <p:nvPr>
            <p:ph sz="quarter" idx="4"/>
          </p:nvPr>
        </p:nvSpPr>
        <p:spPr/>
        <p:txBody>
          <a:bodyPr>
            <a:normAutofit fontScale="92500" lnSpcReduction="20000"/>
          </a:bodyPr>
          <a:lstStyle/>
          <a:p>
            <a:r>
              <a:rPr lang="hu-HU" dirty="0" smtClean="0"/>
              <a:t>Amit olyan oldalon találtunk amiben nem vagyok biztosak, hogy megbízható, arra még rá se nézzünk. </a:t>
            </a:r>
          </a:p>
          <a:p>
            <a:r>
              <a:rPr lang="hu-HU" dirty="0" smtClean="0"/>
              <a:t>Mielőtt bármire is rákattintanánk nézzük meg a link eredetét mert tele lehet vírussal.</a:t>
            </a:r>
          </a:p>
          <a:p>
            <a:r>
              <a:rPr lang="hu-HU" dirty="0" smtClean="0"/>
              <a:t>Ne nyissunk meg olyan linket ami ingyen terméket kínál, hiszen ebben a világban már semmi sincs ingyen.</a:t>
            </a:r>
            <a:endParaRPr lang="hu-HU" dirty="0"/>
          </a:p>
        </p:txBody>
      </p:sp>
      <p:pic>
        <p:nvPicPr>
          <p:cNvPr id="4" name="Picture 2" descr="Képtalálat a következőre: „nyilak”">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573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8892" y="-270486"/>
            <a:ext cx="10515600" cy="1325563"/>
          </a:xfrm>
        </p:spPr>
        <p:txBody>
          <a:bodyPr/>
          <a:lstStyle/>
          <a:p>
            <a:pPr algn="ctr"/>
            <a:r>
              <a:rPr lang="hu-HU" dirty="0" smtClean="0"/>
              <a:t>Megfontolandó jó tanácsok:</a:t>
            </a:r>
            <a:endParaRPr lang="hu-HU" dirty="0"/>
          </a:p>
        </p:txBody>
      </p:sp>
      <p:sp>
        <p:nvSpPr>
          <p:cNvPr id="3" name="Tartalom helye 2"/>
          <p:cNvSpPr>
            <a:spLocks noGrp="1"/>
          </p:cNvSpPr>
          <p:nvPr>
            <p:ph idx="1"/>
          </p:nvPr>
        </p:nvSpPr>
        <p:spPr>
          <a:xfrm>
            <a:off x="1071627" y="1456074"/>
            <a:ext cx="10515600" cy="5121886"/>
          </a:xfrm>
        </p:spPr>
        <p:txBody>
          <a:bodyPr>
            <a:noAutofit/>
          </a:bodyPr>
          <a:lstStyle/>
          <a:p>
            <a:r>
              <a:rPr lang="hu-HU" sz="2000" dirty="0" smtClean="0"/>
              <a:t>Világháló = mindenkihez eljut, amit oda egyszer feltöltünk!</a:t>
            </a:r>
          </a:p>
          <a:p>
            <a:r>
              <a:rPr lang="hu-HU" sz="2000" dirty="0" smtClean="0"/>
              <a:t>Vigyázz milyen képeket raksz fel a közösségi oldalakra, vigyázz miket posztolsz ki!</a:t>
            </a:r>
          </a:p>
          <a:p>
            <a:r>
              <a:rPr lang="hu-HU" sz="2000" dirty="0" smtClean="0"/>
              <a:t>Soha ne add meg a lakcímedet, telefonszámodat senkinek az interneten keresztül!</a:t>
            </a:r>
          </a:p>
          <a:p>
            <a:r>
              <a:rPr lang="hu-HU" sz="2000" dirty="0" smtClean="0"/>
              <a:t>Mindig más regisztrációs nevet és jelszót használj!</a:t>
            </a:r>
          </a:p>
          <a:p>
            <a:r>
              <a:rPr lang="hu-HU" sz="2000" dirty="0" smtClean="0"/>
              <a:t>Soha ne jelöld be a jelszó megjegyzése részt!</a:t>
            </a:r>
          </a:p>
          <a:p>
            <a:r>
              <a:rPr lang="hu-HU" sz="2000" dirty="0" smtClean="0"/>
              <a:t>Ne használd a nevedet regisztrációs névként!</a:t>
            </a:r>
          </a:p>
          <a:p>
            <a:r>
              <a:rPr lang="hu-HU" sz="2000" dirty="0" smtClean="0"/>
              <a:t>Letöltések alkalmával figyelj, hogy csak azokat a tartalmakat töltsd le, ami nem tilos, mert az illegális tartalom letöltését a törvény bünteti!</a:t>
            </a:r>
          </a:p>
          <a:p>
            <a:r>
              <a:rPr lang="hu-HU" sz="2000" dirty="0" smtClean="0"/>
              <a:t>Internet kávézóban vagy </a:t>
            </a:r>
            <a:r>
              <a:rPr lang="hu-HU" sz="2000" dirty="0" err="1" smtClean="0"/>
              <a:t>wifi</a:t>
            </a:r>
            <a:r>
              <a:rPr lang="hu-HU" sz="2000" dirty="0" smtClean="0"/>
              <a:t> pontról ne intézz személyes ügyeket!</a:t>
            </a:r>
          </a:p>
          <a:p>
            <a:r>
              <a:rPr lang="hu-HU" sz="2000" dirty="0" smtClean="0"/>
              <a:t>Ne hagyd őrizetlenül a számítógépet és ne maradj bejelentkezve, amikor nyilvános helyen </a:t>
            </a:r>
            <a:r>
              <a:rPr lang="hu-HU" sz="2000" dirty="0" err="1" smtClean="0"/>
              <a:t>chatelsz</a:t>
            </a:r>
            <a:r>
              <a:rPr lang="hu-HU" sz="2000" dirty="0" smtClean="0"/>
              <a:t>, vagy belépsz a közösségi oldaladra!</a:t>
            </a:r>
          </a:p>
          <a:p>
            <a:r>
              <a:rPr lang="hu-HU" sz="2000" dirty="0" smtClean="0"/>
              <a:t>Képeket (főleg erotikus tartalmúakat) soha senkinek ne küldj át, mert bárki bármikor visszaélhet vele, akár zsarolhatnak is, illetve zaklathatnak miatta! </a:t>
            </a:r>
            <a:endParaRPr lang="hu-HU" sz="2000" dirty="0"/>
          </a:p>
        </p:txBody>
      </p:sp>
      <p:pic>
        <p:nvPicPr>
          <p:cNvPr id="4" name="Picture 2" descr="Képtalálat a következőre: „nyilak”">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245931" y="5925751"/>
            <a:ext cx="968571" cy="9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05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638978"/>
            <a:ext cx="10515600" cy="980502"/>
          </a:xfrm>
        </p:spPr>
        <p:txBody>
          <a:bodyPr>
            <a:noAutofit/>
          </a:bodyPr>
          <a:lstStyle/>
          <a:p>
            <a:pPr algn="ctr"/>
            <a:r>
              <a:rPr lang="hu-HU" sz="4400" dirty="0" smtClean="0"/>
              <a:t>Most következzék egy kvíz melyben felmérjük, mit jegyeztünk meg a bemutatóból.</a:t>
            </a:r>
            <a:endParaRPr lang="hu-HU" sz="4400" dirty="0"/>
          </a:p>
        </p:txBody>
      </p:sp>
      <p:sp>
        <p:nvSpPr>
          <p:cNvPr id="3" name="Tartalom helye 2"/>
          <p:cNvSpPr>
            <a:spLocks noGrp="1"/>
          </p:cNvSpPr>
          <p:nvPr>
            <p:ph idx="1"/>
          </p:nvPr>
        </p:nvSpPr>
        <p:spPr>
          <a:xfrm>
            <a:off x="1120000" y="2049137"/>
            <a:ext cx="10233800" cy="4127826"/>
          </a:xfrm>
        </p:spPr>
        <p:txBody>
          <a:bodyPr>
            <a:normAutofit/>
          </a:bodyPr>
          <a:lstStyle/>
          <a:p>
            <a:pPr marL="0" indent="0" algn="ctr">
              <a:buNone/>
            </a:pPr>
            <a:r>
              <a:rPr lang="hu-HU" sz="9600" dirty="0"/>
              <a:t/>
            </a:r>
            <a:br>
              <a:rPr lang="hu-HU" sz="9600" dirty="0"/>
            </a:br>
            <a:endParaRPr lang="hu-HU" sz="4400" dirty="0"/>
          </a:p>
        </p:txBody>
      </p:sp>
      <p:sp>
        <p:nvSpPr>
          <p:cNvPr id="4" name="Szövegdoboz 3"/>
          <p:cNvSpPr txBox="1"/>
          <p:nvPr/>
        </p:nvSpPr>
        <p:spPr>
          <a:xfrm>
            <a:off x="492037" y="2203374"/>
            <a:ext cx="10150255" cy="4216539"/>
          </a:xfrm>
          <a:prstGeom prst="rect">
            <a:avLst/>
          </a:prstGeom>
          <a:noFill/>
        </p:spPr>
        <p:txBody>
          <a:bodyPr wrap="square" rtlCol="0">
            <a:spAutoFit/>
          </a:bodyPr>
          <a:lstStyle/>
          <a:p>
            <a:r>
              <a:rPr lang="hu-HU" sz="4400" dirty="0" smtClean="0"/>
              <a:t>		</a:t>
            </a:r>
            <a:r>
              <a:rPr lang="hu-HU" sz="2800" dirty="0" smtClean="0"/>
              <a:t>1.Kérdés</a:t>
            </a:r>
          </a:p>
          <a:p>
            <a:r>
              <a:rPr lang="hu-HU" sz="2800" dirty="0" smtClean="0"/>
              <a:t>		</a:t>
            </a:r>
          </a:p>
          <a:p>
            <a:r>
              <a:rPr lang="hu-HU" sz="2800" dirty="0"/>
              <a:t>	</a:t>
            </a:r>
            <a:r>
              <a:rPr lang="hu-HU" sz="2800" dirty="0" smtClean="0"/>
              <a:t>	2.Kérdés</a:t>
            </a:r>
          </a:p>
          <a:p>
            <a:r>
              <a:rPr lang="hu-HU" sz="2800" dirty="0" smtClean="0"/>
              <a:t>		</a:t>
            </a:r>
          </a:p>
          <a:p>
            <a:r>
              <a:rPr lang="hu-HU" sz="2800" dirty="0" smtClean="0"/>
              <a:t>		3.Kérdés</a:t>
            </a:r>
          </a:p>
          <a:p>
            <a:r>
              <a:rPr lang="hu-HU" sz="2800" dirty="0" smtClean="0"/>
              <a:t>		</a:t>
            </a:r>
          </a:p>
          <a:p>
            <a:r>
              <a:rPr lang="hu-HU" sz="2800" dirty="0"/>
              <a:t>	</a:t>
            </a:r>
            <a:r>
              <a:rPr lang="hu-HU" sz="2800" dirty="0" smtClean="0"/>
              <a:t>	4.Kérdés</a:t>
            </a:r>
          </a:p>
          <a:p>
            <a:r>
              <a:rPr lang="hu-HU" sz="2800" dirty="0" smtClean="0"/>
              <a:t>		</a:t>
            </a:r>
          </a:p>
          <a:p>
            <a:r>
              <a:rPr lang="hu-HU" sz="2800" dirty="0"/>
              <a:t>	</a:t>
            </a:r>
            <a:r>
              <a:rPr lang="hu-HU" sz="2800" dirty="0" smtClean="0"/>
              <a:t>	5.Kérdés</a:t>
            </a:r>
          </a:p>
        </p:txBody>
      </p:sp>
      <p:pic>
        <p:nvPicPr>
          <p:cNvPr id="1026" name="Picture 2" descr="Kapcsolódó kép"/>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8258" l="523" r="98170">
                        <a14:foregroundMark x1="30980" y1="72300" x2="30980" y2="72300"/>
                      </a14:backgroundRemoval>
                    </a14:imgEffect>
                  </a14:imgLayer>
                </a14:imgProps>
              </a:ext>
              <a:ext uri="{28A0092B-C50C-407E-A947-70E740481C1C}">
                <a14:useLocalDpi xmlns:a14="http://schemas.microsoft.com/office/drawing/2010/main" val="0"/>
              </a:ext>
            </a:extLst>
          </a:blip>
          <a:srcRect/>
          <a:stretch>
            <a:fillRect/>
          </a:stretch>
        </p:blipFill>
        <p:spPr bwMode="auto">
          <a:xfrm>
            <a:off x="5823771" y="2750115"/>
            <a:ext cx="3179190" cy="2384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éptalálat a következőre: „kérdőj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6250" y="1946823"/>
            <a:ext cx="2162175" cy="39909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a:off x="932211" y="2168655"/>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hlinkClick r:id="rId8"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a:off x="932213" y="3072999"/>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hlinkClick r:id="rId9"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a:off x="932213" y="3919124"/>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10"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a:off x="932212" y="4810253"/>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hlinkClick r:id="rId11"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a:off x="932213" y="5762196"/>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Képtalálat a következőre: „nyilak”">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999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a:hlinkClick r:id="rId2" action="ppaction://hlinksldjump"/>
          </p:cNvPr>
          <p:cNvSpPr/>
          <p:nvPr/>
        </p:nvSpPr>
        <p:spPr>
          <a:xfrm>
            <a:off x="6203054" y="4305320"/>
            <a:ext cx="4692627" cy="481568"/>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hlinkClick r:id="rId3" action="ppaction://hlinksldjump"/>
          </p:cNvPr>
          <p:cNvSpPr/>
          <p:nvPr/>
        </p:nvSpPr>
        <p:spPr>
          <a:xfrm>
            <a:off x="6203055" y="2813366"/>
            <a:ext cx="4692627" cy="858083"/>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a:hlinkClick r:id="rId2" action="ppaction://hlinksldjump"/>
          </p:cNvPr>
          <p:cNvSpPr/>
          <p:nvPr/>
        </p:nvSpPr>
        <p:spPr>
          <a:xfrm>
            <a:off x="6203055" y="1854803"/>
            <a:ext cx="4692627" cy="469756"/>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p:txBody>
          <a:bodyPr>
            <a:normAutofit/>
          </a:bodyPr>
          <a:lstStyle/>
          <a:p>
            <a:pPr algn="ctr"/>
            <a:r>
              <a:rPr lang="hu-HU" sz="4000" b="1" i="1" dirty="0"/>
              <a:t>Milyen </a:t>
            </a:r>
            <a:r>
              <a:rPr lang="hu-HU" sz="4000" b="1" i="1" dirty="0" err="1"/>
              <a:t>wifiről</a:t>
            </a:r>
            <a:r>
              <a:rPr lang="hu-HU" sz="4000" b="1" i="1" dirty="0"/>
              <a:t> ne intézzünk személyes ügyeket?</a:t>
            </a:r>
          </a:p>
        </p:txBody>
      </p:sp>
      <p:sp>
        <p:nvSpPr>
          <p:cNvPr id="4" name="Tartalom helye 3"/>
          <p:cNvSpPr>
            <a:spLocks noGrp="1"/>
          </p:cNvSpPr>
          <p:nvPr>
            <p:ph sz="half" idx="1"/>
          </p:nvPr>
        </p:nvSpPr>
        <p:spPr>
          <a:xfrm>
            <a:off x="936590" y="1690688"/>
            <a:ext cx="5025216" cy="4351338"/>
          </a:xfrm>
        </p:spPr>
        <p:txBody>
          <a:bodyPr/>
          <a:lstStyle/>
          <a:p>
            <a:pPr marL="0" indent="0">
              <a:buNone/>
            </a:pPr>
            <a:endParaRPr lang="hu-HU" dirty="0"/>
          </a:p>
        </p:txBody>
      </p:sp>
      <p:sp>
        <p:nvSpPr>
          <p:cNvPr id="5" name="Tartalom helye 4"/>
          <p:cNvSpPr>
            <a:spLocks noGrp="1"/>
          </p:cNvSpPr>
          <p:nvPr>
            <p:ph sz="half" idx="2"/>
          </p:nvPr>
        </p:nvSpPr>
        <p:spPr>
          <a:xfrm>
            <a:off x="6223256" y="1858772"/>
            <a:ext cx="4692626" cy="2932085"/>
          </a:xfrm>
          <a:noFill/>
        </p:spPr>
        <p:txBody>
          <a:bodyPr wrap="square">
            <a:spAutoFit/>
          </a:bodyPr>
          <a:lstStyle/>
          <a:p>
            <a:pPr marL="0" indent="0" algn="ctr">
              <a:buNone/>
            </a:pPr>
            <a:r>
              <a:rPr lang="hu-HU" dirty="0">
                <a:solidFill>
                  <a:schemeClr val="tx1"/>
                </a:solidFill>
                <a:hlinkClick r:id="rId2" action="ppaction://hlinksldjump"/>
              </a:rPr>
              <a:t>Otthoni </a:t>
            </a:r>
            <a:r>
              <a:rPr lang="hu-HU" dirty="0" err="1">
                <a:solidFill>
                  <a:schemeClr val="tx1"/>
                </a:solidFill>
                <a:hlinkClick r:id="rId2" action="ppaction://hlinksldjump"/>
              </a:rPr>
              <a:t>wifiről</a:t>
            </a:r>
            <a:r>
              <a:rPr lang="hu-HU" dirty="0" smtClean="0">
                <a:solidFill>
                  <a:schemeClr val="tx1"/>
                </a:solidFill>
                <a:hlinkClick r:id="rId2" action="ppaction://hlinksldjump"/>
              </a:rPr>
              <a:t>.</a:t>
            </a:r>
            <a:endParaRPr lang="hu-HU" dirty="0" smtClean="0">
              <a:solidFill>
                <a:schemeClr val="tx1"/>
              </a:solidFill>
            </a:endParaRPr>
          </a:p>
          <a:p>
            <a:pPr marL="0" indent="0" algn="ctr">
              <a:buNone/>
            </a:pPr>
            <a:endParaRPr lang="hu-HU" dirty="0" smtClean="0">
              <a:solidFill>
                <a:srgbClr val="0070C0"/>
              </a:solidFill>
              <a:hlinkClick r:id="rId3" action="ppaction://hlinksldjump"/>
            </a:endParaRPr>
          </a:p>
          <a:p>
            <a:pPr marL="0" indent="0" algn="ctr">
              <a:buNone/>
            </a:pPr>
            <a:r>
              <a:rPr lang="hu-HU" dirty="0" smtClean="0">
                <a:solidFill>
                  <a:schemeClr val="tx1"/>
                </a:solidFill>
                <a:hlinkClick r:id="rId3" action="ppaction://hlinksldjump"/>
              </a:rPr>
              <a:t>Internet kávézóban, vagy </a:t>
            </a:r>
            <a:r>
              <a:rPr lang="hu-HU" dirty="0" err="1" smtClean="0">
                <a:solidFill>
                  <a:schemeClr val="tx1"/>
                </a:solidFill>
                <a:hlinkClick r:id="rId3" action="ppaction://hlinksldjump"/>
              </a:rPr>
              <a:t>wifi</a:t>
            </a:r>
            <a:r>
              <a:rPr lang="hu-HU" dirty="0" smtClean="0">
                <a:solidFill>
                  <a:schemeClr val="tx1"/>
                </a:solidFill>
                <a:hlinkClick r:id="rId3" action="ppaction://hlinksldjump"/>
              </a:rPr>
              <a:t> pontról.</a:t>
            </a:r>
            <a:endParaRPr lang="hu-HU" dirty="0" smtClean="0">
              <a:solidFill>
                <a:schemeClr val="tx1"/>
              </a:solidFill>
            </a:endParaRPr>
          </a:p>
          <a:p>
            <a:pPr marL="0" indent="0" algn="ctr">
              <a:buNone/>
            </a:pPr>
            <a:endParaRPr lang="hu-HU" dirty="0" smtClean="0">
              <a:solidFill>
                <a:schemeClr val="tx1"/>
              </a:solidFill>
              <a:hlinkClick r:id="rId2" action="ppaction://hlinksldjump"/>
            </a:endParaRPr>
          </a:p>
          <a:p>
            <a:pPr marL="0" indent="0" algn="ctr">
              <a:buNone/>
            </a:pPr>
            <a:r>
              <a:rPr lang="hu-HU" dirty="0" smtClean="0">
                <a:solidFill>
                  <a:schemeClr val="tx1"/>
                </a:solidFill>
                <a:hlinkClick r:id="rId2" action="ppaction://hlinksldjump"/>
              </a:rPr>
              <a:t>Megbízható </a:t>
            </a:r>
            <a:r>
              <a:rPr lang="hu-HU" dirty="0" err="1">
                <a:solidFill>
                  <a:schemeClr val="tx1"/>
                </a:solidFill>
                <a:hlinkClick r:id="rId2" action="ppaction://hlinksldjump"/>
              </a:rPr>
              <a:t>w</a:t>
            </a:r>
            <a:r>
              <a:rPr lang="hu-HU" dirty="0" err="1" smtClean="0">
                <a:solidFill>
                  <a:schemeClr val="tx1"/>
                </a:solidFill>
                <a:hlinkClick r:id="rId2" action="ppaction://hlinksldjump"/>
              </a:rPr>
              <a:t>ifi</a:t>
            </a:r>
            <a:r>
              <a:rPr lang="hu-HU" dirty="0" smtClean="0">
                <a:solidFill>
                  <a:schemeClr val="tx1"/>
                </a:solidFill>
                <a:hlinkClick r:id="rId2" action="ppaction://hlinksldjump"/>
              </a:rPr>
              <a:t> pontról.</a:t>
            </a:r>
            <a:endParaRPr lang="hu-HU" dirty="0" smtClean="0">
              <a:solidFill>
                <a:schemeClr val="tx1"/>
              </a:solidFill>
            </a:endParaRPr>
          </a:p>
        </p:txBody>
      </p:sp>
      <p:pic>
        <p:nvPicPr>
          <p:cNvPr id="4098" name="Picture 2" descr="Képtalálat a következőre: „Wif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8971" y="2813366"/>
            <a:ext cx="3363727" cy="2780681"/>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p:cNvSpPr txBox="1"/>
          <p:nvPr/>
        </p:nvSpPr>
        <p:spPr>
          <a:xfrm>
            <a:off x="8569569" y="2185193"/>
            <a:ext cx="184731" cy="369332"/>
          </a:xfrm>
          <a:prstGeom prst="rect">
            <a:avLst/>
          </a:prstGeom>
          <a:noFill/>
        </p:spPr>
        <p:txBody>
          <a:bodyPr wrap="none" rtlCol="0">
            <a:spAutoFit/>
          </a:bodyPr>
          <a:lstStyle/>
          <a:p>
            <a:endParaRPr lang="hu-HU" dirty="0"/>
          </a:p>
        </p:txBody>
      </p:sp>
      <p:pic>
        <p:nvPicPr>
          <p:cNvPr id="10" name="Picture 2" descr="Képtalálat a következőre: „nyilak”">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212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645566" y="4254204"/>
            <a:ext cx="461665" cy="1297791"/>
          </a:xfrm>
          <a:prstGeom prst="rect">
            <a:avLst/>
          </a:prstGeom>
        </p:spPr>
        <p:txBody>
          <a:bodyPr vert="vert270" wrap="none">
            <a:spAutoFit/>
          </a:bodyPr>
          <a:lstStyle/>
          <a:p>
            <a:r>
              <a:rPr lang="hu-HU" cap="all" dirty="0">
                <a:solidFill>
                  <a:srgbClr val="C00000"/>
                </a:solidFill>
                <a:latin typeface="Arial Black" panose="020B0A04020102020204" pitchFamily="34" charset="0"/>
              </a:rPr>
              <a:t>átverés</a:t>
            </a:r>
          </a:p>
        </p:txBody>
      </p:sp>
      <p:sp>
        <p:nvSpPr>
          <p:cNvPr id="3" name="Téglalap 2"/>
          <p:cNvSpPr/>
          <p:nvPr/>
        </p:nvSpPr>
        <p:spPr>
          <a:xfrm>
            <a:off x="5184026" y="2009368"/>
            <a:ext cx="430887" cy="1151597"/>
          </a:xfrm>
          <a:prstGeom prst="rect">
            <a:avLst/>
          </a:prstGeom>
        </p:spPr>
        <p:txBody>
          <a:bodyPr vert="vert" wrap="none">
            <a:spAutoFit/>
          </a:bodyPr>
          <a:lstStyle/>
          <a:p>
            <a:r>
              <a:rPr lang="hu-HU" sz="1600" cap="all" dirty="0" err="1">
                <a:solidFill>
                  <a:schemeClr val="accent4">
                    <a:lumMod val="75000"/>
                  </a:schemeClr>
                </a:solidFill>
                <a:latin typeface="Arial Black" panose="020B0A04020102020204" pitchFamily="34" charset="0"/>
              </a:rPr>
              <a:t>vÍrusok</a:t>
            </a:r>
            <a:endParaRPr lang="hu-HU" sz="1600" cap="all" dirty="0">
              <a:solidFill>
                <a:schemeClr val="accent4">
                  <a:lumMod val="75000"/>
                </a:schemeClr>
              </a:solidFill>
              <a:latin typeface="Arial Black" panose="020B0A04020102020204" pitchFamily="34" charset="0"/>
            </a:endParaRPr>
          </a:p>
        </p:txBody>
      </p:sp>
      <p:sp>
        <p:nvSpPr>
          <p:cNvPr id="4" name="Téglalap 3"/>
          <p:cNvSpPr/>
          <p:nvPr/>
        </p:nvSpPr>
        <p:spPr>
          <a:xfrm>
            <a:off x="2819037" y="3059668"/>
            <a:ext cx="3002873" cy="369332"/>
          </a:xfrm>
          <a:prstGeom prst="rect">
            <a:avLst/>
          </a:prstGeom>
        </p:spPr>
        <p:txBody>
          <a:bodyPr wrap="none">
            <a:spAutoFit/>
          </a:bodyPr>
          <a:lstStyle/>
          <a:p>
            <a:r>
              <a:rPr lang="hu-HU" cap="all" dirty="0">
                <a:solidFill>
                  <a:srgbClr val="7030A0"/>
                </a:solidFill>
                <a:latin typeface="Arial Black" panose="020B0A04020102020204" pitchFamily="34" charset="0"/>
              </a:rPr>
              <a:t>online zaklatások</a:t>
            </a:r>
          </a:p>
        </p:txBody>
      </p:sp>
      <p:sp>
        <p:nvSpPr>
          <p:cNvPr id="5" name="Téglalap 4"/>
          <p:cNvSpPr/>
          <p:nvPr/>
        </p:nvSpPr>
        <p:spPr>
          <a:xfrm>
            <a:off x="5859514" y="3687450"/>
            <a:ext cx="3386248" cy="584775"/>
          </a:xfrm>
          <a:prstGeom prst="rect">
            <a:avLst/>
          </a:prstGeom>
        </p:spPr>
        <p:txBody>
          <a:bodyPr wrap="none">
            <a:spAutoFit/>
          </a:bodyPr>
          <a:lstStyle/>
          <a:p>
            <a:r>
              <a:rPr lang="hu-HU" sz="3200" cap="all" dirty="0">
                <a:solidFill>
                  <a:srgbClr val="C00000"/>
                </a:solidFill>
                <a:latin typeface="Arial Black" panose="020B0A04020102020204" pitchFamily="34" charset="0"/>
              </a:rPr>
              <a:t>szexualitás</a:t>
            </a:r>
          </a:p>
        </p:txBody>
      </p:sp>
      <p:sp>
        <p:nvSpPr>
          <p:cNvPr id="7" name="Téglalap 6"/>
          <p:cNvSpPr/>
          <p:nvPr/>
        </p:nvSpPr>
        <p:spPr>
          <a:xfrm>
            <a:off x="8107794" y="1347454"/>
            <a:ext cx="677108" cy="2459969"/>
          </a:xfrm>
          <a:prstGeom prst="rect">
            <a:avLst/>
          </a:prstGeom>
        </p:spPr>
        <p:txBody>
          <a:bodyPr vert="vert270" wrap="none">
            <a:spAutoFit/>
          </a:bodyPr>
          <a:lstStyle/>
          <a:p>
            <a:r>
              <a:rPr lang="hu-HU" sz="3200" cap="all" dirty="0">
                <a:latin typeface="Broadway" panose="04040905080B02020502" pitchFamily="82" charset="0"/>
              </a:rPr>
              <a:t>hackerek</a:t>
            </a:r>
          </a:p>
        </p:txBody>
      </p:sp>
      <p:sp>
        <p:nvSpPr>
          <p:cNvPr id="8" name="Téglalap 7"/>
          <p:cNvSpPr/>
          <p:nvPr/>
        </p:nvSpPr>
        <p:spPr>
          <a:xfrm>
            <a:off x="7064301" y="4195756"/>
            <a:ext cx="3162789" cy="400110"/>
          </a:xfrm>
          <a:prstGeom prst="rect">
            <a:avLst/>
          </a:prstGeom>
        </p:spPr>
        <p:txBody>
          <a:bodyPr wrap="none">
            <a:spAutoFit/>
          </a:bodyPr>
          <a:lstStyle/>
          <a:p>
            <a:r>
              <a:rPr lang="hu-HU" sz="2000" cap="all" dirty="0">
                <a:latin typeface="Broadway" panose="04040905080B02020502" pitchFamily="82" charset="0"/>
              </a:rPr>
              <a:t>biztonságtalanság</a:t>
            </a:r>
          </a:p>
        </p:txBody>
      </p:sp>
      <p:sp>
        <p:nvSpPr>
          <p:cNvPr id="9" name="Téglalap 8"/>
          <p:cNvSpPr/>
          <p:nvPr/>
        </p:nvSpPr>
        <p:spPr>
          <a:xfrm>
            <a:off x="430921" y="3610465"/>
            <a:ext cx="2214389" cy="461665"/>
          </a:xfrm>
          <a:prstGeom prst="rect">
            <a:avLst/>
          </a:prstGeom>
        </p:spPr>
        <p:txBody>
          <a:bodyPr wrap="none">
            <a:spAutoFit/>
          </a:bodyPr>
          <a:lstStyle/>
          <a:p>
            <a:r>
              <a:rPr lang="hu-HU" sz="2400" cap="all" dirty="0">
                <a:solidFill>
                  <a:srgbClr val="C00000"/>
                </a:solidFill>
                <a:latin typeface="Arial Black" panose="020B0A04020102020204" pitchFamily="34" charset="0"/>
              </a:rPr>
              <a:t>Veszélyek</a:t>
            </a:r>
          </a:p>
        </p:txBody>
      </p:sp>
      <p:sp>
        <p:nvSpPr>
          <p:cNvPr id="10" name="Téglalap 9"/>
          <p:cNvSpPr/>
          <p:nvPr/>
        </p:nvSpPr>
        <p:spPr>
          <a:xfrm>
            <a:off x="7145556" y="4592025"/>
            <a:ext cx="2657459" cy="369332"/>
          </a:xfrm>
          <a:prstGeom prst="rect">
            <a:avLst/>
          </a:prstGeom>
        </p:spPr>
        <p:txBody>
          <a:bodyPr wrap="none">
            <a:spAutoFit/>
          </a:bodyPr>
          <a:lstStyle/>
          <a:p>
            <a:r>
              <a:rPr lang="hu-HU" cap="all" dirty="0">
                <a:solidFill>
                  <a:srgbClr val="00B050"/>
                </a:solidFill>
                <a:latin typeface="Broadway" panose="04040905080B02020502" pitchFamily="82" charset="0"/>
              </a:rPr>
              <a:t>személyiséglopás</a:t>
            </a:r>
          </a:p>
        </p:txBody>
      </p:sp>
      <p:sp>
        <p:nvSpPr>
          <p:cNvPr id="11" name="Téglalap 10"/>
          <p:cNvSpPr/>
          <p:nvPr/>
        </p:nvSpPr>
        <p:spPr>
          <a:xfrm>
            <a:off x="4781568" y="1095618"/>
            <a:ext cx="553998" cy="2096087"/>
          </a:xfrm>
          <a:prstGeom prst="rect">
            <a:avLst/>
          </a:prstGeom>
        </p:spPr>
        <p:txBody>
          <a:bodyPr vert="vert" wrap="none">
            <a:spAutoFit/>
          </a:bodyPr>
          <a:lstStyle/>
          <a:p>
            <a:r>
              <a:rPr lang="hu-HU" sz="2400" cap="all" dirty="0">
                <a:solidFill>
                  <a:srgbClr val="002060"/>
                </a:solidFill>
                <a:latin typeface="Bauhaus 93" panose="04030905020B02020C02" pitchFamily="82" charset="0"/>
              </a:rPr>
              <a:t>levélszemetek</a:t>
            </a:r>
          </a:p>
        </p:txBody>
      </p:sp>
      <p:sp>
        <p:nvSpPr>
          <p:cNvPr id="12" name="Téglalap 11"/>
          <p:cNvSpPr/>
          <p:nvPr/>
        </p:nvSpPr>
        <p:spPr>
          <a:xfrm>
            <a:off x="3758606" y="5375637"/>
            <a:ext cx="2714205" cy="400110"/>
          </a:xfrm>
          <a:prstGeom prst="rect">
            <a:avLst/>
          </a:prstGeom>
        </p:spPr>
        <p:txBody>
          <a:bodyPr wrap="none">
            <a:spAutoFit/>
          </a:bodyPr>
          <a:lstStyle/>
          <a:p>
            <a:r>
              <a:rPr lang="hu-HU" sz="2000" cap="all" dirty="0">
                <a:solidFill>
                  <a:schemeClr val="accent3">
                    <a:lumMod val="75000"/>
                  </a:schemeClr>
                </a:solidFill>
                <a:latin typeface="Britannic Bold" panose="020B0903060703020204" pitchFamily="34" charset="0"/>
              </a:rPr>
              <a:t>illegális tartalmak</a:t>
            </a:r>
          </a:p>
        </p:txBody>
      </p:sp>
      <p:sp>
        <p:nvSpPr>
          <p:cNvPr id="13" name="Téglalap 12"/>
          <p:cNvSpPr/>
          <p:nvPr/>
        </p:nvSpPr>
        <p:spPr>
          <a:xfrm>
            <a:off x="5616634" y="3006876"/>
            <a:ext cx="461665" cy="1249701"/>
          </a:xfrm>
          <a:prstGeom prst="rect">
            <a:avLst/>
          </a:prstGeom>
        </p:spPr>
        <p:txBody>
          <a:bodyPr vert="vert270" wrap="none">
            <a:spAutoFit/>
          </a:bodyPr>
          <a:lstStyle/>
          <a:p>
            <a:r>
              <a:rPr lang="hu-HU" cap="all" dirty="0">
                <a:solidFill>
                  <a:srgbClr val="FF5050"/>
                </a:solidFill>
                <a:latin typeface="Berlin Sans FB" panose="020E0602020502020306" pitchFamily="34" charset="0"/>
              </a:rPr>
              <a:t>reklámok</a:t>
            </a:r>
          </a:p>
        </p:txBody>
      </p:sp>
      <p:sp>
        <p:nvSpPr>
          <p:cNvPr id="14" name="Téglalap 13"/>
          <p:cNvSpPr/>
          <p:nvPr/>
        </p:nvSpPr>
        <p:spPr>
          <a:xfrm>
            <a:off x="3727662" y="3822809"/>
            <a:ext cx="2012089" cy="400110"/>
          </a:xfrm>
          <a:prstGeom prst="rect">
            <a:avLst/>
          </a:prstGeom>
        </p:spPr>
        <p:txBody>
          <a:bodyPr wrap="none">
            <a:spAutoFit/>
          </a:bodyPr>
          <a:lstStyle/>
          <a:p>
            <a:r>
              <a:rPr lang="hu-HU" sz="2000" cap="all" dirty="0">
                <a:solidFill>
                  <a:srgbClr val="00B0F0"/>
                </a:solidFill>
                <a:latin typeface="Berlin Sans FB Demi" panose="020E0802020502020306" pitchFamily="34" charset="0"/>
              </a:rPr>
              <a:t>megvezetések</a:t>
            </a:r>
          </a:p>
        </p:txBody>
      </p:sp>
      <p:sp>
        <p:nvSpPr>
          <p:cNvPr id="15" name="Téglalap 14"/>
          <p:cNvSpPr/>
          <p:nvPr/>
        </p:nvSpPr>
        <p:spPr>
          <a:xfrm>
            <a:off x="5954204" y="3373387"/>
            <a:ext cx="1191352" cy="400110"/>
          </a:xfrm>
          <a:prstGeom prst="rect">
            <a:avLst/>
          </a:prstGeom>
        </p:spPr>
        <p:txBody>
          <a:bodyPr wrap="none">
            <a:spAutoFit/>
          </a:bodyPr>
          <a:lstStyle/>
          <a:p>
            <a:r>
              <a:rPr lang="hu-HU" sz="2000" cap="all" dirty="0">
                <a:solidFill>
                  <a:schemeClr val="accent5">
                    <a:lumMod val="60000"/>
                    <a:lumOff val="40000"/>
                  </a:schemeClr>
                </a:solidFill>
                <a:latin typeface="Haettenschweiler" panose="020B0706040902060204" pitchFamily="34" charset="0"/>
              </a:rPr>
              <a:t>hazugságok</a:t>
            </a:r>
          </a:p>
        </p:txBody>
      </p:sp>
      <p:sp>
        <p:nvSpPr>
          <p:cNvPr id="16" name="Téglalap 15"/>
          <p:cNvSpPr/>
          <p:nvPr/>
        </p:nvSpPr>
        <p:spPr>
          <a:xfrm>
            <a:off x="4633975" y="4757011"/>
            <a:ext cx="1850699" cy="400110"/>
          </a:xfrm>
          <a:prstGeom prst="rect">
            <a:avLst/>
          </a:prstGeom>
        </p:spPr>
        <p:txBody>
          <a:bodyPr wrap="none">
            <a:spAutoFit/>
          </a:bodyPr>
          <a:lstStyle/>
          <a:p>
            <a:r>
              <a:rPr lang="hu-HU" sz="2000" b="1" cap="all" dirty="0">
                <a:solidFill>
                  <a:srgbClr val="9933FF"/>
                </a:solidFill>
                <a:latin typeface="Calibri" panose="020F0502020204030204" pitchFamily="34" charset="0"/>
                <a:cs typeface="Calibri" panose="020F0502020204030204" pitchFamily="34" charset="0"/>
              </a:rPr>
              <a:t>felelőtlenség</a:t>
            </a:r>
          </a:p>
        </p:txBody>
      </p:sp>
      <p:sp>
        <p:nvSpPr>
          <p:cNvPr id="17" name="Téglalap 16"/>
          <p:cNvSpPr/>
          <p:nvPr/>
        </p:nvSpPr>
        <p:spPr>
          <a:xfrm>
            <a:off x="2833980" y="1861891"/>
            <a:ext cx="492443" cy="1248099"/>
          </a:xfrm>
          <a:prstGeom prst="rect">
            <a:avLst/>
          </a:prstGeom>
        </p:spPr>
        <p:txBody>
          <a:bodyPr vert="vert270" wrap="none">
            <a:spAutoFit/>
          </a:bodyPr>
          <a:lstStyle/>
          <a:p>
            <a:r>
              <a:rPr lang="hu-HU" sz="2000" cap="all" dirty="0">
                <a:solidFill>
                  <a:schemeClr val="accent3">
                    <a:lumMod val="75000"/>
                  </a:schemeClr>
                </a:solidFill>
                <a:latin typeface="Britannic Bold" panose="020B0903060703020204" pitchFamily="34" charset="0"/>
              </a:rPr>
              <a:t>zsarolás</a:t>
            </a:r>
          </a:p>
        </p:txBody>
      </p:sp>
      <p:sp>
        <p:nvSpPr>
          <p:cNvPr id="18" name="Téglalap 17"/>
          <p:cNvSpPr/>
          <p:nvPr/>
        </p:nvSpPr>
        <p:spPr>
          <a:xfrm>
            <a:off x="7080130" y="4954693"/>
            <a:ext cx="3918060" cy="523220"/>
          </a:xfrm>
          <a:prstGeom prst="rect">
            <a:avLst/>
          </a:prstGeom>
        </p:spPr>
        <p:txBody>
          <a:bodyPr wrap="none">
            <a:spAutoFit/>
          </a:bodyPr>
          <a:lstStyle/>
          <a:p>
            <a:r>
              <a:rPr lang="hu-HU" sz="2800" cap="all" dirty="0">
                <a:solidFill>
                  <a:srgbClr val="62311E"/>
                </a:solidFill>
                <a:latin typeface="Arial Black" panose="020B0A04020102020204" pitchFamily="34" charset="0"/>
              </a:rPr>
              <a:t>megszégyenítés</a:t>
            </a:r>
          </a:p>
        </p:txBody>
      </p:sp>
      <p:sp>
        <p:nvSpPr>
          <p:cNvPr id="19" name="Téglalap 18"/>
          <p:cNvSpPr/>
          <p:nvPr/>
        </p:nvSpPr>
        <p:spPr>
          <a:xfrm>
            <a:off x="3473269" y="2771522"/>
            <a:ext cx="1494320" cy="400110"/>
          </a:xfrm>
          <a:prstGeom prst="rect">
            <a:avLst/>
          </a:prstGeom>
        </p:spPr>
        <p:txBody>
          <a:bodyPr vert="horz" wrap="none">
            <a:spAutoFit/>
          </a:bodyPr>
          <a:lstStyle/>
          <a:p>
            <a:r>
              <a:rPr lang="hu-HU" sz="2000" cap="all" dirty="0">
                <a:solidFill>
                  <a:srgbClr val="FF0000"/>
                </a:solidFill>
                <a:latin typeface="Berlin Sans FB Demi" panose="020E0802020502020306" pitchFamily="34" charset="0"/>
              </a:rPr>
              <a:t>lejáratás</a:t>
            </a:r>
          </a:p>
        </p:txBody>
      </p:sp>
      <p:sp>
        <p:nvSpPr>
          <p:cNvPr id="20" name="Téglalap 19"/>
          <p:cNvSpPr/>
          <p:nvPr/>
        </p:nvSpPr>
        <p:spPr>
          <a:xfrm>
            <a:off x="8644917" y="2923611"/>
            <a:ext cx="1688283" cy="400110"/>
          </a:xfrm>
          <a:prstGeom prst="rect">
            <a:avLst/>
          </a:prstGeom>
        </p:spPr>
        <p:txBody>
          <a:bodyPr wrap="none">
            <a:spAutoFit/>
          </a:bodyPr>
          <a:lstStyle/>
          <a:p>
            <a:r>
              <a:rPr lang="hu-HU" sz="2000" cap="all" dirty="0">
                <a:solidFill>
                  <a:srgbClr val="FF0000"/>
                </a:solidFill>
                <a:latin typeface="Berlin Sans FB Demi" panose="020E0802020502020306" pitchFamily="34" charset="0"/>
              </a:rPr>
              <a:t>kiközösítés</a:t>
            </a:r>
          </a:p>
        </p:txBody>
      </p:sp>
      <p:sp>
        <p:nvSpPr>
          <p:cNvPr id="21" name="Téglalap 20"/>
          <p:cNvSpPr/>
          <p:nvPr/>
        </p:nvSpPr>
        <p:spPr>
          <a:xfrm>
            <a:off x="4338825" y="5083240"/>
            <a:ext cx="2150782" cy="369332"/>
          </a:xfrm>
          <a:prstGeom prst="rect">
            <a:avLst/>
          </a:prstGeom>
        </p:spPr>
        <p:txBody>
          <a:bodyPr wrap="none">
            <a:spAutoFit/>
          </a:bodyPr>
          <a:lstStyle/>
          <a:p>
            <a:r>
              <a:rPr lang="hu-HU" cap="all" dirty="0">
                <a:solidFill>
                  <a:srgbClr val="FFC000"/>
                </a:solidFill>
                <a:latin typeface="Cooper Black" panose="0208090404030B020404" pitchFamily="18" charset="0"/>
              </a:rPr>
              <a:t>rosszindulat</a:t>
            </a:r>
          </a:p>
        </p:txBody>
      </p:sp>
      <p:sp>
        <p:nvSpPr>
          <p:cNvPr id="22" name="Téglalap 21"/>
          <p:cNvSpPr/>
          <p:nvPr/>
        </p:nvSpPr>
        <p:spPr>
          <a:xfrm>
            <a:off x="3166379" y="2017721"/>
            <a:ext cx="461665" cy="1131079"/>
          </a:xfrm>
          <a:prstGeom prst="rect">
            <a:avLst/>
          </a:prstGeom>
        </p:spPr>
        <p:txBody>
          <a:bodyPr vert="vert" wrap="none">
            <a:spAutoFit/>
          </a:bodyPr>
          <a:lstStyle/>
          <a:p>
            <a:r>
              <a:rPr lang="hu-HU" cap="all" dirty="0">
                <a:solidFill>
                  <a:srgbClr val="C00000"/>
                </a:solidFill>
                <a:latin typeface="Arial Black" panose="020B0A04020102020204" pitchFamily="34" charset="0"/>
              </a:rPr>
              <a:t>rablás</a:t>
            </a:r>
          </a:p>
        </p:txBody>
      </p:sp>
      <p:sp>
        <p:nvSpPr>
          <p:cNvPr id="23" name="Téglalap 22"/>
          <p:cNvSpPr/>
          <p:nvPr/>
        </p:nvSpPr>
        <p:spPr>
          <a:xfrm>
            <a:off x="6246714" y="4449506"/>
            <a:ext cx="677108" cy="2061846"/>
          </a:xfrm>
          <a:prstGeom prst="rect">
            <a:avLst/>
          </a:prstGeom>
        </p:spPr>
        <p:txBody>
          <a:bodyPr vert="vert" wrap="none">
            <a:spAutoFit/>
          </a:bodyPr>
          <a:lstStyle/>
          <a:p>
            <a:r>
              <a:rPr lang="hu-HU" sz="3200" cap="all" dirty="0">
                <a:latin typeface="Broadway" panose="04040905080B02020502" pitchFamily="82" charset="0"/>
              </a:rPr>
              <a:t>betörés</a:t>
            </a:r>
          </a:p>
        </p:txBody>
      </p:sp>
      <p:sp>
        <p:nvSpPr>
          <p:cNvPr id="24" name="Téglalap 23"/>
          <p:cNvSpPr/>
          <p:nvPr/>
        </p:nvSpPr>
        <p:spPr>
          <a:xfrm>
            <a:off x="7087907" y="5280770"/>
            <a:ext cx="1919115" cy="461665"/>
          </a:xfrm>
          <a:prstGeom prst="rect">
            <a:avLst/>
          </a:prstGeom>
        </p:spPr>
        <p:txBody>
          <a:bodyPr wrap="none">
            <a:spAutoFit/>
          </a:bodyPr>
          <a:lstStyle/>
          <a:p>
            <a:r>
              <a:rPr lang="hu-HU" sz="2400" cap="all" dirty="0">
                <a:solidFill>
                  <a:srgbClr val="7030A0"/>
                </a:solidFill>
                <a:latin typeface="Cooper Black" panose="0208090404030B020404" pitchFamily="18" charset="0"/>
              </a:rPr>
              <a:t>internet</a:t>
            </a:r>
          </a:p>
        </p:txBody>
      </p:sp>
      <p:sp>
        <p:nvSpPr>
          <p:cNvPr id="25" name="Téglalap 24"/>
          <p:cNvSpPr/>
          <p:nvPr/>
        </p:nvSpPr>
        <p:spPr>
          <a:xfrm>
            <a:off x="2416882" y="1803294"/>
            <a:ext cx="615553" cy="2286588"/>
          </a:xfrm>
          <a:prstGeom prst="rect">
            <a:avLst/>
          </a:prstGeom>
        </p:spPr>
        <p:txBody>
          <a:bodyPr vert="vert270" wrap="none">
            <a:spAutoFit/>
          </a:bodyPr>
          <a:lstStyle/>
          <a:p>
            <a:r>
              <a:rPr lang="hu-HU" sz="2800" cap="all" dirty="0" err="1">
                <a:solidFill>
                  <a:schemeClr val="accent1">
                    <a:lumMod val="50000"/>
                  </a:schemeClr>
                </a:solidFill>
                <a:latin typeface="Arial Black" panose="020B0A04020102020204" pitchFamily="34" charset="0"/>
              </a:rPr>
              <a:t>facebook</a:t>
            </a:r>
            <a:endParaRPr lang="hu-HU" sz="2800" cap="all" dirty="0">
              <a:solidFill>
                <a:schemeClr val="accent1">
                  <a:lumMod val="50000"/>
                </a:schemeClr>
              </a:solidFill>
              <a:latin typeface="Arial Black" panose="020B0A04020102020204" pitchFamily="34" charset="0"/>
            </a:endParaRPr>
          </a:p>
        </p:txBody>
      </p:sp>
      <p:sp>
        <p:nvSpPr>
          <p:cNvPr id="26" name="Téglalap 25"/>
          <p:cNvSpPr/>
          <p:nvPr/>
        </p:nvSpPr>
        <p:spPr>
          <a:xfrm>
            <a:off x="7929843" y="2505461"/>
            <a:ext cx="461665" cy="1256306"/>
          </a:xfrm>
          <a:prstGeom prst="rect">
            <a:avLst/>
          </a:prstGeom>
        </p:spPr>
        <p:txBody>
          <a:bodyPr vert="vert" wrap="none">
            <a:spAutoFit/>
          </a:bodyPr>
          <a:lstStyle/>
          <a:p>
            <a:r>
              <a:rPr lang="hu-HU" cap="all" dirty="0" err="1">
                <a:solidFill>
                  <a:srgbClr val="FFC000"/>
                </a:solidFill>
                <a:latin typeface="Cooper Black" panose="0208090404030B020404" pitchFamily="18" charset="0"/>
              </a:rPr>
              <a:t>twitter</a:t>
            </a:r>
            <a:endParaRPr lang="hu-HU" cap="all" dirty="0">
              <a:solidFill>
                <a:srgbClr val="FFC000"/>
              </a:solidFill>
              <a:latin typeface="Cooper Black" panose="0208090404030B020404" pitchFamily="18" charset="0"/>
            </a:endParaRPr>
          </a:p>
        </p:txBody>
      </p:sp>
      <p:sp>
        <p:nvSpPr>
          <p:cNvPr id="27" name="Téglalap 26"/>
          <p:cNvSpPr/>
          <p:nvPr/>
        </p:nvSpPr>
        <p:spPr>
          <a:xfrm>
            <a:off x="5597170" y="4439121"/>
            <a:ext cx="833883" cy="400110"/>
          </a:xfrm>
          <a:prstGeom prst="rect">
            <a:avLst/>
          </a:prstGeom>
        </p:spPr>
        <p:txBody>
          <a:bodyPr wrap="none">
            <a:spAutoFit/>
          </a:bodyPr>
          <a:lstStyle/>
          <a:p>
            <a:r>
              <a:rPr lang="hu-HU" sz="2000" cap="all" dirty="0" err="1">
                <a:solidFill>
                  <a:schemeClr val="accent2">
                    <a:lumMod val="50000"/>
                  </a:schemeClr>
                </a:solidFill>
                <a:latin typeface="Showcard Gothic" panose="04020904020102020604" pitchFamily="82" charset="0"/>
              </a:rPr>
              <a:t>ebay</a:t>
            </a:r>
            <a:endParaRPr lang="hu-HU" sz="2000" cap="all" dirty="0">
              <a:solidFill>
                <a:schemeClr val="accent2">
                  <a:lumMod val="50000"/>
                </a:schemeClr>
              </a:solidFill>
              <a:latin typeface="Showcard Gothic" panose="04020904020102020604" pitchFamily="82" charset="0"/>
            </a:endParaRPr>
          </a:p>
        </p:txBody>
      </p:sp>
      <p:sp>
        <p:nvSpPr>
          <p:cNvPr id="28" name="Téglalap 27"/>
          <p:cNvSpPr/>
          <p:nvPr/>
        </p:nvSpPr>
        <p:spPr>
          <a:xfrm>
            <a:off x="2905788" y="3877459"/>
            <a:ext cx="492443" cy="1102225"/>
          </a:xfrm>
          <a:prstGeom prst="rect">
            <a:avLst/>
          </a:prstGeom>
        </p:spPr>
        <p:txBody>
          <a:bodyPr vert="vert" wrap="none">
            <a:spAutoFit/>
          </a:bodyPr>
          <a:lstStyle/>
          <a:p>
            <a:r>
              <a:rPr lang="hu-HU" sz="2000" cap="all" dirty="0">
                <a:solidFill>
                  <a:schemeClr val="accent4">
                    <a:lumMod val="50000"/>
                  </a:schemeClr>
                </a:solidFill>
                <a:latin typeface="Britannic Bold" panose="020B0903060703020204" pitchFamily="34" charset="0"/>
              </a:rPr>
              <a:t>játékok</a:t>
            </a:r>
          </a:p>
        </p:txBody>
      </p:sp>
      <p:sp>
        <p:nvSpPr>
          <p:cNvPr id="29" name="Téglalap 28"/>
          <p:cNvSpPr/>
          <p:nvPr/>
        </p:nvSpPr>
        <p:spPr>
          <a:xfrm>
            <a:off x="3242290" y="3900291"/>
            <a:ext cx="492443" cy="813684"/>
          </a:xfrm>
          <a:prstGeom prst="rect">
            <a:avLst/>
          </a:prstGeom>
        </p:spPr>
        <p:txBody>
          <a:bodyPr vert="vert" wrap="none">
            <a:spAutoFit/>
          </a:bodyPr>
          <a:lstStyle/>
          <a:p>
            <a:r>
              <a:rPr lang="hu-HU" sz="2000" cap="all" dirty="0">
                <a:solidFill>
                  <a:srgbClr val="FF99CC"/>
                </a:solidFill>
                <a:latin typeface="Bauhaus 93" panose="04030905020B02020C02" pitchFamily="82" charset="0"/>
              </a:rPr>
              <a:t>képek</a:t>
            </a:r>
          </a:p>
        </p:txBody>
      </p:sp>
      <p:sp>
        <p:nvSpPr>
          <p:cNvPr id="30" name="Téglalap 29"/>
          <p:cNvSpPr/>
          <p:nvPr/>
        </p:nvSpPr>
        <p:spPr>
          <a:xfrm>
            <a:off x="7019452" y="3452899"/>
            <a:ext cx="1071127" cy="338554"/>
          </a:xfrm>
          <a:prstGeom prst="rect">
            <a:avLst/>
          </a:prstGeom>
        </p:spPr>
        <p:txBody>
          <a:bodyPr wrap="none">
            <a:spAutoFit/>
          </a:bodyPr>
          <a:lstStyle/>
          <a:p>
            <a:r>
              <a:rPr lang="hu-HU" sz="1600" cap="all" dirty="0">
                <a:solidFill>
                  <a:schemeClr val="accent6">
                    <a:lumMod val="60000"/>
                    <a:lumOff val="40000"/>
                  </a:schemeClr>
                </a:solidFill>
                <a:latin typeface="Cooper Black" panose="0208090404030B020404" pitchFamily="18" charset="0"/>
              </a:rPr>
              <a:t>videók</a:t>
            </a:r>
          </a:p>
        </p:txBody>
      </p:sp>
      <p:sp>
        <p:nvSpPr>
          <p:cNvPr id="31" name="Téglalap 30"/>
          <p:cNvSpPr/>
          <p:nvPr/>
        </p:nvSpPr>
        <p:spPr>
          <a:xfrm>
            <a:off x="3573417" y="4169163"/>
            <a:ext cx="3275833" cy="369332"/>
          </a:xfrm>
          <a:prstGeom prst="rect">
            <a:avLst/>
          </a:prstGeom>
        </p:spPr>
        <p:txBody>
          <a:bodyPr wrap="none">
            <a:spAutoFit/>
          </a:bodyPr>
          <a:lstStyle/>
          <a:p>
            <a:r>
              <a:rPr lang="hu-HU" cap="all" dirty="0">
                <a:solidFill>
                  <a:srgbClr val="00B050"/>
                </a:solidFill>
                <a:latin typeface="Broadway" panose="04040905080B02020502" pitchFamily="82" charset="0"/>
              </a:rPr>
              <a:t>személyes programok</a:t>
            </a:r>
          </a:p>
        </p:txBody>
      </p:sp>
      <p:sp>
        <p:nvSpPr>
          <p:cNvPr id="32" name="Téglalap 31"/>
          <p:cNvSpPr/>
          <p:nvPr/>
        </p:nvSpPr>
        <p:spPr>
          <a:xfrm>
            <a:off x="8576646" y="1461121"/>
            <a:ext cx="461665" cy="1541448"/>
          </a:xfrm>
          <a:prstGeom prst="rect">
            <a:avLst/>
          </a:prstGeom>
        </p:spPr>
        <p:txBody>
          <a:bodyPr vert="vert270" wrap="none">
            <a:spAutoFit/>
          </a:bodyPr>
          <a:lstStyle/>
          <a:p>
            <a:r>
              <a:rPr lang="hu-HU" cap="all" dirty="0">
                <a:solidFill>
                  <a:srgbClr val="C00000"/>
                </a:solidFill>
                <a:latin typeface="Arial Black" panose="020B0A04020102020204" pitchFamily="34" charset="0"/>
              </a:rPr>
              <a:t>hamisítás</a:t>
            </a:r>
          </a:p>
        </p:txBody>
      </p:sp>
      <p:sp>
        <p:nvSpPr>
          <p:cNvPr id="33" name="Téglalap 32"/>
          <p:cNvSpPr/>
          <p:nvPr/>
        </p:nvSpPr>
        <p:spPr>
          <a:xfrm>
            <a:off x="5919303" y="2207339"/>
            <a:ext cx="1309974" cy="400110"/>
          </a:xfrm>
          <a:prstGeom prst="rect">
            <a:avLst/>
          </a:prstGeom>
        </p:spPr>
        <p:txBody>
          <a:bodyPr wrap="none">
            <a:spAutoFit/>
          </a:bodyPr>
          <a:lstStyle/>
          <a:p>
            <a:r>
              <a:rPr lang="hu-HU" sz="2000" cap="all" dirty="0">
                <a:solidFill>
                  <a:schemeClr val="accent3">
                    <a:lumMod val="75000"/>
                  </a:schemeClr>
                </a:solidFill>
                <a:latin typeface="Britannic Bold" panose="020B0903060703020204" pitchFamily="34" charset="0"/>
              </a:rPr>
              <a:t>hirdetés</a:t>
            </a:r>
          </a:p>
        </p:txBody>
      </p:sp>
      <p:sp>
        <p:nvSpPr>
          <p:cNvPr id="34" name="Téglalap 33"/>
          <p:cNvSpPr/>
          <p:nvPr/>
        </p:nvSpPr>
        <p:spPr>
          <a:xfrm>
            <a:off x="1574692" y="4009230"/>
            <a:ext cx="1556836" cy="338554"/>
          </a:xfrm>
          <a:prstGeom prst="rect">
            <a:avLst/>
          </a:prstGeom>
        </p:spPr>
        <p:txBody>
          <a:bodyPr wrap="none">
            <a:spAutoFit/>
          </a:bodyPr>
          <a:lstStyle/>
          <a:p>
            <a:r>
              <a:rPr lang="hu-HU" sz="1600" cap="all" dirty="0">
                <a:solidFill>
                  <a:schemeClr val="accent6">
                    <a:lumMod val="60000"/>
                    <a:lumOff val="40000"/>
                  </a:schemeClr>
                </a:solidFill>
                <a:latin typeface="Cooper Black" panose="0208090404030B020404" pitchFamily="18" charset="0"/>
              </a:rPr>
              <a:t>visszaélés</a:t>
            </a:r>
          </a:p>
        </p:txBody>
      </p:sp>
      <p:sp>
        <p:nvSpPr>
          <p:cNvPr id="35" name="Téglalap 34"/>
          <p:cNvSpPr/>
          <p:nvPr/>
        </p:nvSpPr>
        <p:spPr>
          <a:xfrm>
            <a:off x="5504752" y="1622954"/>
            <a:ext cx="553998" cy="1432910"/>
          </a:xfrm>
          <a:prstGeom prst="rect">
            <a:avLst/>
          </a:prstGeom>
        </p:spPr>
        <p:txBody>
          <a:bodyPr vert="vert" wrap="square">
            <a:spAutoFit/>
          </a:bodyPr>
          <a:lstStyle/>
          <a:p>
            <a:r>
              <a:rPr lang="hu-HU" sz="2400" cap="all" dirty="0">
                <a:solidFill>
                  <a:schemeClr val="accent1">
                    <a:lumMod val="60000"/>
                    <a:lumOff val="40000"/>
                  </a:schemeClr>
                </a:solidFill>
                <a:latin typeface="Berlin Sans FB Demi" panose="020E0802020502020306" pitchFamily="34" charset="0"/>
              </a:rPr>
              <a:t>csalás</a:t>
            </a:r>
          </a:p>
        </p:txBody>
      </p:sp>
      <p:sp>
        <p:nvSpPr>
          <p:cNvPr id="36" name="Téglalap 35"/>
          <p:cNvSpPr/>
          <p:nvPr/>
        </p:nvSpPr>
        <p:spPr>
          <a:xfrm>
            <a:off x="5949175" y="3032566"/>
            <a:ext cx="2148793" cy="461665"/>
          </a:xfrm>
          <a:prstGeom prst="rect">
            <a:avLst/>
          </a:prstGeom>
        </p:spPr>
        <p:txBody>
          <a:bodyPr wrap="none">
            <a:spAutoFit/>
          </a:bodyPr>
          <a:lstStyle/>
          <a:p>
            <a:r>
              <a:rPr lang="hu-HU" sz="2400" cap="all" dirty="0">
                <a:solidFill>
                  <a:srgbClr val="7030A0"/>
                </a:solidFill>
                <a:latin typeface="Cooper Black" panose="0208090404030B020404" pitchFamily="18" charset="0"/>
              </a:rPr>
              <a:t>pénzlopás</a:t>
            </a:r>
          </a:p>
        </p:txBody>
      </p:sp>
      <p:sp>
        <p:nvSpPr>
          <p:cNvPr id="37" name="Téglalap 36"/>
          <p:cNvSpPr/>
          <p:nvPr/>
        </p:nvSpPr>
        <p:spPr>
          <a:xfrm>
            <a:off x="6675279" y="4181026"/>
            <a:ext cx="553998" cy="1668085"/>
          </a:xfrm>
          <a:prstGeom prst="rect">
            <a:avLst/>
          </a:prstGeom>
        </p:spPr>
        <p:txBody>
          <a:bodyPr vert="vert" wrap="none">
            <a:spAutoFit/>
          </a:bodyPr>
          <a:lstStyle/>
          <a:p>
            <a:r>
              <a:rPr lang="hu-HU" sz="2400" cap="all" dirty="0">
                <a:solidFill>
                  <a:schemeClr val="accent2">
                    <a:lumMod val="50000"/>
                  </a:schemeClr>
                </a:solidFill>
                <a:latin typeface="Showcard Gothic" panose="04020904020102020604" pitchFamily="82" charset="0"/>
              </a:rPr>
              <a:t>idegesség</a:t>
            </a:r>
          </a:p>
        </p:txBody>
      </p:sp>
      <p:sp>
        <p:nvSpPr>
          <p:cNvPr id="38" name="Téglalap 37"/>
          <p:cNvSpPr/>
          <p:nvPr/>
        </p:nvSpPr>
        <p:spPr>
          <a:xfrm>
            <a:off x="2127949" y="4249796"/>
            <a:ext cx="615553" cy="2332562"/>
          </a:xfrm>
          <a:prstGeom prst="rect">
            <a:avLst/>
          </a:prstGeom>
        </p:spPr>
        <p:txBody>
          <a:bodyPr vert="vert" wrap="none">
            <a:spAutoFit/>
          </a:bodyPr>
          <a:lstStyle/>
          <a:p>
            <a:r>
              <a:rPr lang="hu-HU" sz="2800" cap="all" dirty="0">
                <a:solidFill>
                  <a:srgbClr val="336600"/>
                </a:solidFill>
                <a:latin typeface="Broadway" panose="04040905080B02020502" pitchFamily="82" charset="0"/>
              </a:rPr>
              <a:t>zavartság</a:t>
            </a:r>
          </a:p>
        </p:txBody>
      </p:sp>
      <p:sp>
        <p:nvSpPr>
          <p:cNvPr id="39" name="Téglalap 38"/>
          <p:cNvSpPr/>
          <p:nvPr/>
        </p:nvSpPr>
        <p:spPr>
          <a:xfrm>
            <a:off x="4029883" y="4441435"/>
            <a:ext cx="1635384" cy="461665"/>
          </a:xfrm>
          <a:prstGeom prst="rect">
            <a:avLst/>
          </a:prstGeom>
        </p:spPr>
        <p:txBody>
          <a:bodyPr wrap="none">
            <a:spAutoFit/>
          </a:bodyPr>
          <a:lstStyle/>
          <a:p>
            <a:r>
              <a:rPr lang="hu-HU" sz="2400" cap="all" dirty="0">
                <a:solidFill>
                  <a:srgbClr val="002060"/>
                </a:solidFill>
                <a:latin typeface="Bauhaus 93" panose="04030905020B02020C02" pitchFamily="82" charset="0"/>
              </a:rPr>
              <a:t>letörtség</a:t>
            </a:r>
          </a:p>
        </p:txBody>
      </p:sp>
      <p:sp>
        <p:nvSpPr>
          <p:cNvPr id="40" name="Téglalap 39"/>
          <p:cNvSpPr/>
          <p:nvPr/>
        </p:nvSpPr>
        <p:spPr>
          <a:xfrm>
            <a:off x="534490" y="3271911"/>
            <a:ext cx="2083712" cy="461665"/>
          </a:xfrm>
          <a:prstGeom prst="rect">
            <a:avLst/>
          </a:prstGeom>
        </p:spPr>
        <p:txBody>
          <a:bodyPr wrap="none">
            <a:spAutoFit/>
          </a:bodyPr>
          <a:lstStyle/>
          <a:p>
            <a:r>
              <a:rPr lang="hu-HU" sz="2400" cap="all" dirty="0">
                <a:solidFill>
                  <a:srgbClr val="7030A0"/>
                </a:solidFill>
                <a:latin typeface="Cooper Black" panose="0208090404030B020404" pitchFamily="18" charset="0"/>
              </a:rPr>
              <a:t>bánkódás</a:t>
            </a:r>
          </a:p>
        </p:txBody>
      </p:sp>
      <p:sp>
        <p:nvSpPr>
          <p:cNvPr id="41" name="Téglalap 40"/>
          <p:cNvSpPr/>
          <p:nvPr/>
        </p:nvSpPr>
        <p:spPr>
          <a:xfrm>
            <a:off x="8575754" y="3282466"/>
            <a:ext cx="1359668" cy="461665"/>
          </a:xfrm>
          <a:prstGeom prst="rect">
            <a:avLst/>
          </a:prstGeom>
        </p:spPr>
        <p:txBody>
          <a:bodyPr wrap="none">
            <a:spAutoFit/>
          </a:bodyPr>
          <a:lstStyle/>
          <a:p>
            <a:r>
              <a:rPr lang="hu-HU" sz="2400" cap="all" dirty="0">
                <a:solidFill>
                  <a:schemeClr val="accent1">
                    <a:lumMod val="60000"/>
                    <a:lumOff val="40000"/>
                  </a:schemeClr>
                </a:solidFill>
                <a:latin typeface="Berlin Sans FB Demi" panose="020E0802020502020306" pitchFamily="34" charset="0"/>
              </a:rPr>
              <a:t>laptop</a:t>
            </a:r>
          </a:p>
        </p:txBody>
      </p:sp>
      <p:sp>
        <p:nvSpPr>
          <p:cNvPr id="42" name="Téglalap 41"/>
          <p:cNvSpPr/>
          <p:nvPr/>
        </p:nvSpPr>
        <p:spPr>
          <a:xfrm>
            <a:off x="5440415" y="2568509"/>
            <a:ext cx="2694456" cy="523220"/>
          </a:xfrm>
          <a:prstGeom prst="rect">
            <a:avLst/>
          </a:prstGeom>
        </p:spPr>
        <p:txBody>
          <a:bodyPr wrap="none">
            <a:spAutoFit/>
          </a:bodyPr>
          <a:lstStyle/>
          <a:p>
            <a:r>
              <a:rPr lang="hu-HU" sz="2800" cap="all" dirty="0" smtClean="0">
                <a:solidFill>
                  <a:srgbClr val="336600"/>
                </a:solidFill>
                <a:latin typeface="Broadway" panose="04040905080B02020502" pitchFamily="82" charset="0"/>
              </a:rPr>
              <a:t>számítógép</a:t>
            </a:r>
            <a:endParaRPr lang="hu-HU" sz="2800" cap="all" dirty="0">
              <a:solidFill>
                <a:srgbClr val="336600"/>
              </a:solidFill>
              <a:latin typeface="Broadway" panose="04040905080B02020502" pitchFamily="82" charset="0"/>
            </a:endParaRPr>
          </a:p>
        </p:txBody>
      </p:sp>
      <p:sp>
        <p:nvSpPr>
          <p:cNvPr id="43" name="Téglalap 42"/>
          <p:cNvSpPr/>
          <p:nvPr/>
        </p:nvSpPr>
        <p:spPr>
          <a:xfrm>
            <a:off x="2818770" y="3148800"/>
            <a:ext cx="3020379" cy="923330"/>
          </a:xfrm>
          <a:prstGeom prst="rect">
            <a:avLst/>
          </a:prstGeom>
        </p:spPr>
        <p:txBody>
          <a:bodyPr wrap="none">
            <a:spAutoFit/>
          </a:bodyPr>
          <a:lstStyle/>
          <a:p>
            <a:r>
              <a:rPr lang="hu-HU" sz="5400" cap="all" dirty="0">
                <a:solidFill>
                  <a:schemeClr val="accent6">
                    <a:lumMod val="50000"/>
                  </a:schemeClr>
                </a:solidFill>
                <a:latin typeface="Bauhaus 93" panose="04030905020B02020C02" pitchFamily="82" charset="0"/>
              </a:rPr>
              <a:t>internet</a:t>
            </a:r>
          </a:p>
        </p:txBody>
      </p:sp>
      <p:sp>
        <p:nvSpPr>
          <p:cNvPr id="44" name="Téglalap 43"/>
          <p:cNvSpPr/>
          <p:nvPr/>
        </p:nvSpPr>
        <p:spPr>
          <a:xfrm>
            <a:off x="3836043" y="1054618"/>
            <a:ext cx="430887" cy="1807226"/>
          </a:xfrm>
          <a:prstGeom prst="rect">
            <a:avLst/>
          </a:prstGeom>
        </p:spPr>
        <p:txBody>
          <a:bodyPr vert="vert" wrap="none">
            <a:spAutoFit/>
          </a:bodyPr>
          <a:lstStyle/>
          <a:p>
            <a:r>
              <a:rPr lang="hu-HU" sz="1600" cap="all" dirty="0">
                <a:solidFill>
                  <a:schemeClr val="accent6">
                    <a:lumMod val="60000"/>
                    <a:lumOff val="40000"/>
                  </a:schemeClr>
                </a:solidFill>
                <a:latin typeface="Cooper Black" panose="0208090404030B020404" pitchFamily="18" charset="0"/>
              </a:rPr>
              <a:t>mobiltelefon</a:t>
            </a:r>
          </a:p>
        </p:txBody>
      </p:sp>
      <p:sp>
        <p:nvSpPr>
          <p:cNvPr id="45" name="Téglalap 44"/>
          <p:cNvSpPr/>
          <p:nvPr/>
        </p:nvSpPr>
        <p:spPr>
          <a:xfrm>
            <a:off x="9123275" y="2596169"/>
            <a:ext cx="2775568" cy="461665"/>
          </a:xfrm>
          <a:prstGeom prst="rect">
            <a:avLst/>
          </a:prstGeom>
        </p:spPr>
        <p:txBody>
          <a:bodyPr vert="horz" wrap="none">
            <a:spAutoFit/>
          </a:bodyPr>
          <a:lstStyle/>
          <a:p>
            <a:r>
              <a:rPr lang="hu-HU" sz="2400" cap="all" dirty="0">
                <a:solidFill>
                  <a:schemeClr val="accent1">
                    <a:lumMod val="50000"/>
                  </a:schemeClr>
                </a:solidFill>
                <a:latin typeface="Arial Black" panose="020B0A04020102020204" pitchFamily="34" charset="0"/>
              </a:rPr>
              <a:t>ártalmasság</a:t>
            </a:r>
          </a:p>
        </p:txBody>
      </p:sp>
      <p:sp>
        <p:nvSpPr>
          <p:cNvPr id="46" name="Téglalap 45"/>
          <p:cNvSpPr/>
          <p:nvPr/>
        </p:nvSpPr>
        <p:spPr>
          <a:xfrm>
            <a:off x="3862721" y="5913438"/>
            <a:ext cx="2601994" cy="400110"/>
          </a:xfrm>
          <a:prstGeom prst="rect">
            <a:avLst/>
          </a:prstGeom>
        </p:spPr>
        <p:txBody>
          <a:bodyPr wrap="none">
            <a:spAutoFit/>
          </a:bodyPr>
          <a:lstStyle/>
          <a:p>
            <a:r>
              <a:rPr lang="hu-HU" sz="2000" cap="all" dirty="0">
                <a:solidFill>
                  <a:schemeClr val="accent2">
                    <a:lumMod val="50000"/>
                  </a:schemeClr>
                </a:solidFill>
                <a:latin typeface="Showcard Gothic" panose="04020904020102020604" pitchFamily="82" charset="0"/>
              </a:rPr>
              <a:t>személyiséglopás</a:t>
            </a:r>
          </a:p>
        </p:txBody>
      </p:sp>
      <p:sp>
        <p:nvSpPr>
          <p:cNvPr id="47" name="Téglalap 46"/>
          <p:cNvSpPr/>
          <p:nvPr/>
        </p:nvSpPr>
        <p:spPr>
          <a:xfrm>
            <a:off x="5489687" y="5634172"/>
            <a:ext cx="966931" cy="400110"/>
          </a:xfrm>
          <a:prstGeom prst="rect">
            <a:avLst/>
          </a:prstGeom>
        </p:spPr>
        <p:txBody>
          <a:bodyPr wrap="none">
            <a:spAutoFit/>
          </a:bodyPr>
          <a:lstStyle/>
          <a:p>
            <a:r>
              <a:rPr lang="hu-HU" sz="2000" cap="all" dirty="0">
                <a:solidFill>
                  <a:schemeClr val="accent5">
                    <a:lumMod val="60000"/>
                    <a:lumOff val="40000"/>
                  </a:schemeClr>
                </a:solidFill>
                <a:latin typeface="Haettenschweiler" panose="020B0706040902060204" pitchFamily="34" charset="0"/>
              </a:rPr>
              <a:t>feltöltés</a:t>
            </a:r>
          </a:p>
        </p:txBody>
      </p:sp>
      <p:sp>
        <p:nvSpPr>
          <p:cNvPr id="48" name="Téglalap 47"/>
          <p:cNvSpPr/>
          <p:nvPr/>
        </p:nvSpPr>
        <p:spPr>
          <a:xfrm>
            <a:off x="9162616" y="2316081"/>
            <a:ext cx="1369286" cy="400110"/>
          </a:xfrm>
          <a:prstGeom prst="rect">
            <a:avLst/>
          </a:prstGeom>
        </p:spPr>
        <p:txBody>
          <a:bodyPr wrap="none">
            <a:spAutoFit/>
          </a:bodyPr>
          <a:lstStyle/>
          <a:p>
            <a:r>
              <a:rPr lang="hu-HU" sz="2000" cap="all" dirty="0">
                <a:solidFill>
                  <a:schemeClr val="accent2">
                    <a:lumMod val="50000"/>
                  </a:schemeClr>
                </a:solidFill>
                <a:latin typeface="Showcard Gothic" panose="04020904020102020604" pitchFamily="82" charset="0"/>
              </a:rPr>
              <a:t>letöltés</a:t>
            </a:r>
          </a:p>
        </p:txBody>
      </p:sp>
      <p:sp>
        <p:nvSpPr>
          <p:cNvPr id="49" name="Téglalap 48"/>
          <p:cNvSpPr/>
          <p:nvPr/>
        </p:nvSpPr>
        <p:spPr>
          <a:xfrm>
            <a:off x="177908" y="2421213"/>
            <a:ext cx="1624163" cy="461665"/>
          </a:xfrm>
          <a:prstGeom prst="rect">
            <a:avLst/>
          </a:prstGeom>
        </p:spPr>
        <p:txBody>
          <a:bodyPr wrap="none">
            <a:spAutoFit/>
          </a:bodyPr>
          <a:lstStyle/>
          <a:p>
            <a:r>
              <a:rPr lang="hu-HU" sz="2400" cap="all" dirty="0" err="1">
                <a:solidFill>
                  <a:schemeClr val="accent1">
                    <a:lumMod val="60000"/>
                    <a:lumOff val="40000"/>
                  </a:schemeClr>
                </a:solidFill>
                <a:latin typeface="Berlin Sans FB Demi" panose="020E0802020502020306" pitchFamily="34" charset="0"/>
              </a:rPr>
              <a:t>chatelés</a:t>
            </a:r>
            <a:endParaRPr lang="hu-HU" sz="2400" cap="all" dirty="0">
              <a:solidFill>
                <a:schemeClr val="accent1">
                  <a:lumMod val="60000"/>
                  <a:lumOff val="40000"/>
                </a:schemeClr>
              </a:solidFill>
              <a:latin typeface="Berlin Sans FB Demi" panose="020E0802020502020306" pitchFamily="34" charset="0"/>
            </a:endParaRPr>
          </a:p>
        </p:txBody>
      </p:sp>
      <p:sp>
        <p:nvSpPr>
          <p:cNvPr id="50" name="Téglalap 49"/>
          <p:cNvSpPr/>
          <p:nvPr/>
        </p:nvSpPr>
        <p:spPr>
          <a:xfrm>
            <a:off x="8839956" y="1018190"/>
            <a:ext cx="461665" cy="1988686"/>
          </a:xfrm>
          <a:prstGeom prst="rect">
            <a:avLst/>
          </a:prstGeom>
        </p:spPr>
        <p:txBody>
          <a:bodyPr vert="vert" wrap="none">
            <a:spAutoFit/>
          </a:bodyPr>
          <a:lstStyle/>
          <a:p>
            <a:r>
              <a:rPr lang="hu-HU" cap="all" dirty="0">
                <a:solidFill>
                  <a:srgbClr val="00B050"/>
                </a:solidFill>
                <a:latin typeface="Broadway" panose="04040905080B02020502" pitchFamily="82" charset="0"/>
              </a:rPr>
              <a:t>ismeretlenek</a:t>
            </a:r>
          </a:p>
        </p:txBody>
      </p:sp>
      <p:sp>
        <p:nvSpPr>
          <p:cNvPr id="51" name="Téglalap 50"/>
          <p:cNvSpPr/>
          <p:nvPr/>
        </p:nvSpPr>
        <p:spPr>
          <a:xfrm>
            <a:off x="460707" y="2820587"/>
            <a:ext cx="1817101" cy="584775"/>
          </a:xfrm>
          <a:prstGeom prst="rect">
            <a:avLst/>
          </a:prstGeom>
        </p:spPr>
        <p:txBody>
          <a:bodyPr wrap="none">
            <a:spAutoFit/>
          </a:bodyPr>
          <a:lstStyle/>
          <a:p>
            <a:r>
              <a:rPr lang="hu-HU" sz="3200" cap="all" dirty="0">
                <a:solidFill>
                  <a:srgbClr val="C00000"/>
                </a:solidFill>
                <a:latin typeface="Arial Black" panose="020B0A04020102020204" pitchFamily="34" charset="0"/>
              </a:rPr>
              <a:t>harag</a:t>
            </a:r>
          </a:p>
        </p:txBody>
      </p:sp>
      <p:sp>
        <p:nvSpPr>
          <p:cNvPr id="52" name="Téglalap 51"/>
          <p:cNvSpPr/>
          <p:nvPr/>
        </p:nvSpPr>
        <p:spPr>
          <a:xfrm>
            <a:off x="1630865" y="690986"/>
            <a:ext cx="615553" cy="2281009"/>
          </a:xfrm>
          <a:prstGeom prst="rect">
            <a:avLst/>
          </a:prstGeom>
        </p:spPr>
        <p:txBody>
          <a:bodyPr vert="vert" wrap="none">
            <a:spAutoFit/>
          </a:bodyPr>
          <a:lstStyle/>
          <a:p>
            <a:r>
              <a:rPr lang="hu-HU" sz="2800" cap="all" dirty="0">
                <a:solidFill>
                  <a:srgbClr val="336600"/>
                </a:solidFill>
                <a:latin typeface="Broadway" panose="04040905080B02020502" pitchFamily="82" charset="0"/>
              </a:rPr>
              <a:t>jelszavak</a:t>
            </a:r>
          </a:p>
        </p:txBody>
      </p:sp>
      <p:sp>
        <p:nvSpPr>
          <p:cNvPr id="53" name="Téglalap 52"/>
          <p:cNvSpPr/>
          <p:nvPr/>
        </p:nvSpPr>
        <p:spPr>
          <a:xfrm>
            <a:off x="4410515" y="502965"/>
            <a:ext cx="492443" cy="2317622"/>
          </a:xfrm>
          <a:prstGeom prst="rect">
            <a:avLst/>
          </a:prstGeom>
        </p:spPr>
        <p:txBody>
          <a:bodyPr vert="vert" wrap="none">
            <a:spAutoFit/>
          </a:bodyPr>
          <a:lstStyle/>
          <a:p>
            <a:r>
              <a:rPr lang="hu-HU" sz="2000" b="1" cap="all" dirty="0">
                <a:solidFill>
                  <a:srgbClr val="9933FF"/>
                </a:solidFill>
                <a:latin typeface="Calibri" panose="020F0502020204030204" pitchFamily="34" charset="0"/>
                <a:cs typeface="Calibri" panose="020F0502020204030204" pitchFamily="34" charset="0"/>
              </a:rPr>
              <a:t>felhasználónevek</a:t>
            </a:r>
          </a:p>
        </p:txBody>
      </p:sp>
      <p:sp>
        <p:nvSpPr>
          <p:cNvPr id="54" name="Téglalap 53"/>
          <p:cNvSpPr/>
          <p:nvPr/>
        </p:nvSpPr>
        <p:spPr>
          <a:xfrm>
            <a:off x="1676620" y="4249451"/>
            <a:ext cx="652743" cy="400110"/>
          </a:xfrm>
          <a:prstGeom prst="rect">
            <a:avLst/>
          </a:prstGeom>
        </p:spPr>
        <p:txBody>
          <a:bodyPr wrap="none">
            <a:spAutoFit/>
          </a:bodyPr>
          <a:lstStyle/>
          <a:p>
            <a:r>
              <a:rPr lang="hu-HU" sz="2000" cap="all" dirty="0">
                <a:solidFill>
                  <a:schemeClr val="accent5">
                    <a:lumMod val="60000"/>
                    <a:lumOff val="40000"/>
                  </a:schemeClr>
                </a:solidFill>
                <a:latin typeface="Haettenschweiler" panose="020B0706040902060204" pitchFamily="34" charset="0"/>
              </a:rPr>
              <a:t>email</a:t>
            </a:r>
          </a:p>
        </p:txBody>
      </p:sp>
      <p:sp>
        <p:nvSpPr>
          <p:cNvPr id="55" name="Téglalap 54"/>
          <p:cNvSpPr/>
          <p:nvPr/>
        </p:nvSpPr>
        <p:spPr>
          <a:xfrm>
            <a:off x="748845" y="4568151"/>
            <a:ext cx="1547218" cy="400110"/>
          </a:xfrm>
          <a:prstGeom prst="rect">
            <a:avLst/>
          </a:prstGeom>
        </p:spPr>
        <p:txBody>
          <a:bodyPr wrap="none">
            <a:spAutoFit/>
          </a:bodyPr>
          <a:lstStyle/>
          <a:p>
            <a:r>
              <a:rPr lang="hu-HU" sz="2000" cap="all" dirty="0">
                <a:solidFill>
                  <a:srgbClr val="00B0F0"/>
                </a:solidFill>
                <a:latin typeface="Berlin Sans FB Demi" panose="020E0802020502020306" pitchFamily="34" charset="0"/>
              </a:rPr>
              <a:t>biztonság</a:t>
            </a:r>
          </a:p>
        </p:txBody>
      </p:sp>
      <p:sp>
        <p:nvSpPr>
          <p:cNvPr id="56" name="Téglalap 55"/>
          <p:cNvSpPr/>
          <p:nvPr/>
        </p:nvSpPr>
        <p:spPr>
          <a:xfrm>
            <a:off x="5869814" y="1888328"/>
            <a:ext cx="2199000" cy="461665"/>
          </a:xfrm>
          <a:prstGeom prst="rect">
            <a:avLst/>
          </a:prstGeom>
        </p:spPr>
        <p:txBody>
          <a:bodyPr wrap="none">
            <a:spAutoFit/>
          </a:bodyPr>
          <a:lstStyle/>
          <a:p>
            <a:r>
              <a:rPr lang="hu-HU" sz="2400" cap="all" dirty="0">
                <a:solidFill>
                  <a:srgbClr val="7030A0"/>
                </a:solidFill>
                <a:latin typeface="Cooper Black" panose="0208090404030B020404" pitchFamily="18" charset="0"/>
              </a:rPr>
              <a:t>óvatosság</a:t>
            </a:r>
          </a:p>
        </p:txBody>
      </p:sp>
      <p:sp>
        <p:nvSpPr>
          <p:cNvPr id="57" name="Téglalap 56"/>
          <p:cNvSpPr/>
          <p:nvPr/>
        </p:nvSpPr>
        <p:spPr>
          <a:xfrm>
            <a:off x="3488511" y="2501771"/>
            <a:ext cx="519694" cy="400110"/>
          </a:xfrm>
          <a:prstGeom prst="rect">
            <a:avLst/>
          </a:prstGeom>
        </p:spPr>
        <p:txBody>
          <a:bodyPr wrap="none">
            <a:spAutoFit/>
          </a:bodyPr>
          <a:lstStyle/>
          <a:p>
            <a:r>
              <a:rPr lang="hu-HU" sz="2000" cap="all" dirty="0" err="1">
                <a:solidFill>
                  <a:schemeClr val="accent5">
                    <a:lumMod val="60000"/>
                    <a:lumOff val="40000"/>
                  </a:schemeClr>
                </a:solidFill>
                <a:latin typeface="Haettenschweiler" panose="020B0706040902060204" pitchFamily="34" charset="0"/>
              </a:rPr>
              <a:t>wifi</a:t>
            </a:r>
            <a:endParaRPr lang="hu-HU" sz="2000" cap="all" dirty="0">
              <a:solidFill>
                <a:schemeClr val="accent5">
                  <a:lumMod val="60000"/>
                  <a:lumOff val="40000"/>
                </a:schemeClr>
              </a:solidFill>
              <a:latin typeface="Haettenschweiler" panose="020B0706040902060204" pitchFamily="34" charset="0"/>
            </a:endParaRPr>
          </a:p>
        </p:txBody>
      </p:sp>
      <p:sp>
        <p:nvSpPr>
          <p:cNvPr id="58" name="Téglalap 57"/>
          <p:cNvSpPr/>
          <p:nvPr/>
        </p:nvSpPr>
        <p:spPr>
          <a:xfrm>
            <a:off x="2058708" y="1846328"/>
            <a:ext cx="492443" cy="1543051"/>
          </a:xfrm>
          <a:prstGeom prst="rect">
            <a:avLst/>
          </a:prstGeom>
        </p:spPr>
        <p:txBody>
          <a:bodyPr vert="vert" wrap="none">
            <a:spAutoFit/>
          </a:bodyPr>
          <a:lstStyle/>
          <a:p>
            <a:r>
              <a:rPr lang="hu-HU" sz="2000" cap="all" dirty="0">
                <a:solidFill>
                  <a:srgbClr val="FF0000"/>
                </a:solidFill>
                <a:latin typeface="Berlin Sans FB Demi" panose="020E0802020502020306" pitchFamily="34" charset="0"/>
              </a:rPr>
              <a:t>ügyintézés</a:t>
            </a:r>
          </a:p>
        </p:txBody>
      </p:sp>
      <p:sp>
        <p:nvSpPr>
          <p:cNvPr id="59" name="Téglalap 58"/>
          <p:cNvSpPr/>
          <p:nvPr/>
        </p:nvSpPr>
        <p:spPr>
          <a:xfrm>
            <a:off x="9618146" y="5292283"/>
            <a:ext cx="492443" cy="1026884"/>
          </a:xfrm>
          <a:prstGeom prst="rect">
            <a:avLst/>
          </a:prstGeom>
        </p:spPr>
        <p:txBody>
          <a:bodyPr vert="vert" wrap="none">
            <a:spAutoFit/>
          </a:bodyPr>
          <a:lstStyle/>
          <a:p>
            <a:r>
              <a:rPr lang="hu-HU" sz="2000" cap="all" dirty="0">
                <a:solidFill>
                  <a:srgbClr val="00B0F0"/>
                </a:solidFill>
                <a:latin typeface="Berlin Sans FB Demi" panose="020E0802020502020306" pitchFamily="34" charset="0"/>
              </a:rPr>
              <a:t>lakcím</a:t>
            </a:r>
          </a:p>
        </p:txBody>
      </p:sp>
      <p:sp>
        <p:nvSpPr>
          <p:cNvPr id="60" name="Téglalap 59"/>
          <p:cNvSpPr/>
          <p:nvPr/>
        </p:nvSpPr>
        <p:spPr>
          <a:xfrm>
            <a:off x="9872838" y="5308636"/>
            <a:ext cx="1179938" cy="338554"/>
          </a:xfrm>
          <a:prstGeom prst="rect">
            <a:avLst/>
          </a:prstGeom>
        </p:spPr>
        <p:txBody>
          <a:bodyPr wrap="none">
            <a:spAutoFit/>
          </a:bodyPr>
          <a:lstStyle/>
          <a:p>
            <a:r>
              <a:rPr lang="hu-HU" sz="1600" cap="all" dirty="0">
                <a:solidFill>
                  <a:schemeClr val="accent6">
                    <a:lumMod val="60000"/>
                    <a:lumOff val="40000"/>
                  </a:schemeClr>
                </a:solidFill>
                <a:latin typeface="Cooper Black" panose="0208090404030B020404" pitchFamily="18" charset="0"/>
              </a:rPr>
              <a:t>magány</a:t>
            </a:r>
          </a:p>
        </p:txBody>
      </p:sp>
      <p:sp>
        <p:nvSpPr>
          <p:cNvPr id="61" name="Téglalap 60"/>
          <p:cNvSpPr/>
          <p:nvPr/>
        </p:nvSpPr>
        <p:spPr>
          <a:xfrm>
            <a:off x="9861075" y="5542380"/>
            <a:ext cx="1013739" cy="400110"/>
          </a:xfrm>
          <a:prstGeom prst="rect">
            <a:avLst/>
          </a:prstGeom>
        </p:spPr>
        <p:txBody>
          <a:bodyPr wrap="none">
            <a:spAutoFit/>
          </a:bodyPr>
          <a:lstStyle/>
          <a:p>
            <a:r>
              <a:rPr lang="hu-HU" sz="2000" b="1" cap="all" dirty="0">
                <a:solidFill>
                  <a:srgbClr val="9933FF"/>
                </a:solidFill>
                <a:latin typeface="Calibri" panose="020F0502020204030204" pitchFamily="34" charset="0"/>
                <a:cs typeface="Calibri" panose="020F0502020204030204" pitchFamily="34" charset="0"/>
              </a:rPr>
              <a:t>szülők</a:t>
            </a:r>
          </a:p>
        </p:txBody>
      </p:sp>
    </p:spTree>
    <p:extLst>
      <p:ext uri="{BB962C8B-B14F-4D97-AF65-F5344CB8AC3E}">
        <p14:creationId xmlns:p14="http://schemas.microsoft.com/office/powerpoint/2010/main" val="8875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11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9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9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12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16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14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9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160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11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12" fill="hold" grpId="0" nodeType="withEffect">
                                  <p:stCondLst>
                                    <p:cond delay="14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12" fill="hold" grpId="0" nodeType="withEffect">
                                  <p:stCondLst>
                                    <p:cond delay="190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0-#ppt_w/2"/>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180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130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180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0-#ppt_w/2"/>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12" fill="hold" grpId="0" nodeType="withEffect">
                                  <p:stCondLst>
                                    <p:cond delay="120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0-#ppt_w/2"/>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100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0-#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140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0-#ppt_w/2"/>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190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0-#ppt_w/2"/>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140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130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0-#ppt_w/2"/>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100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0-#ppt_w/2"/>
                                          </p:val>
                                        </p:tav>
                                        <p:tav tm="100000">
                                          <p:val>
                                            <p:strVal val="#ppt_x"/>
                                          </p:val>
                                        </p:tav>
                                      </p:tavLst>
                                    </p:anim>
                                    <p:anim calcmode="lin" valueType="num">
                                      <p:cBhvr additive="base">
                                        <p:cTn id="104" dur="500" fill="hold"/>
                                        <p:tgtEl>
                                          <p:spTgt spid="27"/>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180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0-#ppt_w/2"/>
                                          </p:val>
                                        </p:tav>
                                        <p:tav tm="100000">
                                          <p:val>
                                            <p:strVal val="#ppt_x"/>
                                          </p:val>
                                        </p:tav>
                                      </p:tavLst>
                                    </p:anim>
                                    <p:anim calcmode="lin" valueType="num">
                                      <p:cBhvr additive="base">
                                        <p:cTn id="108" dur="500" fill="hold"/>
                                        <p:tgtEl>
                                          <p:spTgt spid="28"/>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110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0-#ppt_w/2"/>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60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0-#ppt_w/2"/>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120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0-#ppt_w/2"/>
                                          </p:val>
                                        </p:tav>
                                        <p:tav tm="100000">
                                          <p:val>
                                            <p:strVal val="#ppt_x"/>
                                          </p:val>
                                        </p:tav>
                                      </p:tavLst>
                                    </p:anim>
                                    <p:anim calcmode="lin" valueType="num">
                                      <p:cBhvr additive="base">
                                        <p:cTn id="120" dur="500" fill="hold"/>
                                        <p:tgtEl>
                                          <p:spTgt spid="31"/>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180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0-#ppt_w/2"/>
                                          </p:val>
                                        </p:tav>
                                        <p:tav tm="100000">
                                          <p:val>
                                            <p:strVal val="#ppt_x"/>
                                          </p:val>
                                        </p:tav>
                                      </p:tavLst>
                                    </p:anim>
                                    <p:anim calcmode="lin" valueType="num">
                                      <p:cBhvr additive="base">
                                        <p:cTn id="124" dur="500" fill="hold"/>
                                        <p:tgtEl>
                                          <p:spTgt spid="32"/>
                                        </p:tgtEl>
                                        <p:attrNameLst>
                                          <p:attrName>ppt_y</p:attrName>
                                        </p:attrNameLst>
                                      </p:cBhvr>
                                      <p:tavLst>
                                        <p:tav tm="0">
                                          <p:val>
                                            <p:strVal val="1+#ppt_h/2"/>
                                          </p:val>
                                        </p:tav>
                                        <p:tav tm="100000">
                                          <p:val>
                                            <p:strVal val="#ppt_y"/>
                                          </p:val>
                                        </p:tav>
                                      </p:tavLst>
                                    </p:anim>
                                  </p:childTnLst>
                                </p:cTn>
                              </p:par>
                              <p:par>
                                <p:cTn id="125" presetID="2" presetClass="entr" presetSubtype="12" fill="hold" grpId="0" nodeType="withEffect">
                                  <p:stCondLst>
                                    <p:cond delay="1000"/>
                                  </p:stCondLst>
                                  <p:childTnLst>
                                    <p:set>
                                      <p:cBhvr>
                                        <p:cTn id="126" dur="1" fill="hold">
                                          <p:stCondLst>
                                            <p:cond delay="0"/>
                                          </p:stCondLst>
                                        </p:cTn>
                                        <p:tgtEl>
                                          <p:spTgt spid="33"/>
                                        </p:tgtEl>
                                        <p:attrNameLst>
                                          <p:attrName>style.visibility</p:attrName>
                                        </p:attrNameLst>
                                      </p:cBhvr>
                                      <p:to>
                                        <p:strVal val="visible"/>
                                      </p:to>
                                    </p:set>
                                    <p:anim calcmode="lin" valueType="num">
                                      <p:cBhvr additive="base">
                                        <p:cTn id="127" dur="500" fill="hold"/>
                                        <p:tgtEl>
                                          <p:spTgt spid="33"/>
                                        </p:tgtEl>
                                        <p:attrNameLst>
                                          <p:attrName>ppt_x</p:attrName>
                                        </p:attrNameLst>
                                      </p:cBhvr>
                                      <p:tavLst>
                                        <p:tav tm="0">
                                          <p:val>
                                            <p:strVal val="0-#ppt_w/2"/>
                                          </p:val>
                                        </p:tav>
                                        <p:tav tm="100000">
                                          <p:val>
                                            <p:strVal val="#ppt_x"/>
                                          </p:val>
                                        </p:tav>
                                      </p:tavLst>
                                    </p:anim>
                                    <p:anim calcmode="lin" valueType="num">
                                      <p:cBhvr additive="base">
                                        <p:cTn id="128" dur="500" fill="hold"/>
                                        <p:tgtEl>
                                          <p:spTgt spid="33"/>
                                        </p:tgtEl>
                                        <p:attrNameLst>
                                          <p:attrName>ppt_y</p:attrName>
                                        </p:attrNameLst>
                                      </p:cBhvr>
                                      <p:tavLst>
                                        <p:tav tm="0">
                                          <p:val>
                                            <p:strVal val="1+#ppt_h/2"/>
                                          </p:val>
                                        </p:tav>
                                        <p:tav tm="100000">
                                          <p:val>
                                            <p:strVal val="#ppt_y"/>
                                          </p:val>
                                        </p:tav>
                                      </p:tavLst>
                                    </p:anim>
                                  </p:childTnLst>
                                </p:cTn>
                              </p:par>
                              <p:par>
                                <p:cTn id="129" presetID="2" presetClass="entr" presetSubtype="12" fill="hold" grpId="0" nodeType="withEffect">
                                  <p:stCondLst>
                                    <p:cond delay="130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0-#ppt_w/2"/>
                                          </p:val>
                                        </p:tav>
                                        <p:tav tm="100000">
                                          <p:val>
                                            <p:strVal val="#ppt_x"/>
                                          </p:val>
                                        </p:tav>
                                      </p:tavLst>
                                    </p:anim>
                                    <p:anim calcmode="lin" valueType="num">
                                      <p:cBhvr additive="base">
                                        <p:cTn id="132" dur="500" fill="hold"/>
                                        <p:tgtEl>
                                          <p:spTgt spid="34"/>
                                        </p:tgtEl>
                                        <p:attrNameLst>
                                          <p:attrName>ppt_y</p:attrName>
                                        </p:attrNameLst>
                                      </p:cBhvr>
                                      <p:tavLst>
                                        <p:tav tm="0">
                                          <p:val>
                                            <p:strVal val="1+#ppt_h/2"/>
                                          </p:val>
                                        </p:tav>
                                        <p:tav tm="100000">
                                          <p:val>
                                            <p:strVal val="#ppt_y"/>
                                          </p:val>
                                        </p:tav>
                                      </p:tavLst>
                                    </p:anim>
                                  </p:childTnLst>
                                </p:cTn>
                              </p:par>
                              <p:par>
                                <p:cTn id="133" presetID="2" presetClass="entr" presetSubtype="12" fill="hold" grpId="0" nodeType="withEffect">
                                  <p:stCondLst>
                                    <p:cond delay="1900"/>
                                  </p:stCondLst>
                                  <p:childTnLst>
                                    <p:set>
                                      <p:cBhvr>
                                        <p:cTn id="134" dur="1" fill="hold">
                                          <p:stCondLst>
                                            <p:cond delay="0"/>
                                          </p:stCondLst>
                                        </p:cTn>
                                        <p:tgtEl>
                                          <p:spTgt spid="35"/>
                                        </p:tgtEl>
                                        <p:attrNameLst>
                                          <p:attrName>style.visibility</p:attrName>
                                        </p:attrNameLst>
                                      </p:cBhvr>
                                      <p:to>
                                        <p:strVal val="visible"/>
                                      </p:to>
                                    </p:set>
                                    <p:anim calcmode="lin" valueType="num">
                                      <p:cBhvr additive="base">
                                        <p:cTn id="135" dur="500" fill="hold"/>
                                        <p:tgtEl>
                                          <p:spTgt spid="35"/>
                                        </p:tgtEl>
                                        <p:attrNameLst>
                                          <p:attrName>ppt_x</p:attrName>
                                        </p:attrNameLst>
                                      </p:cBhvr>
                                      <p:tavLst>
                                        <p:tav tm="0">
                                          <p:val>
                                            <p:strVal val="0-#ppt_w/2"/>
                                          </p:val>
                                        </p:tav>
                                        <p:tav tm="100000">
                                          <p:val>
                                            <p:strVal val="#ppt_x"/>
                                          </p:val>
                                        </p:tav>
                                      </p:tavLst>
                                    </p:anim>
                                    <p:anim calcmode="lin" valueType="num">
                                      <p:cBhvr additive="base">
                                        <p:cTn id="136" dur="500" fill="hold"/>
                                        <p:tgtEl>
                                          <p:spTgt spid="35"/>
                                        </p:tgtEl>
                                        <p:attrNameLst>
                                          <p:attrName>ppt_y</p:attrName>
                                        </p:attrNameLst>
                                      </p:cBhvr>
                                      <p:tavLst>
                                        <p:tav tm="0">
                                          <p:val>
                                            <p:strVal val="1+#ppt_h/2"/>
                                          </p:val>
                                        </p:tav>
                                        <p:tav tm="100000">
                                          <p:val>
                                            <p:strVal val="#ppt_y"/>
                                          </p:val>
                                        </p:tav>
                                      </p:tavLst>
                                    </p:anim>
                                  </p:childTnLst>
                                </p:cTn>
                              </p:par>
                              <p:par>
                                <p:cTn id="137" presetID="2" presetClass="entr" presetSubtype="12" fill="hold" grpId="0" nodeType="withEffect">
                                  <p:stCondLst>
                                    <p:cond delay="1100"/>
                                  </p:stCondLst>
                                  <p:childTnLst>
                                    <p:set>
                                      <p:cBhvr>
                                        <p:cTn id="138" dur="1" fill="hold">
                                          <p:stCondLst>
                                            <p:cond delay="0"/>
                                          </p:stCondLst>
                                        </p:cTn>
                                        <p:tgtEl>
                                          <p:spTgt spid="36"/>
                                        </p:tgtEl>
                                        <p:attrNameLst>
                                          <p:attrName>style.visibility</p:attrName>
                                        </p:attrNameLst>
                                      </p:cBhvr>
                                      <p:to>
                                        <p:strVal val="visible"/>
                                      </p:to>
                                    </p:set>
                                    <p:anim calcmode="lin" valueType="num">
                                      <p:cBhvr additive="base">
                                        <p:cTn id="139" dur="500" fill="hold"/>
                                        <p:tgtEl>
                                          <p:spTgt spid="36"/>
                                        </p:tgtEl>
                                        <p:attrNameLst>
                                          <p:attrName>ppt_x</p:attrName>
                                        </p:attrNameLst>
                                      </p:cBhvr>
                                      <p:tavLst>
                                        <p:tav tm="0">
                                          <p:val>
                                            <p:strVal val="0-#ppt_w/2"/>
                                          </p:val>
                                        </p:tav>
                                        <p:tav tm="100000">
                                          <p:val>
                                            <p:strVal val="#ppt_x"/>
                                          </p:val>
                                        </p:tav>
                                      </p:tavLst>
                                    </p:anim>
                                    <p:anim calcmode="lin" valueType="num">
                                      <p:cBhvr additive="base">
                                        <p:cTn id="140" dur="500" fill="hold"/>
                                        <p:tgtEl>
                                          <p:spTgt spid="36"/>
                                        </p:tgtEl>
                                        <p:attrNameLst>
                                          <p:attrName>ppt_y</p:attrName>
                                        </p:attrNameLst>
                                      </p:cBhvr>
                                      <p:tavLst>
                                        <p:tav tm="0">
                                          <p:val>
                                            <p:strVal val="1+#ppt_h/2"/>
                                          </p:val>
                                        </p:tav>
                                        <p:tav tm="100000">
                                          <p:val>
                                            <p:strVal val="#ppt_y"/>
                                          </p:val>
                                        </p:tav>
                                      </p:tavLst>
                                    </p:anim>
                                  </p:childTnLst>
                                </p:cTn>
                              </p:par>
                              <p:par>
                                <p:cTn id="141" presetID="2" presetClass="entr" presetSubtype="12" fill="hold" grpId="0" nodeType="withEffect">
                                  <p:stCondLst>
                                    <p:cond delay="140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500" fill="hold"/>
                                        <p:tgtEl>
                                          <p:spTgt spid="37"/>
                                        </p:tgtEl>
                                        <p:attrNameLst>
                                          <p:attrName>ppt_x</p:attrName>
                                        </p:attrNameLst>
                                      </p:cBhvr>
                                      <p:tavLst>
                                        <p:tav tm="0">
                                          <p:val>
                                            <p:strVal val="0-#ppt_w/2"/>
                                          </p:val>
                                        </p:tav>
                                        <p:tav tm="100000">
                                          <p:val>
                                            <p:strVal val="#ppt_x"/>
                                          </p:val>
                                        </p:tav>
                                      </p:tavLst>
                                    </p:anim>
                                    <p:anim calcmode="lin" valueType="num">
                                      <p:cBhvr additive="base">
                                        <p:cTn id="144" dur="50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300"/>
                                  </p:stCondLst>
                                  <p:childTnLst>
                                    <p:set>
                                      <p:cBhvr>
                                        <p:cTn id="146" dur="1" fill="hold">
                                          <p:stCondLst>
                                            <p:cond delay="0"/>
                                          </p:stCondLst>
                                        </p:cTn>
                                        <p:tgtEl>
                                          <p:spTgt spid="38"/>
                                        </p:tgtEl>
                                        <p:attrNameLst>
                                          <p:attrName>style.visibility</p:attrName>
                                        </p:attrNameLst>
                                      </p:cBhvr>
                                      <p:to>
                                        <p:strVal val="visible"/>
                                      </p:to>
                                    </p:set>
                                    <p:anim calcmode="lin" valueType="num">
                                      <p:cBhvr additive="base">
                                        <p:cTn id="147" dur="500" fill="hold"/>
                                        <p:tgtEl>
                                          <p:spTgt spid="38"/>
                                        </p:tgtEl>
                                        <p:attrNameLst>
                                          <p:attrName>ppt_x</p:attrName>
                                        </p:attrNameLst>
                                      </p:cBhvr>
                                      <p:tavLst>
                                        <p:tav tm="0">
                                          <p:val>
                                            <p:strVal val="0-#ppt_w/2"/>
                                          </p:val>
                                        </p:tav>
                                        <p:tav tm="100000">
                                          <p:val>
                                            <p:strVal val="#ppt_x"/>
                                          </p:val>
                                        </p:tav>
                                      </p:tavLst>
                                    </p:anim>
                                    <p:anim calcmode="lin" valueType="num">
                                      <p:cBhvr additive="base">
                                        <p:cTn id="148" dur="500" fill="hold"/>
                                        <p:tgtEl>
                                          <p:spTgt spid="38"/>
                                        </p:tgtEl>
                                        <p:attrNameLst>
                                          <p:attrName>ppt_y</p:attrName>
                                        </p:attrNameLst>
                                      </p:cBhvr>
                                      <p:tavLst>
                                        <p:tav tm="0">
                                          <p:val>
                                            <p:strVal val="1+#ppt_h/2"/>
                                          </p:val>
                                        </p:tav>
                                        <p:tav tm="100000">
                                          <p:val>
                                            <p:strVal val="#ppt_y"/>
                                          </p:val>
                                        </p:tav>
                                      </p:tavLst>
                                    </p:anim>
                                  </p:childTnLst>
                                </p:cTn>
                              </p:par>
                              <p:par>
                                <p:cTn id="149" presetID="2" presetClass="entr" presetSubtype="12" fill="hold" grpId="0" nodeType="withEffect">
                                  <p:stCondLst>
                                    <p:cond delay="700"/>
                                  </p:stCondLst>
                                  <p:childTnLst>
                                    <p:set>
                                      <p:cBhvr>
                                        <p:cTn id="150" dur="1" fill="hold">
                                          <p:stCondLst>
                                            <p:cond delay="0"/>
                                          </p:stCondLst>
                                        </p:cTn>
                                        <p:tgtEl>
                                          <p:spTgt spid="39"/>
                                        </p:tgtEl>
                                        <p:attrNameLst>
                                          <p:attrName>style.visibility</p:attrName>
                                        </p:attrNameLst>
                                      </p:cBhvr>
                                      <p:to>
                                        <p:strVal val="visible"/>
                                      </p:to>
                                    </p:set>
                                    <p:anim calcmode="lin" valueType="num">
                                      <p:cBhvr additive="base">
                                        <p:cTn id="151" dur="500" fill="hold"/>
                                        <p:tgtEl>
                                          <p:spTgt spid="39"/>
                                        </p:tgtEl>
                                        <p:attrNameLst>
                                          <p:attrName>ppt_x</p:attrName>
                                        </p:attrNameLst>
                                      </p:cBhvr>
                                      <p:tavLst>
                                        <p:tav tm="0">
                                          <p:val>
                                            <p:strVal val="0-#ppt_w/2"/>
                                          </p:val>
                                        </p:tav>
                                        <p:tav tm="100000">
                                          <p:val>
                                            <p:strVal val="#ppt_x"/>
                                          </p:val>
                                        </p:tav>
                                      </p:tavLst>
                                    </p:anim>
                                    <p:anim calcmode="lin" valueType="num">
                                      <p:cBhvr additive="base">
                                        <p:cTn id="152" dur="500" fill="hold"/>
                                        <p:tgtEl>
                                          <p:spTgt spid="39"/>
                                        </p:tgtEl>
                                        <p:attrNameLst>
                                          <p:attrName>ppt_y</p:attrName>
                                        </p:attrNameLst>
                                      </p:cBhvr>
                                      <p:tavLst>
                                        <p:tav tm="0">
                                          <p:val>
                                            <p:strVal val="1+#ppt_h/2"/>
                                          </p:val>
                                        </p:tav>
                                        <p:tav tm="100000">
                                          <p:val>
                                            <p:strVal val="#ppt_y"/>
                                          </p:val>
                                        </p:tav>
                                      </p:tavLst>
                                    </p:anim>
                                  </p:childTnLst>
                                </p:cTn>
                              </p:par>
                              <p:par>
                                <p:cTn id="153" presetID="2" presetClass="entr" presetSubtype="12" fill="hold" grpId="0" nodeType="withEffect">
                                  <p:stCondLst>
                                    <p:cond delay="1000"/>
                                  </p:stCondLst>
                                  <p:childTnLst>
                                    <p:set>
                                      <p:cBhvr>
                                        <p:cTn id="154" dur="1" fill="hold">
                                          <p:stCondLst>
                                            <p:cond delay="0"/>
                                          </p:stCondLst>
                                        </p:cTn>
                                        <p:tgtEl>
                                          <p:spTgt spid="40"/>
                                        </p:tgtEl>
                                        <p:attrNameLst>
                                          <p:attrName>style.visibility</p:attrName>
                                        </p:attrNameLst>
                                      </p:cBhvr>
                                      <p:to>
                                        <p:strVal val="visible"/>
                                      </p:to>
                                    </p:set>
                                    <p:anim calcmode="lin" valueType="num">
                                      <p:cBhvr additive="base">
                                        <p:cTn id="155" dur="500" fill="hold"/>
                                        <p:tgtEl>
                                          <p:spTgt spid="40"/>
                                        </p:tgtEl>
                                        <p:attrNameLst>
                                          <p:attrName>ppt_x</p:attrName>
                                        </p:attrNameLst>
                                      </p:cBhvr>
                                      <p:tavLst>
                                        <p:tav tm="0">
                                          <p:val>
                                            <p:strVal val="0-#ppt_w/2"/>
                                          </p:val>
                                        </p:tav>
                                        <p:tav tm="100000">
                                          <p:val>
                                            <p:strVal val="#ppt_x"/>
                                          </p:val>
                                        </p:tav>
                                      </p:tavLst>
                                    </p:anim>
                                    <p:anim calcmode="lin" valueType="num">
                                      <p:cBhvr additive="base">
                                        <p:cTn id="156" dur="500" fill="hold"/>
                                        <p:tgtEl>
                                          <p:spTgt spid="40"/>
                                        </p:tgtEl>
                                        <p:attrNameLst>
                                          <p:attrName>ppt_y</p:attrName>
                                        </p:attrNameLst>
                                      </p:cBhvr>
                                      <p:tavLst>
                                        <p:tav tm="0">
                                          <p:val>
                                            <p:strVal val="1+#ppt_h/2"/>
                                          </p:val>
                                        </p:tav>
                                        <p:tav tm="100000">
                                          <p:val>
                                            <p:strVal val="#ppt_y"/>
                                          </p:val>
                                        </p:tav>
                                      </p:tavLst>
                                    </p:anim>
                                  </p:childTnLst>
                                </p:cTn>
                              </p:par>
                              <p:par>
                                <p:cTn id="157" presetID="2" presetClass="entr" presetSubtype="12" fill="hold" grpId="0" nodeType="withEffect">
                                  <p:stCondLst>
                                    <p:cond delay="400"/>
                                  </p:stCondLst>
                                  <p:childTnLst>
                                    <p:set>
                                      <p:cBhvr>
                                        <p:cTn id="158" dur="1" fill="hold">
                                          <p:stCondLst>
                                            <p:cond delay="0"/>
                                          </p:stCondLst>
                                        </p:cTn>
                                        <p:tgtEl>
                                          <p:spTgt spid="41"/>
                                        </p:tgtEl>
                                        <p:attrNameLst>
                                          <p:attrName>style.visibility</p:attrName>
                                        </p:attrNameLst>
                                      </p:cBhvr>
                                      <p:to>
                                        <p:strVal val="visible"/>
                                      </p:to>
                                    </p:set>
                                    <p:anim calcmode="lin" valueType="num">
                                      <p:cBhvr additive="base">
                                        <p:cTn id="159" dur="500" fill="hold"/>
                                        <p:tgtEl>
                                          <p:spTgt spid="41"/>
                                        </p:tgtEl>
                                        <p:attrNameLst>
                                          <p:attrName>ppt_x</p:attrName>
                                        </p:attrNameLst>
                                      </p:cBhvr>
                                      <p:tavLst>
                                        <p:tav tm="0">
                                          <p:val>
                                            <p:strVal val="0-#ppt_w/2"/>
                                          </p:val>
                                        </p:tav>
                                        <p:tav tm="100000">
                                          <p:val>
                                            <p:strVal val="#ppt_x"/>
                                          </p:val>
                                        </p:tav>
                                      </p:tavLst>
                                    </p:anim>
                                    <p:anim calcmode="lin" valueType="num">
                                      <p:cBhvr additive="base">
                                        <p:cTn id="160" dur="500" fill="hold"/>
                                        <p:tgtEl>
                                          <p:spTgt spid="41"/>
                                        </p:tgtEl>
                                        <p:attrNameLst>
                                          <p:attrName>ppt_y</p:attrName>
                                        </p:attrNameLst>
                                      </p:cBhvr>
                                      <p:tavLst>
                                        <p:tav tm="0">
                                          <p:val>
                                            <p:strVal val="1+#ppt_h/2"/>
                                          </p:val>
                                        </p:tav>
                                        <p:tav tm="100000">
                                          <p:val>
                                            <p:strVal val="#ppt_y"/>
                                          </p:val>
                                        </p:tav>
                                      </p:tavLst>
                                    </p:anim>
                                  </p:childTnLst>
                                </p:cTn>
                              </p:par>
                              <p:par>
                                <p:cTn id="161" presetID="2" presetClass="entr" presetSubtype="12" fill="hold" grpId="0" nodeType="withEffect">
                                  <p:stCondLst>
                                    <p:cond delay="1500"/>
                                  </p:stCondLst>
                                  <p:childTnLst>
                                    <p:set>
                                      <p:cBhvr>
                                        <p:cTn id="162" dur="1" fill="hold">
                                          <p:stCondLst>
                                            <p:cond delay="0"/>
                                          </p:stCondLst>
                                        </p:cTn>
                                        <p:tgtEl>
                                          <p:spTgt spid="42"/>
                                        </p:tgtEl>
                                        <p:attrNameLst>
                                          <p:attrName>style.visibility</p:attrName>
                                        </p:attrNameLst>
                                      </p:cBhvr>
                                      <p:to>
                                        <p:strVal val="visible"/>
                                      </p:to>
                                    </p:set>
                                    <p:anim calcmode="lin" valueType="num">
                                      <p:cBhvr additive="base">
                                        <p:cTn id="163" dur="500" fill="hold"/>
                                        <p:tgtEl>
                                          <p:spTgt spid="42"/>
                                        </p:tgtEl>
                                        <p:attrNameLst>
                                          <p:attrName>ppt_x</p:attrName>
                                        </p:attrNameLst>
                                      </p:cBhvr>
                                      <p:tavLst>
                                        <p:tav tm="0">
                                          <p:val>
                                            <p:strVal val="0-#ppt_w/2"/>
                                          </p:val>
                                        </p:tav>
                                        <p:tav tm="100000">
                                          <p:val>
                                            <p:strVal val="#ppt_x"/>
                                          </p:val>
                                        </p:tav>
                                      </p:tavLst>
                                    </p:anim>
                                    <p:anim calcmode="lin" valueType="num">
                                      <p:cBhvr additive="base">
                                        <p:cTn id="164" dur="500" fill="hold"/>
                                        <p:tgtEl>
                                          <p:spTgt spid="42"/>
                                        </p:tgtEl>
                                        <p:attrNameLst>
                                          <p:attrName>ppt_y</p:attrName>
                                        </p:attrNameLst>
                                      </p:cBhvr>
                                      <p:tavLst>
                                        <p:tav tm="0">
                                          <p:val>
                                            <p:strVal val="1+#ppt_h/2"/>
                                          </p:val>
                                        </p:tav>
                                        <p:tav tm="100000">
                                          <p:val>
                                            <p:strVal val="#ppt_y"/>
                                          </p:val>
                                        </p:tav>
                                      </p:tavLst>
                                    </p:anim>
                                  </p:childTnLst>
                                </p:cTn>
                              </p:par>
                              <p:par>
                                <p:cTn id="165" presetID="2" presetClass="entr" presetSubtype="12" fill="hold" grpId="0" nodeType="withEffect">
                                  <p:stCondLst>
                                    <p:cond delay="1100"/>
                                  </p:stCondLst>
                                  <p:childTnLst>
                                    <p:set>
                                      <p:cBhvr>
                                        <p:cTn id="166" dur="1" fill="hold">
                                          <p:stCondLst>
                                            <p:cond delay="0"/>
                                          </p:stCondLst>
                                        </p:cTn>
                                        <p:tgtEl>
                                          <p:spTgt spid="43"/>
                                        </p:tgtEl>
                                        <p:attrNameLst>
                                          <p:attrName>style.visibility</p:attrName>
                                        </p:attrNameLst>
                                      </p:cBhvr>
                                      <p:to>
                                        <p:strVal val="visible"/>
                                      </p:to>
                                    </p:set>
                                    <p:anim calcmode="lin" valueType="num">
                                      <p:cBhvr additive="base">
                                        <p:cTn id="167" dur="500" fill="hold"/>
                                        <p:tgtEl>
                                          <p:spTgt spid="43"/>
                                        </p:tgtEl>
                                        <p:attrNameLst>
                                          <p:attrName>ppt_x</p:attrName>
                                        </p:attrNameLst>
                                      </p:cBhvr>
                                      <p:tavLst>
                                        <p:tav tm="0">
                                          <p:val>
                                            <p:strVal val="0-#ppt_w/2"/>
                                          </p:val>
                                        </p:tav>
                                        <p:tav tm="100000">
                                          <p:val>
                                            <p:strVal val="#ppt_x"/>
                                          </p:val>
                                        </p:tav>
                                      </p:tavLst>
                                    </p:anim>
                                    <p:anim calcmode="lin" valueType="num">
                                      <p:cBhvr additive="base">
                                        <p:cTn id="168" dur="500" fill="hold"/>
                                        <p:tgtEl>
                                          <p:spTgt spid="43"/>
                                        </p:tgtEl>
                                        <p:attrNameLst>
                                          <p:attrName>ppt_y</p:attrName>
                                        </p:attrNameLst>
                                      </p:cBhvr>
                                      <p:tavLst>
                                        <p:tav tm="0">
                                          <p:val>
                                            <p:strVal val="1+#ppt_h/2"/>
                                          </p:val>
                                        </p:tav>
                                        <p:tav tm="100000">
                                          <p:val>
                                            <p:strVal val="#ppt_y"/>
                                          </p:val>
                                        </p:tav>
                                      </p:tavLst>
                                    </p:anim>
                                  </p:childTnLst>
                                </p:cTn>
                              </p:par>
                              <p:par>
                                <p:cTn id="169" presetID="2" presetClass="entr" presetSubtype="12" fill="hold" grpId="0" nodeType="withEffect">
                                  <p:stCondLst>
                                    <p:cond delay="600"/>
                                  </p:stCondLst>
                                  <p:childTnLst>
                                    <p:set>
                                      <p:cBhvr>
                                        <p:cTn id="170" dur="1" fill="hold">
                                          <p:stCondLst>
                                            <p:cond delay="0"/>
                                          </p:stCondLst>
                                        </p:cTn>
                                        <p:tgtEl>
                                          <p:spTgt spid="44"/>
                                        </p:tgtEl>
                                        <p:attrNameLst>
                                          <p:attrName>style.visibility</p:attrName>
                                        </p:attrNameLst>
                                      </p:cBhvr>
                                      <p:to>
                                        <p:strVal val="visible"/>
                                      </p:to>
                                    </p:set>
                                    <p:anim calcmode="lin" valueType="num">
                                      <p:cBhvr additive="base">
                                        <p:cTn id="171" dur="500" fill="hold"/>
                                        <p:tgtEl>
                                          <p:spTgt spid="44"/>
                                        </p:tgtEl>
                                        <p:attrNameLst>
                                          <p:attrName>ppt_x</p:attrName>
                                        </p:attrNameLst>
                                      </p:cBhvr>
                                      <p:tavLst>
                                        <p:tav tm="0">
                                          <p:val>
                                            <p:strVal val="0-#ppt_w/2"/>
                                          </p:val>
                                        </p:tav>
                                        <p:tav tm="100000">
                                          <p:val>
                                            <p:strVal val="#ppt_x"/>
                                          </p:val>
                                        </p:tav>
                                      </p:tavLst>
                                    </p:anim>
                                    <p:anim calcmode="lin" valueType="num">
                                      <p:cBhvr additive="base">
                                        <p:cTn id="172" dur="500" fill="hold"/>
                                        <p:tgtEl>
                                          <p:spTgt spid="44"/>
                                        </p:tgtEl>
                                        <p:attrNameLst>
                                          <p:attrName>ppt_y</p:attrName>
                                        </p:attrNameLst>
                                      </p:cBhvr>
                                      <p:tavLst>
                                        <p:tav tm="0">
                                          <p:val>
                                            <p:strVal val="1+#ppt_h/2"/>
                                          </p:val>
                                        </p:tav>
                                        <p:tav tm="100000">
                                          <p:val>
                                            <p:strVal val="#ppt_y"/>
                                          </p:val>
                                        </p:tav>
                                      </p:tavLst>
                                    </p:anim>
                                  </p:childTnLst>
                                </p:cTn>
                              </p:par>
                              <p:par>
                                <p:cTn id="173" presetID="2" presetClass="entr" presetSubtype="12" fill="hold" grpId="0" nodeType="withEffect">
                                  <p:stCondLst>
                                    <p:cond delay="1700"/>
                                  </p:stCondLst>
                                  <p:childTnLst>
                                    <p:set>
                                      <p:cBhvr>
                                        <p:cTn id="174" dur="1" fill="hold">
                                          <p:stCondLst>
                                            <p:cond delay="0"/>
                                          </p:stCondLst>
                                        </p:cTn>
                                        <p:tgtEl>
                                          <p:spTgt spid="45"/>
                                        </p:tgtEl>
                                        <p:attrNameLst>
                                          <p:attrName>style.visibility</p:attrName>
                                        </p:attrNameLst>
                                      </p:cBhvr>
                                      <p:to>
                                        <p:strVal val="visible"/>
                                      </p:to>
                                    </p:set>
                                    <p:anim calcmode="lin" valueType="num">
                                      <p:cBhvr additive="base">
                                        <p:cTn id="175" dur="500" fill="hold"/>
                                        <p:tgtEl>
                                          <p:spTgt spid="45"/>
                                        </p:tgtEl>
                                        <p:attrNameLst>
                                          <p:attrName>ppt_x</p:attrName>
                                        </p:attrNameLst>
                                      </p:cBhvr>
                                      <p:tavLst>
                                        <p:tav tm="0">
                                          <p:val>
                                            <p:strVal val="0-#ppt_w/2"/>
                                          </p:val>
                                        </p:tav>
                                        <p:tav tm="100000">
                                          <p:val>
                                            <p:strVal val="#ppt_x"/>
                                          </p:val>
                                        </p:tav>
                                      </p:tavLst>
                                    </p:anim>
                                    <p:anim calcmode="lin" valueType="num">
                                      <p:cBhvr additive="base">
                                        <p:cTn id="176" dur="500" fill="hold"/>
                                        <p:tgtEl>
                                          <p:spTgt spid="45"/>
                                        </p:tgtEl>
                                        <p:attrNameLst>
                                          <p:attrName>ppt_y</p:attrName>
                                        </p:attrNameLst>
                                      </p:cBhvr>
                                      <p:tavLst>
                                        <p:tav tm="0">
                                          <p:val>
                                            <p:strVal val="1+#ppt_h/2"/>
                                          </p:val>
                                        </p:tav>
                                        <p:tav tm="100000">
                                          <p:val>
                                            <p:strVal val="#ppt_y"/>
                                          </p:val>
                                        </p:tav>
                                      </p:tavLst>
                                    </p:anim>
                                  </p:childTnLst>
                                </p:cTn>
                              </p:par>
                              <p:par>
                                <p:cTn id="177" presetID="2" presetClass="entr" presetSubtype="12" fill="hold" grpId="0" nodeType="withEffect">
                                  <p:stCondLst>
                                    <p:cond delay="1000"/>
                                  </p:stCondLst>
                                  <p:childTnLst>
                                    <p:set>
                                      <p:cBhvr>
                                        <p:cTn id="178" dur="1" fill="hold">
                                          <p:stCondLst>
                                            <p:cond delay="0"/>
                                          </p:stCondLst>
                                        </p:cTn>
                                        <p:tgtEl>
                                          <p:spTgt spid="46"/>
                                        </p:tgtEl>
                                        <p:attrNameLst>
                                          <p:attrName>style.visibility</p:attrName>
                                        </p:attrNameLst>
                                      </p:cBhvr>
                                      <p:to>
                                        <p:strVal val="visible"/>
                                      </p:to>
                                    </p:set>
                                    <p:anim calcmode="lin" valueType="num">
                                      <p:cBhvr additive="base">
                                        <p:cTn id="179" dur="500" fill="hold"/>
                                        <p:tgtEl>
                                          <p:spTgt spid="46"/>
                                        </p:tgtEl>
                                        <p:attrNameLst>
                                          <p:attrName>ppt_x</p:attrName>
                                        </p:attrNameLst>
                                      </p:cBhvr>
                                      <p:tavLst>
                                        <p:tav tm="0">
                                          <p:val>
                                            <p:strVal val="0-#ppt_w/2"/>
                                          </p:val>
                                        </p:tav>
                                        <p:tav tm="100000">
                                          <p:val>
                                            <p:strVal val="#ppt_x"/>
                                          </p:val>
                                        </p:tav>
                                      </p:tavLst>
                                    </p:anim>
                                    <p:anim calcmode="lin" valueType="num">
                                      <p:cBhvr additive="base">
                                        <p:cTn id="180" dur="500" fill="hold"/>
                                        <p:tgtEl>
                                          <p:spTgt spid="46"/>
                                        </p:tgtEl>
                                        <p:attrNameLst>
                                          <p:attrName>ppt_y</p:attrName>
                                        </p:attrNameLst>
                                      </p:cBhvr>
                                      <p:tavLst>
                                        <p:tav tm="0">
                                          <p:val>
                                            <p:strVal val="1+#ppt_h/2"/>
                                          </p:val>
                                        </p:tav>
                                        <p:tav tm="100000">
                                          <p:val>
                                            <p:strVal val="#ppt_y"/>
                                          </p:val>
                                        </p:tav>
                                      </p:tavLst>
                                    </p:anim>
                                  </p:childTnLst>
                                </p:cTn>
                              </p:par>
                              <p:par>
                                <p:cTn id="181" presetID="2" presetClass="entr" presetSubtype="12" fill="hold" grpId="0" nodeType="withEffect">
                                  <p:stCondLst>
                                    <p:cond delay="1600"/>
                                  </p:stCondLst>
                                  <p:childTnLst>
                                    <p:set>
                                      <p:cBhvr>
                                        <p:cTn id="182" dur="1" fill="hold">
                                          <p:stCondLst>
                                            <p:cond delay="0"/>
                                          </p:stCondLst>
                                        </p:cTn>
                                        <p:tgtEl>
                                          <p:spTgt spid="47"/>
                                        </p:tgtEl>
                                        <p:attrNameLst>
                                          <p:attrName>style.visibility</p:attrName>
                                        </p:attrNameLst>
                                      </p:cBhvr>
                                      <p:to>
                                        <p:strVal val="visible"/>
                                      </p:to>
                                    </p:set>
                                    <p:anim calcmode="lin" valueType="num">
                                      <p:cBhvr additive="base">
                                        <p:cTn id="183" dur="500" fill="hold"/>
                                        <p:tgtEl>
                                          <p:spTgt spid="47"/>
                                        </p:tgtEl>
                                        <p:attrNameLst>
                                          <p:attrName>ppt_x</p:attrName>
                                        </p:attrNameLst>
                                      </p:cBhvr>
                                      <p:tavLst>
                                        <p:tav tm="0">
                                          <p:val>
                                            <p:strVal val="0-#ppt_w/2"/>
                                          </p:val>
                                        </p:tav>
                                        <p:tav tm="100000">
                                          <p:val>
                                            <p:strVal val="#ppt_x"/>
                                          </p:val>
                                        </p:tav>
                                      </p:tavLst>
                                    </p:anim>
                                    <p:anim calcmode="lin" valueType="num">
                                      <p:cBhvr additive="base">
                                        <p:cTn id="184" dur="500" fill="hold"/>
                                        <p:tgtEl>
                                          <p:spTgt spid="47"/>
                                        </p:tgtEl>
                                        <p:attrNameLst>
                                          <p:attrName>ppt_y</p:attrName>
                                        </p:attrNameLst>
                                      </p:cBhvr>
                                      <p:tavLst>
                                        <p:tav tm="0">
                                          <p:val>
                                            <p:strVal val="1+#ppt_h/2"/>
                                          </p:val>
                                        </p:tav>
                                        <p:tav tm="100000">
                                          <p:val>
                                            <p:strVal val="#ppt_y"/>
                                          </p:val>
                                        </p:tav>
                                      </p:tavLst>
                                    </p:anim>
                                  </p:childTnLst>
                                </p:cTn>
                              </p:par>
                              <p:par>
                                <p:cTn id="185" presetID="2" presetClass="entr" presetSubtype="12" fill="hold" grpId="0" nodeType="withEffect">
                                  <p:stCondLst>
                                    <p:cond delay="1300"/>
                                  </p:stCondLst>
                                  <p:childTnLst>
                                    <p:set>
                                      <p:cBhvr>
                                        <p:cTn id="186" dur="1" fill="hold">
                                          <p:stCondLst>
                                            <p:cond delay="0"/>
                                          </p:stCondLst>
                                        </p:cTn>
                                        <p:tgtEl>
                                          <p:spTgt spid="48"/>
                                        </p:tgtEl>
                                        <p:attrNameLst>
                                          <p:attrName>style.visibility</p:attrName>
                                        </p:attrNameLst>
                                      </p:cBhvr>
                                      <p:to>
                                        <p:strVal val="visible"/>
                                      </p:to>
                                    </p:set>
                                    <p:anim calcmode="lin" valueType="num">
                                      <p:cBhvr additive="base">
                                        <p:cTn id="187" dur="500" fill="hold"/>
                                        <p:tgtEl>
                                          <p:spTgt spid="48"/>
                                        </p:tgtEl>
                                        <p:attrNameLst>
                                          <p:attrName>ppt_x</p:attrName>
                                        </p:attrNameLst>
                                      </p:cBhvr>
                                      <p:tavLst>
                                        <p:tav tm="0">
                                          <p:val>
                                            <p:strVal val="0-#ppt_w/2"/>
                                          </p:val>
                                        </p:tav>
                                        <p:tav tm="100000">
                                          <p:val>
                                            <p:strVal val="#ppt_x"/>
                                          </p:val>
                                        </p:tav>
                                      </p:tavLst>
                                    </p:anim>
                                    <p:anim calcmode="lin" valueType="num">
                                      <p:cBhvr additive="base">
                                        <p:cTn id="188" dur="500" fill="hold"/>
                                        <p:tgtEl>
                                          <p:spTgt spid="48"/>
                                        </p:tgtEl>
                                        <p:attrNameLst>
                                          <p:attrName>ppt_y</p:attrName>
                                        </p:attrNameLst>
                                      </p:cBhvr>
                                      <p:tavLst>
                                        <p:tav tm="0">
                                          <p:val>
                                            <p:strVal val="1+#ppt_h/2"/>
                                          </p:val>
                                        </p:tav>
                                        <p:tav tm="100000">
                                          <p:val>
                                            <p:strVal val="#ppt_y"/>
                                          </p:val>
                                        </p:tav>
                                      </p:tavLst>
                                    </p:anim>
                                  </p:childTnLst>
                                </p:cTn>
                              </p:par>
                              <p:par>
                                <p:cTn id="189" presetID="2" presetClass="entr" presetSubtype="12" fill="hold" grpId="0" nodeType="withEffect">
                                  <p:stCondLst>
                                    <p:cond delay="300"/>
                                  </p:stCondLst>
                                  <p:childTnLst>
                                    <p:set>
                                      <p:cBhvr>
                                        <p:cTn id="190" dur="1" fill="hold">
                                          <p:stCondLst>
                                            <p:cond delay="0"/>
                                          </p:stCondLst>
                                        </p:cTn>
                                        <p:tgtEl>
                                          <p:spTgt spid="49"/>
                                        </p:tgtEl>
                                        <p:attrNameLst>
                                          <p:attrName>style.visibility</p:attrName>
                                        </p:attrNameLst>
                                      </p:cBhvr>
                                      <p:to>
                                        <p:strVal val="visible"/>
                                      </p:to>
                                    </p:set>
                                    <p:anim calcmode="lin" valueType="num">
                                      <p:cBhvr additive="base">
                                        <p:cTn id="191" dur="500" fill="hold"/>
                                        <p:tgtEl>
                                          <p:spTgt spid="49"/>
                                        </p:tgtEl>
                                        <p:attrNameLst>
                                          <p:attrName>ppt_x</p:attrName>
                                        </p:attrNameLst>
                                      </p:cBhvr>
                                      <p:tavLst>
                                        <p:tav tm="0">
                                          <p:val>
                                            <p:strVal val="0-#ppt_w/2"/>
                                          </p:val>
                                        </p:tav>
                                        <p:tav tm="100000">
                                          <p:val>
                                            <p:strVal val="#ppt_x"/>
                                          </p:val>
                                        </p:tav>
                                      </p:tavLst>
                                    </p:anim>
                                    <p:anim calcmode="lin" valueType="num">
                                      <p:cBhvr additive="base">
                                        <p:cTn id="192" dur="500" fill="hold"/>
                                        <p:tgtEl>
                                          <p:spTgt spid="49"/>
                                        </p:tgtEl>
                                        <p:attrNameLst>
                                          <p:attrName>ppt_y</p:attrName>
                                        </p:attrNameLst>
                                      </p:cBhvr>
                                      <p:tavLst>
                                        <p:tav tm="0">
                                          <p:val>
                                            <p:strVal val="1+#ppt_h/2"/>
                                          </p:val>
                                        </p:tav>
                                        <p:tav tm="100000">
                                          <p:val>
                                            <p:strVal val="#ppt_y"/>
                                          </p:val>
                                        </p:tav>
                                      </p:tavLst>
                                    </p:anim>
                                  </p:childTnLst>
                                </p:cTn>
                              </p:par>
                              <p:par>
                                <p:cTn id="193" presetID="2" presetClass="entr" presetSubtype="12" fill="hold" grpId="0" nodeType="withEffect">
                                  <p:stCondLst>
                                    <p:cond delay="1100"/>
                                  </p:stCondLst>
                                  <p:childTnLst>
                                    <p:set>
                                      <p:cBhvr>
                                        <p:cTn id="194" dur="1" fill="hold">
                                          <p:stCondLst>
                                            <p:cond delay="0"/>
                                          </p:stCondLst>
                                        </p:cTn>
                                        <p:tgtEl>
                                          <p:spTgt spid="50"/>
                                        </p:tgtEl>
                                        <p:attrNameLst>
                                          <p:attrName>style.visibility</p:attrName>
                                        </p:attrNameLst>
                                      </p:cBhvr>
                                      <p:to>
                                        <p:strVal val="visible"/>
                                      </p:to>
                                    </p:set>
                                    <p:anim calcmode="lin" valueType="num">
                                      <p:cBhvr additive="base">
                                        <p:cTn id="195" dur="500" fill="hold"/>
                                        <p:tgtEl>
                                          <p:spTgt spid="50"/>
                                        </p:tgtEl>
                                        <p:attrNameLst>
                                          <p:attrName>ppt_x</p:attrName>
                                        </p:attrNameLst>
                                      </p:cBhvr>
                                      <p:tavLst>
                                        <p:tav tm="0">
                                          <p:val>
                                            <p:strVal val="0-#ppt_w/2"/>
                                          </p:val>
                                        </p:tav>
                                        <p:tav tm="100000">
                                          <p:val>
                                            <p:strVal val="#ppt_x"/>
                                          </p:val>
                                        </p:tav>
                                      </p:tavLst>
                                    </p:anim>
                                    <p:anim calcmode="lin" valueType="num">
                                      <p:cBhvr additive="base">
                                        <p:cTn id="196" dur="500" fill="hold"/>
                                        <p:tgtEl>
                                          <p:spTgt spid="50"/>
                                        </p:tgtEl>
                                        <p:attrNameLst>
                                          <p:attrName>ppt_y</p:attrName>
                                        </p:attrNameLst>
                                      </p:cBhvr>
                                      <p:tavLst>
                                        <p:tav tm="0">
                                          <p:val>
                                            <p:strVal val="1+#ppt_h/2"/>
                                          </p:val>
                                        </p:tav>
                                        <p:tav tm="100000">
                                          <p:val>
                                            <p:strVal val="#ppt_y"/>
                                          </p:val>
                                        </p:tav>
                                      </p:tavLst>
                                    </p:anim>
                                  </p:childTnLst>
                                </p:cTn>
                              </p:par>
                              <p:par>
                                <p:cTn id="197" presetID="2" presetClass="entr" presetSubtype="12" fill="hold" grpId="0" nodeType="withEffect">
                                  <p:stCondLst>
                                    <p:cond delay="1700"/>
                                  </p:stCondLst>
                                  <p:childTnLst>
                                    <p:set>
                                      <p:cBhvr>
                                        <p:cTn id="198" dur="1" fill="hold">
                                          <p:stCondLst>
                                            <p:cond delay="0"/>
                                          </p:stCondLst>
                                        </p:cTn>
                                        <p:tgtEl>
                                          <p:spTgt spid="51"/>
                                        </p:tgtEl>
                                        <p:attrNameLst>
                                          <p:attrName>style.visibility</p:attrName>
                                        </p:attrNameLst>
                                      </p:cBhvr>
                                      <p:to>
                                        <p:strVal val="visible"/>
                                      </p:to>
                                    </p:set>
                                    <p:anim calcmode="lin" valueType="num">
                                      <p:cBhvr additive="base">
                                        <p:cTn id="199" dur="500" fill="hold"/>
                                        <p:tgtEl>
                                          <p:spTgt spid="51"/>
                                        </p:tgtEl>
                                        <p:attrNameLst>
                                          <p:attrName>ppt_x</p:attrName>
                                        </p:attrNameLst>
                                      </p:cBhvr>
                                      <p:tavLst>
                                        <p:tav tm="0">
                                          <p:val>
                                            <p:strVal val="0-#ppt_w/2"/>
                                          </p:val>
                                        </p:tav>
                                        <p:tav tm="100000">
                                          <p:val>
                                            <p:strVal val="#ppt_x"/>
                                          </p:val>
                                        </p:tav>
                                      </p:tavLst>
                                    </p:anim>
                                    <p:anim calcmode="lin" valueType="num">
                                      <p:cBhvr additive="base">
                                        <p:cTn id="200" dur="500" fill="hold"/>
                                        <p:tgtEl>
                                          <p:spTgt spid="51"/>
                                        </p:tgtEl>
                                        <p:attrNameLst>
                                          <p:attrName>ppt_y</p:attrName>
                                        </p:attrNameLst>
                                      </p:cBhvr>
                                      <p:tavLst>
                                        <p:tav tm="0">
                                          <p:val>
                                            <p:strVal val="1+#ppt_h/2"/>
                                          </p:val>
                                        </p:tav>
                                        <p:tav tm="100000">
                                          <p:val>
                                            <p:strVal val="#ppt_y"/>
                                          </p:val>
                                        </p:tav>
                                      </p:tavLst>
                                    </p:anim>
                                  </p:childTnLst>
                                </p:cTn>
                              </p:par>
                              <p:par>
                                <p:cTn id="201" presetID="2" presetClass="entr" presetSubtype="12" fill="hold" grpId="0" nodeType="withEffect">
                                  <p:stCondLst>
                                    <p:cond delay="900"/>
                                  </p:stCondLst>
                                  <p:childTnLst>
                                    <p:set>
                                      <p:cBhvr>
                                        <p:cTn id="202" dur="1" fill="hold">
                                          <p:stCondLst>
                                            <p:cond delay="0"/>
                                          </p:stCondLst>
                                        </p:cTn>
                                        <p:tgtEl>
                                          <p:spTgt spid="52"/>
                                        </p:tgtEl>
                                        <p:attrNameLst>
                                          <p:attrName>style.visibility</p:attrName>
                                        </p:attrNameLst>
                                      </p:cBhvr>
                                      <p:to>
                                        <p:strVal val="visible"/>
                                      </p:to>
                                    </p:set>
                                    <p:anim calcmode="lin" valueType="num">
                                      <p:cBhvr additive="base">
                                        <p:cTn id="203" dur="500" fill="hold"/>
                                        <p:tgtEl>
                                          <p:spTgt spid="52"/>
                                        </p:tgtEl>
                                        <p:attrNameLst>
                                          <p:attrName>ppt_x</p:attrName>
                                        </p:attrNameLst>
                                      </p:cBhvr>
                                      <p:tavLst>
                                        <p:tav tm="0">
                                          <p:val>
                                            <p:strVal val="0-#ppt_w/2"/>
                                          </p:val>
                                        </p:tav>
                                        <p:tav tm="100000">
                                          <p:val>
                                            <p:strVal val="#ppt_x"/>
                                          </p:val>
                                        </p:tav>
                                      </p:tavLst>
                                    </p:anim>
                                    <p:anim calcmode="lin" valueType="num">
                                      <p:cBhvr additive="base">
                                        <p:cTn id="204" dur="500" fill="hold"/>
                                        <p:tgtEl>
                                          <p:spTgt spid="52"/>
                                        </p:tgtEl>
                                        <p:attrNameLst>
                                          <p:attrName>ppt_y</p:attrName>
                                        </p:attrNameLst>
                                      </p:cBhvr>
                                      <p:tavLst>
                                        <p:tav tm="0">
                                          <p:val>
                                            <p:strVal val="1+#ppt_h/2"/>
                                          </p:val>
                                        </p:tav>
                                        <p:tav tm="100000">
                                          <p:val>
                                            <p:strVal val="#ppt_y"/>
                                          </p:val>
                                        </p:tav>
                                      </p:tavLst>
                                    </p:anim>
                                  </p:childTnLst>
                                </p:cTn>
                              </p:par>
                              <p:par>
                                <p:cTn id="205" presetID="2" presetClass="entr" presetSubtype="12" fill="hold" grpId="0" nodeType="withEffect">
                                  <p:stCondLst>
                                    <p:cond delay="1300"/>
                                  </p:stCondLst>
                                  <p:childTnLst>
                                    <p:set>
                                      <p:cBhvr>
                                        <p:cTn id="206" dur="1" fill="hold">
                                          <p:stCondLst>
                                            <p:cond delay="0"/>
                                          </p:stCondLst>
                                        </p:cTn>
                                        <p:tgtEl>
                                          <p:spTgt spid="53"/>
                                        </p:tgtEl>
                                        <p:attrNameLst>
                                          <p:attrName>style.visibility</p:attrName>
                                        </p:attrNameLst>
                                      </p:cBhvr>
                                      <p:to>
                                        <p:strVal val="visible"/>
                                      </p:to>
                                    </p:set>
                                    <p:anim calcmode="lin" valueType="num">
                                      <p:cBhvr additive="base">
                                        <p:cTn id="207" dur="500" fill="hold"/>
                                        <p:tgtEl>
                                          <p:spTgt spid="53"/>
                                        </p:tgtEl>
                                        <p:attrNameLst>
                                          <p:attrName>ppt_x</p:attrName>
                                        </p:attrNameLst>
                                      </p:cBhvr>
                                      <p:tavLst>
                                        <p:tav tm="0">
                                          <p:val>
                                            <p:strVal val="0-#ppt_w/2"/>
                                          </p:val>
                                        </p:tav>
                                        <p:tav tm="100000">
                                          <p:val>
                                            <p:strVal val="#ppt_x"/>
                                          </p:val>
                                        </p:tav>
                                      </p:tavLst>
                                    </p:anim>
                                    <p:anim calcmode="lin" valueType="num">
                                      <p:cBhvr additive="base">
                                        <p:cTn id="208" dur="500" fill="hold"/>
                                        <p:tgtEl>
                                          <p:spTgt spid="53"/>
                                        </p:tgtEl>
                                        <p:attrNameLst>
                                          <p:attrName>ppt_y</p:attrName>
                                        </p:attrNameLst>
                                      </p:cBhvr>
                                      <p:tavLst>
                                        <p:tav tm="0">
                                          <p:val>
                                            <p:strVal val="1+#ppt_h/2"/>
                                          </p:val>
                                        </p:tav>
                                        <p:tav tm="100000">
                                          <p:val>
                                            <p:strVal val="#ppt_y"/>
                                          </p:val>
                                        </p:tav>
                                      </p:tavLst>
                                    </p:anim>
                                  </p:childTnLst>
                                </p:cTn>
                              </p:par>
                              <p:par>
                                <p:cTn id="209" presetID="2" presetClass="entr" presetSubtype="12" fill="hold" grpId="0" nodeType="withEffect">
                                  <p:stCondLst>
                                    <p:cond delay="1700"/>
                                  </p:stCondLst>
                                  <p:childTnLst>
                                    <p:set>
                                      <p:cBhvr>
                                        <p:cTn id="210" dur="1" fill="hold">
                                          <p:stCondLst>
                                            <p:cond delay="0"/>
                                          </p:stCondLst>
                                        </p:cTn>
                                        <p:tgtEl>
                                          <p:spTgt spid="54"/>
                                        </p:tgtEl>
                                        <p:attrNameLst>
                                          <p:attrName>style.visibility</p:attrName>
                                        </p:attrNameLst>
                                      </p:cBhvr>
                                      <p:to>
                                        <p:strVal val="visible"/>
                                      </p:to>
                                    </p:set>
                                    <p:anim calcmode="lin" valueType="num">
                                      <p:cBhvr additive="base">
                                        <p:cTn id="211" dur="500" fill="hold"/>
                                        <p:tgtEl>
                                          <p:spTgt spid="54"/>
                                        </p:tgtEl>
                                        <p:attrNameLst>
                                          <p:attrName>ppt_x</p:attrName>
                                        </p:attrNameLst>
                                      </p:cBhvr>
                                      <p:tavLst>
                                        <p:tav tm="0">
                                          <p:val>
                                            <p:strVal val="0-#ppt_w/2"/>
                                          </p:val>
                                        </p:tav>
                                        <p:tav tm="100000">
                                          <p:val>
                                            <p:strVal val="#ppt_x"/>
                                          </p:val>
                                        </p:tav>
                                      </p:tavLst>
                                    </p:anim>
                                    <p:anim calcmode="lin" valueType="num">
                                      <p:cBhvr additive="base">
                                        <p:cTn id="212" dur="500" fill="hold"/>
                                        <p:tgtEl>
                                          <p:spTgt spid="54"/>
                                        </p:tgtEl>
                                        <p:attrNameLst>
                                          <p:attrName>ppt_y</p:attrName>
                                        </p:attrNameLst>
                                      </p:cBhvr>
                                      <p:tavLst>
                                        <p:tav tm="0">
                                          <p:val>
                                            <p:strVal val="1+#ppt_h/2"/>
                                          </p:val>
                                        </p:tav>
                                        <p:tav tm="100000">
                                          <p:val>
                                            <p:strVal val="#ppt_y"/>
                                          </p:val>
                                        </p:tav>
                                      </p:tavLst>
                                    </p:anim>
                                  </p:childTnLst>
                                </p:cTn>
                              </p:par>
                              <p:par>
                                <p:cTn id="213" presetID="2" presetClass="entr" presetSubtype="12" fill="hold" grpId="0" nodeType="withEffect">
                                  <p:stCondLst>
                                    <p:cond delay="1100"/>
                                  </p:stCondLst>
                                  <p:childTnLst>
                                    <p:set>
                                      <p:cBhvr>
                                        <p:cTn id="214" dur="1" fill="hold">
                                          <p:stCondLst>
                                            <p:cond delay="0"/>
                                          </p:stCondLst>
                                        </p:cTn>
                                        <p:tgtEl>
                                          <p:spTgt spid="55"/>
                                        </p:tgtEl>
                                        <p:attrNameLst>
                                          <p:attrName>style.visibility</p:attrName>
                                        </p:attrNameLst>
                                      </p:cBhvr>
                                      <p:to>
                                        <p:strVal val="visible"/>
                                      </p:to>
                                    </p:set>
                                    <p:anim calcmode="lin" valueType="num">
                                      <p:cBhvr additive="base">
                                        <p:cTn id="215" dur="500" fill="hold"/>
                                        <p:tgtEl>
                                          <p:spTgt spid="55"/>
                                        </p:tgtEl>
                                        <p:attrNameLst>
                                          <p:attrName>ppt_x</p:attrName>
                                        </p:attrNameLst>
                                      </p:cBhvr>
                                      <p:tavLst>
                                        <p:tav tm="0">
                                          <p:val>
                                            <p:strVal val="0-#ppt_w/2"/>
                                          </p:val>
                                        </p:tav>
                                        <p:tav tm="100000">
                                          <p:val>
                                            <p:strVal val="#ppt_x"/>
                                          </p:val>
                                        </p:tav>
                                      </p:tavLst>
                                    </p:anim>
                                    <p:anim calcmode="lin" valueType="num">
                                      <p:cBhvr additive="base">
                                        <p:cTn id="216" dur="500" fill="hold"/>
                                        <p:tgtEl>
                                          <p:spTgt spid="55"/>
                                        </p:tgtEl>
                                        <p:attrNameLst>
                                          <p:attrName>ppt_y</p:attrName>
                                        </p:attrNameLst>
                                      </p:cBhvr>
                                      <p:tavLst>
                                        <p:tav tm="0">
                                          <p:val>
                                            <p:strVal val="1+#ppt_h/2"/>
                                          </p:val>
                                        </p:tav>
                                        <p:tav tm="100000">
                                          <p:val>
                                            <p:strVal val="#ppt_y"/>
                                          </p:val>
                                        </p:tav>
                                      </p:tavLst>
                                    </p:anim>
                                  </p:childTnLst>
                                </p:cTn>
                              </p:par>
                              <p:par>
                                <p:cTn id="217" presetID="2" presetClass="entr" presetSubtype="12" fill="hold" grpId="0" nodeType="withEffect">
                                  <p:stCondLst>
                                    <p:cond delay="1500"/>
                                  </p:stCondLst>
                                  <p:childTnLst>
                                    <p:set>
                                      <p:cBhvr>
                                        <p:cTn id="218" dur="1" fill="hold">
                                          <p:stCondLst>
                                            <p:cond delay="0"/>
                                          </p:stCondLst>
                                        </p:cTn>
                                        <p:tgtEl>
                                          <p:spTgt spid="56"/>
                                        </p:tgtEl>
                                        <p:attrNameLst>
                                          <p:attrName>style.visibility</p:attrName>
                                        </p:attrNameLst>
                                      </p:cBhvr>
                                      <p:to>
                                        <p:strVal val="visible"/>
                                      </p:to>
                                    </p:set>
                                    <p:anim calcmode="lin" valueType="num">
                                      <p:cBhvr additive="base">
                                        <p:cTn id="219" dur="500" fill="hold"/>
                                        <p:tgtEl>
                                          <p:spTgt spid="56"/>
                                        </p:tgtEl>
                                        <p:attrNameLst>
                                          <p:attrName>ppt_x</p:attrName>
                                        </p:attrNameLst>
                                      </p:cBhvr>
                                      <p:tavLst>
                                        <p:tav tm="0">
                                          <p:val>
                                            <p:strVal val="0-#ppt_w/2"/>
                                          </p:val>
                                        </p:tav>
                                        <p:tav tm="100000">
                                          <p:val>
                                            <p:strVal val="#ppt_x"/>
                                          </p:val>
                                        </p:tav>
                                      </p:tavLst>
                                    </p:anim>
                                    <p:anim calcmode="lin" valueType="num">
                                      <p:cBhvr additive="base">
                                        <p:cTn id="220" dur="500" fill="hold"/>
                                        <p:tgtEl>
                                          <p:spTgt spid="56"/>
                                        </p:tgtEl>
                                        <p:attrNameLst>
                                          <p:attrName>ppt_y</p:attrName>
                                        </p:attrNameLst>
                                      </p:cBhvr>
                                      <p:tavLst>
                                        <p:tav tm="0">
                                          <p:val>
                                            <p:strVal val="1+#ppt_h/2"/>
                                          </p:val>
                                        </p:tav>
                                        <p:tav tm="100000">
                                          <p:val>
                                            <p:strVal val="#ppt_y"/>
                                          </p:val>
                                        </p:tav>
                                      </p:tavLst>
                                    </p:anim>
                                  </p:childTnLst>
                                </p:cTn>
                              </p:par>
                              <p:par>
                                <p:cTn id="221" presetID="2" presetClass="entr" presetSubtype="12" fill="hold" grpId="0" nodeType="withEffect">
                                  <p:stCondLst>
                                    <p:cond delay="1900"/>
                                  </p:stCondLst>
                                  <p:childTnLst>
                                    <p:set>
                                      <p:cBhvr>
                                        <p:cTn id="222" dur="1" fill="hold">
                                          <p:stCondLst>
                                            <p:cond delay="0"/>
                                          </p:stCondLst>
                                        </p:cTn>
                                        <p:tgtEl>
                                          <p:spTgt spid="57"/>
                                        </p:tgtEl>
                                        <p:attrNameLst>
                                          <p:attrName>style.visibility</p:attrName>
                                        </p:attrNameLst>
                                      </p:cBhvr>
                                      <p:to>
                                        <p:strVal val="visible"/>
                                      </p:to>
                                    </p:set>
                                    <p:anim calcmode="lin" valueType="num">
                                      <p:cBhvr additive="base">
                                        <p:cTn id="223" dur="500" fill="hold"/>
                                        <p:tgtEl>
                                          <p:spTgt spid="57"/>
                                        </p:tgtEl>
                                        <p:attrNameLst>
                                          <p:attrName>ppt_x</p:attrName>
                                        </p:attrNameLst>
                                      </p:cBhvr>
                                      <p:tavLst>
                                        <p:tav tm="0">
                                          <p:val>
                                            <p:strVal val="0-#ppt_w/2"/>
                                          </p:val>
                                        </p:tav>
                                        <p:tav tm="100000">
                                          <p:val>
                                            <p:strVal val="#ppt_x"/>
                                          </p:val>
                                        </p:tav>
                                      </p:tavLst>
                                    </p:anim>
                                    <p:anim calcmode="lin" valueType="num">
                                      <p:cBhvr additive="base">
                                        <p:cTn id="224" dur="500" fill="hold"/>
                                        <p:tgtEl>
                                          <p:spTgt spid="57"/>
                                        </p:tgtEl>
                                        <p:attrNameLst>
                                          <p:attrName>ppt_y</p:attrName>
                                        </p:attrNameLst>
                                      </p:cBhvr>
                                      <p:tavLst>
                                        <p:tav tm="0">
                                          <p:val>
                                            <p:strVal val="1+#ppt_h/2"/>
                                          </p:val>
                                        </p:tav>
                                        <p:tav tm="100000">
                                          <p:val>
                                            <p:strVal val="#ppt_y"/>
                                          </p:val>
                                        </p:tav>
                                      </p:tavLst>
                                    </p:anim>
                                  </p:childTnLst>
                                </p:cTn>
                              </p:par>
                              <p:par>
                                <p:cTn id="225" presetID="2" presetClass="entr" presetSubtype="12" fill="hold" grpId="0" nodeType="withEffect">
                                  <p:stCondLst>
                                    <p:cond delay="1900"/>
                                  </p:stCondLst>
                                  <p:childTnLst>
                                    <p:set>
                                      <p:cBhvr>
                                        <p:cTn id="226" dur="1" fill="hold">
                                          <p:stCondLst>
                                            <p:cond delay="0"/>
                                          </p:stCondLst>
                                        </p:cTn>
                                        <p:tgtEl>
                                          <p:spTgt spid="58"/>
                                        </p:tgtEl>
                                        <p:attrNameLst>
                                          <p:attrName>style.visibility</p:attrName>
                                        </p:attrNameLst>
                                      </p:cBhvr>
                                      <p:to>
                                        <p:strVal val="visible"/>
                                      </p:to>
                                    </p:set>
                                    <p:anim calcmode="lin" valueType="num">
                                      <p:cBhvr additive="base">
                                        <p:cTn id="227" dur="500" fill="hold"/>
                                        <p:tgtEl>
                                          <p:spTgt spid="58"/>
                                        </p:tgtEl>
                                        <p:attrNameLst>
                                          <p:attrName>ppt_x</p:attrName>
                                        </p:attrNameLst>
                                      </p:cBhvr>
                                      <p:tavLst>
                                        <p:tav tm="0">
                                          <p:val>
                                            <p:strVal val="0-#ppt_w/2"/>
                                          </p:val>
                                        </p:tav>
                                        <p:tav tm="100000">
                                          <p:val>
                                            <p:strVal val="#ppt_x"/>
                                          </p:val>
                                        </p:tav>
                                      </p:tavLst>
                                    </p:anim>
                                    <p:anim calcmode="lin" valueType="num">
                                      <p:cBhvr additive="base">
                                        <p:cTn id="228" dur="500" fill="hold"/>
                                        <p:tgtEl>
                                          <p:spTgt spid="58"/>
                                        </p:tgtEl>
                                        <p:attrNameLst>
                                          <p:attrName>ppt_y</p:attrName>
                                        </p:attrNameLst>
                                      </p:cBhvr>
                                      <p:tavLst>
                                        <p:tav tm="0">
                                          <p:val>
                                            <p:strVal val="1+#ppt_h/2"/>
                                          </p:val>
                                        </p:tav>
                                        <p:tav tm="100000">
                                          <p:val>
                                            <p:strVal val="#ppt_y"/>
                                          </p:val>
                                        </p:tav>
                                      </p:tavLst>
                                    </p:anim>
                                  </p:childTnLst>
                                </p:cTn>
                              </p:par>
                              <p:par>
                                <p:cTn id="229" presetID="2" presetClass="entr" presetSubtype="12" fill="hold" grpId="0" nodeType="withEffect">
                                  <p:stCondLst>
                                    <p:cond delay="2300"/>
                                  </p:stCondLst>
                                  <p:childTnLst>
                                    <p:set>
                                      <p:cBhvr>
                                        <p:cTn id="230" dur="1" fill="hold">
                                          <p:stCondLst>
                                            <p:cond delay="0"/>
                                          </p:stCondLst>
                                        </p:cTn>
                                        <p:tgtEl>
                                          <p:spTgt spid="59"/>
                                        </p:tgtEl>
                                        <p:attrNameLst>
                                          <p:attrName>style.visibility</p:attrName>
                                        </p:attrNameLst>
                                      </p:cBhvr>
                                      <p:to>
                                        <p:strVal val="visible"/>
                                      </p:to>
                                    </p:set>
                                    <p:anim calcmode="lin" valueType="num">
                                      <p:cBhvr additive="base">
                                        <p:cTn id="231" dur="500" fill="hold"/>
                                        <p:tgtEl>
                                          <p:spTgt spid="59"/>
                                        </p:tgtEl>
                                        <p:attrNameLst>
                                          <p:attrName>ppt_x</p:attrName>
                                        </p:attrNameLst>
                                      </p:cBhvr>
                                      <p:tavLst>
                                        <p:tav tm="0">
                                          <p:val>
                                            <p:strVal val="0-#ppt_w/2"/>
                                          </p:val>
                                        </p:tav>
                                        <p:tav tm="100000">
                                          <p:val>
                                            <p:strVal val="#ppt_x"/>
                                          </p:val>
                                        </p:tav>
                                      </p:tavLst>
                                    </p:anim>
                                    <p:anim calcmode="lin" valueType="num">
                                      <p:cBhvr additive="base">
                                        <p:cTn id="232" dur="500" fill="hold"/>
                                        <p:tgtEl>
                                          <p:spTgt spid="59"/>
                                        </p:tgtEl>
                                        <p:attrNameLst>
                                          <p:attrName>ppt_y</p:attrName>
                                        </p:attrNameLst>
                                      </p:cBhvr>
                                      <p:tavLst>
                                        <p:tav tm="0">
                                          <p:val>
                                            <p:strVal val="1+#ppt_h/2"/>
                                          </p:val>
                                        </p:tav>
                                        <p:tav tm="100000">
                                          <p:val>
                                            <p:strVal val="#ppt_y"/>
                                          </p:val>
                                        </p:tav>
                                      </p:tavLst>
                                    </p:anim>
                                  </p:childTnLst>
                                </p:cTn>
                              </p:par>
                              <p:par>
                                <p:cTn id="233" presetID="2" presetClass="entr" presetSubtype="12" fill="hold" grpId="0" nodeType="withEffect">
                                  <p:stCondLst>
                                    <p:cond delay="1300"/>
                                  </p:stCondLst>
                                  <p:childTnLst>
                                    <p:set>
                                      <p:cBhvr>
                                        <p:cTn id="234" dur="1" fill="hold">
                                          <p:stCondLst>
                                            <p:cond delay="0"/>
                                          </p:stCondLst>
                                        </p:cTn>
                                        <p:tgtEl>
                                          <p:spTgt spid="60"/>
                                        </p:tgtEl>
                                        <p:attrNameLst>
                                          <p:attrName>style.visibility</p:attrName>
                                        </p:attrNameLst>
                                      </p:cBhvr>
                                      <p:to>
                                        <p:strVal val="visible"/>
                                      </p:to>
                                    </p:set>
                                    <p:anim calcmode="lin" valueType="num">
                                      <p:cBhvr additive="base">
                                        <p:cTn id="235" dur="500" fill="hold"/>
                                        <p:tgtEl>
                                          <p:spTgt spid="60"/>
                                        </p:tgtEl>
                                        <p:attrNameLst>
                                          <p:attrName>ppt_x</p:attrName>
                                        </p:attrNameLst>
                                      </p:cBhvr>
                                      <p:tavLst>
                                        <p:tav tm="0">
                                          <p:val>
                                            <p:strVal val="0-#ppt_w/2"/>
                                          </p:val>
                                        </p:tav>
                                        <p:tav tm="100000">
                                          <p:val>
                                            <p:strVal val="#ppt_x"/>
                                          </p:val>
                                        </p:tav>
                                      </p:tavLst>
                                    </p:anim>
                                    <p:anim calcmode="lin" valueType="num">
                                      <p:cBhvr additive="base">
                                        <p:cTn id="236" dur="500" fill="hold"/>
                                        <p:tgtEl>
                                          <p:spTgt spid="60"/>
                                        </p:tgtEl>
                                        <p:attrNameLst>
                                          <p:attrName>ppt_y</p:attrName>
                                        </p:attrNameLst>
                                      </p:cBhvr>
                                      <p:tavLst>
                                        <p:tav tm="0">
                                          <p:val>
                                            <p:strVal val="1+#ppt_h/2"/>
                                          </p:val>
                                        </p:tav>
                                        <p:tav tm="100000">
                                          <p:val>
                                            <p:strVal val="#ppt_y"/>
                                          </p:val>
                                        </p:tav>
                                      </p:tavLst>
                                    </p:anim>
                                  </p:childTnLst>
                                </p:cTn>
                              </p:par>
                              <p:par>
                                <p:cTn id="237" presetID="2" presetClass="entr" presetSubtype="12" fill="hold" grpId="0" nodeType="withEffect">
                                  <p:stCondLst>
                                    <p:cond delay="2000"/>
                                  </p:stCondLst>
                                  <p:childTnLst>
                                    <p:set>
                                      <p:cBhvr>
                                        <p:cTn id="238" dur="1" fill="hold">
                                          <p:stCondLst>
                                            <p:cond delay="0"/>
                                          </p:stCondLst>
                                        </p:cTn>
                                        <p:tgtEl>
                                          <p:spTgt spid="61"/>
                                        </p:tgtEl>
                                        <p:attrNameLst>
                                          <p:attrName>style.visibility</p:attrName>
                                        </p:attrNameLst>
                                      </p:cBhvr>
                                      <p:to>
                                        <p:strVal val="visible"/>
                                      </p:to>
                                    </p:set>
                                    <p:anim calcmode="lin" valueType="num">
                                      <p:cBhvr additive="base">
                                        <p:cTn id="239" dur="500" fill="hold"/>
                                        <p:tgtEl>
                                          <p:spTgt spid="61"/>
                                        </p:tgtEl>
                                        <p:attrNameLst>
                                          <p:attrName>ppt_x</p:attrName>
                                        </p:attrNameLst>
                                      </p:cBhvr>
                                      <p:tavLst>
                                        <p:tav tm="0">
                                          <p:val>
                                            <p:strVal val="0-#ppt_w/2"/>
                                          </p:val>
                                        </p:tav>
                                        <p:tav tm="100000">
                                          <p:val>
                                            <p:strVal val="#ppt_x"/>
                                          </p:val>
                                        </p:tav>
                                      </p:tavLst>
                                    </p:anim>
                                    <p:anim calcmode="lin" valueType="num">
                                      <p:cBhvr additive="base">
                                        <p:cTn id="24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églalap 11">
            <a:hlinkClick r:id="rId2" action="ppaction://hlinksldjump"/>
          </p:cNvPr>
          <p:cNvSpPr/>
          <p:nvPr/>
        </p:nvSpPr>
        <p:spPr>
          <a:xfrm>
            <a:off x="6282947" y="4467901"/>
            <a:ext cx="4260194" cy="563149"/>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hlinkClick r:id="rId3" action="ppaction://hlinksldjump"/>
          </p:cNvPr>
          <p:cNvSpPr/>
          <p:nvPr/>
        </p:nvSpPr>
        <p:spPr>
          <a:xfrm>
            <a:off x="6282947" y="3075374"/>
            <a:ext cx="4260195" cy="881349"/>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a:hlinkClick r:id="rId2" action="ppaction://hlinksldjump"/>
          </p:cNvPr>
          <p:cNvSpPr/>
          <p:nvPr/>
        </p:nvSpPr>
        <p:spPr>
          <a:xfrm>
            <a:off x="6282946" y="1701423"/>
            <a:ext cx="4260195" cy="873508"/>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artalom helye 3"/>
          <p:cNvSpPr>
            <a:spLocks noGrp="1"/>
          </p:cNvSpPr>
          <p:nvPr>
            <p:ph sz="half" idx="1"/>
          </p:nvPr>
        </p:nvSpPr>
        <p:spPr>
          <a:xfrm>
            <a:off x="838200" y="1690688"/>
            <a:ext cx="5025216" cy="4351338"/>
          </a:xfrm>
        </p:spPr>
        <p:txBody>
          <a:bodyPr/>
          <a:lstStyle/>
          <a:p>
            <a:endParaRPr lang="hu-HU" dirty="0"/>
          </a:p>
        </p:txBody>
      </p:sp>
      <p:sp>
        <p:nvSpPr>
          <p:cNvPr id="2" name="Cím 1"/>
          <p:cNvSpPr>
            <a:spLocks noGrp="1"/>
          </p:cNvSpPr>
          <p:nvPr>
            <p:ph type="title"/>
          </p:nvPr>
        </p:nvSpPr>
        <p:spPr/>
        <p:txBody>
          <a:bodyPr>
            <a:normAutofit/>
          </a:bodyPr>
          <a:lstStyle/>
          <a:p>
            <a:pPr algn="ctr"/>
            <a:r>
              <a:rPr lang="hu-HU" b="1" i="1" dirty="0"/>
              <a:t>Mit ne tegyél a jelszóval?</a:t>
            </a:r>
          </a:p>
        </p:txBody>
      </p:sp>
      <p:sp>
        <p:nvSpPr>
          <p:cNvPr id="5" name="Tartalom helye 4"/>
          <p:cNvSpPr>
            <a:spLocks noGrp="1"/>
          </p:cNvSpPr>
          <p:nvPr>
            <p:ph sz="half" idx="2"/>
          </p:nvPr>
        </p:nvSpPr>
        <p:spPr>
          <a:xfrm>
            <a:off x="6282947" y="1701423"/>
            <a:ext cx="4260194" cy="4351338"/>
          </a:xfrm>
        </p:spPr>
        <p:txBody>
          <a:bodyPr/>
          <a:lstStyle/>
          <a:p>
            <a:pPr marL="0" indent="0" algn="ctr">
              <a:buNone/>
            </a:pPr>
            <a:r>
              <a:rPr lang="hu-HU" dirty="0" smtClean="0">
                <a:hlinkClick r:id="rId2" action="ppaction://hlinksldjump"/>
              </a:rPr>
              <a:t>Ne adj meg jelszót ha nem muszáj.</a:t>
            </a:r>
            <a:endParaRPr lang="hu-HU" dirty="0" smtClean="0"/>
          </a:p>
          <a:p>
            <a:pPr marL="0" indent="0">
              <a:buNone/>
            </a:pPr>
            <a:endParaRPr lang="hu-HU" dirty="0" smtClean="0">
              <a:hlinkClick r:id="rId3" action="ppaction://hlinksldjump"/>
            </a:endParaRPr>
          </a:p>
          <a:p>
            <a:pPr marL="0" indent="0" algn="ctr">
              <a:buNone/>
            </a:pPr>
            <a:r>
              <a:rPr lang="hu-HU" dirty="0" smtClean="0">
                <a:hlinkClick r:id="rId3" action="ppaction://hlinksldjump"/>
              </a:rPr>
              <a:t>Soha ne jelöld meg a jelszó megjegyzés részt.</a:t>
            </a:r>
            <a:endParaRPr lang="hu-HU" dirty="0" smtClean="0"/>
          </a:p>
          <a:p>
            <a:pPr marL="0" indent="0">
              <a:buNone/>
            </a:pPr>
            <a:endParaRPr lang="hu-HU" dirty="0" smtClean="0">
              <a:hlinkClick r:id="rId2" action="ppaction://hlinksldjump"/>
            </a:endParaRPr>
          </a:p>
          <a:p>
            <a:pPr marL="0" indent="0" algn="ctr">
              <a:buNone/>
            </a:pPr>
            <a:r>
              <a:rPr lang="hu-HU" dirty="0" smtClean="0">
                <a:hlinkClick r:id="rId2" action="ppaction://hlinksldjump"/>
              </a:rPr>
              <a:t>Ne használj hosszú jelszót.</a:t>
            </a:r>
            <a:endParaRPr lang="hu-HU" dirty="0" smtClean="0"/>
          </a:p>
          <a:p>
            <a:pPr marL="0" indent="0">
              <a:buNone/>
            </a:pPr>
            <a:endParaRPr lang="hu-HU" dirty="0"/>
          </a:p>
        </p:txBody>
      </p:sp>
      <p:pic>
        <p:nvPicPr>
          <p:cNvPr id="5122" name="Picture 2" descr="Kapcsolódó ké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569" y="1965497"/>
            <a:ext cx="2534478" cy="3801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éptalálat a következőre: „nyilak”">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11049918" y="576083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578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hlinkClick r:id="rId2" action="ppaction://hlinksldjump"/>
          </p:cNvPr>
          <p:cNvSpPr/>
          <p:nvPr/>
        </p:nvSpPr>
        <p:spPr>
          <a:xfrm>
            <a:off x="6521984" y="4205287"/>
            <a:ext cx="3451050" cy="614609"/>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a:hlinkClick r:id="rId3" action="ppaction://hlinksldjump"/>
          </p:cNvPr>
          <p:cNvSpPr/>
          <p:nvPr/>
        </p:nvSpPr>
        <p:spPr>
          <a:xfrm>
            <a:off x="6521984" y="2913750"/>
            <a:ext cx="3451050" cy="823531"/>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églalap 1">
            <a:hlinkClick r:id="rId2" action="ppaction://hlinksldjump"/>
          </p:cNvPr>
          <p:cNvSpPr/>
          <p:nvPr/>
        </p:nvSpPr>
        <p:spPr>
          <a:xfrm>
            <a:off x="6521984" y="1921373"/>
            <a:ext cx="3451050" cy="524371"/>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Cím 3"/>
          <p:cNvSpPr>
            <a:spLocks noGrp="1"/>
          </p:cNvSpPr>
          <p:nvPr>
            <p:ph type="title"/>
          </p:nvPr>
        </p:nvSpPr>
        <p:spPr/>
        <p:txBody>
          <a:bodyPr>
            <a:normAutofit/>
          </a:bodyPr>
          <a:lstStyle/>
          <a:p>
            <a:pPr algn="ctr"/>
            <a:r>
              <a:rPr lang="hu-HU" sz="4800" b="1" i="1" dirty="0"/>
              <a:t>Mit ne adjunk meg soha az interneten?</a:t>
            </a:r>
          </a:p>
        </p:txBody>
      </p:sp>
      <p:sp>
        <p:nvSpPr>
          <p:cNvPr id="6" name="Tartalom helye 5"/>
          <p:cNvSpPr>
            <a:spLocks noGrp="1"/>
          </p:cNvSpPr>
          <p:nvPr>
            <p:ph sz="half" idx="2"/>
          </p:nvPr>
        </p:nvSpPr>
        <p:spPr>
          <a:xfrm>
            <a:off x="6665205" y="1882186"/>
            <a:ext cx="3307830" cy="4351338"/>
          </a:xfrm>
          <a:noFill/>
        </p:spPr>
        <p:txBody>
          <a:bodyPr/>
          <a:lstStyle/>
          <a:p>
            <a:pPr marL="0" indent="0" algn="ctr">
              <a:buNone/>
            </a:pPr>
            <a:r>
              <a:rPr lang="hu-HU" dirty="0" smtClean="0">
                <a:hlinkClick r:id="rId2" action="ppaction://hlinksldjump"/>
              </a:rPr>
              <a:t>A nevedet.</a:t>
            </a:r>
            <a:endParaRPr lang="hu-HU" dirty="0" smtClean="0"/>
          </a:p>
          <a:p>
            <a:pPr marL="0" indent="0">
              <a:buNone/>
            </a:pPr>
            <a:endParaRPr lang="hu-HU" dirty="0" smtClean="0"/>
          </a:p>
          <a:p>
            <a:pPr marL="0" indent="0" algn="ctr">
              <a:buNone/>
            </a:pPr>
            <a:r>
              <a:rPr lang="hu-HU" dirty="0" smtClean="0">
                <a:hlinkClick r:id="rId3" action="ppaction://hlinksldjump"/>
              </a:rPr>
              <a:t>A telefonszámunkat lakcímünket.</a:t>
            </a:r>
            <a:endParaRPr lang="hu-HU" dirty="0" smtClean="0"/>
          </a:p>
          <a:p>
            <a:pPr marL="0" indent="0">
              <a:buNone/>
            </a:pPr>
            <a:endParaRPr lang="hu-HU" dirty="0" smtClean="0"/>
          </a:p>
          <a:p>
            <a:pPr marL="0" indent="0" algn="ctr">
              <a:buNone/>
            </a:pPr>
            <a:r>
              <a:rPr lang="hu-HU" dirty="0" smtClean="0">
                <a:hlinkClick r:id="rId2" action="ppaction://hlinksldjump"/>
              </a:rPr>
              <a:t>Kutyánk nevét.</a:t>
            </a:r>
            <a:endParaRPr lang="hu-HU" dirty="0"/>
          </a:p>
          <a:p>
            <a:endParaRPr lang="hu-HU" dirty="0"/>
          </a:p>
        </p:txBody>
      </p:sp>
      <p:sp>
        <p:nvSpPr>
          <p:cNvPr id="8" name="Tartalom helye 7"/>
          <p:cNvSpPr>
            <a:spLocks noGrp="1"/>
          </p:cNvSpPr>
          <p:nvPr>
            <p:ph sz="half" idx="1"/>
          </p:nvPr>
        </p:nvSpPr>
        <p:spPr>
          <a:xfrm>
            <a:off x="781639" y="1882186"/>
            <a:ext cx="5181600" cy="4351338"/>
          </a:xfrm>
        </p:spPr>
        <p:txBody>
          <a:bodyPr/>
          <a:lstStyle/>
          <a:p>
            <a:endParaRPr lang="hu-HU" dirty="0"/>
          </a:p>
        </p:txBody>
      </p:sp>
      <p:pic>
        <p:nvPicPr>
          <p:cNvPr id="6148" name="Picture 4" descr="Képtalálat a következőre: „tiltó táb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062" y="2424676"/>
            <a:ext cx="3266355" cy="32663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éptalálat a következőre: „nyilak”">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11049918" y="5748962"/>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2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églalap 9">
            <a:hlinkClick r:id="rId2" action="ppaction://hlinksldjump"/>
          </p:cNvPr>
          <p:cNvSpPr/>
          <p:nvPr/>
        </p:nvSpPr>
        <p:spPr>
          <a:xfrm>
            <a:off x="6319841" y="4298868"/>
            <a:ext cx="4177398" cy="783771"/>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t>Ha megosszák közösségi oldalon a jelszavaikat.</a:t>
            </a:r>
          </a:p>
        </p:txBody>
      </p:sp>
      <p:sp>
        <p:nvSpPr>
          <p:cNvPr id="3" name="Téglalap 2">
            <a:hlinkClick r:id="rId3" action="ppaction://hlinksldjump"/>
          </p:cNvPr>
          <p:cNvSpPr/>
          <p:nvPr/>
        </p:nvSpPr>
        <p:spPr>
          <a:xfrm>
            <a:off x="6319840" y="3219254"/>
            <a:ext cx="4024999" cy="570548"/>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t>Ha játszanak.</a:t>
            </a:r>
          </a:p>
        </p:txBody>
      </p:sp>
      <p:sp>
        <p:nvSpPr>
          <p:cNvPr id="2" name="Téglalap 1">
            <a:hlinkClick r:id="rId3" action="ppaction://hlinksldjump"/>
          </p:cNvPr>
          <p:cNvSpPr/>
          <p:nvPr/>
        </p:nvSpPr>
        <p:spPr>
          <a:xfrm>
            <a:off x="6319840" y="1825625"/>
            <a:ext cx="3969914" cy="840457"/>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t>Ha böngésznek az iskolai tananyaghoz?</a:t>
            </a:r>
          </a:p>
        </p:txBody>
      </p:sp>
      <p:sp>
        <p:nvSpPr>
          <p:cNvPr id="4" name="Cím 3"/>
          <p:cNvSpPr>
            <a:spLocks noGrp="1"/>
          </p:cNvSpPr>
          <p:nvPr>
            <p:ph type="title"/>
          </p:nvPr>
        </p:nvSpPr>
        <p:spPr/>
        <p:txBody>
          <a:bodyPr>
            <a:normAutofit/>
          </a:bodyPr>
          <a:lstStyle/>
          <a:p>
            <a:pPr algn="ctr"/>
            <a:r>
              <a:rPr lang="hu-HU" sz="4400" b="1" i="1" dirty="0"/>
              <a:t>Mivel sodorják veszélybe magukat a gyerekek az interneten?</a:t>
            </a:r>
          </a:p>
        </p:txBody>
      </p:sp>
      <p:sp>
        <p:nvSpPr>
          <p:cNvPr id="5" name="Tartalom helye 4"/>
          <p:cNvSpPr>
            <a:spLocks noGrp="1"/>
          </p:cNvSpPr>
          <p:nvPr>
            <p:ph sz="half" idx="1"/>
          </p:nvPr>
        </p:nvSpPr>
        <p:spPr/>
        <p:txBody>
          <a:bodyPr>
            <a:normAutofit/>
          </a:bodyPr>
          <a:lstStyle/>
          <a:p>
            <a:endParaRPr lang="hu-HU" dirty="0"/>
          </a:p>
        </p:txBody>
      </p:sp>
      <p:pic>
        <p:nvPicPr>
          <p:cNvPr id="7170" name="Picture 2" descr="Képtalálat a következőre: „DAn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068" y="2442267"/>
            <a:ext cx="3254036" cy="3254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éptalálat a következőre: „nyilak”">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
        <p:nvSpPr>
          <p:cNvPr id="7" name="Tartalom helye 6"/>
          <p:cNvSpPr>
            <a:spLocks noGrp="1"/>
          </p:cNvSpPr>
          <p:nvPr>
            <p:ph sz="half" idx="2"/>
          </p:nvPr>
        </p:nvSpPr>
        <p:spPr>
          <a:xfrm>
            <a:off x="6319840" y="5605153"/>
            <a:ext cx="5033960" cy="571810"/>
          </a:xfrm>
        </p:spPr>
        <p:txBody>
          <a:bodyPr/>
          <a:lstStyle/>
          <a:p>
            <a:endParaRPr lang="hu-HU" dirty="0"/>
          </a:p>
        </p:txBody>
      </p:sp>
    </p:spTree>
    <p:extLst>
      <p:ext uri="{BB962C8B-B14F-4D97-AF65-F5344CB8AC3E}">
        <p14:creationId xmlns:p14="http://schemas.microsoft.com/office/powerpoint/2010/main" val="3626037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a:hlinkClick r:id="rId2" action="ppaction://hlinksldjump"/>
          </p:cNvPr>
          <p:cNvSpPr/>
          <p:nvPr/>
        </p:nvSpPr>
        <p:spPr>
          <a:xfrm>
            <a:off x="6367749" y="2809301"/>
            <a:ext cx="4483865" cy="859315"/>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t>Ne posztoljunk megengedett anyagokat.</a:t>
            </a:r>
          </a:p>
        </p:txBody>
      </p:sp>
      <p:sp>
        <p:nvSpPr>
          <p:cNvPr id="6" name="Téglalap 5">
            <a:hlinkClick r:id="rId3" action="ppaction://hlinksldjump"/>
          </p:cNvPr>
          <p:cNvSpPr/>
          <p:nvPr/>
        </p:nvSpPr>
        <p:spPr>
          <a:xfrm>
            <a:off x="6367749" y="1825624"/>
            <a:ext cx="4472849" cy="543003"/>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t>Ne írjunk a magánéletünkről</a:t>
            </a:r>
            <a:r>
              <a:rPr lang="hu-HU" dirty="0"/>
              <a:t>.</a:t>
            </a:r>
          </a:p>
        </p:txBody>
      </p:sp>
      <p:sp>
        <p:nvSpPr>
          <p:cNvPr id="8" name="Téglalap 7">
            <a:hlinkClick r:id="rId2" action="ppaction://hlinksldjump"/>
          </p:cNvPr>
          <p:cNvSpPr/>
          <p:nvPr/>
        </p:nvSpPr>
        <p:spPr>
          <a:xfrm>
            <a:off x="6367749" y="4136833"/>
            <a:ext cx="4483866" cy="1046602"/>
          </a:xfrm>
          <a:prstGeom prst="rect">
            <a:avLst/>
          </a:prstGeom>
          <a:solidFill>
            <a:schemeClr val="accent6">
              <a:lumMod val="75000"/>
            </a:schemeClr>
          </a:solidFill>
          <a:scene3d>
            <a:camera prst="orthographicFront"/>
            <a:lightRig rig="morning"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dirty="0"/>
              <a:t>Ne beszélgessünk a barátainkkal.</a:t>
            </a:r>
          </a:p>
        </p:txBody>
      </p:sp>
      <p:sp>
        <p:nvSpPr>
          <p:cNvPr id="2" name="Cím 1"/>
          <p:cNvSpPr>
            <a:spLocks noGrp="1"/>
          </p:cNvSpPr>
          <p:nvPr>
            <p:ph type="title"/>
          </p:nvPr>
        </p:nvSpPr>
        <p:spPr/>
        <p:txBody>
          <a:bodyPr/>
          <a:lstStyle/>
          <a:p>
            <a:pPr algn="ctr"/>
            <a:r>
              <a:rPr lang="hu-HU" b="1" i="1" dirty="0"/>
              <a:t>Mit ne tegyünk a </a:t>
            </a:r>
            <a:r>
              <a:rPr lang="hu-HU" b="1" i="1" dirty="0" err="1"/>
              <a:t>facebookon</a:t>
            </a:r>
            <a:r>
              <a:rPr lang="hu-HU" b="1" i="1" dirty="0"/>
              <a:t>?</a:t>
            </a:r>
          </a:p>
        </p:txBody>
      </p:sp>
      <p:sp>
        <p:nvSpPr>
          <p:cNvPr id="4" name="Tartalom helye 3"/>
          <p:cNvSpPr>
            <a:spLocks noGrp="1"/>
          </p:cNvSpPr>
          <p:nvPr>
            <p:ph sz="half" idx="1"/>
          </p:nvPr>
        </p:nvSpPr>
        <p:spPr>
          <a:xfrm>
            <a:off x="920780" y="1825624"/>
            <a:ext cx="5224436" cy="4525809"/>
          </a:xfrm>
        </p:spPr>
        <p:txBody>
          <a:bodyPr>
            <a:normAutofit/>
          </a:bodyPr>
          <a:lstStyle/>
          <a:p>
            <a:endParaRPr lang="hu-HU" dirty="0"/>
          </a:p>
        </p:txBody>
      </p:sp>
      <p:sp>
        <p:nvSpPr>
          <p:cNvPr id="5" name="Tartalom helye 4"/>
          <p:cNvSpPr>
            <a:spLocks noGrp="1"/>
          </p:cNvSpPr>
          <p:nvPr>
            <p:ph sz="half" idx="2"/>
          </p:nvPr>
        </p:nvSpPr>
        <p:spPr>
          <a:xfrm>
            <a:off x="6319840" y="5183435"/>
            <a:ext cx="4531774" cy="993528"/>
          </a:xfrm>
        </p:spPr>
        <p:txBody>
          <a:bodyPr>
            <a:normAutofit/>
          </a:bodyPr>
          <a:lstStyle/>
          <a:p>
            <a:pPr marL="0" indent="0" algn="ctr">
              <a:buNone/>
            </a:pPr>
            <a:endParaRPr lang="hu-HU" dirty="0"/>
          </a:p>
          <a:p>
            <a:pPr marL="0" indent="0" algn="ctr">
              <a:buNone/>
            </a:pPr>
            <a:endParaRPr lang="hu-HU" dirty="0"/>
          </a:p>
        </p:txBody>
      </p:sp>
      <p:pic>
        <p:nvPicPr>
          <p:cNvPr id="1026" name="Picture 2" descr="Kapcsolódó ké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530" y="2022018"/>
            <a:ext cx="4036936" cy="3958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éptalálat a következőre: „nyilak”">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59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IGAZ!!</a:t>
            </a:r>
            <a:endParaRPr lang="hu-HU" dirty="0"/>
          </a:p>
        </p:txBody>
      </p:sp>
      <p:pic>
        <p:nvPicPr>
          <p:cNvPr id="2050" name="Picture 2" descr="Képtalálat a következőre: „Lik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70685" y="2521685"/>
            <a:ext cx="2250629" cy="2017999"/>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p:cNvSpPr txBox="1"/>
          <p:nvPr/>
        </p:nvSpPr>
        <p:spPr>
          <a:xfrm>
            <a:off x="1096108" y="1690688"/>
            <a:ext cx="10257692" cy="830997"/>
          </a:xfrm>
          <a:prstGeom prst="rect">
            <a:avLst/>
          </a:prstGeom>
          <a:noFill/>
        </p:spPr>
        <p:txBody>
          <a:bodyPr wrap="square" rtlCol="0">
            <a:spAutoFit/>
          </a:bodyPr>
          <a:lstStyle/>
          <a:p>
            <a:pPr algn="ctr"/>
            <a:r>
              <a:rPr lang="hu-HU" sz="4800" dirty="0" smtClean="0"/>
              <a:t>Gratulálok eltaláltad a helyes választ!</a:t>
            </a:r>
            <a:endParaRPr lang="hu-HU" sz="4800" dirty="0"/>
          </a:p>
        </p:txBody>
      </p:sp>
      <p:pic>
        <p:nvPicPr>
          <p:cNvPr id="3" name="Picture 2" descr="Képtalálat a következőre: „nyila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35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HAMIS!!</a:t>
            </a:r>
            <a:endParaRPr lang="hu-HU" dirty="0"/>
          </a:p>
        </p:txBody>
      </p:sp>
      <p:sp>
        <p:nvSpPr>
          <p:cNvPr id="3" name="Tartalom helye 2"/>
          <p:cNvSpPr>
            <a:spLocks noGrp="1"/>
          </p:cNvSpPr>
          <p:nvPr>
            <p:ph idx="1"/>
          </p:nvPr>
        </p:nvSpPr>
        <p:spPr/>
        <p:txBody>
          <a:bodyPr>
            <a:normAutofit/>
          </a:bodyPr>
          <a:lstStyle/>
          <a:p>
            <a:pPr marL="0" indent="0" algn="ctr">
              <a:buNone/>
            </a:pPr>
            <a:r>
              <a:rPr lang="hu-HU" sz="4400" dirty="0" smtClean="0"/>
              <a:t>Nézd át alaposabban, benne van! </a:t>
            </a:r>
            <a:r>
              <a:rPr lang="hu-HU" sz="4400" dirty="0" smtClean="0">
                <a:sym typeface="Wingdings" panose="05000000000000000000" pitchFamily="2" charset="2"/>
              </a:rPr>
              <a:t></a:t>
            </a:r>
            <a:endParaRPr lang="hu-HU" sz="4400" dirty="0"/>
          </a:p>
        </p:txBody>
      </p:sp>
      <p:pic>
        <p:nvPicPr>
          <p:cNvPr id="3076" name="Picture 4" descr="Kapcsolódó ké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104" y="2844153"/>
            <a:ext cx="3109791" cy="31097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éptalálat a következőre: „nyila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697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
            <a:ext cx="10515600" cy="1116280"/>
          </a:xfrm>
        </p:spPr>
        <p:txBody>
          <a:bodyPr/>
          <a:lstStyle/>
          <a:p>
            <a:r>
              <a:rPr lang="hu-HU" dirty="0" smtClean="0"/>
              <a:t>Források</a:t>
            </a:r>
            <a:endParaRPr lang="hu-HU" dirty="0"/>
          </a:p>
        </p:txBody>
      </p:sp>
      <p:sp>
        <p:nvSpPr>
          <p:cNvPr id="3" name="Tartalom helye 2"/>
          <p:cNvSpPr>
            <a:spLocks noGrp="1"/>
          </p:cNvSpPr>
          <p:nvPr>
            <p:ph idx="1"/>
          </p:nvPr>
        </p:nvSpPr>
        <p:spPr>
          <a:xfrm>
            <a:off x="1120000" y="866899"/>
            <a:ext cx="10233800" cy="5991101"/>
          </a:xfrm>
        </p:spPr>
        <p:txBody>
          <a:bodyPr>
            <a:normAutofit fontScale="92500" lnSpcReduction="10000"/>
          </a:bodyPr>
          <a:lstStyle/>
          <a:p>
            <a:r>
              <a:rPr lang="hu-HU" sz="1600" dirty="0" err="1" smtClean="0"/>
              <a:t>Like</a:t>
            </a:r>
            <a:r>
              <a:rPr lang="hu-HU" sz="1600" dirty="0"/>
              <a:t> kép: https://</a:t>
            </a:r>
            <a:r>
              <a:rPr lang="hu-HU" sz="1600" dirty="0" smtClean="0"/>
              <a:t>www.google.hu/search?q=Like&amp;espv=2&amp;source=lnms&amp;tbm=isch&amp;sa=X&amp;ved=0ahUKEwjKrZrizunSAhVoIpoKHQWxA1sQ_AUIBigB&amp;biw=1680&amp;bih=944&amp;dpr=1#imgrc=S5XEG3QwGW_j0M:</a:t>
            </a:r>
          </a:p>
          <a:p>
            <a:r>
              <a:rPr lang="hu-HU" sz="1600" dirty="0" err="1" smtClean="0"/>
              <a:t>Unlike</a:t>
            </a:r>
            <a:r>
              <a:rPr lang="hu-HU" sz="1600" dirty="0" smtClean="0"/>
              <a:t> kép</a:t>
            </a:r>
            <a:r>
              <a:rPr lang="hu-HU" sz="1600" dirty="0"/>
              <a:t>: https://www.google.hu/search?q=Like&amp;espv=2&amp;source=lnms&amp;tbm=isch&amp;sa=X&amp;ved=0ahUKEwjKrZrizunSAhVoIpoKHQWxA1sQ_AUIBigB&amp;biw=1680&amp;bih=944&amp;dpr=1#q=unLike&amp;tbm=isch&amp;tbs=rimg:CZSc8zTV43KcIjimjpyFRKhGkpqUOne2btvQrRZAnZVToTPb87Sv2BHMta8sLjLO4amJc9_1zKC0O5SOtWKFR7cyZMioSCaaOnIVEqEaSEdR1T8Kv1lb9KhIJmpQ6d7Zu29ARtzkbpSgCMJEqEgmtFkCdlVOhMxGAAim_1O6mO6ioSCdvztK_1YEcy1Ee3GzdaTX0itKhIJrywuMs7hqYkRVA5OHXn1GCIqEglz3_1MoLQ7lIxGi_19yRJJRh4SoSCa1YoVHtzJkyEReFMptLfPeV&amp;*&amp;imgrc=tEFopwjoSlefWM</a:t>
            </a:r>
            <a:r>
              <a:rPr lang="hu-HU" sz="1600" dirty="0" smtClean="0"/>
              <a:t>:</a:t>
            </a:r>
          </a:p>
          <a:p>
            <a:r>
              <a:rPr lang="hu-HU" sz="1600" dirty="0"/>
              <a:t>Tiltótábla: https://www.google.hu/search?as_st=y&amp;tbm=isch&amp;hl=hu&amp;as_q=tilt%C3%B3+t%C3%A1bla&amp;as_epq=&amp;as_oq=&amp;as_eq=&amp;cr=&amp;as_sitesearch=&amp;safe=images&amp;tbs=ift:png#imgrc=pFmxbkDUVjwC3M: </a:t>
            </a:r>
          </a:p>
          <a:p>
            <a:r>
              <a:rPr lang="hu-HU" sz="1600" dirty="0" err="1"/>
              <a:t>Password</a:t>
            </a:r>
            <a:r>
              <a:rPr lang="hu-HU" sz="1600" dirty="0"/>
              <a:t> kép: https://www.google.hu/search?as_st=y&amp;tbm=isch&amp;hl=hu&amp;as_q=jelsz%C3%B3&amp;as_epq=&amp;as_oq=&amp;as_eq=&amp;imgsz=&amp;imgar=&amp;imgc=&amp;imgcolor=&amp;imgtype=&amp;cr=&amp;as_sitesearch=&amp;safe=images&amp;as_filetype=&amp;as_rights=#imgrc=OkdA_LprC7DKYM: </a:t>
            </a:r>
            <a:endParaRPr lang="hu-HU" sz="1600" dirty="0" smtClean="0"/>
          </a:p>
          <a:p>
            <a:r>
              <a:rPr lang="hu-HU" sz="1600" dirty="0"/>
              <a:t>Kérdőjel: https://www.google.hu/search?as_st=y&amp;tbm=isch&amp;hl=hu&amp;as_q=k%C3%A9rd%C5%91jel&amp;as_epq=&amp;as_oq=&amp;as_eq=&amp;cr=&amp;as_sitesearch=&amp;safe=images&amp;tbs=ift:png#imgdii=9oqL9AUGnUDkOM:&amp;</a:t>
            </a:r>
            <a:r>
              <a:rPr lang="hu-HU" sz="1600" dirty="0" smtClean="0"/>
              <a:t>imgrc=vnlZpX2jMtuppM: </a:t>
            </a:r>
          </a:p>
          <a:p>
            <a:r>
              <a:rPr lang="hu-HU" sz="1600" dirty="0" err="1" smtClean="0"/>
              <a:t>Download</a:t>
            </a:r>
            <a:r>
              <a:rPr lang="hu-HU" sz="1600" dirty="0"/>
              <a:t> kép: https://www.google.hu/search?q=let%C3%B6lt%C3%A9s&amp;espv=2&amp;source=lnms&amp;tbm=isch&amp;sa=X&amp;ved=0ahUKEwiUkP7p0uzSAhVhSZoKHY5TDkMQ_AUIBigB&amp;biw=1280&amp;bih=918#imgrc=GOIyNTPoKU4xcM:E-mail boríték kép:</a:t>
            </a:r>
            <a:r>
              <a:rPr lang="hu-HU" sz="1600" dirty="0" err="1"/>
              <a:t>https</a:t>
            </a:r>
            <a:r>
              <a:rPr lang="hu-HU" sz="1600" dirty="0"/>
              <a:t>://</a:t>
            </a:r>
            <a:r>
              <a:rPr lang="hu-HU" sz="1600" dirty="0" err="1"/>
              <a:t>www.google.hu</a:t>
            </a:r>
            <a:r>
              <a:rPr lang="hu-HU" sz="1600" dirty="0"/>
              <a:t>/</a:t>
            </a:r>
            <a:r>
              <a:rPr lang="hu-HU" sz="1600" dirty="0" err="1"/>
              <a:t>search</a:t>
            </a:r>
            <a:r>
              <a:rPr lang="hu-HU" sz="1600" dirty="0"/>
              <a:t>?</a:t>
            </a:r>
            <a:r>
              <a:rPr lang="hu-HU" sz="1600" dirty="0" err="1"/>
              <a:t>as</a:t>
            </a:r>
            <a:r>
              <a:rPr lang="hu-HU" sz="1600" dirty="0"/>
              <a:t>_</a:t>
            </a:r>
            <a:r>
              <a:rPr lang="hu-HU" sz="1600" dirty="0" err="1"/>
              <a:t>st</a:t>
            </a:r>
            <a:r>
              <a:rPr lang="hu-HU" sz="1600" dirty="0"/>
              <a:t>=</a:t>
            </a:r>
            <a:r>
              <a:rPr lang="hu-HU" sz="1600" dirty="0" err="1"/>
              <a:t>y&amp;tbm</a:t>
            </a:r>
            <a:r>
              <a:rPr lang="hu-HU" sz="1600" dirty="0"/>
              <a:t>=</a:t>
            </a:r>
            <a:r>
              <a:rPr lang="hu-HU" sz="1600" dirty="0" err="1"/>
              <a:t>isch&amp;hl</a:t>
            </a:r>
            <a:r>
              <a:rPr lang="hu-HU" sz="1600" dirty="0"/>
              <a:t>=</a:t>
            </a:r>
            <a:r>
              <a:rPr lang="hu-HU" sz="1600" dirty="0" err="1"/>
              <a:t>hu&amp;as</a:t>
            </a:r>
            <a:r>
              <a:rPr lang="hu-HU" sz="1600" dirty="0"/>
              <a:t>_q=</a:t>
            </a:r>
            <a:r>
              <a:rPr lang="hu-HU" sz="1600" dirty="0" err="1"/>
              <a:t>&amp;as</a:t>
            </a:r>
            <a:r>
              <a:rPr lang="hu-HU" sz="1600" dirty="0"/>
              <a:t>_</a:t>
            </a:r>
            <a:r>
              <a:rPr lang="hu-HU" sz="1600" dirty="0" err="1"/>
              <a:t>epq</a:t>
            </a:r>
            <a:r>
              <a:rPr lang="hu-HU" sz="1600" dirty="0"/>
              <a:t>=E+</a:t>
            </a:r>
            <a:r>
              <a:rPr lang="hu-HU" sz="1600" dirty="0" err="1"/>
              <a:t>mail&amp;as</a:t>
            </a:r>
            <a:r>
              <a:rPr lang="hu-HU" sz="1600" dirty="0"/>
              <a:t>_</a:t>
            </a:r>
            <a:r>
              <a:rPr lang="hu-HU" sz="1600" dirty="0" err="1"/>
              <a:t>oq</a:t>
            </a:r>
            <a:r>
              <a:rPr lang="hu-HU" sz="1600" dirty="0"/>
              <a:t>=</a:t>
            </a:r>
            <a:r>
              <a:rPr lang="hu-HU" sz="1600" dirty="0" err="1"/>
              <a:t>&amp;as</a:t>
            </a:r>
            <a:r>
              <a:rPr lang="hu-HU" sz="1600" dirty="0"/>
              <a:t>_</a:t>
            </a:r>
            <a:r>
              <a:rPr lang="hu-HU" sz="1600" dirty="0" err="1"/>
              <a:t>eq</a:t>
            </a:r>
            <a:r>
              <a:rPr lang="hu-HU" sz="1600" dirty="0"/>
              <a:t>=</a:t>
            </a:r>
            <a:r>
              <a:rPr lang="hu-HU" sz="1600" dirty="0" err="1"/>
              <a:t>&amp;cr</a:t>
            </a:r>
            <a:r>
              <a:rPr lang="hu-HU" sz="1600" dirty="0"/>
              <a:t>=</a:t>
            </a:r>
            <a:r>
              <a:rPr lang="hu-HU" sz="1600" dirty="0" err="1"/>
              <a:t>&amp;as</a:t>
            </a:r>
            <a:r>
              <a:rPr lang="hu-HU" sz="1600" dirty="0"/>
              <a:t>_</a:t>
            </a:r>
            <a:r>
              <a:rPr lang="hu-HU" sz="1600" dirty="0" err="1"/>
              <a:t>sitesearch</a:t>
            </a:r>
            <a:r>
              <a:rPr lang="hu-HU" sz="1600" dirty="0"/>
              <a:t>=</a:t>
            </a:r>
            <a:r>
              <a:rPr lang="hu-HU" sz="1600" dirty="0" err="1"/>
              <a:t>&amp;safe</a:t>
            </a:r>
            <a:r>
              <a:rPr lang="hu-HU" sz="1600" dirty="0"/>
              <a:t>=</a:t>
            </a:r>
            <a:r>
              <a:rPr lang="hu-HU" sz="1600" dirty="0" err="1"/>
              <a:t>images&amp;tbs</a:t>
            </a:r>
            <a:r>
              <a:rPr lang="hu-HU" sz="1600" dirty="0"/>
              <a:t>=</a:t>
            </a:r>
            <a:r>
              <a:rPr lang="hu-HU" sz="1600" dirty="0" err="1"/>
              <a:t>ift</a:t>
            </a:r>
            <a:r>
              <a:rPr lang="hu-HU" sz="1600" dirty="0"/>
              <a:t>:</a:t>
            </a:r>
            <a:r>
              <a:rPr lang="hu-HU" sz="1600" dirty="0" err="1"/>
              <a:t>png</a:t>
            </a:r>
            <a:r>
              <a:rPr lang="hu-HU" sz="1600" dirty="0"/>
              <a:t>#</a:t>
            </a:r>
            <a:r>
              <a:rPr lang="hu-HU" sz="1600" dirty="0" err="1"/>
              <a:t>imgrc</a:t>
            </a:r>
            <a:r>
              <a:rPr lang="hu-HU" sz="1600" dirty="0"/>
              <a:t>=ZdN7ifHCbXuD4M:</a:t>
            </a:r>
          </a:p>
          <a:p>
            <a:r>
              <a:rPr lang="hu-HU" sz="1600" dirty="0"/>
              <a:t>Nyíl kép: https://www.google.hu/search?q=nyilak&amp;espv=2&amp;tbm=isch&amp;imgil=_sSJcBcokxTyiM%253A%253B1izDPfvdzmkhpM%253Bhttp%25253A%25252F%25252Fkaccc.hupont.hu%25252F14%25252Fnyilak&amp;source=iu&amp;pf=m&amp;fir=_sSJcBcokxTyiM%253A%252C1izDPfvdzmkhpM%252C_&amp;usg=__ZqnwZGipoyFA2EXybLhVpyZB830%3D&amp;biw=1280&amp;bih=918&amp;ved=0ahUKEwiHqb-T9ezSAhWBA5oKHYaZAAAQyjcINQ&amp;ei=JObTWIeHFIGH6ASGswI#imgrc=_sSJcBcokxTyiM</a:t>
            </a:r>
            <a:r>
              <a:rPr lang="hu-HU" sz="1600" dirty="0" smtClean="0"/>
              <a:t>:</a:t>
            </a:r>
          </a:p>
          <a:p>
            <a:endParaRPr lang="hu-HU" sz="1600" dirty="0"/>
          </a:p>
          <a:p>
            <a:endParaRPr lang="hu-HU" sz="1600" dirty="0"/>
          </a:p>
          <a:p>
            <a:endParaRPr lang="hu-HU" sz="1600" dirty="0"/>
          </a:p>
        </p:txBody>
      </p:sp>
      <p:pic>
        <p:nvPicPr>
          <p:cNvPr id="4" name="Picture 2">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a:off x="10918585" y="6090712"/>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599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a:xfrm>
            <a:off x="1120000" y="166256"/>
            <a:ext cx="10233800" cy="6691744"/>
          </a:xfrm>
        </p:spPr>
        <p:txBody>
          <a:bodyPr>
            <a:normAutofit fontScale="77500" lnSpcReduction="20000"/>
          </a:bodyPr>
          <a:lstStyle/>
          <a:p>
            <a:r>
              <a:rPr lang="hu-HU" sz="1600" dirty="0" err="1" smtClean="0"/>
              <a:t>Danger</a:t>
            </a:r>
            <a:r>
              <a:rPr lang="hu-HU" sz="1600" dirty="0"/>
              <a:t> kép: https://www.google.hu/search?q=DAnger&amp;espv=2&amp;site=webhp&amp;source=lnms&amp;tbm=isch&amp;sa=X&amp;ved=0ahUKEwj8ksXP3unSAhUJApoKHd0DCwgQ_AUIBigB&amp;biw=1680&amp;bih=944#imgrc=Bnw8Xg4RuLmNiM</a:t>
            </a:r>
            <a:r>
              <a:rPr lang="hu-HU" sz="1600" dirty="0" smtClean="0"/>
              <a:t>: </a:t>
            </a:r>
            <a:endParaRPr lang="hu-HU" sz="1600" dirty="0"/>
          </a:p>
          <a:p>
            <a:r>
              <a:rPr lang="hu-HU" sz="1600" dirty="0" err="1" smtClean="0"/>
              <a:t>Wifi</a:t>
            </a:r>
            <a:r>
              <a:rPr lang="hu-HU" sz="1600" dirty="0" smtClean="0"/>
              <a:t> kép: https://www.google.hu/search?as_st=y&amp;tbm=isch&amp;hl=hu&amp;as_q=Wifi&amp;as_epq=&amp;as_oq=&amp;as_eq=&amp;cr=&amp;as_sitesearch=&amp;safe=images&amp;tbs=ift:png#imgrc=v4WXmUmgYPUASM: </a:t>
            </a:r>
          </a:p>
          <a:p>
            <a:r>
              <a:rPr lang="hu-HU" sz="1600" dirty="0" err="1"/>
              <a:t>Diagramm</a:t>
            </a:r>
            <a:r>
              <a:rPr lang="hu-HU" sz="1600" dirty="0"/>
              <a:t> adatai: https://hu.wikipedia.org/wiki/Facebook</a:t>
            </a:r>
          </a:p>
          <a:p>
            <a:r>
              <a:rPr lang="hu-HU" sz="1600" dirty="0"/>
              <a:t>Egyéb: http://www.ujhartyan.hu/dynamic/nyitooldal//_eloterjesztesek/internet_elbir.pdf</a:t>
            </a:r>
          </a:p>
          <a:p>
            <a:r>
              <a:rPr lang="hu-HU" sz="1600" dirty="0"/>
              <a:t>http://mno.hu/digitalis/hogyan-valasszunk-jo-jelszot-1207593</a:t>
            </a:r>
          </a:p>
          <a:p>
            <a:r>
              <a:rPr lang="hu-HU" sz="1600" dirty="0"/>
              <a:t>Nyíl: https://www.google.hu/search?as_st=y&amp;tbm=isch&amp;hl=hu&amp;as_q=nyilak&amp;as_epq=&amp;as_oq=&amp;as_eq=&amp;cr=&amp;as_sitesearch=&amp;safe=images&amp;tbs=ift:png#imgrc=uLb8BcfKjO8OlM</a:t>
            </a:r>
            <a:r>
              <a:rPr lang="hu-HU" sz="1600" dirty="0" smtClean="0"/>
              <a:t>: </a:t>
            </a:r>
          </a:p>
          <a:p>
            <a:r>
              <a:rPr lang="hu-HU" sz="1600" dirty="0"/>
              <a:t>Betörő kép: https://www.google.hu/search?q=lop%C3%A1s&amp;espv=2&amp;source=lnms&amp;tbm=isch&amp;sa=X&amp;ved=0ahUKEwjImKSViurSAhVMGZoKHajtCwkQ_AUIBigB&amp;biw=1680&amp;bih=944#imgrc=B_EN0SbeU99-IM</a:t>
            </a:r>
            <a:r>
              <a:rPr lang="hu-HU" sz="1600" dirty="0" smtClean="0"/>
              <a:t>: </a:t>
            </a:r>
          </a:p>
          <a:p>
            <a:r>
              <a:rPr lang="hu-HU" sz="1600" dirty="0"/>
              <a:t>Kérdőjel: https://www.google.hu/search?as_st=y&amp;tbm=isch&amp;hl=hu&amp;as_q=k%C3%A9rd%C5%91jel&amp;as_epq=&amp;as_oq=&amp;as_eq=&amp;cr=&amp;as_sitesearch=&amp;safe=images&amp;tbs=ift:png#imgrc=1nbKOAA1WSZEXM:</a:t>
            </a:r>
            <a:endParaRPr lang="hu-HU" sz="1600" dirty="0" smtClean="0"/>
          </a:p>
          <a:p>
            <a:r>
              <a:rPr lang="hu-HU" sz="1600" dirty="0"/>
              <a:t>Egyéb: http://www.ujhartyan.hu/dynamic/nyitooldal//_eloterjesztesek/internet_elbir.pdf</a:t>
            </a:r>
          </a:p>
          <a:p>
            <a:r>
              <a:rPr lang="hu-HU" sz="1600" dirty="0"/>
              <a:t>http://mno.hu/digitalis/hogyan-valasszunk-jo-jelszot-1207593</a:t>
            </a:r>
          </a:p>
          <a:p>
            <a:r>
              <a:rPr lang="hu-HU" sz="1600" dirty="0"/>
              <a:t>NISZ </a:t>
            </a:r>
            <a:r>
              <a:rPr lang="hu-HU" sz="1600" dirty="0" err="1"/>
              <a:t>logo</a:t>
            </a:r>
            <a:r>
              <a:rPr lang="hu-HU" sz="1600" dirty="0"/>
              <a:t>: https://www.google.hu/search?as_st=y&amp;tbm=isch&amp;hl=hu&amp;as_q=NISZ+Nemzeti+Infokommunik%C3%A1ci%C3%B3s+Szolg%C3%A1ltat%C3%B3+Zrt&amp;as_epq=&amp;as_oq=&amp;as_eq=&amp;cr=&amp;as_sitesearch=&amp;safe=images&amp;tbs=ift:png#imgrc=XbLlRXnXS_qL2M: </a:t>
            </a:r>
          </a:p>
          <a:p>
            <a:r>
              <a:rPr lang="hu-HU" sz="1600" dirty="0"/>
              <a:t>Kék-vonal </a:t>
            </a:r>
            <a:r>
              <a:rPr lang="hu-HU" sz="1600" dirty="0" err="1"/>
              <a:t>logo</a:t>
            </a:r>
            <a:r>
              <a:rPr lang="hu-HU" sz="1600" dirty="0"/>
              <a:t>: https://www.google.hu/search?q=K%C3%A9k+vonal&amp;espv=2&amp;source=lnms&amp;tbm=isch&amp;sa=X&amp;ved=0ahUKEwjow522iurSAhVnQJoKHfB9AaQQ_AUIBigB&amp;biw=1680&amp;bih=944#imgrc=Gt1AjfqfVQX0yM: E-mail boríték kép:</a:t>
            </a:r>
            <a:r>
              <a:rPr lang="hu-HU" sz="1600" dirty="0" err="1"/>
              <a:t>https</a:t>
            </a:r>
            <a:r>
              <a:rPr lang="hu-HU" sz="1600" dirty="0"/>
              <a:t>://</a:t>
            </a:r>
            <a:r>
              <a:rPr lang="hu-HU" sz="1600" dirty="0" err="1"/>
              <a:t>www.google.hu</a:t>
            </a:r>
            <a:r>
              <a:rPr lang="hu-HU" sz="1600" dirty="0"/>
              <a:t>/</a:t>
            </a:r>
            <a:r>
              <a:rPr lang="hu-HU" sz="1600" dirty="0" err="1"/>
              <a:t>search</a:t>
            </a:r>
            <a:r>
              <a:rPr lang="hu-HU" sz="1600" dirty="0"/>
              <a:t>?</a:t>
            </a:r>
            <a:r>
              <a:rPr lang="hu-HU" sz="1600" dirty="0" err="1"/>
              <a:t>as</a:t>
            </a:r>
            <a:r>
              <a:rPr lang="hu-HU" sz="1600" dirty="0"/>
              <a:t>_</a:t>
            </a:r>
            <a:r>
              <a:rPr lang="hu-HU" sz="1600" dirty="0" err="1"/>
              <a:t>st</a:t>
            </a:r>
            <a:r>
              <a:rPr lang="hu-HU" sz="1600" dirty="0"/>
              <a:t>=</a:t>
            </a:r>
            <a:r>
              <a:rPr lang="hu-HU" sz="1600" dirty="0" err="1"/>
              <a:t>y&amp;tbm</a:t>
            </a:r>
            <a:r>
              <a:rPr lang="hu-HU" sz="1600" dirty="0"/>
              <a:t>=</a:t>
            </a:r>
            <a:r>
              <a:rPr lang="hu-HU" sz="1600" dirty="0" err="1"/>
              <a:t>isch&amp;hl</a:t>
            </a:r>
            <a:r>
              <a:rPr lang="hu-HU" sz="1600" dirty="0"/>
              <a:t>=</a:t>
            </a:r>
            <a:r>
              <a:rPr lang="hu-HU" sz="1600" dirty="0" err="1"/>
              <a:t>hu&amp;as</a:t>
            </a:r>
            <a:r>
              <a:rPr lang="hu-HU" sz="1600" dirty="0"/>
              <a:t>_q=</a:t>
            </a:r>
            <a:r>
              <a:rPr lang="hu-HU" sz="1600" dirty="0" err="1"/>
              <a:t>&amp;as</a:t>
            </a:r>
            <a:r>
              <a:rPr lang="hu-HU" sz="1600" dirty="0"/>
              <a:t>_</a:t>
            </a:r>
            <a:r>
              <a:rPr lang="hu-HU" sz="1600" dirty="0" err="1"/>
              <a:t>epq</a:t>
            </a:r>
            <a:r>
              <a:rPr lang="hu-HU" sz="1600" dirty="0"/>
              <a:t>=E+</a:t>
            </a:r>
            <a:r>
              <a:rPr lang="hu-HU" sz="1600" dirty="0" err="1"/>
              <a:t>mail&amp;as</a:t>
            </a:r>
            <a:r>
              <a:rPr lang="hu-HU" sz="1600" dirty="0"/>
              <a:t>_</a:t>
            </a:r>
            <a:r>
              <a:rPr lang="hu-HU" sz="1600" dirty="0" err="1"/>
              <a:t>oq</a:t>
            </a:r>
            <a:r>
              <a:rPr lang="hu-HU" sz="1600" dirty="0"/>
              <a:t>=</a:t>
            </a:r>
            <a:r>
              <a:rPr lang="hu-HU" sz="1600" dirty="0" err="1"/>
              <a:t>&amp;as</a:t>
            </a:r>
            <a:r>
              <a:rPr lang="hu-HU" sz="1600" dirty="0"/>
              <a:t>_</a:t>
            </a:r>
            <a:r>
              <a:rPr lang="hu-HU" sz="1600" dirty="0" err="1"/>
              <a:t>eq</a:t>
            </a:r>
            <a:r>
              <a:rPr lang="hu-HU" sz="1600" dirty="0"/>
              <a:t>=</a:t>
            </a:r>
            <a:r>
              <a:rPr lang="hu-HU" sz="1600" dirty="0" err="1"/>
              <a:t>&amp;cr</a:t>
            </a:r>
            <a:r>
              <a:rPr lang="hu-HU" sz="1600" dirty="0"/>
              <a:t>=</a:t>
            </a:r>
            <a:r>
              <a:rPr lang="hu-HU" sz="1600" dirty="0" err="1"/>
              <a:t>&amp;as</a:t>
            </a:r>
            <a:r>
              <a:rPr lang="hu-HU" sz="1600" dirty="0"/>
              <a:t>_</a:t>
            </a:r>
            <a:r>
              <a:rPr lang="hu-HU" sz="1600" dirty="0" err="1"/>
              <a:t>sitesearch</a:t>
            </a:r>
            <a:r>
              <a:rPr lang="hu-HU" sz="1600" dirty="0"/>
              <a:t>=</a:t>
            </a:r>
            <a:r>
              <a:rPr lang="hu-HU" sz="1600" dirty="0" err="1"/>
              <a:t>&amp;safe</a:t>
            </a:r>
            <a:r>
              <a:rPr lang="hu-HU" sz="1600" dirty="0"/>
              <a:t>=</a:t>
            </a:r>
            <a:r>
              <a:rPr lang="hu-HU" sz="1600" dirty="0" err="1"/>
              <a:t>images&amp;tbs</a:t>
            </a:r>
            <a:r>
              <a:rPr lang="hu-HU" sz="1600" dirty="0"/>
              <a:t>=</a:t>
            </a:r>
            <a:r>
              <a:rPr lang="hu-HU" sz="1600" dirty="0" err="1"/>
              <a:t>ift</a:t>
            </a:r>
            <a:r>
              <a:rPr lang="hu-HU" sz="1600" dirty="0"/>
              <a:t>:</a:t>
            </a:r>
            <a:r>
              <a:rPr lang="hu-HU" sz="1600" dirty="0" err="1"/>
              <a:t>png</a:t>
            </a:r>
            <a:r>
              <a:rPr lang="hu-HU" sz="1600" dirty="0"/>
              <a:t>#</a:t>
            </a:r>
            <a:r>
              <a:rPr lang="hu-HU" sz="1600" dirty="0" err="1"/>
              <a:t>imgrc</a:t>
            </a:r>
            <a:r>
              <a:rPr lang="hu-HU" sz="1600" dirty="0"/>
              <a:t>=ZdN7ifHCbXuD4M</a:t>
            </a:r>
            <a:r>
              <a:rPr lang="hu-HU" sz="1600" dirty="0" smtClean="0"/>
              <a:t>:</a:t>
            </a:r>
          </a:p>
          <a:p>
            <a:r>
              <a:rPr lang="hu-HU" sz="1600" dirty="0"/>
              <a:t>Kisfüzetek: https://</a:t>
            </a:r>
            <a:r>
              <a:rPr lang="hu-HU" sz="1600" dirty="0" smtClean="0"/>
              <a:t>www.google.hu/search?q=tartalomjegyz%C3%A9k&amp;espv=2&amp;source=lnms&amp;tbm=isch&amp;sa=X&amp;ved=0ahUKEwil5bDVn-3SAhUrP5oKHU4LA5EQ_AUICCgB&amp;biw=1280&amp;bih=918#imgrc=ots6_2zvToK7SM: </a:t>
            </a:r>
          </a:p>
          <a:p>
            <a:r>
              <a:rPr lang="hu-HU" sz="1600" dirty="0"/>
              <a:t>https://www.google.hu/search?q=tartalomjegyz%C3%A9k&amp;tbm=isch&amp;tbs=rimg:CaLbOv9s706CIjicA6ECDj72EfNFl11pfvIbvgPnKMPzVD6M1vlp4xUriquxyjhyGxmEu6CdjNjuPU3ZLdjYbdD3eCoSCZwDoQIOPvYREYUOUTS3OasnKhIJ80WXXWl-8hsRx9yFoxPt3SoqEgm-A-cow_1NUPhFNEmYuyZ_1UmyoSCYzW-WnjFSuKESaWD4tcoS8RKhIJq7HKOHIbGYQRib2uvfIjrcoqEgm7oJ2M2O49TRHxQbtfUqG3lioSCdkt2Nht0Pd4EXXUfT7ISwqJ&amp;tbo=u&amp;sa=X&amp;ved=0ahUKEwip1dmeoO3SAhUmGZoKHbrMDqUQ9C8IGw&amp;biw=1280&amp;bih=918&amp;dpr=1#imgrc=WMYibqsy2sEKWM:</a:t>
            </a:r>
            <a:endParaRPr lang="hu-HU" sz="1600" dirty="0" smtClean="0"/>
          </a:p>
          <a:p>
            <a:endParaRPr lang="hu-HU" sz="1600" dirty="0"/>
          </a:p>
          <a:p>
            <a:endParaRPr lang="hu-HU" sz="1600" dirty="0"/>
          </a:p>
          <a:p>
            <a:endParaRPr lang="hu-HU" sz="1600" dirty="0"/>
          </a:p>
        </p:txBody>
      </p:sp>
      <p:pic>
        <p:nvPicPr>
          <p:cNvPr id="4" name="Picture 2">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a:off x="10791515" y="6006022"/>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720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a:latin typeface="Viner Hand ITC" panose="03070502030502020203" pitchFamily="66" charset="0"/>
              </a:rPr>
              <a:t>Köszönöm a figyelmet! </a:t>
            </a:r>
            <a:endParaRPr lang="hu-HU" dirty="0"/>
          </a:p>
        </p:txBody>
      </p:sp>
      <p:sp>
        <p:nvSpPr>
          <p:cNvPr id="3" name="Tartalom helye 2"/>
          <p:cNvSpPr>
            <a:spLocks noGrp="1"/>
          </p:cNvSpPr>
          <p:nvPr>
            <p:ph idx="1"/>
          </p:nvPr>
        </p:nvSpPr>
        <p:spPr/>
        <p:txBody>
          <a:bodyPr anchor="ctr"/>
          <a:lstStyle/>
          <a:p>
            <a:pPr marL="0" indent="0" algn="ctr">
              <a:buNone/>
            </a:pPr>
            <a:r>
              <a:rPr lang="hu-HU" sz="7200" dirty="0" smtClean="0">
                <a:latin typeface="Viner Hand ITC" panose="03070502030502020203" pitchFamily="66" charset="0"/>
              </a:rPr>
              <a:t>Vége</a:t>
            </a:r>
            <a:r>
              <a:rPr lang="hu-HU" sz="7200" dirty="0">
                <a:latin typeface="Viner Hand ITC" panose="03070502030502020203" pitchFamily="66" charset="0"/>
              </a:rPr>
              <a:t>!</a:t>
            </a:r>
          </a:p>
          <a:p>
            <a:pPr algn="ctr"/>
            <a:endParaRPr lang="hu-HU" dirty="0"/>
          </a:p>
        </p:txBody>
      </p:sp>
      <p:sp>
        <p:nvSpPr>
          <p:cNvPr id="4" name="Szövegdoboz 3"/>
          <p:cNvSpPr txBox="1"/>
          <p:nvPr/>
        </p:nvSpPr>
        <p:spPr>
          <a:xfrm>
            <a:off x="4892511" y="1690688"/>
            <a:ext cx="2667786" cy="1015663"/>
          </a:xfrm>
          <a:prstGeom prst="rect">
            <a:avLst/>
          </a:prstGeom>
          <a:noFill/>
        </p:spPr>
        <p:txBody>
          <a:bodyPr wrap="square" rtlCol="0" anchor="ctr" anchorCtr="1">
            <a:spAutoFit/>
          </a:bodyPr>
          <a:lstStyle/>
          <a:p>
            <a:pPr algn="ctr"/>
            <a:r>
              <a:rPr lang="hu-HU" sz="6000" dirty="0">
                <a:sym typeface="Wingdings" panose="05000000000000000000" pitchFamily="2" charset="2"/>
              </a:rPr>
              <a:t></a:t>
            </a:r>
            <a:endParaRPr lang="hu-HU" sz="6000" dirty="0"/>
          </a:p>
        </p:txBody>
      </p:sp>
    </p:spTree>
    <p:extLst>
      <p:ext uri="{BB962C8B-B14F-4D97-AF65-F5344CB8AC3E}">
        <p14:creationId xmlns:p14="http://schemas.microsoft.com/office/powerpoint/2010/main" val="2948806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a:hlinkClick r:id="rId2" action="ppaction://hlinksldjump"/>
          </p:cNvPr>
          <p:cNvSpPr/>
          <p:nvPr/>
        </p:nvSpPr>
        <p:spPr>
          <a:xfrm>
            <a:off x="2393515" y="3500453"/>
            <a:ext cx="1933918" cy="621437"/>
          </a:xfrm>
          <a:prstGeom prst="rect">
            <a:avLst/>
          </a:prstGeom>
          <a:scene3d>
            <a:camera prst="orthographicFront"/>
            <a:lightRig rig="sunrise" dir="t"/>
          </a:scene3d>
          <a:sp3d prstMaterial="translucentPowder">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cap="small" spc="200" dirty="0" smtClean="0"/>
              <a:t>Kvíz</a:t>
            </a:r>
            <a:endParaRPr lang="hu-HU" sz="2800" cap="small" spc="200" dirty="0"/>
          </a:p>
        </p:txBody>
      </p:sp>
      <p:sp>
        <p:nvSpPr>
          <p:cNvPr id="6" name="Téglalap 5">
            <a:hlinkClick r:id="rId3" action="ppaction://hlinksldjump"/>
          </p:cNvPr>
          <p:cNvSpPr/>
          <p:nvPr/>
        </p:nvSpPr>
        <p:spPr>
          <a:xfrm>
            <a:off x="1267117" y="1674652"/>
            <a:ext cx="4551793" cy="577048"/>
          </a:xfrm>
          <a:prstGeom prst="rect">
            <a:avLst/>
          </a:prstGeom>
          <a:scene3d>
            <a:camera prst="orthographicFront"/>
            <a:lightRig rig="sunrise" dir="t"/>
          </a:scene3d>
          <a:sp3d prstMaterial="translucentPowder">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cap="small" spc="200" dirty="0" smtClean="0"/>
              <a:t>Digitális bennszülöttek</a:t>
            </a:r>
            <a:endParaRPr lang="hu-HU" sz="2800" cap="small" spc="200" dirty="0"/>
          </a:p>
        </p:txBody>
      </p:sp>
      <p:sp>
        <p:nvSpPr>
          <p:cNvPr id="5" name="Téglalap 4">
            <a:hlinkClick r:id="rId4" action="ppaction://hlinksldjump"/>
          </p:cNvPr>
          <p:cNvSpPr/>
          <p:nvPr/>
        </p:nvSpPr>
        <p:spPr>
          <a:xfrm>
            <a:off x="2393515" y="4476073"/>
            <a:ext cx="1933918" cy="532661"/>
          </a:xfrm>
          <a:prstGeom prst="rect">
            <a:avLst/>
          </a:prstGeom>
          <a:scene3d>
            <a:camera prst="orthographicFront"/>
            <a:lightRig rig="sunrise" dir="t"/>
          </a:scene3d>
          <a:sp3d prstMaterial="translucentPowder">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cap="small" spc="200" dirty="0" smtClean="0"/>
              <a:t>Források</a:t>
            </a:r>
            <a:endParaRPr lang="hu-HU" sz="2800" cap="small" spc="200" dirty="0"/>
          </a:p>
        </p:txBody>
      </p:sp>
      <p:sp>
        <p:nvSpPr>
          <p:cNvPr id="4" name="Téglalap 3">
            <a:hlinkClick r:id="rId5" action="ppaction://hlinksldjump"/>
          </p:cNvPr>
          <p:cNvSpPr/>
          <p:nvPr/>
        </p:nvSpPr>
        <p:spPr>
          <a:xfrm>
            <a:off x="2393515" y="5504155"/>
            <a:ext cx="1933918" cy="594804"/>
          </a:xfrm>
          <a:prstGeom prst="rect">
            <a:avLst/>
          </a:prstGeom>
          <a:scene3d>
            <a:camera prst="orthographicFront"/>
            <a:lightRig rig="sunrise" dir="t"/>
          </a:scene3d>
          <a:sp3d prstMaterial="translucentPowder">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cap="small" spc="200" dirty="0" smtClean="0"/>
              <a:t>Vége</a:t>
            </a:r>
            <a:endParaRPr lang="hu-HU" sz="2800" cap="small" spc="200" dirty="0"/>
          </a:p>
        </p:txBody>
      </p:sp>
      <p:sp>
        <p:nvSpPr>
          <p:cNvPr id="2" name="Cím 1"/>
          <p:cNvSpPr>
            <a:spLocks noGrp="1"/>
          </p:cNvSpPr>
          <p:nvPr>
            <p:ph type="title"/>
          </p:nvPr>
        </p:nvSpPr>
        <p:spPr/>
        <p:txBody>
          <a:bodyPr/>
          <a:lstStyle/>
          <a:p>
            <a:pPr algn="ctr"/>
            <a:r>
              <a:rPr lang="hu-HU" cap="small" spc="200" dirty="0" smtClean="0"/>
              <a:t>Tartalomjegyzet</a:t>
            </a:r>
            <a:endParaRPr lang="hu-HU" cap="small" spc="200" dirty="0"/>
          </a:p>
        </p:txBody>
      </p:sp>
      <p:sp>
        <p:nvSpPr>
          <p:cNvPr id="11" name="Téglalap 10">
            <a:hlinkClick r:id="rId6" action="ppaction://hlinksldjump"/>
          </p:cNvPr>
          <p:cNvSpPr/>
          <p:nvPr/>
        </p:nvSpPr>
        <p:spPr>
          <a:xfrm>
            <a:off x="1259404" y="2741452"/>
            <a:ext cx="4559506" cy="577048"/>
          </a:xfrm>
          <a:prstGeom prst="rect">
            <a:avLst/>
          </a:prstGeom>
          <a:scene3d>
            <a:camera prst="orthographicFront"/>
            <a:lightRig rig="sunrise" dir="t"/>
          </a:scene3d>
          <a:sp3d prstMaterial="translucentPowder">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cap="small" spc="200" dirty="0" smtClean="0"/>
              <a:t>Ajánlás a gyerekeknek</a:t>
            </a:r>
            <a:endParaRPr lang="hu-HU" sz="2800" cap="small" spc="200" dirty="0"/>
          </a:p>
        </p:txBody>
      </p:sp>
      <p:sp>
        <p:nvSpPr>
          <p:cNvPr id="9" name="Tartalom helye 8"/>
          <p:cNvSpPr>
            <a:spLocks noGrp="1"/>
          </p:cNvSpPr>
          <p:nvPr>
            <p:ph idx="1"/>
          </p:nvPr>
        </p:nvSpPr>
        <p:spPr>
          <a:xfrm>
            <a:off x="1140031" y="6567055"/>
            <a:ext cx="10041652" cy="290945"/>
          </a:xfrm>
        </p:spPr>
        <p:txBody>
          <a:bodyPr>
            <a:normAutofit fontScale="62500" lnSpcReduction="20000"/>
          </a:bodyPr>
          <a:lstStyle/>
          <a:p>
            <a:pPr marL="0" indent="0">
              <a:buNone/>
            </a:pPr>
            <a:endParaRPr lang="hu-HU" dirty="0" smtClean="0"/>
          </a:p>
        </p:txBody>
      </p:sp>
      <p:pic>
        <p:nvPicPr>
          <p:cNvPr id="1026" name="Picture 2" descr="Képtalálat a következőre: „tartalomjegyzé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9584"/>
                    </a14:imgEffect>
                  </a14:imgLayer>
                </a14:imgProps>
              </a:ext>
              <a:ext uri="{28A0092B-C50C-407E-A947-70E740481C1C}">
                <a14:useLocalDpi xmlns:a14="http://schemas.microsoft.com/office/drawing/2010/main" val="0"/>
              </a:ext>
            </a:extLst>
          </a:blip>
          <a:srcRect/>
          <a:stretch>
            <a:fillRect/>
          </a:stretch>
        </p:blipFill>
        <p:spPr bwMode="auto">
          <a:xfrm>
            <a:off x="7683336" y="1490936"/>
            <a:ext cx="2860799" cy="1766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éptalálat a következőre: „tartalomjegyzé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2298" y="4609145"/>
            <a:ext cx="3626715" cy="148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02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3191" y="-9530"/>
            <a:ext cx="10515600" cy="1325563"/>
          </a:xfrm>
        </p:spPr>
        <p:txBody>
          <a:bodyPr/>
          <a:lstStyle/>
          <a:p>
            <a:pPr algn="ctr"/>
            <a:r>
              <a:rPr lang="hu-HU" dirty="0" smtClean="0"/>
              <a:t>Digitális bennszülöttek</a:t>
            </a:r>
            <a:endParaRPr lang="hu-HU" dirty="0"/>
          </a:p>
        </p:txBody>
      </p:sp>
      <p:sp>
        <p:nvSpPr>
          <p:cNvPr id="4" name="Tartalom helye 3"/>
          <p:cNvSpPr txBox="1">
            <a:spLocks noGrp="1"/>
          </p:cNvSpPr>
          <p:nvPr>
            <p:ph idx="1"/>
          </p:nvPr>
        </p:nvSpPr>
        <p:spPr>
          <a:xfrm>
            <a:off x="2838419" y="3000157"/>
            <a:ext cx="9360108" cy="3448123"/>
          </a:xfrm>
          <a:prstGeom prst="rect">
            <a:avLst/>
          </a:prstGeom>
          <a:noFill/>
          <a:scene3d>
            <a:camera prst="orthographicFront"/>
            <a:lightRig rig="threePt" dir="t"/>
          </a:scene3d>
          <a:sp3d>
            <a:bevelT w="114300" prst="artDeco"/>
          </a:sp3d>
        </p:spPr>
        <p:txBody>
          <a:bodyPr wrap="square" rtlCol="0">
            <a:spAutoFit/>
          </a:bodyPr>
          <a:lstStyle/>
          <a:p>
            <a:r>
              <a:rPr lang="hu-HU" dirty="0"/>
              <a:t>Tartalmak fel/le töltése.</a:t>
            </a:r>
          </a:p>
          <a:p>
            <a:r>
              <a:rPr lang="hu-HU" dirty="0"/>
              <a:t>Közzéteszik saját maguk vagy mások személyes adatait.</a:t>
            </a:r>
          </a:p>
          <a:p>
            <a:r>
              <a:rPr lang="hu-HU" dirty="0"/>
              <a:t>Felelőtlenül megosztják jelszavaikat.</a:t>
            </a:r>
          </a:p>
          <a:p>
            <a:r>
              <a:rPr lang="hu-HU" dirty="0"/>
              <a:t>Internetes zaklatások.</a:t>
            </a:r>
          </a:p>
          <a:p>
            <a:r>
              <a:rPr lang="hu-HU" dirty="0"/>
              <a:t>Levélszemetet nyitnak me</a:t>
            </a:r>
            <a:r>
              <a:rPr lang="hu-HU" dirty="0" smtClean="0"/>
              <a:t>g.</a:t>
            </a:r>
          </a:p>
          <a:p>
            <a:r>
              <a:rPr lang="hu-HU" dirty="0"/>
              <a:t>Felelőtlenül </a:t>
            </a:r>
            <a:r>
              <a:rPr lang="hu-HU" dirty="0" err="1"/>
              <a:t>kattintanak</a:t>
            </a:r>
            <a:r>
              <a:rPr lang="hu-HU" dirty="0"/>
              <a:t> bármilyen linkre anélkül, hogy tudnák, biztonságos oldalra vezet-e. </a:t>
            </a:r>
          </a:p>
        </p:txBody>
      </p:sp>
      <p:sp>
        <p:nvSpPr>
          <p:cNvPr id="6" name="Téglalap 5"/>
          <p:cNvSpPr/>
          <p:nvPr/>
        </p:nvSpPr>
        <p:spPr>
          <a:xfrm>
            <a:off x="2838419" y="2999095"/>
            <a:ext cx="245580" cy="369332"/>
          </a:xfrm>
          <a:prstGeom prst="rect">
            <a:avLst/>
          </a:prstGeom>
        </p:spPr>
        <p:txBody>
          <a:bodyPr wrap="none">
            <a:spAutoFit/>
          </a:bodyPr>
          <a:lstStyle/>
          <a:p>
            <a:pPr algn="ctr"/>
            <a:r>
              <a:rPr lang="hu-HU" dirty="0" smtClean="0"/>
              <a:t>.</a:t>
            </a:r>
            <a:endParaRPr lang="hu-HU" dirty="0"/>
          </a:p>
        </p:txBody>
      </p:sp>
      <p:pic>
        <p:nvPicPr>
          <p:cNvPr id="10" name="Picture 16" descr="Kapcsolódó ké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102832">
            <a:off x="-39205" y="753635"/>
            <a:ext cx="2619721" cy="1775745"/>
          </a:xfrm>
          <a:prstGeom prst="rect">
            <a:avLst/>
          </a:prstGeom>
          <a:noFill/>
          <a:extLst>
            <a:ext uri="{909E8E84-426E-40DD-AFC4-6F175D3DCCD1}">
              <a14:hiddenFill xmlns:a14="http://schemas.microsoft.com/office/drawing/2010/main">
                <a:solidFill>
                  <a:srgbClr val="FFFFFF"/>
                </a:solidFill>
              </a14:hiddenFill>
            </a:ext>
          </a:extLst>
        </p:spPr>
      </p:pic>
      <p:sp>
        <p:nvSpPr>
          <p:cNvPr id="11" name="Szövegdoboz 10"/>
          <p:cNvSpPr txBox="1"/>
          <p:nvPr/>
        </p:nvSpPr>
        <p:spPr>
          <a:xfrm>
            <a:off x="1978702" y="1349045"/>
            <a:ext cx="8499827" cy="830997"/>
          </a:xfrm>
          <a:prstGeom prst="rect">
            <a:avLst/>
          </a:prstGeom>
          <a:noFill/>
        </p:spPr>
        <p:txBody>
          <a:bodyPr wrap="none" rtlCol="0">
            <a:spAutoFit/>
          </a:bodyPr>
          <a:lstStyle/>
          <a:p>
            <a:r>
              <a:rPr lang="hu-HU" sz="2400" dirty="0" smtClean="0"/>
              <a:t>Azok a gyerekek, akik a számítógép, internet világában nőttek fel</a:t>
            </a:r>
            <a:r>
              <a:rPr lang="hu-HU" dirty="0" smtClean="0"/>
              <a:t>.</a:t>
            </a:r>
          </a:p>
          <a:p>
            <a:r>
              <a:rPr lang="hu-HU" sz="2400" dirty="0"/>
              <a:t>A világhálót minden nap használják, ami sok problémát okozhat:</a:t>
            </a:r>
          </a:p>
        </p:txBody>
      </p:sp>
      <p:pic>
        <p:nvPicPr>
          <p:cNvPr id="8" name="Picture 2">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rot="10800000">
            <a:off x="6350516" y="2694783"/>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hlinkClick r:id="rId6"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rot="10800000">
            <a:off x="8354262" y="5659302"/>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hlinkClick r:id="rId7"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rot="10800000">
            <a:off x="7159399" y="4742666"/>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hlinkClick r:id="rId8"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rot="10800000">
            <a:off x="6245997" y="4186353"/>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hlinkClick r:id="rId9"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rot="10800000">
            <a:off x="8354262" y="3761652"/>
            <a:ext cx="1542989" cy="10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hlinkClick r:id="rId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206" b="100000" l="261" r="98956"/>
                    </a14:imgEffect>
                  </a14:imgLayer>
                </a14:imgProps>
              </a:ext>
              <a:ext uri="{28A0092B-C50C-407E-A947-70E740481C1C}">
                <a14:useLocalDpi xmlns:a14="http://schemas.microsoft.com/office/drawing/2010/main" val="0"/>
              </a:ext>
            </a:extLst>
          </a:blip>
          <a:srcRect/>
          <a:stretch>
            <a:fillRect/>
          </a:stretch>
        </p:blipFill>
        <p:spPr bwMode="auto">
          <a:xfrm rot="10800000">
            <a:off x="11134821" y="3306526"/>
            <a:ext cx="1174317" cy="83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Képtalálat a következőre: „nyilak”">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00000">
            <a:off x="11308261" y="6103219"/>
            <a:ext cx="827436" cy="79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27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pPr algn="ctr"/>
            <a:r>
              <a:rPr lang="hu-HU" dirty="0" smtClean="0"/>
              <a:t>A jelszó</a:t>
            </a:r>
            <a:endParaRPr lang="hu-HU" dirty="0"/>
          </a:p>
        </p:txBody>
      </p:sp>
      <p:sp>
        <p:nvSpPr>
          <p:cNvPr id="3" name="Tartalom helye 2"/>
          <p:cNvSpPr>
            <a:spLocks noGrp="1"/>
          </p:cNvSpPr>
          <p:nvPr>
            <p:ph idx="1"/>
          </p:nvPr>
        </p:nvSpPr>
        <p:spPr/>
        <p:txBody>
          <a:bodyPr/>
          <a:lstStyle/>
          <a:p>
            <a:r>
              <a:rPr lang="hu-HU" sz="3200" dirty="0"/>
              <a:t> E</a:t>
            </a:r>
            <a:r>
              <a:rPr lang="hu-HU" sz="3200" dirty="0" smtClean="0"/>
              <a:t>gy</a:t>
            </a:r>
            <a:r>
              <a:rPr lang="hu-HU" sz="3200" dirty="0"/>
              <a:t> </a:t>
            </a:r>
            <a:r>
              <a:rPr lang="hu-HU" sz="3200" dirty="0">
                <a:hlinkClick r:id="rId2" tooltip="Jel"/>
              </a:rPr>
              <a:t>jelből</a:t>
            </a:r>
            <a:r>
              <a:rPr lang="hu-HU" sz="3200" dirty="0"/>
              <a:t> vagy jelsorból álló kifejezés, melyet </a:t>
            </a:r>
            <a:r>
              <a:rPr lang="hu-HU" sz="3200" dirty="0">
                <a:hlinkClick r:id="rId3" tooltip="Azonosítás (a lap nem létezik)"/>
              </a:rPr>
              <a:t>azonosításnál</a:t>
            </a:r>
            <a:r>
              <a:rPr lang="hu-HU" sz="3200" dirty="0"/>
              <a:t>, illetve </a:t>
            </a:r>
            <a:r>
              <a:rPr lang="hu-HU" sz="3200" dirty="0">
                <a:hlinkClick r:id="rId4" tooltip="Hitelesítés (a lap nem létezik)"/>
              </a:rPr>
              <a:t>hitelesítéshez</a:t>
            </a:r>
            <a:r>
              <a:rPr lang="hu-HU" sz="3200" dirty="0"/>
              <a:t> használunk</a:t>
            </a:r>
            <a:r>
              <a:rPr lang="hu-HU" sz="3200" dirty="0" smtClean="0"/>
              <a:t>. Jelszót használunk minden egyes internetes oldalunkhoz ha azt biztonságossá szeretnénk tenni. A jó jelszóhoz válasszunk olyat, amit más még nem is sejthet. Ezt azért, hogy még véletlenül se tudjanak belépni sehova a mi nevünkben.</a:t>
            </a:r>
          </a:p>
          <a:p>
            <a:endParaRPr lang="hu-HU" dirty="0"/>
          </a:p>
        </p:txBody>
      </p:sp>
      <p:pic>
        <p:nvPicPr>
          <p:cNvPr id="5" name="Picture 2" descr="Képtalálat a következőre: „nyilak”">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480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120000" y="481949"/>
            <a:ext cx="5025216" cy="823912"/>
          </a:xfrm>
          <a:ln w="82550" cmpd="sng">
            <a:solidFill>
              <a:schemeClr val="accent4">
                <a:lumMod val="75000"/>
              </a:schemeClr>
            </a:solidFill>
          </a:ln>
        </p:spPr>
        <p:txBody>
          <a:bodyPr>
            <a:normAutofit/>
          </a:bodyPr>
          <a:lstStyle/>
          <a:p>
            <a:pPr algn="ctr"/>
            <a:r>
              <a:rPr lang="hu-HU" sz="3600" dirty="0"/>
              <a:t>A jó </a:t>
            </a:r>
            <a:r>
              <a:rPr lang="hu-HU" sz="3600" dirty="0" smtClean="0"/>
              <a:t>jelszó</a:t>
            </a:r>
            <a:endParaRPr lang="hu-HU" sz="3600" dirty="0"/>
          </a:p>
        </p:txBody>
      </p:sp>
      <p:sp>
        <p:nvSpPr>
          <p:cNvPr id="4" name="Tartalom helye 3"/>
          <p:cNvSpPr>
            <a:spLocks noGrp="1"/>
          </p:cNvSpPr>
          <p:nvPr>
            <p:ph sz="half" idx="2"/>
          </p:nvPr>
        </p:nvSpPr>
        <p:spPr/>
        <p:txBody>
          <a:bodyPr/>
          <a:lstStyle/>
          <a:p>
            <a:r>
              <a:rPr lang="hu-HU" dirty="0"/>
              <a:t>Hatóságok és a szakértők 12 betűből álló jelszót tartanak jónak, amelyben számok, kis- és nagybetűk, írásjelek váltakoznak</a:t>
            </a:r>
            <a:r>
              <a:rPr lang="hu-HU" dirty="0" smtClean="0"/>
              <a:t>. </a:t>
            </a:r>
            <a:r>
              <a:rPr lang="hu-HU" dirty="0" err="1" smtClean="0"/>
              <a:t>Pl</a:t>
            </a:r>
            <a:r>
              <a:rPr lang="hu-HU" dirty="0" smtClean="0"/>
              <a:t>: 12gb.Pendreiv</a:t>
            </a:r>
            <a:endParaRPr lang="hu-HU" dirty="0"/>
          </a:p>
          <a:p>
            <a:endParaRPr lang="hu-HU" dirty="0"/>
          </a:p>
        </p:txBody>
      </p:sp>
      <p:sp>
        <p:nvSpPr>
          <p:cNvPr id="5" name="Szöveg helye 4"/>
          <p:cNvSpPr>
            <a:spLocks noGrp="1"/>
          </p:cNvSpPr>
          <p:nvPr>
            <p:ph type="body" sz="quarter" idx="3"/>
          </p:nvPr>
        </p:nvSpPr>
        <p:spPr>
          <a:xfrm>
            <a:off x="6424771" y="481949"/>
            <a:ext cx="5035548" cy="823912"/>
          </a:xfrm>
          <a:ln w="82550">
            <a:solidFill>
              <a:srgbClr val="FF0000"/>
            </a:solidFill>
          </a:ln>
        </p:spPr>
        <p:txBody>
          <a:bodyPr>
            <a:normAutofit/>
          </a:bodyPr>
          <a:lstStyle/>
          <a:p>
            <a:pPr algn="ctr"/>
            <a:r>
              <a:rPr lang="hu-HU" sz="3600" dirty="0"/>
              <a:t>Jó jelszóhoz </a:t>
            </a:r>
            <a:r>
              <a:rPr lang="hu-HU" sz="3600" dirty="0" smtClean="0"/>
              <a:t>kerüljük</a:t>
            </a:r>
            <a:endParaRPr lang="hu-HU" sz="3600" dirty="0"/>
          </a:p>
        </p:txBody>
      </p:sp>
      <p:sp>
        <p:nvSpPr>
          <p:cNvPr id="6" name="Tartalom helye 5"/>
          <p:cNvSpPr>
            <a:spLocks noGrp="1"/>
          </p:cNvSpPr>
          <p:nvPr>
            <p:ph sz="quarter" idx="4"/>
          </p:nvPr>
        </p:nvSpPr>
        <p:spPr/>
        <p:txBody>
          <a:bodyPr>
            <a:normAutofit fontScale="92500" lnSpcReduction="10000"/>
          </a:bodyPr>
          <a:lstStyle/>
          <a:p>
            <a:r>
              <a:rPr lang="hu-HU" dirty="0"/>
              <a:t>magánszféra jelszóba konvertálását, magyarán ezeket se használjuk:</a:t>
            </a:r>
          </a:p>
          <a:p>
            <a:pPr lvl="1"/>
            <a:r>
              <a:rPr lang="hu-HU" dirty="0"/>
              <a:t>gyerekek nevét;</a:t>
            </a:r>
          </a:p>
          <a:p>
            <a:pPr lvl="1"/>
            <a:r>
              <a:rPr lang="hu-HU" dirty="0"/>
              <a:t>házastárs nevét;</a:t>
            </a:r>
          </a:p>
          <a:p>
            <a:pPr lvl="1"/>
            <a:r>
              <a:rPr lang="hu-HU" dirty="0"/>
              <a:t>háziállat nevét;</a:t>
            </a:r>
          </a:p>
          <a:p>
            <a:pPr lvl="1"/>
            <a:r>
              <a:rPr lang="hu-HU" dirty="0"/>
              <a:t>születésnapokat;</a:t>
            </a:r>
          </a:p>
          <a:p>
            <a:pPr lvl="1"/>
            <a:r>
              <a:rPr lang="hu-HU" dirty="0"/>
              <a:t>kedvenc sportoló, zenész, művész nevét;</a:t>
            </a:r>
          </a:p>
          <a:p>
            <a:pPr lvl="1"/>
            <a:r>
              <a:rPr lang="hu-HU" dirty="0"/>
              <a:t>hobbit;</a:t>
            </a:r>
          </a:p>
          <a:p>
            <a:pPr lvl="1"/>
            <a:r>
              <a:rPr lang="hu-HU" dirty="0"/>
              <a:t>munkatársak neveit.</a:t>
            </a:r>
          </a:p>
          <a:p>
            <a:endParaRPr lang="hu-HU" dirty="0"/>
          </a:p>
        </p:txBody>
      </p:sp>
      <p:pic>
        <p:nvPicPr>
          <p:cNvPr id="7" name="Picture 2" descr="Képtalálat a következőre: „nyilak”">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811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rtalom helye 8"/>
          <p:cNvSpPr>
            <a:spLocks noGrp="1"/>
          </p:cNvSpPr>
          <p:nvPr>
            <p:ph idx="1"/>
          </p:nvPr>
        </p:nvSpPr>
        <p:spPr/>
        <p:txBody>
          <a:bodyPr/>
          <a:lstStyle/>
          <a:p>
            <a:pPr marL="0" indent="0">
              <a:buNone/>
            </a:pPr>
            <a:r>
              <a:rPr lang="hu-HU" dirty="0" smtClean="0"/>
              <a:t>Sok az olyan fiatal, aki csak azért használja, hogy ne legyen kivétel, mert vannak akik szerint „ciki” ha nincs </a:t>
            </a:r>
            <a:r>
              <a:rPr lang="hu-HU" dirty="0" err="1" smtClean="0"/>
              <a:t>Facebook-ja</a:t>
            </a:r>
            <a:r>
              <a:rPr lang="hu-HU" dirty="0" smtClean="0"/>
              <a:t> az illetőnek, így gyakran iskolai </a:t>
            </a:r>
            <a:r>
              <a:rPr lang="hu-HU" dirty="0" err="1" smtClean="0"/>
              <a:t>szívatások</a:t>
            </a:r>
            <a:r>
              <a:rPr lang="hu-HU" dirty="0" smtClean="0"/>
              <a:t> szoktak lenni. </a:t>
            </a:r>
            <a:endParaRPr lang="hu-HU" dirty="0"/>
          </a:p>
          <a:p>
            <a:pPr marL="0" indent="0">
              <a:buNone/>
            </a:pPr>
            <a:r>
              <a:rPr lang="hu-HU" dirty="0" smtClean="0"/>
              <a:t>Mások viszont kapcsolattartás céljából használják, mert barátaival, családjával csak nagyon ritkán tud találkozni.</a:t>
            </a:r>
          </a:p>
          <a:p>
            <a:pPr marL="0" indent="0">
              <a:buNone/>
            </a:pPr>
            <a:r>
              <a:rPr lang="hu-HU" dirty="0" smtClean="0"/>
              <a:t>Sajnos sok a hamis profil, amivel sokan visszaélnek. Ezt személyiség lopásnak nevezi. </a:t>
            </a:r>
            <a:r>
              <a:rPr lang="hu-HU" dirty="0"/>
              <a:t>Az online feketegazdaságban a személyiséglopásra szakosodott bűnözők célja, hogy az illető adataival hozzáférjenek annak pénzéhez. A személyiséglopás Magyarországon még nem olyan gyakori, mint külföldön.</a:t>
            </a:r>
          </a:p>
          <a:p>
            <a:pPr marL="0" indent="0">
              <a:buNone/>
            </a:pPr>
            <a:endParaRPr lang="hu-HU" dirty="0"/>
          </a:p>
        </p:txBody>
      </p:sp>
      <p:sp>
        <p:nvSpPr>
          <p:cNvPr id="10" name="Cím 1"/>
          <p:cNvSpPr>
            <a:spLocks noGrp="1"/>
          </p:cNvSpPr>
          <p:nvPr>
            <p:ph type="title"/>
          </p:nvPr>
        </p:nvSpPr>
        <p:spPr/>
        <p:txBody>
          <a:bodyPr>
            <a:normAutofit fontScale="90000"/>
          </a:bodyPr>
          <a:lstStyle/>
          <a:p>
            <a:pPr algn="ctr"/>
            <a:r>
              <a:rPr lang="hu-HU" dirty="0" smtClean="0"/>
              <a:t>A </a:t>
            </a:r>
            <a:r>
              <a:rPr lang="hu-HU" dirty="0" err="1" smtClean="0"/>
              <a:t>Facebook</a:t>
            </a:r>
            <a:r>
              <a:rPr lang="hu-HU" dirty="0" smtClean="0"/>
              <a:t>, </a:t>
            </a:r>
            <a:br>
              <a:rPr lang="hu-HU" dirty="0" smtClean="0"/>
            </a:br>
            <a:r>
              <a:rPr lang="hu-HU" dirty="0" smtClean="0"/>
              <a:t>azaz mindennapjaink tudója</a:t>
            </a:r>
            <a:endParaRPr lang="hu-HU" dirty="0"/>
          </a:p>
        </p:txBody>
      </p:sp>
      <p:pic>
        <p:nvPicPr>
          <p:cNvPr id="4" name="Picture 2" descr="Képtalálat a következőre: „lopá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63" y="308759"/>
            <a:ext cx="1940245" cy="1401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éptalálat a következőre: „nyilak”">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593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 helye 5"/>
          <p:cNvSpPr>
            <a:spLocks noGrp="1"/>
          </p:cNvSpPr>
          <p:nvPr>
            <p:ph type="body" idx="1"/>
          </p:nvPr>
        </p:nvSpPr>
        <p:spPr>
          <a:xfrm>
            <a:off x="972359" y="565057"/>
            <a:ext cx="5025216" cy="823912"/>
          </a:xfrm>
          <a:noFill/>
          <a:ln w="82550">
            <a:solidFill>
              <a:schemeClr val="accent4">
                <a:lumMod val="75000"/>
              </a:schemeClr>
            </a:solidFill>
          </a:ln>
        </p:spPr>
        <p:txBody>
          <a:bodyPr>
            <a:normAutofit/>
          </a:bodyPr>
          <a:lstStyle/>
          <a:p>
            <a:pPr algn="ctr"/>
            <a:r>
              <a:rPr lang="hu-HU" sz="3200" dirty="0" err="1" smtClean="0"/>
              <a:t>Facebook</a:t>
            </a:r>
            <a:r>
              <a:rPr lang="hu-HU" sz="3200" dirty="0" smtClean="0"/>
              <a:t> előnyei</a:t>
            </a:r>
            <a:endParaRPr lang="hu-HU" sz="3200" dirty="0"/>
          </a:p>
        </p:txBody>
      </p:sp>
      <p:sp>
        <p:nvSpPr>
          <p:cNvPr id="7" name="Tartalom helye 6"/>
          <p:cNvSpPr>
            <a:spLocks noGrp="1"/>
          </p:cNvSpPr>
          <p:nvPr>
            <p:ph sz="half" idx="2"/>
          </p:nvPr>
        </p:nvSpPr>
        <p:spPr>
          <a:xfrm>
            <a:off x="839788" y="1617569"/>
            <a:ext cx="5157787" cy="4352925"/>
          </a:xfrm>
        </p:spPr>
        <p:txBody>
          <a:bodyPr>
            <a:normAutofit fontScale="47500" lnSpcReduction="20000"/>
          </a:bodyPr>
          <a:lstStyle/>
          <a:p>
            <a:r>
              <a:rPr lang="hu-HU" sz="3800" dirty="0"/>
              <a:t>Megtalálhatod régi barátaidat, és újra beszélhetsz velük.</a:t>
            </a:r>
          </a:p>
          <a:p>
            <a:r>
              <a:rPr lang="hu-HU" sz="3800" dirty="0"/>
              <a:t>Tarthatod a kapcsolatot</a:t>
            </a:r>
            <a:r>
              <a:rPr lang="hu-HU" sz="3800" b="1" dirty="0"/>
              <a:t> </a:t>
            </a:r>
            <a:r>
              <a:rPr lang="hu-HU" sz="3800" dirty="0"/>
              <a:t>a barátaiddal, függetlenül attól, hogy a világ mely pontján tartózkodnak éppen.</a:t>
            </a:r>
          </a:p>
          <a:p>
            <a:r>
              <a:rPr lang="hu-HU" sz="3800" dirty="0"/>
              <a:t>Folyamatosan tudod a barátaidat, családodat értesíteni mindarról, ami éppen történik veled.</a:t>
            </a:r>
          </a:p>
          <a:p>
            <a:r>
              <a:rPr lang="hu-HU" sz="3800" dirty="0"/>
              <a:t>Népszerűsítheted magadat, és az általad végzett munkát.</a:t>
            </a:r>
          </a:p>
          <a:p>
            <a:r>
              <a:rPr lang="hu-HU" sz="3800" dirty="0"/>
              <a:t>Hasonló gondolkodású, érdeklődési körű csoportokhoz, közösségekhez kapcsolódhatsz.</a:t>
            </a:r>
          </a:p>
          <a:p>
            <a:r>
              <a:rPr lang="hu-HU" sz="3800" dirty="0"/>
              <a:t>Megoszthatod kedvenc zenéid, videóid a barátaiddal.</a:t>
            </a:r>
          </a:p>
          <a:p>
            <a:r>
              <a:rPr lang="hu-HU" sz="3800" dirty="0"/>
              <a:t>Különböző játékokon játszhatsz és számos más alkalmazás is a rendelkezésedre áll.</a:t>
            </a:r>
          </a:p>
          <a:p>
            <a:r>
              <a:rPr lang="hu-HU" sz="3800" dirty="0"/>
              <a:t>Bármikor kommunikálhatsz a barátaiddal.</a:t>
            </a:r>
          </a:p>
          <a:p>
            <a:endParaRPr lang="hu-HU" dirty="0"/>
          </a:p>
        </p:txBody>
      </p:sp>
      <p:sp>
        <p:nvSpPr>
          <p:cNvPr id="8" name="Szöveg helye 7"/>
          <p:cNvSpPr>
            <a:spLocks noGrp="1"/>
          </p:cNvSpPr>
          <p:nvPr>
            <p:ph type="body" sz="quarter" idx="3"/>
          </p:nvPr>
        </p:nvSpPr>
        <p:spPr>
          <a:xfrm>
            <a:off x="6319840" y="565057"/>
            <a:ext cx="5035548" cy="823912"/>
          </a:xfrm>
          <a:ln w="82550">
            <a:solidFill>
              <a:srgbClr val="FF0000"/>
            </a:solidFill>
          </a:ln>
        </p:spPr>
        <p:txBody>
          <a:bodyPr>
            <a:normAutofit/>
          </a:bodyPr>
          <a:lstStyle/>
          <a:p>
            <a:pPr algn="ctr"/>
            <a:r>
              <a:rPr lang="hu-HU" sz="3200" dirty="0" err="1" smtClean="0"/>
              <a:t>Facebook</a:t>
            </a:r>
            <a:r>
              <a:rPr lang="hu-HU" sz="3200" dirty="0" smtClean="0"/>
              <a:t> hátrányai</a:t>
            </a:r>
            <a:endParaRPr lang="hu-HU" sz="3200" dirty="0"/>
          </a:p>
        </p:txBody>
      </p:sp>
      <p:sp>
        <p:nvSpPr>
          <p:cNvPr id="9" name="Tartalom helye 8"/>
          <p:cNvSpPr>
            <a:spLocks noGrp="1"/>
          </p:cNvSpPr>
          <p:nvPr>
            <p:ph sz="quarter" idx="4"/>
          </p:nvPr>
        </p:nvSpPr>
        <p:spPr>
          <a:xfrm>
            <a:off x="6172200" y="1617569"/>
            <a:ext cx="5183188" cy="4352924"/>
          </a:xfrm>
        </p:spPr>
        <p:txBody>
          <a:bodyPr>
            <a:normAutofit fontScale="62500" lnSpcReduction="20000"/>
          </a:bodyPr>
          <a:lstStyle/>
          <a:p>
            <a:r>
              <a:rPr lang="hu-HU" dirty="0" smtClean="0"/>
              <a:t>A </a:t>
            </a:r>
            <a:r>
              <a:rPr lang="hu-HU" dirty="0"/>
              <a:t>barátaid és a családod mindig tudni fog arról, mikor hol jársz, vagy éppen mi történik veled.</a:t>
            </a:r>
          </a:p>
          <a:p>
            <a:r>
              <a:rPr lang="hu-HU" dirty="0"/>
              <a:t>A feltöltött képeiddel visszaélhetnek.</a:t>
            </a:r>
          </a:p>
          <a:p>
            <a:r>
              <a:rPr lang="hu-HU" dirty="0"/>
              <a:t>Előfordulhat, hogy olyan személlyel kötsz barátságot, akinek becstelen szándékai vannak.</a:t>
            </a:r>
          </a:p>
          <a:p>
            <a:r>
              <a:rPr lang="hu-HU" dirty="0"/>
              <a:t>Nem kívánt visszajelzést kaphatsz a barátaid által </a:t>
            </a:r>
            <a:r>
              <a:rPr lang="hu-HU" dirty="0" err="1"/>
              <a:t>postolt</a:t>
            </a:r>
            <a:r>
              <a:rPr lang="hu-HU" dirty="0"/>
              <a:t> minden egyes tevékenységről.</a:t>
            </a:r>
          </a:p>
          <a:p>
            <a:r>
              <a:rPr lang="hu-HU" dirty="0" smtClean="0"/>
              <a:t>A </a:t>
            </a:r>
            <a:r>
              <a:rPr lang="hu-HU" dirty="0"/>
              <a:t>barátaid életében történő, jelentéktelen események felesleges dramatizálásának leszel tanúja.</a:t>
            </a:r>
          </a:p>
          <a:p>
            <a:r>
              <a:rPr lang="hu-HU" dirty="0"/>
              <a:t>Amennyiben nem frissíted rendszeresen az adatvédelmi beállításokat, bárki hozzáférhet az adataidhoz, képeidhez.</a:t>
            </a:r>
          </a:p>
          <a:p>
            <a:r>
              <a:rPr lang="hu-HU" dirty="0"/>
              <a:t>A barátaid olyan képedet tehetik fel, amiről nem szeretnéd, hogy mások is lássák.</a:t>
            </a:r>
          </a:p>
          <a:p>
            <a:r>
              <a:rPr lang="hu-HU" dirty="0"/>
              <a:t>Olyan adataid is nyilvánosságra kerülhetnek, melyeket normális esetben nem adnál </a:t>
            </a:r>
            <a:r>
              <a:rPr lang="hu-HU" dirty="0" smtClean="0"/>
              <a:t>ki.</a:t>
            </a:r>
          </a:p>
        </p:txBody>
      </p:sp>
      <p:pic>
        <p:nvPicPr>
          <p:cNvPr id="10" name="Picture 2" descr="Képtalálat a következőre: „nyilak”">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17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p:txBody>
          <a:bodyPr/>
          <a:lstStyle/>
          <a:p>
            <a:pPr algn="ctr"/>
            <a:r>
              <a:rPr lang="hu-HU" dirty="0"/>
              <a:t>Internetes zaklatás</a:t>
            </a:r>
          </a:p>
        </p:txBody>
      </p:sp>
      <p:sp>
        <p:nvSpPr>
          <p:cNvPr id="8" name="Tartalom helye 7"/>
          <p:cNvSpPr>
            <a:spLocks noGrp="1"/>
          </p:cNvSpPr>
          <p:nvPr>
            <p:ph idx="1"/>
          </p:nvPr>
        </p:nvSpPr>
        <p:spPr/>
        <p:txBody>
          <a:bodyPr/>
          <a:lstStyle/>
          <a:p>
            <a:r>
              <a:rPr lang="hu-HU" dirty="0"/>
              <a:t>Internetet vagy más telekommunikációs eszközt használnak ahhoz hogy egyének, csoportok vagy szervezetek ellen zaklató jellegű cselekedeteket kövessenek el. </a:t>
            </a:r>
            <a:r>
              <a:rPr lang="hu-HU" dirty="0" smtClean="0"/>
              <a:t>Általában az ártatlan, fiatal lányok jönnek szóba, de vannak persze köztük fiúk is. Sajnos az áldozatok félnek bárkinek is szólni erről, mert nem mernek, vagy megfenyegette az elkövető őket. Ez lehet csak egyszeri alkalom, de sokkal több a visszajáró elkövető is.</a:t>
            </a:r>
          </a:p>
          <a:p>
            <a:r>
              <a:rPr lang="hu-HU" dirty="0" smtClean="0"/>
              <a:t>Ezeket kellene elkerülniük a fiataloknak, vagy rögtön szólni egy megbízható felnőttnek, szülőnek, nagyobb tesónak.</a:t>
            </a:r>
            <a:endParaRPr lang="hu-HU" dirty="0"/>
          </a:p>
          <a:p>
            <a:endParaRPr lang="hu-HU" dirty="0"/>
          </a:p>
        </p:txBody>
      </p:sp>
      <p:pic>
        <p:nvPicPr>
          <p:cNvPr id="4" name="Picture 2" descr="Képtalálat a következőre: „nyilak”">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049918" y="5737087"/>
            <a:ext cx="1164585" cy="112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761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élység">
  <a:themeElements>
    <a:clrScheme name="Mélység">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Mélység">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élység">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TM04033923[[fn=Mélység]]</Template>
  <TotalTime>554</TotalTime>
  <Words>1349</Words>
  <Application>Microsoft Office PowerPoint</Application>
  <PresentationFormat>Szélesvásznú</PresentationFormat>
  <Paragraphs>231</Paragraphs>
  <Slides>28</Slides>
  <Notes>0</Notes>
  <HiddenSlides>0</HiddenSlides>
  <MMClips>0</MMClips>
  <ScaleCrop>false</ScaleCrop>
  <HeadingPairs>
    <vt:vector size="6" baseType="variant">
      <vt:variant>
        <vt:lpstr>Használt betűtípusok</vt:lpstr>
      </vt:variant>
      <vt:variant>
        <vt:i4>15</vt:i4>
      </vt:variant>
      <vt:variant>
        <vt:lpstr>Téma</vt:lpstr>
      </vt:variant>
      <vt:variant>
        <vt:i4>1</vt:i4>
      </vt:variant>
      <vt:variant>
        <vt:lpstr>Diacímek</vt:lpstr>
      </vt:variant>
      <vt:variant>
        <vt:i4>28</vt:i4>
      </vt:variant>
    </vt:vector>
  </HeadingPairs>
  <TitlesOfParts>
    <vt:vector size="44" baseType="lpstr">
      <vt:lpstr>Arial</vt:lpstr>
      <vt:lpstr>Arial Black</vt:lpstr>
      <vt:lpstr>Batang</vt:lpstr>
      <vt:lpstr>Bauhaus 93</vt:lpstr>
      <vt:lpstr>Berlin Sans FB</vt:lpstr>
      <vt:lpstr>Berlin Sans FB Demi</vt:lpstr>
      <vt:lpstr>Britannic Bold</vt:lpstr>
      <vt:lpstr>Broadway</vt:lpstr>
      <vt:lpstr>Calibri</vt:lpstr>
      <vt:lpstr>Cooper Black</vt:lpstr>
      <vt:lpstr>Corbel</vt:lpstr>
      <vt:lpstr>Haettenschweiler</vt:lpstr>
      <vt:lpstr>Showcard Gothic</vt:lpstr>
      <vt:lpstr>Viner Hand ITC</vt:lpstr>
      <vt:lpstr>Wingdings</vt:lpstr>
      <vt:lpstr>Mélység</vt:lpstr>
      <vt:lpstr>PowerPoint bemutató</vt:lpstr>
      <vt:lpstr>PowerPoint bemutató</vt:lpstr>
      <vt:lpstr>Tartalomjegyzet</vt:lpstr>
      <vt:lpstr>Digitális bennszülöttek</vt:lpstr>
      <vt:lpstr>A jelszó</vt:lpstr>
      <vt:lpstr>PowerPoint bemutató</vt:lpstr>
      <vt:lpstr>A Facebook,  azaz mindennapjaink tudója</vt:lpstr>
      <vt:lpstr>PowerPoint bemutató</vt:lpstr>
      <vt:lpstr>Internetes zaklatás</vt:lpstr>
      <vt:lpstr>PowerPoint bemutató</vt:lpstr>
      <vt:lpstr>Tartalmak le és feltöltése</vt:lpstr>
      <vt:lpstr>PowerPoint bemutató</vt:lpstr>
      <vt:lpstr>Email </vt:lpstr>
      <vt:lpstr>PowerPoint bemutató</vt:lpstr>
      <vt:lpstr>Linkek</vt:lpstr>
      <vt:lpstr>PowerPoint bemutató</vt:lpstr>
      <vt:lpstr>Megfontolandó jó tanácsok:</vt:lpstr>
      <vt:lpstr>Most következzék egy kvíz melyben felmérjük, mit jegyeztünk meg a bemutatóból.</vt:lpstr>
      <vt:lpstr>Milyen wifiről ne intézzünk személyes ügyeket?</vt:lpstr>
      <vt:lpstr>Mit ne tegyél a jelszóval?</vt:lpstr>
      <vt:lpstr>Mit ne adjunk meg soha az interneten?</vt:lpstr>
      <vt:lpstr>Mivel sodorják veszélybe magukat a gyerekek az interneten?</vt:lpstr>
      <vt:lpstr>Mit ne tegyünk a facebookon?</vt:lpstr>
      <vt:lpstr>IGAZ!!</vt:lpstr>
      <vt:lpstr>HAMIS!!</vt:lpstr>
      <vt:lpstr>Források</vt:lpstr>
      <vt:lpstr>PowerPoint bemutató</vt:lpstr>
      <vt:lpstr>Köszönöm a figyelmet!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Kis Ágnes Edit</dc:creator>
  <cp:lastModifiedBy>Windows-felhasználó</cp:lastModifiedBy>
  <cp:revision>80</cp:revision>
  <dcterms:created xsi:type="dcterms:W3CDTF">2017-03-22T08:23:59Z</dcterms:created>
  <dcterms:modified xsi:type="dcterms:W3CDTF">2017-03-26T20:15:10Z</dcterms:modified>
</cp:coreProperties>
</file>