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63" r:id="rId7"/>
    <p:sldId id="272" r:id="rId8"/>
    <p:sldId id="269" r:id="rId9"/>
    <p:sldId id="264" r:id="rId10"/>
    <p:sldId id="265" r:id="rId11"/>
    <p:sldId id="266" r:id="rId12"/>
    <p:sldId id="267" r:id="rId13"/>
    <p:sldId id="268" r:id="rId14"/>
    <p:sldId id="270" r:id="rId15"/>
    <p:sldId id="275" r:id="rId16"/>
    <p:sldId id="271" r:id="rId17"/>
    <p:sldId id="279" r:id="rId18"/>
    <p:sldId id="276" r:id="rId19"/>
    <p:sldId id="277" r:id="rId20"/>
    <p:sldId id="278" r:id="rId21"/>
    <p:sldId id="273" r:id="rId22"/>
    <p:sldId id="274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CC"/>
    <a:srgbClr val="F84426"/>
    <a:srgbClr val="ED3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6208A-AA47-40F7-BE59-1CAA744D45F7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519C2-D7A3-4AD4-96F0-3F7A00CAB0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78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4C0E-5C8B-4437-8B82-1E4E81D9D3FF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3645-FD1B-4B69-A1BE-AEA704071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41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4C0E-5C8B-4437-8B82-1E4E81D9D3FF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3645-FD1B-4B69-A1BE-AEA704071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702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4C0E-5C8B-4437-8B82-1E4E81D9D3FF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3645-FD1B-4B69-A1BE-AEA704071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8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4C0E-5C8B-4437-8B82-1E4E81D9D3FF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3645-FD1B-4B69-A1BE-AEA704071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92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4C0E-5C8B-4437-8B82-1E4E81D9D3FF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3645-FD1B-4B69-A1BE-AEA704071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1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4C0E-5C8B-4437-8B82-1E4E81D9D3FF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3645-FD1B-4B69-A1BE-AEA704071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92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4C0E-5C8B-4437-8B82-1E4E81D9D3FF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3645-FD1B-4B69-A1BE-AEA704071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1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4C0E-5C8B-4437-8B82-1E4E81D9D3FF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3645-FD1B-4B69-A1BE-AEA704071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9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4C0E-5C8B-4437-8B82-1E4E81D9D3FF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3645-FD1B-4B69-A1BE-AEA704071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9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4C0E-5C8B-4437-8B82-1E4E81D9D3FF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3645-FD1B-4B69-A1BE-AEA704071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2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4C0E-5C8B-4437-8B82-1E4E81D9D3FF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3645-FD1B-4B69-A1BE-AEA704071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4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D4C0E-5C8B-4437-8B82-1E4E81D9D3FF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33645-FD1B-4B69-A1BE-AEA704071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304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mina.hu/terasz/5_apro_de_biztos_jel_hogy_virust_teleptitettek_a_szamitogepedre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hu.wikipedia.org/wiki/Sz%C3%A1m%C3%ADt%C3%B3g%C3%A9pes_v%C3%ADrus" TargetMode="External"/><Relationship Id="rId7" Type="http://schemas.openxmlformats.org/officeDocument/2006/relationships/hyperlink" Target="http://www.karinthy.hu/home/informatika/kartevok/index2.html" TargetMode="External"/><Relationship Id="rId12" Type="http://schemas.openxmlformats.org/officeDocument/2006/relationships/slide" Target="slide2.xml"/><Relationship Id="rId2" Type="http://schemas.openxmlformats.org/officeDocument/2006/relationships/hyperlink" Target="https://hu.wikipedia.org/wiki/Inter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nb.hu/fogyasztovedelem/bankszamlak/elektronikus-banki-szolgaltatasok/internetes-csalasok" TargetMode="External"/><Relationship Id="rId11" Type="http://schemas.openxmlformats.org/officeDocument/2006/relationships/hyperlink" Target="http://mno.hu/penzesjog/igy-kell-fellepni-az-internetes-csaloval-szemben-1219277" TargetMode="External"/><Relationship Id="rId5" Type="http://schemas.openxmlformats.org/officeDocument/2006/relationships/hyperlink" Target="http://www.pszichoszoba.hu/gyerekneveles_a_hetkoznapokban/biztonsagos-internethasznalat-gyerekeknek/" TargetMode="External"/><Relationship Id="rId10" Type="http://schemas.openxmlformats.org/officeDocument/2006/relationships/hyperlink" Target="http://informatika.gtportal.eu/index.php?f0=internet" TargetMode="External"/><Relationship Id="rId4" Type="http://schemas.openxmlformats.org/officeDocument/2006/relationships/hyperlink" Target="https://hu.wikipedia.org/wiki/T%C5%B1zfal_(sz%C3%A1m%C3%ADt%C3%A1stechnika)" TargetMode="External"/><Relationship Id="rId9" Type="http://schemas.openxmlformats.org/officeDocument/2006/relationships/hyperlink" Target="https://hu.wikipedia.org/wiki/K%C3%A9mprogram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onarchive.com/tag/explorer" TargetMode="External"/><Relationship Id="rId13" Type="http://schemas.openxmlformats.org/officeDocument/2006/relationships/hyperlink" Target="http://www.ictlounge.com/html/phishing_pharming_smishing.htm" TargetMode="External"/><Relationship Id="rId18" Type="http://schemas.openxmlformats.org/officeDocument/2006/relationships/image" Target="../media/image2.png"/><Relationship Id="rId3" Type="http://schemas.openxmlformats.org/officeDocument/2006/relationships/hyperlink" Target="https://cdn.knightlab.com/libs/timeline3/latest/embed/index.html?source=1f67Ff4J8ywZiVdMTmcBkJfc2iWnwMbL5Zs3Mtriv35M&amp;font=Default&amp;l" TargetMode="External"/><Relationship Id="rId7" Type="http://schemas.openxmlformats.org/officeDocument/2006/relationships/hyperlink" Target="http://www.iconarchive.com/tag/opera" TargetMode="External"/><Relationship Id="rId12" Type="http://schemas.openxmlformats.org/officeDocument/2006/relationships/hyperlink" Target="http://people.inf.elte.hu/juduaai/szamalapbead1/lap1.html" TargetMode="External"/><Relationship Id="rId17" Type="http://schemas.openxmlformats.org/officeDocument/2006/relationships/slide" Target="slide2.xml"/><Relationship Id="rId2" Type="http://schemas.openxmlformats.org/officeDocument/2006/relationships/image" Target="../media/image21.png"/><Relationship Id="rId16" Type="http://schemas.openxmlformats.org/officeDocument/2006/relationships/hyperlink" Target="http://www.reactiongifs.com/r/fngrgnz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onarchive.com/tag/chrome" TargetMode="External"/><Relationship Id="rId11" Type="http://schemas.openxmlformats.org/officeDocument/2006/relationships/hyperlink" Target="http://marketingland.com/20-years-old-spam-alive-well-proving-bill-gates-wrong-81260" TargetMode="External"/><Relationship Id="rId5" Type="http://schemas.openxmlformats.org/officeDocument/2006/relationships/hyperlink" Target="http://www.iconarchive.com/tag/firefox" TargetMode="External"/><Relationship Id="rId15" Type="http://schemas.openxmlformats.org/officeDocument/2006/relationships/hyperlink" Target="http://frndlydigital.com/" TargetMode="External"/><Relationship Id="rId10" Type="http://schemas.openxmlformats.org/officeDocument/2006/relationships/hyperlink" Target="http://antivirus.blog.hu/2010/04/08/neve_besorolasa_felismeri_valaszoljon" TargetMode="External"/><Relationship Id="rId4" Type="http://schemas.openxmlformats.org/officeDocument/2006/relationships/hyperlink" Target="http://csabaradio.hu/index.php?page=hir&amp;hir_id=14886" TargetMode="External"/><Relationship Id="rId9" Type="http://schemas.openxmlformats.org/officeDocument/2006/relationships/hyperlink" Target="http://welcom-comp.ru/antivir_pc/58-vidy-kompyuternyh-virusov.html" TargetMode="External"/><Relationship Id="rId14" Type="http://schemas.openxmlformats.org/officeDocument/2006/relationships/hyperlink" Target="http://www.gamechannel.hu/cikk/tuxvilaga/linux_tuzfal_beallitasa_grafikus_felulete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3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8970"/>
          </a:xfrm>
        </p:spPr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internet veszélyei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89100" y="4059238"/>
            <a:ext cx="9144000" cy="1389062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Név: Merena Gréta 6.b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Felkészítő tanárom: Dr.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Endrészné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Monori Gyöngyi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Iskolám neve: Békéscsabai Kazinczy Ferenc Általános Iskola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1798" y="817029"/>
            <a:ext cx="5308601" cy="240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Vírus : egy olyan rosszindulatú program, mely saját magát helyezi el más alkalmazásokban, dokumentumokban. Beépülésével és működésével törölhet fájlokat, vagy tönkre is teheti számítógépünket.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747933" y="3221565"/>
            <a:ext cx="5164667" cy="223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Trójai féreg: olyan rosszindulatú program, ami a háttrében fut és a nem azt teszi, amit a felhasználó felé mutat. Ezeket többek között adatlopásra, kémkedésre, elektromos pénzlopásra használják.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306" y="980368"/>
            <a:ext cx="1249788" cy="16460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105" y="3535355"/>
            <a:ext cx="2595122" cy="16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642533" y="982132"/>
            <a:ext cx="5177367" cy="21505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Spam: kéretlen elektronikus levél. A levél tartalma lehet felhívás, hirdetés, reklám vagy akár lehet egy lánclevél. Káros hatása abban mutatkozik, hogy felesleges információival sávszélességet, tárhelyet foglalnak.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851399" y="3132665"/>
            <a:ext cx="6388101" cy="2341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Kémprogramok: feladata, hogy tudomásunk nélkül olyan személyes adatokat szerezzenek meg, melyeket másképp nem adnánk ki magunktól, mint például személyazonosító, banki azonosító, különböző jelszavak. Az így ellopott adatokkal visszaélések, akár bűncselekmények is megvalósulhatnak.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374" y="1229813"/>
            <a:ext cx="2542252" cy="127417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110" y="3486247"/>
            <a:ext cx="1798390" cy="18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4600" y="365125"/>
            <a:ext cx="629412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Internetes banki csalások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32035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interneten zajló banki ügyintézések mellett sajnos megjelentek a visszaélésekkel kapcsolatos tevékenységek. Tipikus jelenség, amikor egy bank nevében kapunk emailt, hogy kérik személyes adataink illetve bankkártyánk PIN kódjának megadását. A levélben esetleg van egy link is, melyre kattintva egy a bankhoz nagyon hasonló megtévesztő, úgynevezett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Pharming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honlapot láthatunk. A megtévesztő oldalon begépelve a azonosítóadatainkat valóban belépünk az igazi bankunkba, de közben az személyes belépési azonosítóinkat meg is szerezték.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64" y="4111626"/>
            <a:ext cx="2952749" cy="1666874"/>
          </a:xfrm>
          <a:prstGeom prst="rect">
            <a:avLst/>
          </a:prstGeom>
        </p:spPr>
      </p:pic>
      <p:pic>
        <p:nvPicPr>
          <p:cNvPr id="6" name="Kép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06040" y="365125"/>
            <a:ext cx="637032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Vírusos a számítógépem?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047066" y="1451795"/>
            <a:ext cx="3615267" cy="7143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számítógépünk nagyon lassú lett?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48546" y="3802061"/>
            <a:ext cx="3398520" cy="7143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Ismeretlen programokat találunk a számítógépen?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6321689" y="3839127"/>
            <a:ext cx="3770207" cy="8255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Kéretlen leveleket „küldünk” email címünkről?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6906259" y="2222063"/>
            <a:ext cx="3848100" cy="1030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Vírusírtó szoftvert, vagy a vírusírtó szoftverünk adatbázisát nem tudjuk letölteni?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648546" y="2345767"/>
            <a:ext cx="3947001" cy="1152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internet belassult, és a böngészőnk kezdőoldala nem a mi általunk beállított oldal?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1402080" y="4664629"/>
            <a:ext cx="10073640" cy="1082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Sajnos nagy valószínűséggel kártevő támadta meg a számítógépet, forduljunk szakemberhez!</a:t>
            </a:r>
            <a:endParaRPr lang="hu-H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584" y="2592368"/>
            <a:ext cx="1249788" cy="1646063"/>
          </a:xfrm>
          <a:prstGeom prst="rect">
            <a:avLst/>
          </a:prstGeom>
        </p:spPr>
      </p:pic>
      <p:pic>
        <p:nvPicPr>
          <p:cNvPr id="13" name="Kép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6840" y="606716"/>
            <a:ext cx="8366760" cy="908527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Vírusok elleni védekezés módszerei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64280" y="1737902"/>
            <a:ext cx="3611880" cy="525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Vírusírtók használata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838200" y="2485894"/>
            <a:ext cx="10320867" cy="115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egyik legfontosabb eszköz. A vírusvédelmi szoftver képes felismerni és el is távolítani a fertőzést. Lényeges hogy a vírusírtó adatbázisa mindig a legfrissebb legyen, tehát naponta frissíteni kell a hatékony működés érdekében.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1592578" y="4298157"/>
            <a:ext cx="3977641" cy="62970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>
                <a:ln>
                  <a:gradFill flip="none" rotWithShape="1">
                    <a:gsLst>
                      <a:gs pos="37000">
                        <a:srgbClr val="CC00CC"/>
                      </a:gs>
                      <a:gs pos="23000">
                        <a:schemeClr val="accent2">
                          <a:lumMod val="89000"/>
                        </a:schemeClr>
                      </a:gs>
                      <a:gs pos="69000">
                        <a:schemeClr val="accent2">
                          <a:lumMod val="75000"/>
                        </a:schemeClr>
                      </a:gs>
                      <a:gs pos="97000">
                        <a:schemeClr val="accent2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Néhány vírusírtó program:</a:t>
            </a:r>
            <a:endParaRPr lang="hu-HU" dirty="0">
              <a:ln>
                <a:gradFill flip="none" rotWithShape="1">
                  <a:gsLst>
                    <a:gs pos="37000">
                      <a:srgbClr val="CC00CC"/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5570219" y="3642360"/>
            <a:ext cx="4366261" cy="207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Eset NOD Antivirus</a:t>
            </a:r>
          </a:p>
          <a:p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McAffee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Antivirus</a:t>
            </a:r>
          </a:p>
          <a:p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Kaspersky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Antivirus 2017</a:t>
            </a:r>
          </a:p>
          <a:p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AVG 2017 (ingyenes)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94" y="624469"/>
            <a:ext cx="8943278" cy="5143682"/>
          </a:xfrm>
          <a:prstGeom prst="rect">
            <a:avLst/>
          </a:prstGeom>
        </p:spPr>
      </p:pic>
      <p:sp>
        <p:nvSpPr>
          <p:cNvPr id="4" name="Tartalom helye 2"/>
          <p:cNvSpPr txBox="1">
            <a:spLocks/>
          </p:cNvSpPr>
          <p:nvPr/>
        </p:nvSpPr>
        <p:spPr>
          <a:xfrm>
            <a:off x="3708399" y="1251824"/>
            <a:ext cx="4580468" cy="62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Trójai és kémprogram irtók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526994" y="1881532"/>
            <a:ext cx="8943278" cy="131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Hasonló a vírusvédelmi szoftverhez, csak trójai és kémprogramokat keresnek és irtanak (pl.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Malwarebytes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Itt is figyelni kell az adatbázis frissességére.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4293427" y="3528282"/>
            <a:ext cx="4174067" cy="62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Tűzfal használata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422400" y="4265411"/>
            <a:ext cx="9152466" cy="1395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tűzfal szerepe, hogy megvédje a számítógépünket az internet felöl jövő betörési kísérletek ellen. A tűzfal lehet egy hardverelem vagy szoftver.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/>
          <p:cNvSpPr txBox="1">
            <a:spLocks/>
          </p:cNvSpPr>
          <p:nvPr/>
        </p:nvSpPr>
        <p:spPr>
          <a:xfrm>
            <a:off x="4023937" y="738743"/>
            <a:ext cx="4694457" cy="62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Tudatos internethasználat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181100" y="1468670"/>
            <a:ext cx="9680188" cy="143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internet mára mindennapos életünk részévé vált. Egy csodálatos dolog, amiben szinte nincsenek határok, de használatában csak akkor leljük örömünket, ha betartjuk az internetre vonatkozó különböző írott és íratlan biztonsági szabályokat.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617133" y="3323065"/>
            <a:ext cx="9508066" cy="57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863600" y="2971074"/>
            <a:ext cx="10261599" cy="490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az alábbi pár szempontot betartjuk, már sokkal kevesebb veszélynek lehetünk kitéve: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2356522" y="3461725"/>
            <a:ext cx="7168478" cy="42078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Személyes adatainkat tartsuk biztonságban, senkivel ne osszuk meg!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2661322" y="4041587"/>
            <a:ext cx="6558878" cy="42078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Figyeljünk arra, hogy ami az interneten van, nem miden igaz!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2661322" y="5208780"/>
            <a:ext cx="4120478" cy="42078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Jelszavainkat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sose áruljuk el senkinek!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artalom helye 2"/>
          <p:cNvSpPr txBox="1">
            <a:spLocks/>
          </p:cNvSpPr>
          <p:nvPr/>
        </p:nvSpPr>
        <p:spPr>
          <a:xfrm>
            <a:off x="2173765" y="4649331"/>
            <a:ext cx="7866978" cy="42078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Gondoljuk át alaposan, hogy milyen képeket töltünk fel a közösségi oldalakra!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Kép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51300" y="555625"/>
            <a:ext cx="4089400" cy="663575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Ellenőrző kérdések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4200" y="1647825"/>
            <a:ext cx="8483600" cy="612775"/>
          </a:xfrm>
        </p:spPr>
        <p:txBody>
          <a:bodyPr/>
          <a:lstStyle/>
          <a:p>
            <a:pPr marL="0" indent="0"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Internet elődjét 1959-ben fejlesztették ki az USA-ban.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2959100" y="2076450"/>
            <a:ext cx="1257300" cy="468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IGAZ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835900" y="2076450"/>
            <a:ext cx="1257300" cy="468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HAMIS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854200" y="2957487"/>
            <a:ext cx="8483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kémprogramok jelenléte nem annyira káros, mint a spam-eké.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1854200" y="4283069"/>
            <a:ext cx="88138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Akit az interneten ismerünk meg, nem biztos hogy a barátunk is.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artalom helye 2"/>
          <p:cNvSpPr txBox="1">
            <a:spLocks/>
          </p:cNvSpPr>
          <p:nvPr/>
        </p:nvSpPr>
        <p:spPr>
          <a:xfrm>
            <a:off x="2959100" y="3428948"/>
            <a:ext cx="1257300" cy="468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IGAZ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7835900" y="3428948"/>
            <a:ext cx="1257300" cy="468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HAMIS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2971800" y="4813301"/>
            <a:ext cx="1257300" cy="468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IGAZ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7848600" y="4813301"/>
            <a:ext cx="1257300" cy="468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HAMIS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050" y="1929743"/>
            <a:ext cx="787400" cy="832894"/>
          </a:xfrm>
          <a:prstGeom prst="rect">
            <a:avLst/>
          </a:prstGeom>
        </p:spPr>
      </p:pic>
      <p:sp>
        <p:nvSpPr>
          <p:cNvPr id="21" name="Tartalom helye 2"/>
          <p:cNvSpPr txBox="1">
            <a:spLocks/>
          </p:cNvSpPr>
          <p:nvPr/>
        </p:nvSpPr>
        <p:spPr>
          <a:xfrm>
            <a:off x="4352925" y="2070055"/>
            <a:ext cx="514350" cy="51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Char char=""/>
            </a:pPr>
            <a:r>
              <a:rPr lang="hu-HU" dirty="0" smtClean="0">
                <a:solidFill>
                  <a:srgbClr val="C00000"/>
                </a:solidFill>
              </a:rPr>
              <a:t> 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4694563"/>
            <a:ext cx="787400" cy="832894"/>
          </a:xfrm>
          <a:prstGeom prst="rect">
            <a:avLst/>
          </a:prstGeom>
        </p:spPr>
      </p:pic>
      <p:sp>
        <p:nvSpPr>
          <p:cNvPr id="23" name="Tartalom helye 2"/>
          <p:cNvSpPr txBox="1">
            <a:spLocks/>
          </p:cNvSpPr>
          <p:nvPr/>
        </p:nvSpPr>
        <p:spPr>
          <a:xfrm>
            <a:off x="9201151" y="4815434"/>
            <a:ext cx="514350" cy="51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Char char=""/>
            </a:pPr>
            <a:r>
              <a:rPr lang="hu-HU" dirty="0" smtClean="0">
                <a:solidFill>
                  <a:srgbClr val="C00000"/>
                </a:solidFill>
              </a:rPr>
              <a:t> 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4" name="Tartalom helye 2"/>
          <p:cNvSpPr txBox="1">
            <a:spLocks/>
          </p:cNvSpPr>
          <p:nvPr/>
        </p:nvSpPr>
        <p:spPr>
          <a:xfrm>
            <a:off x="4324350" y="3437706"/>
            <a:ext cx="514350" cy="51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Char char=""/>
            </a:pPr>
            <a:r>
              <a:rPr lang="hu-HU" dirty="0" smtClean="0">
                <a:solidFill>
                  <a:srgbClr val="C00000"/>
                </a:solidFill>
              </a:rPr>
              <a:t> 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450" y="3278996"/>
            <a:ext cx="787400" cy="832894"/>
          </a:xfrm>
          <a:prstGeom prst="rect">
            <a:avLst/>
          </a:prstGeom>
        </p:spPr>
      </p:pic>
      <p:pic>
        <p:nvPicPr>
          <p:cNvPr id="27" name="Kép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70375" y="606425"/>
            <a:ext cx="3651250" cy="777875"/>
          </a:xfrm>
        </p:spPr>
        <p:txBody>
          <a:bodyPr>
            <a:normAutofit/>
          </a:bodyPr>
          <a:lstStyle/>
          <a:p>
            <a:pPr algn="just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 (szöveg)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1735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@"/>
            </a:pP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hu.wikipedia.org/wiki/Internet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@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hu.wikipedia.org/wiki/Sz%C3%A1m%C3%ADt%C3%B3g%C3%A9pes_v%C3%ADrus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@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https://hu.wikipedia.org/wiki/T%C5%B1zfal_(sz%C3%A1m%C3%ADt%C3%A1stechnika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)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@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http://www.pszichoszoba.hu/gyerekneveles_a_hetkoznapokban/biztonsagos-internethasznalat-gyerekeknek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@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www.mnb.hu/fogyasztovedelem/bankszamlak/elektronikus-banki-szolgaltatasok/internetes-csalasok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@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www.karinthy.hu/home/informatika/kartevok/index2.html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@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www.femina.hu/terasz/5_apro_de_biztos_jel_hogy_virust_teleptitettek_a_szamitogepedre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@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hu.wikipedia.org/wiki/K%C3%A9mprogram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@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informatika.gtportal.eu/index.php?f0=internet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@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mno.hu/penzesjog/igy-kell-fellepni-az-internetes-csaloval-szemben-1219277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@"/>
            </a:pP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@"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84300"/>
            <a:ext cx="9372600" cy="4351338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ttps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cdn.knightlab.com/libs/timeline3/latest/embed/index.html?source=1f67Ff4J8ywZiVdMTmcBkJfc2iWnwMbL5Zs3Mtriv35M&amp;font=Default&amp;l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csabaradio.hu/index.php?page=hir&amp;hir_id=14886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www.iconarchive.com/tag/firefox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www.iconarchive.com/tag/chrome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www.iconarchive.com/tag/opera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www.iconarchive.com/tag/explorer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welcom-comp.ru/antivir_pc/58-vidy-kompyuternyh-virusov.html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antivirus.blog.hu/2010/04/08/neve_besorolasa_felismeri_valaszoljon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marketingland.com/20-years-old-spam-alive-well-proving-bill-gates-wrong-81260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people.inf.elte.hu/juduaai/szamalapbead1/lap1.html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www.ictlounge.com/html/phishing_pharming_smishing.htm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www.gamechannel.hu/cikk/tuxvilaga/linux_tuzfal_beallitasa_grafikus_feluleten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http://frndlydigital.com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/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www.reactiongifs.com/r/fngrgnz.gif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A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hátteret, a Manga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programmal készítettem.</a:t>
            </a:r>
          </a:p>
          <a:p>
            <a:pPr>
              <a:buBlip>
                <a:blip r:embed="rId2"/>
              </a:buBlip>
            </a:pP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270375" y="606425"/>
            <a:ext cx="3651250" cy="777875"/>
          </a:xfrm>
        </p:spPr>
        <p:txBody>
          <a:bodyPr>
            <a:normAutofit/>
          </a:bodyPr>
          <a:lstStyle/>
          <a:p>
            <a:pPr algn="just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 (képek)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9200" y="669925"/>
            <a:ext cx="5918200" cy="498475"/>
          </a:xfrm>
        </p:spPr>
        <p:txBody>
          <a:bodyPr>
            <a:noAutofit/>
          </a:bodyPr>
          <a:lstStyle/>
          <a:p>
            <a:pPr algn="ctr"/>
            <a:r>
              <a:rPr lang="hu-HU" dirty="0" smtClean="0">
                <a:latin typeface="Snap ITC" panose="04040A07060A02020202" pitchFamily="82" charset="0"/>
              </a:rPr>
              <a:t>Tartalomjegyzék</a:t>
            </a:r>
            <a:endParaRPr lang="hu-HU" dirty="0">
              <a:latin typeface="Snap ITC" panose="04040A07060A02020202" pitchFamily="82" charset="0"/>
            </a:endParaRPr>
          </a:p>
        </p:txBody>
      </p:sp>
      <p:pic>
        <p:nvPicPr>
          <p:cNvPr id="15" name="Kép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  <p:sp>
        <p:nvSpPr>
          <p:cNvPr id="21" name="Cím 1">
            <a:hlinkClick r:id="rId4" action="ppaction://hlinksldjump"/>
          </p:cNvPr>
          <p:cNvSpPr txBox="1">
            <a:spLocks/>
          </p:cNvSpPr>
          <p:nvPr/>
        </p:nvSpPr>
        <p:spPr>
          <a:xfrm>
            <a:off x="1483360" y="1971200"/>
            <a:ext cx="5643880" cy="3819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Közösségi oldalak veszélyei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ím 1">
            <a:hlinkClick r:id="rId5" action="ppaction://hlinksldjump"/>
          </p:cNvPr>
          <p:cNvSpPr txBox="1">
            <a:spLocks/>
          </p:cNvSpPr>
          <p:nvPr/>
        </p:nvSpPr>
        <p:spPr>
          <a:xfrm>
            <a:off x="1483360" y="1541382"/>
            <a:ext cx="5643880" cy="3819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Röviden az Internetről és használatáról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ím 1">
            <a:hlinkClick r:id="rId6" action="ppaction://hlinksldjump"/>
          </p:cNvPr>
          <p:cNvSpPr txBox="1">
            <a:spLocks/>
          </p:cNvSpPr>
          <p:nvPr/>
        </p:nvSpPr>
        <p:spPr>
          <a:xfrm>
            <a:off x="1483360" y="2411099"/>
            <a:ext cx="5643880" cy="3819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 – de okosan (a chat-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elés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veszélyei)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ím 1">
            <a:hlinkClick r:id="rId7" action="ppaction://hlinksldjump"/>
          </p:cNvPr>
          <p:cNvSpPr txBox="1">
            <a:spLocks/>
          </p:cNvSpPr>
          <p:nvPr/>
        </p:nvSpPr>
        <p:spPr>
          <a:xfrm>
            <a:off x="1483360" y="2860200"/>
            <a:ext cx="5643880" cy="3819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interneten terjedő kártevők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ím 1">
            <a:hlinkClick r:id="rId8" action="ppaction://hlinksldjump"/>
          </p:cNvPr>
          <p:cNvSpPr txBox="1">
            <a:spLocks/>
          </p:cNvSpPr>
          <p:nvPr/>
        </p:nvSpPr>
        <p:spPr>
          <a:xfrm>
            <a:off x="1483360" y="3322519"/>
            <a:ext cx="5643880" cy="3819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Internetes banki csalások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ím 1">
            <a:hlinkClick r:id="rId9" action="ppaction://hlinksldjump"/>
          </p:cNvPr>
          <p:cNvSpPr txBox="1">
            <a:spLocks/>
          </p:cNvSpPr>
          <p:nvPr/>
        </p:nvSpPr>
        <p:spPr>
          <a:xfrm>
            <a:off x="1483360" y="3769472"/>
            <a:ext cx="5643880" cy="3819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Vírusos a számítógépem?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ím 1">
            <a:hlinkClick r:id="rId10" action="ppaction://hlinksldjump"/>
          </p:cNvPr>
          <p:cNvSpPr txBox="1">
            <a:spLocks/>
          </p:cNvSpPr>
          <p:nvPr/>
        </p:nvSpPr>
        <p:spPr>
          <a:xfrm>
            <a:off x="1483360" y="4231791"/>
            <a:ext cx="5643880" cy="3819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Vírusok elleni védekezés módszerei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ím 1">
            <a:hlinkClick r:id="rId11" action="ppaction://hlinksldjump"/>
          </p:cNvPr>
          <p:cNvSpPr txBox="1">
            <a:spLocks/>
          </p:cNvSpPr>
          <p:nvPr/>
        </p:nvSpPr>
        <p:spPr>
          <a:xfrm>
            <a:off x="1483360" y="4678744"/>
            <a:ext cx="5643880" cy="3819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284233" y="4422767"/>
            <a:ext cx="3718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Információ!</a:t>
            </a:r>
          </a:p>
          <a:p>
            <a:pPr algn="ctr"/>
            <a:r>
              <a:rPr lang="hu-HU" sz="1400" dirty="0" smtClean="0"/>
              <a:t>A prezentáció jobb alsó sarkában lévő házikóra kattintva a Tartalomjegyzékre ugrik a bemutató!</a:t>
            </a:r>
            <a:endParaRPr lang="hu-HU" sz="1400" dirty="0"/>
          </a:p>
        </p:txBody>
      </p:sp>
      <p:cxnSp>
        <p:nvCxnSpPr>
          <p:cNvPr id="35" name="Egyenes összekötő nyíllal 34"/>
          <p:cNvCxnSpPr>
            <a:stCxn id="8" idx="2"/>
            <a:endCxn id="15" idx="1"/>
          </p:cNvCxnSpPr>
          <p:nvPr/>
        </p:nvCxnSpPr>
        <p:spPr>
          <a:xfrm>
            <a:off x="10143513" y="5161431"/>
            <a:ext cx="1483360" cy="1302869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2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3440" y="1322705"/>
            <a:ext cx="10515600" cy="4756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szépen figyelmüket!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528060" y="3779521"/>
            <a:ext cx="4892040" cy="45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dirty="0" smtClean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V</a:t>
            </a:r>
            <a:r>
              <a:rPr lang="hu-HU" sz="2400" dirty="0" smtClean="0">
                <a:solidFill>
                  <a:srgbClr val="FFFF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É</a:t>
            </a:r>
            <a:r>
              <a:rPr lang="hu-HU" sz="2400" dirty="0" smtClean="0">
                <a:solidFill>
                  <a:srgbClr val="0070C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G</a:t>
            </a:r>
            <a:r>
              <a:rPr lang="hu-HU" sz="2400" dirty="0" smtClean="0">
                <a:solidFill>
                  <a:srgbClr val="00B05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E</a:t>
            </a:r>
            <a:endParaRPr lang="hu-HU" sz="2400" dirty="0">
              <a:solidFill>
                <a:srgbClr val="00B050"/>
              </a:solidFill>
              <a:latin typeface="Snap ITC" panose="04040A07060A02020202" pitchFamily="82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86" y="1170878"/>
            <a:ext cx="4762500" cy="2066925"/>
          </a:xfrm>
        </p:spPr>
      </p:pic>
      <p:sp>
        <p:nvSpPr>
          <p:cNvPr id="4" name="Tartalom helye 2"/>
          <p:cNvSpPr txBox="1">
            <a:spLocks/>
          </p:cNvSpPr>
          <p:nvPr/>
        </p:nvSpPr>
        <p:spPr>
          <a:xfrm>
            <a:off x="2146989" y="4008121"/>
            <a:ext cx="8290552" cy="764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figyeltél, a válaszod rossz! Próbáljuk meg újra!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2">
            <a:hlinkClick r:id="rId3" action="ppaction://hlinksldjump"/>
          </p:cNvPr>
          <p:cNvSpPr txBox="1">
            <a:spLocks/>
          </p:cNvSpPr>
          <p:nvPr/>
        </p:nvSpPr>
        <p:spPr>
          <a:xfrm>
            <a:off x="4845584" y="4772723"/>
            <a:ext cx="2893362" cy="4906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Kattints ide!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7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48" y="1168768"/>
            <a:ext cx="4762500" cy="2676525"/>
          </a:xfr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2191594" y="4275751"/>
            <a:ext cx="8290552" cy="519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Gratulálok, a válaszod helyes, mehetünk is tovább!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2">
            <a:hlinkClick r:id="rId3" action="ppaction://hlinksldjump"/>
          </p:cNvPr>
          <p:cNvSpPr txBox="1">
            <a:spLocks/>
          </p:cNvSpPr>
          <p:nvPr/>
        </p:nvSpPr>
        <p:spPr>
          <a:xfrm>
            <a:off x="4627017" y="4980154"/>
            <a:ext cx="2893362" cy="4906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Kattints ide!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6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1035" y="500062"/>
            <a:ext cx="7471317" cy="1325563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Röviden az internetről és használatáról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9906000" cy="19538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 is az Internet? </a:t>
            </a:r>
          </a:p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Internet az egész világot körülölelő számítógép-hálózat. Elődjét, az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ARPAnet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-et az USA-ban fejlesztették ki katonai célokra, és ami 1969-ben kezdett el működni. A mai hagyományos értelemben vett internet 1983-ban született meg.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5" y="3952875"/>
            <a:ext cx="2931055" cy="168908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1" y="3992985"/>
            <a:ext cx="2520972" cy="1648973"/>
          </a:xfrm>
          <a:prstGeom prst="rect">
            <a:avLst/>
          </a:prstGeom>
        </p:spPr>
      </p:pic>
      <p:pic>
        <p:nvPicPr>
          <p:cNvPr id="6" name="Kép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57399" y="970281"/>
            <a:ext cx="7180421" cy="12090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Ahhoz, hogy internetezni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tudjunk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szükségünk van a számítógépünkre telepített valamilyen böngészőre, mint például: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905000" y="2575561"/>
            <a:ext cx="291084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Internet Explorer</a:t>
            </a:r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905000" y="3169920"/>
            <a:ext cx="291084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Google </a:t>
            </a:r>
            <a:r>
              <a:rPr lang="hu-HU" dirty="0" err="1" smtClean="0"/>
              <a:t>Chrome</a:t>
            </a:r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905000" y="3764279"/>
            <a:ext cx="291084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Mozilla</a:t>
            </a:r>
            <a:r>
              <a:rPr lang="hu-HU" dirty="0" smtClean="0"/>
              <a:t> </a:t>
            </a:r>
            <a:r>
              <a:rPr lang="hu-HU" dirty="0" err="1" smtClean="0"/>
              <a:t>Firefox</a:t>
            </a:r>
            <a:endParaRPr lang="hu-HU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1905000" y="4358638"/>
            <a:ext cx="291084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Opera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79" y="4297679"/>
            <a:ext cx="971550" cy="101129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07" y="2603659"/>
            <a:ext cx="1010603" cy="101060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98" y="4363719"/>
            <a:ext cx="980123" cy="98012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61" y="2603313"/>
            <a:ext cx="975360" cy="975360"/>
          </a:xfrm>
          <a:prstGeom prst="rect">
            <a:avLst/>
          </a:prstGeom>
        </p:spPr>
      </p:pic>
      <p:cxnSp>
        <p:nvCxnSpPr>
          <p:cNvPr id="14" name="Szögletes összekötő 13"/>
          <p:cNvCxnSpPr>
            <a:stCxn id="6" idx="3"/>
            <a:endCxn id="12" idx="0"/>
          </p:cNvCxnSpPr>
          <p:nvPr/>
        </p:nvCxnSpPr>
        <p:spPr>
          <a:xfrm flipV="1">
            <a:off x="4815840" y="2603313"/>
            <a:ext cx="3934301" cy="238948"/>
          </a:xfrm>
          <a:prstGeom prst="bentConnector4">
            <a:avLst>
              <a:gd name="adj1" fmla="val 21722"/>
              <a:gd name="adj2" fmla="val 207284"/>
            </a:avLst>
          </a:prstGeom>
          <a:ln w="25400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zögletes összekötő 17"/>
          <p:cNvCxnSpPr>
            <a:stCxn id="7" idx="3"/>
            <a:endCxn id="10" idx="2"/>
          </p:cNvCxnSpPr>
          <p:nvPr/>
        </p:nvCxnSpPr>
        <p:spPr>
          <a:xfrm>
            <a:off x="4815840" y="3436620"/>
            <a:ext cx="1469469" cy="177642"/>
          </a:xfrm>
          <a:prstGeom prst="bentConnector4">
            <a:avLst>
              <a:gd name="adj1" fmla="val 32807"/>
              <a:gd name="adj2" fmla="val 228686"/>
            </a:avLst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zögletes összekötő 19"/>
          <p:cNvCxnSpPr>
            <a:stCxn id="8" idx="3"/>
            <a:endCxn id="2" idx="0"/>
          </p:cNvCxnSpPr>
          <p:nvPr/>
        </p:nvCxnSpPr>
        <p:spPr>
          <a:xfrm>
            <a:off x="4815840" y="4030979"/>
            <a:ext cx="1486614" cy="266700"/>
          </a:xfrm>
          <a:prstGeom prst="bentConnector2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zögletes összekötő 21"/>
          <p:cNvCxnSpPr>
            <a:stCxn id="9" idx="3"/>
            <a:endCxn id="11" idx="2"/>
          </p:cNvCxnSpPr>
          <p:nvPr/>
        </p:nvCxnSpPr>
        <p:spPr>
          <a:xfrm>
            <a:off x="4815840" y="4625338"/>
            <a:ext cx="3931920" cy="718504"/>
          </a:xfrm>
          <a:prstGeom prst="bentConnector4">
            <a:avLst>
              <a:gd name="adj1" fmla="val 18187"/>
              <a:gd name="adj2" fmla="val 131816"/>
            </a:avLst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5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0800" y="365125"/>
            <a:ext cx="630936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Közösségi oldalak veszélyei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1540" y="1468935"/>
            <a:ext cx="9707880" cy="12096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Manapság a közösségi oldalak (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 használata az egymás közötti kapcsolattartást könnyebbé, gyorsabbá és élvezetesebbé teheti, de vigyázat!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38200" y="3284537"/>
            <a:ext cx="4447478" cy="136545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Sokan elkövetik az alábbi hibákat, melyekkel veszélybe sodorhatják magukat: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425950" y="3035301"/>
            <a:ext cx="582295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5417820" y="3016054"/>
            <a:ext cx="5577282" cy="550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>
                <a:solidFill>
                  <a:srgbClr val="FF0000"/>
                </a:solidFill>
              </a:rPr>
              <a:t>1. túl sok adatot adnak meg magukról,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5417820" y="3664049"/>
            <a:ext cx="5276850" cy="550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600" dirty="0" smtClean="0">
                <a:solidFill>
                  <a:srgbClr val="FF0000"/>
                </a:solidFill>
              </a:rPr>
              <a:t>2. felelőtlenül töltenek fel képeket,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sz="2600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5417819" y="4327328"/>
            <a:ext cx="5276851" cy="936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600" dirty="0" smtClean="0">
                <a:solidFill>
                  <a:srgbClr val="FF0000"/>
                </a:solidFill>
              </a:rPr>
              <a:t>3. állandó bejelentkezések üdülések,   </a:t>
            </a:r>
            <a:r>
              <a:rPr lang="hu-HU" sz="2600" dirty="0">
                <a:solidFill>
                  <a:srgbClr val="FF0000"/>
                </a:solidFill>
              </a:rPr>
              <a:t>nyaralások </a:t>
            </a:r>
            <a:r>
              <a:rPr lang="hu-HU" sz="2600" dirty="0" smtClean="0">
                <a:solidFill>
                  <a:srgbClr val="FF0000"/>
                </a:solidFill>
              </a:rPr>
              <a:t>helyszíneiről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pic>
        <p:nvPicPr>
          <p:cNvPr id="10" name="Kép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80004" y="2437951"/>
            <a:ext cx="8648700" cy="30027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Vigyázzunk, ha nem vagyunk óvatosak, a közösségi oldalakon megosztott információk alapján könnyen becsapás, csalás, visszaélés áldozatai lehetünk. Amennyiben már megtörtént a baj, ne szégyelljük bevallani és tegyünk feljelentést. A feljelentés mellé nyugodtan csatoljuk be a digitális bizonyítékokat, ami lehet chat-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elés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vagy email is.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664" y="770754"/>
            <a:ext cx="1643381" cy="1456343"/>
          </a:xfrm>
          <a:prstGeom prst="rect">
            <a:avLst/>
          </a:prstGeom>
        </p:spPr>
      </p:pic>
      <p:pic>
        <p:nvPicPr>
          <p:cNvPr id="12" name="Kép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9994" y="411824"/>
            <a:ext cx="7458307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kis ellenőrzés (KVÍZ)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3333" y="1608521"/>
            <a:ext cx="9197898" cy="76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 közösségi portálon melyik tevékenységet ne </a:t>
            </a:r>
            <a:r>
              <a:rPr lang="hu-HU" dirty="0" err="1" smtClean="0"/>
              <a:t>osszam</a:t>
            </a:r>
            <a:r>
              <a:rPr lang="hu-HU" dirty="0" smtClean="0"/>
              <a:t> meg?</a:t>
            </a:r>
            <a:endParaRPr lang="hu-HU" dirty="0"/>
          </a:p>
        </p:txBody>
      </p:sp>
      <p:sp>
        <p:nvSpPr>
          <p:cNvPr id="9" name="Tartalom helye 2">
            <a:hlinkClick r:id="rId2" action="ppaction://hlinksldjump" tooltip="hibás válasz"/>
          </p:cNvPr>
          <p:cNvSpPr txBox="1">
            <a:spLocks/>
          </p:cNvSpPr>
          <p:nvPr/>
        </p:nvSpPr>
        <p:spPr>
          <a:xfrm>
            <a:off x="977897" y="2519975"/>
            <a:ext cx="10028769" cy="6297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 extrusionH="76200" prstMaterial="dkEdge">
            <a:bevelT h="114300" prst="convex"/>
            <a:extrusionClr>
              <a:schemeClr val="bg2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„Ma este a tesómmal megnézzük a </a:t>
            </a:r>
            <a:r>
              <a:rPr lang="hu-HU" dirty="0" err="1" smtClean="0"/>
              <a:t>Deadpool</a:t>
            </a:r>
            <a:r>
              <a:rPr lang="hu-HU" dirty="0" smtClean="0"/>
              <a:t> című filmet!”</a:t>
            </a:r>
            <a:endParaRPr lang="hu-HU" dirty="0"/>
          </a:p>
        </p:txBody>
      </p:sp>
      <p:sp>
        <p:nvSpPr>
          <p:cNvPr id="7" name="Tartalom helye 2">
            <a:hlinkClick r:id="rId2" action="ppaction://hlinksldjump" tooltip="hibás válasz"/>
          </p:cNvPr>
          <p:cNvSpPr txBox="1">
            <a:spLocks/>
          </p:cNvSpPr>
          <p:nvPr/>
        </p:nvSpPr>
        <p:spPr>
          <a:xfrm>
            <a:off x="977899" y="3609222"/>
            <a:ext cx="10028769" cy="6297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 extrusionH="76200" prstMaterial="dkEdge">
            <a:bevelT h="114300" prst="convex"/>
            <a:extrusionClr>
              <a:schemeClr val="bg2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„Az iskolában ebédre tökfőzeléket kaptunk, nem ette meg senki!”</a:t>
            </a:r>
            <a:endParaRPr lang="hu-HU" dirty="0"/>
          </a:p>
        </p:txBody>
      </p:sp>
      <p:sp>
        <p:nvSpPr>
          <p:cNvPr id="10" name="Tartalom helye 2">
            <a:hlinkClick r:id="rId3" action="ppaction://hlinksldjump" tooltip="hibás válasz"/>
          </p:cNvPr>
          <p:cNvSpPr txBox="1">
            <a:spLocks/>
          </p:cNvSpPr>
          <p:nvPr/>
        </p:nvSpPr>
        <p:spPr>
          <a:xfrm>
            <a:off x="977898" y="4704478"/>
            <a:ext cx="10028769" cy="6297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 extrusionH="76200" prstMaterial="dkEdge">
            <a:bevelT h="114300" prst="convex"/>
            <a:extrusionClr>
              <a:schemeClr val="bg2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„De jó, holnap megyünk nyaralni egy hétre a családdal, már alig várom!”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u-HU" dirty="0"/>
          </a:p>
        </p:txBody>
      </p:sp>
      <p:pic>
        <p:nvPicPr>
          <p:cNvPr id="8" name="Kép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8036" y="432032"/>
            <a:ext cx="8543693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 – de okosan (a chat-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elés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veszélyei)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2221" y="1592690"/>
            <a:ext cx="9439508" cy="1566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Ismeretlen személyektől ne fogadjunk el felkéréseket és ne jelöljünk be általunk nem ismert személyeket. Az internet egyik hátránya, hogy nem tudhatjuk, hogy chat-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eléskor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 van a „vonal” másik végén, ezért  nevezik az internetet „arctalan”-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is. 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049736" y="3910437"/>
            <a:ext cx="2158784" cy="5575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dirty="0" smtClean="0">
                <a:latin typeface="Elephant" panose="02020904090505020303" pitchFamily="18" charset="0"/>
              </a:rPr>
              <a:t>Tanácsok</a:t>
            </a:r>
            <a:endParaRPr lang="hu-HU" sz="2600" dirty="0">
              <a:latin typeface="Elephant" panose="02020904090505020303" pitchFamily="18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711593" y="3319423"/>
            <a:ext cx="4873084" cy="401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adjunk ki személyes adatokat!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384301" y="3332880"/>
            <a:ext cx="3867922" cy="47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használjuk a saját nevünket!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772220" y="4657382"/>
            <a:ext cx="5278059" cy="950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Sértő, tolakodó megjegyzésekre ne válaszoljunk, esetleg ki is léphetünk a chat-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ből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6711593" y="4721502"/>
            <a:ext cx="4873084" cy="886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Egyedül ne találkozzunk a chat-en megismert személyekkel, csak </a:t>
            </a:r>
            <a:r>
              <a:rPr lang="hu-H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felnőtt kíséretében!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nyíllal 9"/>
          <p:cNvCxnSpPr>
            <a:stCxn id="4" idx="1"/>
            <a:endCxn id="6" idx="2"/>
          </p:cNvCxnSpPr>
          <p:nvPr/>
        </p:nvCxnSpPr>
        <p:spPr>
          <a:xfrm flipH="1" flipV="1">
            <a:off x="3318262" y="3810845"/>
            <a:ext cx="1731474" cy="378372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4" idx="1"/>
            <a:endCxn id="7" idx="0"/>
          </p:cNvCxnSpPr>
          <p:nvPr/>
        </p:nvCxnSpPr>
        <p:spPr>
          <a:xfrm flipH="1">
            <a:off x="3411250" y="4189217"/>
            <a:ext cx="1638486" cy="468165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stCxn id="4" idx="3"/>
            <a:endCxn id="5" idx="2"/>
          </p:cNvCxnSpPr>
          <p:nvPr/>
        </p:nvCxnSpPr>
        <p:spPr>
          <a:xfrm flipV="1">
            <a:off x="7208520" y="3721052"/>
            <a:ext cx="1939615" cy="468165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4" idx="3"/>
            <a:endCxn id="8" idx="0"/>
          </p:cNvCxnSpPr>
          <p:nvPr/>
        </p:nvCxnSpPr>
        <p:spPr>
          <a:xfrm>
            <a:off x="7208520" y="4189217"/>
            <a:ext cx="1939615" cy="532285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97565" y="657754"/>
            <a:ext cx="7179734" cy="854075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interneten terjedő kártevők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2396067" cy="6974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vírusok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377993" y="2232289"/>
            <a:ext cx="2379168" cy="69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trójai férgek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838200" y="3665537"/>
            <a:ext cx="1991361" cy="69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spam-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5961487" y="4507969"/>
            <a:ext cx="2803101" cy="69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kémprogramok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35" y="1411022"/>
            <a:ext cx="1248125" cy="164253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38" y="2057929"/>
            <a:ext cx="2242190" cy="160760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61" y="3585632"/>
            <a:ext cx="2542116" cy="127105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55" y="4038282"/>
            <a:ext cx="1615088" cy="1636816"/>
          </a:xfrm>
          <a:prstGeom prst="rect">
            <a:avLst/>
          </a:prstGeom>
        </p:spPr>
      </p:pic>
      <p:pic>
        <p:nvPicPr>
          <p:cNvPr id="11" name="Kép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73" y="6210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1080</Words>
  <Application>Microsoft Office PowerPoint</Application>
  <PresentationFormat>Egyéni</PresentationFormat>
  <Paragraphs>138</Paragraphs>
  <Slides>22</Slides>
  <Notes>0</Notes>
  <HiddenSlides>2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Az internet veszélyei</vt:lpstr>
      <vt:lpstr>Tartalomjegyzék</vt:lpstr>
      <vt:lpstr>Röviden az internetről és használatáról</vt:lpstr>
      <vt:lpstr>PowerPoint bemutató</vt:lpstr>
      <vt:lpstr>Közösségi oldalak veszélyei</vt:lpstr>
      <vt:lpstr>PowerPoint bemutató</vt:lpstr>
      <vt:lpstr>Egy kis ellenőrzés (KVÍZ)</vt:lpstr>
      <vt:lpstr>Chat – de okosan (a chat-elés veszélyei)</vt:lpstr>
      <vt:lpstr>Az interneten terjedő kártevők</vt:lpstr>
      <vt:lpstr>PowerPoint bemutató</vt:lpstr>
      <vt:lpstr>PowerPoint bemutató</vt:lpstr>
      <vt:lpstr>Internetes banki csalások</vt:lpstr>
      <vt:lpstr>Vírusos a számítógépem?</vt:lpstr>
      <vt:lpstr>Vírusok elleni védekezés módszerei</vt:lpstr>
      <vt:lpstr>PowerPoint bemutató</vt:lpstr>
      <vt:lpstr>PowerPoint bemutató</vt:lpstr>
      <vt:lpstr>Ellenőrző kérdések</vt:lpstr>
      <vt:lpstr>Források (szöveg)</vt:lpstr>
      <vt:lpstr>Források (képek)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internet veszélyei</dc:title>
  <dc:creator>Merena Gréta</dc:creator>
  <cp:revision>108</cp:revision>
  <dcterms:created xsi:type="dcterms:W3CDTF">2017-03-20T09:54:34Z</dcterms:created>
  <dcterms:modified xsi:type="dcterms:W3CDTF">2017-03-22T13:17:45Z</dcterms:modified>
</cp:coreProperties>
</file>