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3" r:id="rId4"/>
    <p:sldId id="260" r:id="rId5"/>
    <p:sldId id="274" r:id="rId6"/>
    <p:sldId id="262" r:id="rId7"/>
    <p:sldId id="264" r:id="rId8"/>
    <p:sldId id="265" r:id="rId9"/>
    <p:sldId id="275" r:id="rId10"/>
    <p:sldId id="268" r:id="rId11"/>
    <p:sldId id="277" r:id="rId12"/>
    <p:sldId id="285" r:id="rId13"/>
    <p:sldId id="266" r:id="rId14"/>
    <p:sldId id="267" r:id="rId15"/>
    <p:sldId id="269" r:id="rId16"/>
    <p:sldId id="273" r:id="rId17"/>
    <p:sldId id="278" r:id="rId18"/>
    <p:sldId id="270" r:id="rId19"/>
    <p:sldId id="276" r:id="rId20"/>
    <p:sldId id="271" r:id="rId21"/>
    <p:sldId id="272" r:id="rId22"/>
    <p:sldId id="279" r:id="rId23"/>
    <p:sldId id="280" r:id="rId24"/>
    <p:sldId id="282" r:id="rId25"/>
    <p:sldId id="281" r:id="rId26"/>
    <p:sldId id="284" r:id="rId27"/>
    <p:sldId id="286" r:id="rId28"/>
    <p:sldId id="287" r:id="rId29"/>
    <p:sldId id="283" r:id="rId30"/>
    <p:sldId id="259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0"/>
    <a:srgbClr val="FFD961"/>
    <a:srgbClr val="FFFF99"/>
    <a:srgbClr val="EF8585"/>
    <a:srgbClr val="FFB7B7"/>
    <a:srgbClr val="EA0000"/>
    <a:srgbClr val="3399FF"/>
    <a:srgbClr val="FFC305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95073" autoAdjust="0"/>
  </p:normalViewPr>
  <p:slideViewPr>
    <p:cSldViewPr snapToGrid="0">
      <p:cViewPr varScale="1">
        <p:scale>
          <a:sx n="110" d="100"/>
          <a:sy n="110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9E046-161A-4803-941A-832BAFB07557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3F1B-DE5C-476E-B3F9-29D27570DC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83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3F1B-DE5C-476E-B3F9-29D27570DC8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39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3F1B-DE5C-476E-B3F9-29D27570DC8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30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3F1B-DE5C-476E-B3F9-29D27570DC8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84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3F1B-DE5C-476E-B3F9-29D27570DC8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64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3F1B-DE5C-476E-B3F9-29D27570DC8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45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3F1B-DE5C-476E-B3F9-29D27570DC8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90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3F1B-DE5C-476E-B3F9-29D27570DC8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51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3F1B-DE5C-476E-B3F9-29D27570DC8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37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124" y="1122363"/>
            <a:ext cx="8288112" cy="2387600"/>
          </a:xfrm>
          <a:noFill/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124" y="3602038"/>
            <a:ext cx="82881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9924" y="6356350"/>
            <a:ext cx="2124076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356350"/>
            <a:ext cx="28194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ight Triangle 6"/>
          <p:cNvSpPr/>
          <p:nvPr userDrawn="1"/>
        </p:nvSpPr>
        <p:spPr>
          <a:xfrm>
            <a:off x="1" y="0"/>
            <a:ext cx="2305050" cy="6858000"/>
          </a:xfrm>
          <a:prstGeom prst="rtTriangl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ight Triangle 7"/>
          <p:cNvSpPr/>
          <p:nvPr userDrawn="1"/>
        </p:nvSpPr>
        <p:spPr>
          <a:xfrm>
            <a:off x="4762" y="447675"/>
            <a:ext cx="1757363" cy="6410325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84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ight Triangle 8"/>
          <p:cNvSpPr/>
          <p:nvPr userDrawn="1"/>
        </p:nvSpPr>
        <p:spPr>
          <a:xfrm>
            <a:off x="123823" y="1438275"/>
            <a:ext cx="1057277" cy="541972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7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7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047749"/>
            <a:ext cx="2628900" cy="51292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47749"/>
            <a:ext cx="7734300" cy="51292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2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000126"/>
            <a:ext cx="11258550" cy="568642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6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6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007386"/>
            <a:ext cx="5743575" cy="51695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07386"/>
            <a:ext cx="5705475" cy="51695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6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9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72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0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D5351-E411-4EC9-8AE5-9790CF19C8D0}" type="datetimeFigureOut">
              <a:rPr lang="hu-HU" smtClean="0"/>
              <a:t>2017. 03. 25.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05C3D-575D-445E-84D6-C99D7D874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0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2.xml"/><Relationship Id="rId18" Type="http://schemas.openxmlformats.org/officeDocument/2006/relationships/slide" Target="../slides/slide2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0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zoid 11">
            <a:hlinkClick r:id="rId13" action="ppaction://hlinksldjump"/>
          </p:cNvPr>
          <p:cNvSpPr/>
          <p:nvPr userDrawn="1"/>
        </p:nvSpPr>
        <p:spPr>
          <a:xfrm>
            <a:off x="8763000" y="-2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Biztonság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Trapezoid 10">
            <a:hlinkClick r:id="rId14" action="ppaction://hlinksldjump"/>
          </p:cNvPr>
          <p:cNvSpPr/>
          <p:nvPr userDrawn="1"/>
        </p:nvSpPr>
        <p:spPr>
          <a:xfrm>
            <a:off x="657225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Internetes</a:t>
            </a:r>
            <a:r>
              <a:rPr lang="en-US" sz="20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zaklatás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rapezoid 9">
            <a:hlinkClick r:id="rId15" action="ppaction://hlinksldjump"/>
          </p:cNvPr>
          <p:cNvSpPr/>
          <p:nvPr userDrawn="1"/>
        </p:nvSpPr>
        <p:spPr>
          <a:xfrm>
            <a:off x="438150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Közösségi</a:t>
            </a:r>
            <a:r>
              <a:rPr lang="en-US" sz="20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média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rapezoid 8">
            <a:hlinkClick r:id="rId16" action="ppaction://hlinksldjump"/>
          </p:cNvPr>
          <p:cNvSpPr/>
          <p:nvPr userDrawn="1"/>
        </p:nvSpPr>
        <p:spPr>
          <a:xfrm>
            <a:off x="219075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Böngészés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827999"/>
            <a:ext cx="12192000" cy="6030002"/>
          </a:xfrm>
          <a:prstGeom prst="rect">
            <a:avLst/>
          </a:prstGeom>
          <a:solidFill>
            <a:srgbClr val="FFEAA7"/>
          </a:solidFill>
          <a:ln>
            <a:solidFill>
              <a:srgbClr val="FFD966"/>
            </a:solidFill>
          </a:ln>
          <a:scene3d>
            <a:camera prst="orthographicFront"/>
            <a:lightRig rig="threePt" dir="t"/>
          </a:scene3d>
          <a:sp3d>
            <a:bevelT w="127000" h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126"/>
            <a:ext cx="11319750" cy="568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/>
              <a:t>Edit Master text </a:t>
            </a:r>
            <a:r>
              <a:rPr lang="hu-HU" noProof="0" dirty="0" err="1"/>
              <a:t>styles</a:t>
            </a:r>
            <a:endParaRPr lang="hu-HU" noProof="0" dirty="0"/>
          </a:p>
          <a:p>
            <a:pPr lvl="1"/>
            <a:r>
              <a:rPr lang="hu-HU" noProof="0" dirty="0" err="1"/>
              <a:t>Second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2"/>
            <a:r>
              <a:rPr lang="hu-HU" noProof="0" dirty="0" err="1"/>
              <a:t>Third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3"/>
            <a:r>
              <a:rPr lang="hu-HU" noProof="0" dirty="0" err="1"/>
              <a:t>Fourth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4"/>
            <a:r>
              <a:rPr lang="hu-HU" noProof="0" dirty="0" err="1"/>
              <a:t>Fifth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</p:txBody>
      </p:sp>
      <p:sp>
        <p:nvSpPr>
          <p:cNvPr id="8" name="Trapezoid 7">
            <a:hlinkClick r:id="rId17" action="ppaction://hlinksldjump"/>
          </p:cNvPr>
          <p:cNvSpPr/>
          <p:nvPr userDrawn="1"/>
        </p:nvSpPr>
        <p:spPr>
          <a:xfrm>
            <a:off x="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Bevezető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&quot;Not Allowed&quot; Symbol 12">
            <a:hlinkClick r:id="rId18" action="ppaction://hlinksldjump"/>
          </p:cNvPr>
          <p:cNvSpPr/>
          <p:nvPr userDrawn="1"/>
        </p:nvSpPr>
        <p:spPr>
          <a:xfrm>
            <a:off x="11776950" y="13732"/>
            <a:ext cx="396000" cy="396000"/>
          </a:xfrm>
          <a:prstGeom prst="noSmoking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Action Button: Go Home 13">
            <a:hlinkClick r:id="rId19" action="ppaction://hlinksldjump" highlightClick="1"/>
          </p:cNvPr>
          <p:cNvSpPr/>
          <p:nvPr userDrawn="1"/>
        </p:nvSpPr>
        <p:spPr>
          <a:xfrm>
            <a:off x="11346750" y="13732"/>
            <a:ext cx="396000" cy="396000"/>
          </a:xfrm>
          <a:prstGeom prst="actionButtonHome">
            <a:avLst/>
          </a:prstGeom>
          <a:solidFill>
            <a:srgbClr val="FFD966"/>
          </a:solidFill>
          <a:ln w="19050">
            <a:solidFill>
              <a:srgbClr val="FFEAA7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88144"/>
            <a:ext cx="12192000" cy="43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8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2.xml"/><Relationship Id="rId7" Type="http://schemas.openxmlformats.org/officeDocument/2006/relationships/slide" Target="slide2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4" Type="http://schemas.openxmlformats.org/officeDocument/2006/relationships/slide" Target="slide18.xml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8.xml"/><Relationship Id="rId7" Type="http://schemas.openxmlformats.org/officeDocument/2006/relationships/slide" Target="slide4.xml"/><Relationship Id="rId12" Type="http://schemas.openxmlformats.org/officeDocument/2006/relationships/image" Target="../media/image31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30.png"/><Relationship Id="rId5" Type="http://schemas.openxmlformats.org/officeDocument/2006/relationships/slide" Target="slide18.xml"/><Relationship Id="rId10" Type="http://schemas.openxmlformats.org/officeDocument/2006/relationships/image" Target="../media/image29.png"/><Relationship Id="rId4" Type="http://schemas.openxmlformats.org/officeDocument/2006/relationships/slide" Target="slide22.xml"/><Relationship Id="rId9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9.xml"/><Relationship Id="rId7" Type="http://schemas.openxmlformats.org/officeDocument/2006/relationships/slide" Target="slide4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8.xml"/><Relationship Id="rId10" Type="http://schemas.openxmlformats.org/officeDocument/2006/relationships/image" Target="../media/image32.png"/><Relationship Id="rId4" Type="http://schemas.openxmlformats.org/officeDocument/2006/relationships/slide" Target="slide22.xml"/><Relationship Id="rId9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Barátunk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ellenségünk</a:t>
            </a:r>
            <a:r>
              <a:rPr lang="en-US" dirty="0"/>
              <a:t>: a </a:t>
            </a:r>
            <a:r>
              <a:rPr lang="en-US" dirty="0" err="1"/>
              <a:t>Világháló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124" y="3602038"/>
            <a:ext cx="8288111" cy="703262"/>
          </a:xfrm>
        </p:spPr>
        <p:txBody>
          <a:bodyPr/>
          <a:lstStyle/>
          <a:p>
            <a:r>
              <a:rPr lang="en-US" dirty="0" err="1"/>
              <a:t>Avagy</a:t>
            </a:r>
            <a:r>
              <a:rPr lang="en-US" dirty="0"/>
              <a:t> a </a:t>
            </a:r>
            <a:r>
              <a:rPr lang="en-US" dirty="0" err="1"/>
              <a:t>biztonságos</a:t>
            </a:r>
            <a:r>
              <a:rPr lang="en-US" dirty="0"/>
              <a:t> </a:t>
            </a:r>
            <a:r>
              <a:rPr lang="en-US" dirty="0" err="1"/>
              <a:t>internetezés</a:t>
            </a:r>
            <a:r>
              <a:rPr lang="en-US" dirty="0"/>
              <a:t> </a:t>
            </a:r>
            <a:r>
              <a:rPr lang="en-US" dirty="0" err="1"/>
              <a:t>legfontosabb</a:t>
            </a:r>
            <a:r>
              <a:rPr lang="en-US" dirty="0"/>
              <a:t> </a:t>
            </a:r>
            <a:r>
              <a:rPr lang="en-US" dirty="0" err="1"/>
              <a:t>szabályai</a:t>
            </a:r>
            <a:endParaRPr lang="hu-HU" dirty="0"/>
          </a:p>
        </p:txBody>
      </p:sp>
      <p:sp>
        <p:nvSpPr>
          <p:cNvPr id="4" name="Action Button: Blank 3">
            <a:hlinkClick r:id="rId2" action="ppaction://hlinksldjump" highlightClick="1"/>
          </p:cNvPr>
          <p:cNvSpPr/>
          <p:nvPr/>
        </p:nvSpPr>
        <p:spPr>
          <a:xfrm>
            <a:off x="7419975" y="4914901"/>
            <a:ext cx="3038475" cy="714374"/>
          </a:xfrm>
          <a:prstGeom prst="actionButtonBlank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Book Antiqua" panose="02040602050305030304" pitchFamily="18" charset="0"/>
              </a:rPr>
              <a:t>Vágjunk</a:t>
            </a:r>
            <a:r>
              <a:rPr lang="en-US" sz="3600" dirty="0">
                <a:latin typeface="Book Antiqua" panose="02040602050305030304" pitchFamily="18" charset="0"/>
              </a:rPr>
              <a:t> </a:t>
            </a:r>
            <a:r>
              <a:rPr lang="en-US" sz="3600" dirty="0" err="1">
                <a:latin typeface="Book Antiqua" panose="02040602050305030304" pitchFamily="18" charset="0"/>
              </a:rPr>
              <a:t>bele</a:t>
            </a:r>
            <a:r>
              <a:rPr lang="en-US" sz="3600" dirty="0">
                <a:latin typeface="Book Antiqua" panose="02040602050305030304" pitchFamily="18" charset="0"/>
              </a:rPr>
              <a:t>!</a:t>
            </a:r>
            <a:endParaRPr lang="hu-HU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350" y="1143000"/>
            <a:ext cx="5347200" cy="4143375"/>
          </a:xfrm>
        </p:spPr>
        <p:txBody>
          <a:bodyPr anchor="b"/>
          <a:lstStyle/>
          <a:p>
            <a:r>
              <a:rPr lang="en-US" dirty="0"/>
              <a:t>A Facebook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2004 </a:t>
            </a:r>
            <a:r>
              <a:rPr lang="en-US" dirty="0" err="1"/>
              <a:t>február</a:t>
            </a:r>
            <a:r>
              <a:rPr lang="en-US" dirty="0"/>
              <a:t> 4-én </a:t>
            </a:r>
            <a:r>
              <a:rPr lang="en-US" dirty="0" err="1"/>
              <a:t>elindult</a:t>
            </a:r>
            <a:r>
              <a:rPr lang="en-US" dirty="0"/>
              <a:t>, a </a:t>
            </a:r>
            <a:r>
              <a:rPr lang="en-US" dirty="0" err="1"/>
              <a:t>californiai</a:t>
            </a:r>
            <a:r>
              <a:rPr lang="en-US" dirty="0"/>
              <a:t> Facebook </a:t>
            </a:r>
            <a:r>
              <a:rPr lang="en-US" dirty="0" err="1"/>
              <a:t>inc.</a:t>
            </a:r>
            <a:r>
              <a:rPr lang="en-US" dirty="0"/>
              <a:t> </a:t>
            </a:r>
            <a:r>
              <a:rPr lang="en-US" dirty="0" err="1"/>
              <a:t>tulajdonában</a:t>
            </a:r>
            <a:r>
              <a:rPr lang="en-US" dirty="0"/>
              <a:t> </a:t>
            </a:r>
            <a:r>
              <a:rPr lang="en-US" dirty="0" err="1"/>
              <a:t>lévő</a:t>
            </a:r>
            <a:r>
              <a:rPr lang="en-US" dirty="0"/>
              <a:t> </a:t>
            </a:r>
            <a:r>
              <a:rPr lang="en-US" dirty="0" err="1"/>
              <a:t>közösségi</a:t>
            </a:r>
            <a:r>
              <a:rPr lang="en-US" dirty="0"/>
              <a:t>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szolgáltatás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Vezérigazgatója</a:t>
            </a:r>
            <a:r>
              <a:rPr lang="en-US" dirty="0"/>
              <a:t> Mark Zuckerberg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Kezdetben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Harvardon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amerikai</a:t>
            </a:r>
            <a:r>
              <a:rPr lang="en-US" dirty="0"/>
              <a:t> </a:t>
            </a:r>
            <a:r>
              <a:rPr lang="en-US" dirty="0" err="1"/>
              <a:t>felsőoktatásban</a:t>
            </a:r>
            <a:r>
              <a:rPr lang="en-US" dirty="0"/>
              <a:t> </a:t>
            </a:r>
            <a:r>
              <a:rPr lang="en-US" dirty="0" err="1"/>
              <a:t>tanulók</a:t>
            </a:r>
            <a:r>
              <a:rPr lang="en-US" dirty="0"/>
              <a:t> </a:t>
            </a:r>
            <a:r>
              <a:rPr lang="en-US" dirty="0" err="1"/>
              <a:t>részére</a:t>
            </a:r>
            <a:r>
              <a:rPr lang="en-US" dirty="0"/>
              <a:t> volt </a:t>
            </a:r>
            <a:r>
              <a:rPr lang="en-US" dirty="0" err="1"/>
              <a:t>elérhető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2006-tól </a:t>
            </a:r>
            <a:r>
              <a:rPr lang="en-US" dirty="0" err="1"/>
              <a:t>minden</a:t>
            </a:r>
            <a:r>
              <a:rPr lang="en-US" dirty="0"/>
              <a:t> 13 </a:t>
            </a:r>
            <a:r>
              <a:rPr lang="en-US" dirty="0" err="1"/>
              <a:t>évét</a:t>
            </a:r>
            <a:r>
              <a:rPr lang="en-US" dirty="0"/>
              <a:t> </a:t>
            </a:r>
            <a:r>
              <a:rPr lang="en-US" dirty="0" err="1"/>
              <a:t>betöltött</a:t>
            </a:r>
            <a:r>
              <a:rPr lang="en-US" dirty="0"/>
              <a:t> </a:t>
            </a:r>
            <a:r>
              <a:rPr lang="en-US" dirty="0" err="1"/>
              <a:t>személy</a:t>
            </a:r>
            <a:r>
              <a:rPr lang="en-US" dirty="0"/>
              <a:t> </a:t>
            </a:r>
            <a:r>
              <a:rPr lang="en-US" dirty="0" err="1"/>
              <a:t>regisztrálhat</a:t>
            </a:r>
            <a:endParaRPr lang="en-US" dirty="0"/>
          </a:p>
        </p:txBody>
      </p:sp>
      <p:sp>
        <p:nvSpPr>
          <p:cNvPr id="7" name="Arrow: Right 6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1" y="1143001"/>
            <a:ext cx="6212029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8171" y="5492145"/>
            <a:ext cx="621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Mark Zuckerberg a 2008-as F8 Keynote </a:t>
            </a:r>
            <a:r>
              <a:rPr lang="en-US" dirty="0" err="1">
                <a:latin typeface="Baskerville Old Face" panose="02020602080505020303" pitchFamily="18" charset="0"/>
              </a:rPr>
              <a:t>konferencián</a:t>
            </a:r>
            <a:r>
              <a:rPr lang="en-US" dirty="0">
                <a:latin typeface="Baskerville Old Face" panose="02020602080505020303" pitchFamily="18" charset="0"/>
              </a:rPr>
              <a:t>. </a:t>
            </a:r>
            <a:endParaRPr lang="hu-HU" dirty="0"/>
          </a:p>
        </p:txBody>
      </p:sp>
      <p:sp>
        <p:nvSpPr>
          <p:cNvPr id="8" name="Trapezoid 7">
            <a:hlinkClick r:id="rId4" action="ppaction://hlinksldjump"/>
          </p:cNvPr>
          <p:cNvSpPr/>
          <p:nvPr/>
        </p:nvSpPr>
        <p:spPr>
          <a:xfrm>
            <a:off x="438150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Közösségi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média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kis</a:t>
            </a:r>
            <a:r>
              <a:rPr lang="en-US" dirty="0"/>
              <a:t> “</a:t>
            </a:r>
            <a:r>
              <a:rPr lang="en-US" dirty="0" err="1"/>
              <a:t>történelem</a:t>
            </a:r>
            <a:r>
              <a:rPr lang="en-US" dirty="0"/>
              <a:t>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88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051838"/>
            <a:ext cx="8896350" cy="200191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Az</a:t>
            </a:r>
            <a:r>
              <a:rPr lang="en-US" dirty="0"/>
              <a:t> Instagram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2010. </a:t>
            </a:r>
            <a:r>
              <a:rPr lang="en-US" dirty="0" err="1"/>
              <a:t>október</a:t>
            </a:r>
            <a:r>
              <a:rPr lang="en-US" dirty="0"/>
              <a:t> 6-án indult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alkalmazás</a:t>
            </a:r>
            <a:r>
              <a:rPr lang="en-US" dirty="0"/>
              <a:t> iOS-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jelent</a:t>
            </a:r>
            <a:r>
              <a:rPr lang="en-US" dirty="0"/>
              <a:t> meg </a:t>
            </a:r>
            <a:r>
              <a:rPr lang="en-US" dirty="0" err="1"/>
              <a:t>először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2012-ben a Facebook Inc. </a:t>
            </a:r>
            <a:r>
              <a:rPr lang="en-US" dirty="0" err="1"/>
              <a:t>felvásárolta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Androidon</a:t>
            </a:r>
            <a:r>
              <a:rPr lang="en-US" dirty="0"/>
              <a:t> </a:t>
            </a:r>
            <a:r>
              <a:rPr lang="en-US" dirty="0" err="1"/>
              <a:t>való</a:t>
            </a:r>
            <a:r>
              <a:rPr lang="en-US" dirty="0"/>
              <a:t> </a:t>
            </a:r>
            <a:r>
              <a:rPr lang="en-US" dirty="0" err="1"/>
              <a:t>megjelenése</a:t>
            </a:r>
            <a:r>
              <a:rPr lang="en-US" dirty="0"/>
              <a:t> </a:t>
            </a:r>
            <a:r>
              <a:rPr lang="en-US" dirty="0" err="1"/>
              <a:t>napján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mint </a:t>
            </a:r>
            <a:r>
              <a:rPr lang="en-US" dirty="0" err="1"/>
              <a:t>egymillióan</a:t>
            </a:r>
            <a:r>
              <a:rPr lang="en-US" dirty="0"/>
              <a:t> </a:t>
            </a:r>
            <a:r>
              <a:rPr lang="en-US" dirty="0" err="1"/>
              <a:t>töltötték</a:t>
            </a:r>
            <a:r>
              <a:rPr lang="en-US" dirty="0"/>
              <a:t> le</a:t>
            </a:r>
          </a:p>
        </p:txBody>
      </p:sp>
      <p:sp>
        <p:nvSpPr>
          <p:cNvPr id="4" name="Arrow: Right 3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5" name="Arrow: Left 4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pic>
        <p:nvPicPr>
          <p:cNvPr id="1026" name="Picture 2" descr="https://www.barclaycardtravel.com/t5/image/serverpage/image-id/537231i17A1157EDCB4B869/image-size/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8" y="3203024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9972" y="4458806"/>
            <a:ext cx="271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Baskerville Old Face" panose="02020602080505020303" pitchFamily="18" charset="0"/>
              </a:rPr>
              <a:t>Az</a:t>
            </a:r>
            <a:r>
              <a:rPr lang="en-US" sz="2000" dirty="0">
                <a:latin typeface="Baskerville Old Face" panose="02020602080505020303" pitchFamily="18" charset="0"/>
              </a:rPr>
              <a:t> Instagram </a:t>
            </a:r>
            <a:r>
              <a:rPr lang="en-US" sz="2000" dirty="0" err="1">
                <a:latin typeface="Baskerville Old Face" panose="02020602080505020303" pitchFamily="18" charset="0"/>
              </a:rPr>
              <a:t>épülete</a:t>
            </a:r>
            <a:r>
              <a:rPr lang="en-US" sz="2000" dirty="0">
                <a:latin typeface="Baskerville Old Face" panose="02020602080505020303" pitchFamily="18" charset="0"/>
              </a:rPr>
              <a:t> a Facebook </a:t>
            </a:r>
            <a:r>
              <a:rPr lang="en-US" sz="2000" dirty="0" err="1">
                <a:latin typeface="Baskerville Old Face" panose="02020602080505020303" pitchFamily="18" charset="0"/>
              </a:rPr>
              <a:t>központjában</a:t>
            </a:r>
            <a:r>
              <a:rPr lang="en-US" sz="2000" dirty="0">
                <a:latin typeface="Baskerville Old Face" panose="02020602080505020303" pitchFamily="18" charset="0"/>
              </a:rPr>
              <a:t>.</a:t>
            </a:r>
            <a:endParaRPr lang="hu-HU" sz="2000" dirty="0"/>
          </a:p>
        </p:txBody>
      </p:sp>
      <p:sp>
        <p:nvSpPr>
          <p:cNvPr id="8" name="Trapezoid 7">
            <a:hlinkClick r:id="rId3" action="ppaction://hlinksldjump"/>
          </p:cNvPr>
          <p:cNvSpPr/>
          <p:nvPr/>
        </p:nvSpPr>
        <p:spPr>
          <a:xfrm>
            <a:off x="438150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Közösségi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média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kis</a:t>
            </a:r>
            <a:r>
              <a:rPr lang="en-US" dirty="0"/>
              <a:t> “</a:t>
            </a:r>
            <a:r>
              <a:rPr lang="en-US" dirty="0" err="1"/>
              <a:t>történelem</a:t>
            </a:r>
            <a:r>
              <a:rPr lang="en-US" dirty="0"/>
              <a:t>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46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9" y="1000126"/>
            <a:ext cx="5724525" cy="38651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 Twitter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2006 </a:t>
            </a:r>
            <a:r>
              <a:rPr lang="en-US" dirty="0" err="1"/>
              <a:t>márciusában</a:t>
            </a:r>
            <a:r>
              <a:rPr lang="en-US" dirty="0"/>
              <a:t> </a:t>
            </a:r>
            <a:r>
              <a:rPr lang="en-US" dirty="0" err="1"/>
              <a:t>alakult</a:t>
            </a:r>
            <a:r>
              <a:rPr lang="en-US" dirty="0"/>
              <a:t> </a:t>
            </a:r>
            <a:r>
              <a:rPr lang="en-US" dirty="0" err="1"/>
              <a:t>californiai</a:t>
            </a:r>
            <a:r>
              <a:rPr lang="en-US" dirty="0"/>
              <a:t> </a:t>
            </a:r>
            <a:r>
              <a:rPr lang="en-US" dirty="0" err="1"/>
              <a:t>hír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közösségi</a:t>
            </a:r>
            <a:r>
              <a:rPr lang="en-US" dirty="0"/>
              <a:t> </a:t>
            </a:r>
            <a:r>
              <a:rPr lang="en-US" dirty="0" err="1"/>
              <a:t>hálózati</a:t>
            </a:r>
            <a:r>
              <a:rPr lang="en-US" dirty="0"/>
              <a:t> </a:t>
            </a:r>
            <a:r>
              <a:rPr lang="en-US" dirty="0" err="1"/>
              <a:t>szolgáltatás</a:t>
            </a: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Vezérigazgatója</a:t>
            </a:r>
            <a:r>
              <a:rPr lang="en-US" dirty="0"/>
              <a:t> Jack Dorsey, </a:t>
            </a:r>
            <a:r>
              <a:rPr lang="en-US" dirty="0" err="1"/>
              <a:t>programozó</a:t>
            </a:r>
            <a:r>
              <a:rPr lang="en-US" dirty="0"/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Az</a:t>
            </a:r>
            <a:r>
              <a:rPr lang="en-US" dirty="0"/>
              <a:t> internet SMS-e” 2013-ban </a:t>
            </a:r>
            <a:r>
              <a:rPr lang="en-US" dirty="0" err="1"/>
              <a:t>egyike</a:t>
            </a:r>
            <a:r>
              <a:rPr lang="en-US" dirty="0"/>
              <a:t> a 10 </a:t>
            </a:r>
            <a:r>
              <a:rPr lang="en-US" dirty="0" err="1"/>
              <a:t>leglátogatottabb</a:t>
            </a:r>
            <a:r>
              <a:rPr lang="en-US" dirty="0"/>
              <a:t> </a:t>
            </a:r>
            <a:r>
              <a:rPr lang="en-US" dirty="0" err="1"/>
              <a:t>weboldalnak</a:t>
            </a: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2016-ban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majdnem</a:t>
            </a:r>
            <a:r>
              <a:rPr lang="en-US" dirty="0"/>
              <a:t> 320 </a:t>
            </a:r>
            <a:r>
              <a:rPr lang="en-US" dirty="0" err="1"/>
              <a:t>millió</a:t>
            </a:r>
            <a:r>
              <a:rPr lang="en-US" dirty="0"/>
              <a:t> </a:t>
            </a:r>
            <a:r>
              <a:rPr lang="en-US" dirty="0" err="1"/>
              <a:t>aktív</a:t>
            </a:r>
            <a:r>
              <a:rPr lang="en-US" dirty="0"/>
              <a:t> </a:t>
            </a:r>
            <a:r>
              <a:rPr lang="en-US" dirty="0" err="1"/>
              <a:t>felhasználóval</a:t>
            </a:r>
            <a:r>
              <a:rPr lang="en-US" dirty="0"/>
              <a:t> </a:t>
            </a:r>
            <a:r>
              <a:rPr lang="en-US" dirty="0" err="1"/>
              <a:t>rendelkezik</a:t>
            </a: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Arrow: Right 3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5" name="Arrow: Left 4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7121775" y="4006302"/>
            <a:ext cx="447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Baskerville Old Face" panose="02020602080505020303" pitchFamily="18" charset="0"/>
              </a:rPr>
              <a:t>Egy</a:t>
            </a:r>
            <a:r>
              <a:rPr lang="en-US" sz="2000" dirty="0">
                <a:latin typeface="Baskerville Old Face" panose="02020602080505020303" pitchFamily="18" charset="0"/>
              </a:rPr>
              <a:t> tweet</a:t>
            </a:r>
            <a:endParaRPr lang="hu-HU" sz="2000" dirty="0"/>
          </a:p>
        </p:txBody>
      </p:sp>
      <p:sp>
        <p:nvSpPr>
          <p:cNvPr id="8" name="Trapezoid 7">
            <a:hlinkClick r:id="rId2" action="ppaction://hlinksldjump"/>
          </p:cNvPr>
          <p:cNvSpPr/>
          <p:nvPr/>
        </p:nvSpPr>
        <p:spPr>
          <a:xfrm>
            <a:off x="438150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Közösségi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média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kis</a:t>
            </a:r>
            <a:r>
              <a:rPr lang="en-US" dirty="0"/>
              <a:t> “</a:t>
            </a:r>
            <a:r>
              <a:rPr lang="en-US" dirty="0" err="1"/>
              <a:t>történelem</a:t>
            </a:r>
            <a:r>
              <a:rPr lang="en-US" dirty="0"/>
              <a:t>”</a:t>
            </a:r>
            <a:endParaRPr lang="hu-HU" dirty="0"/>
          </a:p>
        </p:txBody>
      </p:sp>
      <p:pic>
        <p:nvPicPr>
          <p:cNvPr id="6" name="Picture 2" descr="https://c1.staticflickr.com/9/8766/17006625277_19e62a76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75" y="1710777"/>
            <a:ext cx="44767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000126"/>
            <a:ext cx="7324725" cy="5152348"/>
          </a:xfrm>
        </p:spPr>
        <p:txBody>
          <a:bodyPr/>
          <a:lstStyle/>
          <a:p>
            <a:r>
              <a:rPr lang="en-US" dirty="0"/>
              <a:t>Ma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szinte</a:t>
            </a:r>
            <a:r>
              <a:rPr lang="en-US" dirty="0"/>
              <a:t> </a:t>
            </a:r>
            <a:r>
              <a:rPr lang="en-US" dirty="0" err="1"/>
              <a:t>nélkülözhetetlen</a:t>
            </a:r>
            <a:r>
              <a:rPr lang="en-US" dirty="0"/>
              <a:t>, a </a:t>
            </a:r>
            <a:r>
              <a:rPr lang="en-US" dirty="0" err="1"/>
              <a:t>fiatalok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 </a:t>
            </a:r>
            <a:r>
              <a:rPr lang="en-US" dirty="0" err="1"/>
              <a:t>teljesen</a:t>
            </a:r>
            <a:r>
              <a:rPr lang="en-US" dirty="0"/>
              <a:t> </a:t>
            </a:r>
            <a:r>
              <a:rPr lang="en-US" dirty="0" err="1"/>
              <a:t>természetes</a:t>
            </a:r>
            <a:r>
              <a:rPr lang="en-US" dirty="0"/>
              <a:t> </a:t>
            </a:r>
            <a:r>
              <a:rPr lang="en-US" dirty="0" err="1"/>
              <a:t>dolgok</a:t>
            </a:r>
            <a:r>
              <a:rPr lang="en-US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Facebookon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Üzenetváltás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Hang-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videohívás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Internetes</a:t>
            </a:r>
            <a:r>
              <a:rPr lang="en-US" dirty="0"/>
              <a:t> </a:t>
            </a:r>
            <a:r>
              <a:rPr lang="en-US" dirty="0" err="1"/>
              <a:t>cikkek</a:t>
            </a:r>
            <a:r>
              <a:rPr lang="en-US" dirty="0"/>
              <a:t> </a:t>
            </a:r>
            <a:r>
              <a:rPr lang="en-US" dirty="0" err="1"/>
              <a:t>megosztása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Születésnapi</a:t>
            </a:r>
            <a:r>
              <a:rPr lang="en-US" dirty="0"/>
              <a:t>, </a:t>
            </a:r>
            <a:r>
              <a:rPr lang="en-US" dirty="0" err="1"/>
              <a:t>karácsonyi</a:t>
            </a:r>
            <a:r>
              <a:rPr lang="en-US" dirty="0"/>
              <a:t>, </a:t>
            </a:r>
            <a:r>
              <a:rPr lang="en-US" dirty="0" err="1"/>
              <a:t>stb</a:t>
            </a:r>
            <a:r>
              <a:rPr lang="en-US" dirty="0"/>
              <a:t>… </a:t>
            </a:r>
            <a:r>
              <a:rPr lang="en-US" dirty="0" err="1"/>
              <a:t>jókívánság-posztok</a:t>
            </a:r>
            <a:r>
              <a:rPr lang="en-US" dirty="0"/>
              <a:t> </a:t>
            </a:r>
            <a:r>
              <a:rPr lang="en-US" dirty="0" err="1"/>
              <a:t>írása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Instagramon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Képek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 </a:t>
            </a:r>
            <a:r>
              <a:rPr lang="en-US" dirty="0" err="1"/>
              <a:t>megosztása</a:t>
            </a:r>
            <a:r>
              <a:rPr lang="en-US" dirty="0"/>
              <a:t> (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privát</a:t>
            </a:r>
            <a:r>
              <a:rPr lang="en-US" dirty="0"/>
              <a:t> </a:t>
            </a:r>
            <a:r>
              <a:rPr lang="en-US" dirty="0" err="1"/>
              <a:t>üzenet</a:t>
            </a:r>
            <a:r>
              <a:rPr lang="en-US" dirty="0"/>
              <a:t> </a:t>
            </a:r>
            <a:r>
              <a:rPr lang="en-US" dirty="0" err="1"/>
              <a:t>formájában</a:t>
            </a:r>
            <a:r>
              <a:rPr lang="en-US" dirty="0"/>
              <a:t> 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Twitteren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Aktuális</a:t>
            </a:r>
            <a:r>
              <a:rPr lang="en-US" dirty="0"/>
              <a:t> </a:t>
            </a:r>
            <a:r>
              <a:rPr lang="en-US" dirty="0" err="1"/>
              <a:t>állapot</a:t>
            </a:r>
            <a:r>
              <a:rPr lang="en-US" dirty="0"/>
              <a:t>, </a:t>
            </a:r>
            <a:r>
              <a:rPr lang="en-US" dirty="0" err="1"/>
              <a:t>hangulat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információk</a:t>
            </a:r>
            <a:r>
              <a:rPr lang="en-US" dirty="0"/>
              <a:t> </a:t>
            </a:r>
            <a:r>
              <a:rPr lang="en-US" dirty="0" err="1"/>
              <a:t>közzététele</a:t>
            </a:r>
            <a:endParaRPr lang="en-US" dirty="0"/>
          </a:p>
        </p:txBody>
      </p:sp>
      <p:pic>
        <p:nvPicPr>
          <p:cNvPr id="2050" name="Picture 2" descr="https://upload.wikimedia.org/wikipedia/commons/thumb/c/c2/F_icon.svg/2000px-F_ic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00126"/>
            <a:ext cx="2028824" cy="202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s://c1.staticflickr.com/9/8426/7749081714_9e35bdcd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274" y="2220002"/>
            <a:ext cx="1962150" cy="1962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e/e7/Instagram_logo_2016.svg/2000px-Instagram_logo_2016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04" y="3201077"/>
            <a:ext cx="1715722" cy="17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5" b="21072"/>
          <a:stretch/>
        </p:blipFill>
        <p:spPr>
          <a:xfrm>
            <a:off x="7753348" y="4699489"/>
            <a:ext cx="4029076" cy="1181365"/>
          </a:xfrm>
          <a:prstGeom prst="rect">
            <a:avLst/>
          </a:prstGeom>
        </p:spPr>
      </p:pic>
      <p:sp>
        <p:nvSpPr>
          <p:cNvPr id="13" name="Arrow: Right 12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14" name="Arrow: Left 13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10" name="Trapezoid 9">
            <a:hlinkClick r:id="rId6" action="ppaction://hlinksldjump"/>
          </p:cNvPr>
          <p:cNvSpPr/>
          <p:nvPr/>
        </p:nvSpPr>
        <p:spPr>
          <a:xfrm>
            <a:off x="438150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Közösségi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média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közösségi</a:t>
            </a:r>
            <a:r>
              <a:rPr lang="en-US" dirty="0"/>
              <a:t> </a:t>
            </a:r>
            <a:r>
              <a:rPr lang="en-US" dirty="0" err="1"/>
              <a:t>oldalak</a:t>
            </a:r>
            <a:r>
              <a:rPr lang="en-US" dirty="0"/>
              <a:t> </a:t>
            </a:r>
            <a:r>
              <a:rPr lang="en-US" dirty="0" err="1"/>
              <a:t>adta</a:t>
            </a:r>
            <a:r>
              <a:rPr lang="en-US" dirty="0"/>
              <a:t> </a:t>
            </a:r>
            <a:r>
              <a:rPr lang="en-US" dirty="0" err="1"/>
              <a:t>lehetőségek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06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000126"/>
            <a:ext cx="6134100" cy="5543549"/>
          </a:xfrm>
        </p:spPr>
        <p:txBody>
          <a:bodyPr anchor="ctr">
            <a:noAutofit/>
          </a:bodyPr>
          <a:lstStyle/>
          <a:p>
            <a:pPr algn="just"/>
            <a:r>
              <a:rPr lang="en-US" dirty="0"/>
              <a:t>A Snapchat </a:t>
            </a:r>
            <a:r>
              <a:rPr lang="en-US" dirty="0" err="1"/>
              <a:t>lehetőséget</a:t>
            </a:r>
            <a:r>
              <a:rPr lang="en-US" dirty="0"/>
              <a:t> </a:t>
            </a:r>
            <a:r>
              <a:rPr lang="en-US" dirty="0" err="1"/>
              <a:t>nyújt</a:t>
            </a:r>
            <a:r>
              <a:rPr lang="en-US" dirty="0"/>
              <a:t> </a:t>
            </a:r>
            <a:r>
              <a:rPr lang="en-US" dirty="0" err="1"/>
              <a:t>arra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bizonyos</a:t>
            </a:r>
            <a:r>
              <a:rPr lang="en-US" dirty="0"/>
              <a:t> </a:t>
            </a:r>
            <a:r>
              <a:rPr lang="en-US" dirty="0" err="1"/>
              <a:t>ideig</a:t>
            </a:r>
            <a:r>
              <a:rPr lang="en-US" dirty="0"/>
              <a:t> (</a:t>
            </a:r>
            <a:r>
              <a:rPr lang="en-US" dirty="0" err="1"/>
              <a:t>pár</a:t>
            </a:r>
            <a:r>
              <a:rPr lang="en-US" dirty="0"/>
              <a:t> </a:t>
            </a:r>
            <a:r>
              <a:rPr lang="en-US" dirty="0" err="1"/>
              <a:t>másodperc</a:t>
            </a:r>
            <a:r>
              <a:rPr lang="en-US" dirty="0"/>
              <a:t>) </a:t>
            </a:r>
            <a:r>
              <a:rPr lang="en-US" dirty="0" err="1"/>
              <a:t>láthassák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általunk</a:t>
            </a:r>
            <a:r>
              <a:rPr lang="en-US" dirty="0"/>
              <a:t> </a:t>
            </a:r>
            <a:r>
              <a:rPr lang="en-US" dirty="0" err="1"/>
              <a:t>elküldött</a:t>
            </a:r>
            <a:r>
              <a:rPr lang="en-US" dirty="0"/>
              <a:t> </a:t>
            </a:r>
            <a:r>
              <a:rPr lang="en-US" dirty="0" err="1"/>
              <a:t>képeket</a:t>
            </a:r>
            <a:r>
              <a:rPr lang="en-US" dirty="0"/>
              <a:t>, </a:t>
            </a:r>
            <a:r>
              <a:rPr lang="en-US" dirty="0" err="1"/>
              <a:t>videókat</a:t>
            </a:r>
            <a:r>
              <a:rPr lang="en-US" dirty="0"/>
              <a:t>, (snap-</a:t>
            </a:r>
            <a:r>
              <a:rPr lang="en-US" dirty="0" err="1"/>
              <a:t>eket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idő</a:t>
            </a:r>
            <a:r>
              <a:rPr lang="en-US" dirty="0"/>
              <a:t> </a:t>
            </a:r>
            <a:r>
              <a:rPr lang="en-US" dirty="0" err="1"/>
              <a:t>letelte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azok</a:t>
            </a:r>
            <a:r>
              <a:rPr lang="en-US" dirty="0"/>
              <a:t> </a:t>
            </a:r>
            <a:r>
              <a:rPr lang="en-US" dirty="0" err="1"/>
              <a:t>elérhetetlenné</a:t>
            </a:r>
            <a:r>
              <a:rPr lang="en-US" dirty="0"/>
              <a:t> </a:t>
            </a:r>
            <a:r>
              <a:rPr lang="en-US" dirty="0" err="1"/>
              <a:t>válnak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megsemmisülnek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alkalmazás</a:t>
            </a:r>
            <a:r>
              <a:rPr lang="en-US" dirty="0"/>
              <a:t> </a:t>
            </a:r>
            <a:r>
              <a:rPr lang="en-US" dirty="0" err="1"/>
              <a:t>továbbá</a:t>
            </a:r>
            <a:r>
              <a:rPr lang="en-US" dirty="0"/>
              <a:t> </a:t>
            </a:r>
            <a:r>
              <a:rPr lang="en-US" dirty="0" err="1"/>
              <a:t>jelzi</a:t>
            </a:r>
            <a:r>
              <a:rPr lang="en-US" dirty="0"/>
              <a:t> a </a:t>
            </a:r>
            <a:r>
              <a:rPr lang="en-US" dirty="0" err="1"/>
              <a:t>feladónak</a:t>
            </a:r>
            <a:r>
              <a:rPr lang="en-US" dirty="0"/>
              <a:t>, ha a </a:t>
            </a:r>
            <a:r>
              <a:rPr lang="en-US" dirty="0" err="1"/>
              <a:t>küldeményéről</a:t>
            </a:r>
            <a:r>
              <a:rPr lang="en-US" dirty="0"/>
              <a:t> </a:t>
            </a:r>
            <a:r>
              <a:rPr lang="en-US" dirty="0" err="1"/>
              <a:t>képernyőkép</a:t>
            </a:r>
            <a:r>
              <a:rPr lang="en-US" dirty="0"/>
              <a:t> </a:t>
            </a:r>
            <a:r>
              <a:rPr lang="en-US" dirty="0" err="1"/>
              <a:t>készül</a:t>
            </a:r>
            <a:r>
              <a:rPr lang="en-US" dirty="0"/>
              <a:t>. </a:t>
            </a:r>
          </a:p>
          <a:p>
            <a:pPr algn="just"/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Érdekesség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fiatal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miután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elkövetett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gyilkosságot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arról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Snapchat-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képet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küldött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ismerősének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rögtön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elmentette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képet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később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pedig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terhelő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bizonyítékként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szolgált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3074" name="Picture 2" descr="https://c1.staticflickr.com/9/8114/8932665590_74a5a602b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26" y="1366837"/>
            <a:ext cx="3206749" cy="48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32475" y="3110180"/>
            <a:ext cx="2327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snap-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ről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készült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screenshot, a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jobb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sarokban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időzítő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számol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vissza</a:t>
            </a:r>
            <a:endParaRPr lang="hu-H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row: Right 7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9" name="Arrow: Left 8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10" name="Trapezoid 9">
            <a:hlinkClick r:id="rId4" action="ppaction://hlinksldjump"/>
          </p:cNvPr>
          <p:cNvSpPr/>
          <p:nvPr/>
        </p:nvSpPr>
        <p:spPr>
          <a:xfrm>
            <a:off x="438150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Közösségi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média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közösségi</a:t>
            </a:r>
            <a:r>
              <a:rPr lang="en-US" dirty="0"/>
              <a:t> </a:t>
            </a:r>
            <a:r>
              <a:rPr lang="en-US" dirty="0" err="1"/>
              <a:t>oldalak</a:t>
            </a:r>
            <a:r>
              <a:rPr lang="en-US" dirty="0"/>
              <a:t> </a:t>
            </a:r>
            <a:r>
              <a:rPr lang="en-US" dirty="0" err="1"/>
              <a:t>adta</a:t>
            </a:r>
            <a:r>
              <a:rPr lang="en-US" dirty="0"/>
              <a:t> </a:t>
            </a:r>
            <a:r>
              <a:rPr lang="en-US" dirty="0" err="1"/>
              <a:t>lehetőségek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49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3400425"/>
            <a:ext cx="6762749" cy="25050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Folyamatosan</a:t>
            </a:r>
            <a:r>
              <a:rPr lang="en-US" dirty="0"/>
              <a:t> </a:t>
            </a:r>
            <a:r>
              <a:rPr lang="en-US" dirty="0" err="1"/>
              <a:t>megosztjuk</a:t>
            </a:r>
            <a:r>
              <a:rPr lang="en-US" dirty="0"/>
              <a:t> a </a:t>
            </a:r>
            <a:r>
              <a:rPr lang="en-US" dirty="0" err="1"/>
              <a:t>jelenlegi</a:t>
            </a:r>
            <a:r>
              <a:rPr lang="en-US" dirty="0"/>
              <a:t> </a:t>
            </a:r>
            <a:r>
              <a:rPr lang="en-US" dirty="0" err="1"/>
              <a:t>tartózkodási</a:t>
            </a:r>
            <a:r>
              <a:rPr lang="en-US" dirty="0"/>
              <a:t> </a:t>
            </a:r>
            <a:r>
              <a:rPr lang="en-US" dirty="0" err="1"/>
              <a:t>helyünket</a:t>
            </a:r>
            <a:endParaRPr lang="en-US" dirty="0"/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Pl.: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külföldön</a:t>
            </a:r>
            <a:r>
              <a:rPr lang="en-US" dirty="0"/>
              <a:t> </a:t>
            </a:r>
            <a:r>
              <a:rPr lang="en-US" dirty="0" err="1"/>
              <a:t>töltött</a:t>
            </a:r>
            <a:r>
              <a:rPr lang="en-US" dirty="0"/>
              <a:t> </a:t>
            </a:r>
            <a:r>
              <a:rPr lang="en-US" dirty="0" err="1"/>
              <a:t>családi</a:t>
            </a:r>
            <a:r>
              <a:rPr lang="en-US" dirty="0"/>
              <a:t> </a:t>
            </a:r>
            <a:r>
              <a:rPr lang="en-US" dirty="0" err="1"/>
              <a:t>nyaralás</a:t>
            </a:r>
            <a:r>
              <a:rPr lang="en-US" dirty="0"/>
              <a:t> </a:t>
            </a:r>
            <a:r>
              <a:rPr lang="en-US" dirty="0" err="1"/>
              <a:t>azonnali</a:t>
            </a:r>
            <a:r>
              <a:rPr lang="en-US" dirty="0"/>
              <a:t> </a:t>
            </a:r>
            <a:r>
              <a:rPr lang="en-US" dirty="0" err="1"/>
              <a:t>posztolása</a:t>
            </a:r>
            <a:r>
              <a:rPr lang="en-US" dirty="0"/>
              <a:t> </a:t>
            </a:r>
            <a:r>
              <a:rPr lang="en-US" dirty="0" err="1"/>
              <a:t>egyértelm</a:t>
            </a:r>
            <a:r>
              <a:rPr lang="hu-HU" dirty="0"/>
              <a:t>ű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teszi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házunk</a:t>
            </a:r>
            <a:r>
              <a:rPr lang="en-US" dirty="0"/>
              <a:t> </a:t>
            </a:r>
            <a:r>
              <a:rPr lang="en-US" dirty="0" err="1"/>
              <a:t>üres</a:t>
            </a:r>
            <a:r>
              <a:rPr lang="en-US" dirty="0"/>
              <a:t>, </a:t>
            </a:r>
            <a:r>
              <a:rPr lang="en-US" dirty="0" err="1"/>
              <a:t>potenciális</a:t>
            </a:r>
            <a:r>
              <a:rPr lang="en-US" dirty="0"/>
              <a:t> </a:t>
            </a:r>
            <a:r>
              <a:rPr lang="en-US" dirty="0" err="1"/>
              <a:t>célpont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betörőnek</a:t>
            </a:r>
            <a:r>
              <a:rPr lang="en-US" dirty="0"/>
              <a:t>.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Könnyen</a:t>
            </a:r>
            <a:r>
              <a:rPr lang="en-US" dirty="0"/>
              <a:t> </a:t>
            </a:r>
            <a:r>
              <a:rPr lang="en-US" dirty="0" err="1"/>
              <a:t>követhetővé</a:t>
            </a:r>
            <a:r>
              <a:rPr lang="en-US" dirty="0"/>
              <a:t> </a:t>
            </a:r>
            <a:r>
              <a:rPr lang="en-US" dirty="0" err="1"/>
              <a:t>válunk</a:t>
            </a:r>
            <a:endParaRPr lang="en-US" dirty="0"/>
          </a:p>
        </p:txBody>
      </p:sp>
      <p:sp>
        <p:nvSpPr>
          <p:cNvPr id="8" name="Arrow: Right 7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9" name="Arrow: Left 8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6" name="Trapezoid 5">
            <a:hlinkClick r:id="rId3" action="ppaction://hlinksldjump"/>
          </p:cNvPr>
          <p:cNvSpPr/>
          <p:nvPr/>
        </p:nvSpPr>
        <p:spPr>
          <a:xfrm>
            <a:off x="438150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Közösségi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média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közösségi</a:t>
            </a:r>
            <a:r>
              <a:rPr lang="en-US" dirty="0"/>
              <a:t> </a:t>
            </a:r>
            <a:r>
              <a:rPr lang="en-US" dirty="0" err="1"/>
              <a:t>oldalak</a:t>
            </a:r>
            <a:r>
              <a:rPr lang="en-US" dirty="0"/>
              <a:t> </a:t>
            </a:r>
            <a:r>
              <a:rPr lang="en-US" dirty="0" err="1"/>
              <a:t>veszélyei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050" y="2693871"/>
            <a:ext cx="4762500" cy="2976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6701" y="1152526"/>
            <a:ext cx="11430000" cy="224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Minden </a:t>
            </a:r>
            <a:r>
              <a:rPr lang="en-US" dirty="0" err="1"/>
              <a:t>hasznossága</a:t>
            </a:r>
            <a:r>
              <a:rPr lang="en-US" dirty="0"/>
              <a:t> </a:t>
            </a:r>
            <a:r>
              <a:rPr lang="en-US" dirty="0" err="1"/>
              <a:t>mellett</a:t>
            </a:r>
            <a:r>
              <a:rPr lang="en-US" dirty="0"/>
              <a:t> </a:t>
            </a:r>
            <a:r>
              <a:rPr lang="en-US" dirty="0" err="1"/>
              <a:t>potenciális</a:t>
            </a:r>
            <a:r>
              <a:rPr lang="en-US" dirty="0"/>
              <a:t> </a:t>
            </a:r>
            <a:r>
              <a:rPr lang="en-US" dirty="0" err="1"/>
              <a:t>veszélyforrás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, 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Óvatlanul</a:t>
            </a:r>
            <a:r>
              <a:rPr lang="en-US" dirty="0"/>
              <a:t> </a:t>
            </a:r>
            <a:r>
              <a:rPr lang="en-US" dirty="0" err="1"/>
              <a:t>adjuk</a:t>
            </a:r>
            <a:r>
              <a:rPr lang="en-US" dirty="0"/>
              <a:t> meg </a:t>
            </a:r>
            <a:r>
              <a:rPr lang="en-US" dirty="0" err="1"/>
              <a:t>személyes</a:t>
            </a:r>
            <a:r>
              <a:rPr lang="en-US" dirty="0"/>
              <a:t> </a:t>
            </a:r>
            <a:r>
              <a:rPr lang="en-US" dirty="0" err="1"/>
              <a:t>adatainkat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Közzétesszük</a:t>
            </a:r>
            <a:r>
              <a:rPr lang="en-US" dirty="0"/>
              <a:t> a </a:t>
            </a:r>
            <a:r>
              <a:rPr lang="en-US" dirty="0" err="1"/>
              <a:t>lakcímünket</a:t>
            </a:r>
            <a:r>
              <a:rPr lang="en-US" dirty="0"/>
              <a:t>, </a:t>
            </a:r>
            <a:r>
              <a:rPr lang="en-US" dirty="0" err="1"/>
              <a:t>telefonszámunkat</a:t>
            </a:r>
            <a:r>
              <a:rPr lang="en-US" dirty="0"/>
              <a:t>, e-mail </a:t>
            </a:r>
            <a:r>
              <a:rPr lang="en-US" dirty="0" err="1"/>
              <a:t>címünket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Visszaélhetnek</a:t>
            </a:r>
            <a:r>
              <a:rPr lang="en-US" dirty="0"/>
              <a:t> </a:t>
            </a:r>
            <a:r>
              <a:rPr lang="en-US" dirty="0" err="1"/>
              <a:t>vele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Zaklatás</a:t>
            </a:r>
            <a:r>
              <a:rPr lang="en-US" dirty="0"/>
              <a:t> </a:t>
            </a:r>
            <a:r>
              <a:rPr lang="en-US" dirty="0" err="1"/>
              <a:t>áldozatává</a:t>
            </a:r>
            <a:r>
              <a:rPr lang="en-US" dirty="0"/>
              <a:t> </a:t>
            </a:r>
            <a:r>
              <a:rPr lang="en-US" dirty="0" err="1"/>
              <a:t>válhatunk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181101"/>
            <a:ext cx="9810750" cy="1257299"/>
          </a:xfrm>
        </p:spPr>
        <p:txBody>
          <a:bodyPr anchor="t"/>
          <a:lstStyle/>
          <a:p>
            <a:pPr algn="just"/>
            <a:r>
              <a:rPr lang="en-US" dirty="0" err="1"/>
              <a:t>Azt</a:t>
            </a:r>
            <a:r>
              <a:rPr lang="en-US" dirty="0"/>
              <a:t> is </a:t>
            </a:r>
            <a:r>
              <a:rPr lang="en-US" dirty="0" err="1"/>
              <a:t>gondoljuk</a:t>
            </a:r>
            <a:r>
              <a:rPr lang="en-US" dirty="0"/>
              <a:t> meg,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feltöltsük</a:t>
            </a:r>
            <a:r>
              <a:rPr lang="en-US" dirty="0"/>
              <a:t>-e </a:t>
            </a:r>
            <a:r>
              <a:rPr lang="en-US" dirty="0" err="1"/>
              <a:t>bárhova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a </a:t>
            </a:r>
            <a:r>
              <a:rPr lang="en-US" dirty="0" err="1"/>
              <a:t>képet</a:t>
            </a:r>
            <a:r>
              <a:rPr lang="en-US" dirty="0"/>
              <a:t>, </a:t>
            </a:r>
            <a:r>
              <a:rPr lang="en-US" dirty="0" err="1"/>
              <a:t>amelyiken</a:t>
            </a:r>
            <a:r>
              <a:rPr lang="en-US" dirty="0"/>
              <a:t> </a:t>
            </a:r>
            <a:r>
              <a:rPr lang="en-US" dirty="0" err="1"/>
              <a:t>jelentős</a:t>
            </a:r>
            <a:r>
              <a:rPr lang="en-US" dirty="0"/>
              <a:t> </a:t>
            </a:r>
            <a:r>
              <a:rPr lang="en-US" dirty="0" err="1"/>
              <a:t>mennyiség</a:t>
            </a:r>
            <a:r>
              <a:rPr lang="hu-HU" dirty="0"/>
              <a:t>ű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elfogyasztása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fekszünk</a:t>
            </a:r>
            <a:r>
              <a:rPr lang="en-US" dirty="0"/>
              <a:t> a </a:t>
            </a:r>
            <a:r>
              <a:rPr lang="en-US" dirty="0" err="1"/>
              <a:t>földön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haverok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arcunkat</a:t>
            </a:r>
            <a:r>
              <a:rPr lang="en-US" dirty="0"/>
              <a:t> </a:t>
            </a:r>
            <a:r>
              <a:rPr lang="en-US" dirty="0" err="1"/>
              <a:t>festik</a:t>
            </a:r>
            <a:r>
              <a:rPr lang="en-US" dirty="0"/>
              <a:t> </a:t>
            </a:r>
            <a:r>
              <a:rPr lang="en-US" dirty="0" err="1"/>
              <a:t>alkoholos</a:t>
            </a:r>
            <a:r>
              <a:rPr lang="en-US" dirty="0"/>
              <a:t> </a:t>
            </a:r>
            <a:r>
              <a:rPr lang="en-US" dirty="0" err="1"/>
              <a:t>filccel</a:t>
            </a:r>
            <a:r>
              <a:rPr lang="en-US" dirty="0"/>
              <a:t>. </a:t>
            </a:r>
          </a:p>
        </p:txBody>
      </p:sp>
      <p:sp>
        <p:nvSpPr>
          <p:cNvPr id="4" name="Arrow: Right 3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5" name="Arrow: Left 4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94" y="2730584"/>
            <a:ext cx="5494906" cy="3691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rapezoid 6">
            <a:hlinkClick r:id="rId4" action="ppaction://hlinksldjump"/>
          </p:cNvPr>
          <p:cNvSpPr/>
          <p:nvPr/>
        </p:nvSpPr>
        <p:spPr>
          <a:xfrm>
            <a:off x="438150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Közösségi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média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közösségi</a:t>
            </a:r>
            <a:r>
              <a:rPr lang="en-US" dirty="0"/>
              <a:t> </a:t>
            </a:r>
            <a:r>
              <a:rPr lang="en-US" dirty="0" err="1"/>
              <a:t>oldalak</a:t>
            </a:r>
            <a:r>
              <a:rPr lang="en-US" dirty="0"/>
              <a:t> </a:t>
            </a:r>
            <a:r>
              <a:rPr lang="en-US" dirty="0" err="1"/>
              <a:t>veszélyei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1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92" y="2277049"/>
            <a:ext cx="5875308" cy="2563699"/>
          </a:xfrm>
        </p:spPr>
        <p:txBody>
          <a:bodyPr anchor="t">
            <a:normAutofit/>
          </a:bodyPr>
          <a:lstStyle/>
          <a:p>
            <a:pPr algn="just"/>
            <a:r>
              <a:rPr lang="en-US" dirty="0" err="1"/>
              <a:t>Egyetemen</a:t>
            </a:r>
            <a:r>
              <a:rPr lang="en-US" dirty="0"/>
              <a:t>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poénos</a:t>
            </a:r>
            <a:r>
              <a:rPr lang="en-US" dirty="0"/>
              <a:t>, de ha a </a:t>
            </a:r>
            <a:r>
              <a:rPr lang="en-US" dirty="0" err="1"/>
              <a:t>leendő</a:t>
            </a:r>
            <a:r>
              <a:rPr lang="en-US" dirty="0"/>
              <a:t> </a:t>
            </a:r>
            <a:r>
              <a:rPr lang="en-US" dirty="0" err="1"/>
              <a:t>főnökünk</a:t>
            </a:r>
            <a:r>
              <a:rPr lang="en-US" dirty="0"/>
              <a:t> </a:t>
            </a:r>
            <a:r>
              <a:rPr lang="en-US" dirty="0" err="1"/>
              <a:t>előbb</a:t>
            </a:r>
            <a:r>
              <a:rPr lang="en-US" dirty="0"/>
              <a:t> </a:t>
            </a:r>
            <a:r>
              <a:rPr lang="en-US" dirty="0" err="1"/>
              <a:t>látja</a:t>
            </a:r>
            <a:r>
              <a:rPr lang="en-US" dirty="0"/>
              <a:t> meg,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valószín</a:t>
            </a:r>
            <a:r>
              <a:rPr lang="hu-HU" dirty="0"/>
              <a:t>ű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miénk</a:t>
            </a:r>
            <a:r>
              <a:rPr lang="en-US" dirty="0"/>
              <a:t> </a:t>
            </a:r>
            <a:r>
              <a:rPr lang="en-US" dirty="0" err="1"/>
              <a:t>lesz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áhított</a:t>
            </a:r>
            <a:r>
              <a:rPr lang="en-US" dirty="0"/>
              <a:t> </a:t>
            </a:r>
            <a:r>
              <a:rPr lang="en-US" dirty="0" err="1"/>
              <a:t>állás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szituált</a:t>
            </a:r>
            <a:r>
              <a:rPr lang="en-US" dirty="0"/>
              <a:t> </a:t>
            </a:r>
            <a:r>
              <a:rPr lang="en-US" dirty="0" err="1"/>
              <a:t>fiatalemberre</a:t>
            </a:r>
            <a:r>
              <a:rPr lang="en-US" dirty="0"/>
              <a:t>, </a:t>
            </a:r>
            <a:r>
              <a:rPr lang="en-US" dirty="0" err="1"/>
              <a:t>méginkább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hölgyre</a:t>
            </a:r>
            <a:r>
              <a:rPr lang="en-US" dirty="0"/>
              <a:t> </a:t>
            </a:r>
            <a:r>
              <a:rPr lang="en-US" dirty="0" err="1"/>
              <a:t>elég</a:t>
            </a:r>
            <a:r>
              <a:rPr lang="en-US" dirty="0"/>
              <a:t> </a:t>
            </a:r>
            <a:r>
              <a:rPr lang="en-US" dirty="0" err="1"/>
              <a:t>rossz</a:t>
            </a:r>
            <a:r>
              <a:rPr lang="en-US" dirty="0"/>
              <a:t> </a:t>
            </a:r>
            <a:r>
              <a:rPr lang="en-US" dirty="0" err="1"/>
              <a:t>fényt</a:t>
            </a:r>
            <a:r>
              <a:rPr lang="en-US" dirty="0"/>
              <a:t> </a:t>
            </a:r>
            <a:r>
              <a:rPr lang="en-US" dirty="0" err="1"/>
              <a:t>vethet</a:t>
            </a:r>
            <a:r>
              <a:rPr lang="en-US" dirty="0"/>
              <a:t> </a:t>
            </a:r>
            <a:r>
              <a:rPr lang="en-US" dirty="0" err="1"/>
              <a:t>egy-egy</a:t>
            </a:r>
            <a:r>
              <a:rPr lang="en-US" dirty="0"/>
              <a:t> “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sikerült</a:t>
            </a:r>
            <a:r>
              <a:rPr lang="en-US" dirty="0"/>
              <a:t>” </a:t>
            </a:r>
            <a:r>
              <a:rPr lang="en-US" dirty="0" err="1"/>
              <a:t>görbe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. 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090" y="1117049"/>
            <a:ext cx="2691735" cy="4883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rrow: Left 5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7" name="Trapezoid 6">
            <a:hlinkClick r:id="rId3" action="ppaction://hlinksldjump"/>
          </p:cNvPr>
          <p:cNvSpPr/>
          <p:nvPr/>
        </p:nvSpPr>
        <p:spPr>
          <a:xfrm>
            <a:off x="438150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Közösségi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média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közösségi</a:t>
            </a:r>
            <a:r>
              <a:rPr lang="en-US" dirty="0"/>
              <a:t> </a:t>
            </a:r>
            <a:r>
              <a:rPr lang="en-US" dirty="0" err="1"/>
              <a:t>oldalak</a:t>
            </a:r>
            <a:r>
              <a:rPr lang="en-US" dirty="0"/>
              <a:t> </a:t>
            </a:r>
            <a:r>
              <a:rPr lang="en-US" dirty="0" err="1"/>
              <a:t>veszélyei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0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0913" y="1519108"/>
            <a:ext cx="4477110" cy="4056187"/>
          </a:xfrm>
        </p:spPr>
        <p:txBody>
          <a:bodyPr anchor="t"/>
          <a:lstStyle/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internetes</a:t>
            </a:r>
            <a:r>
              <a:rPr lang="en-US" dirty="0"/>
              <a:t> </a:t>
            </a:r>
            <a:r>
              <a:rPr lang="en-US" dirty="0" err="1"/>
              <a:t>zaklatás</a:t>
            </a:r>
            <a:r>
              <a:rPr lang="en-US" dirty="0"/>
              <a:t> </a:t>
            </a:r>
            <a:r>
              <a:rPr lang="en-US" dirty="0" err="1"/>
              <a:t>fogalmát</a:t>
            </a:r>
            <a:r>
              <a:rPr lang="en-US" dirty="0"/>
              <a:t> </a:t>
            </a:r>
            <a:r>
              <a:rPr lang="en-US" dirty="0" err="1"/>
              <a:t>kimeríti</a:t>
            </a:r>
            <a:r>
              <a:rPr lang="en-US" dirty="0"/>
              <a:t> 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Folyamatos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Hosszabb</a:t>
            </a:r>
            <a:r>
              <a:rPr lang="en-US" dirty="0"/>
              <a:t> </a:t>
            </a:r>
            <a:r>
              <a:rPr lang="en-US" dirty="0" err="1"/>
              <a:t>ideig</a:t>
            </a:r>
            <a:r>
              <a:rPr lang="en-US" dirty="0"/>
              <a:t> </a:t>
            </a:r>
            <a:r>
              <a:rPr lang="en-US" dirty="0" err="1"/>
              <a:t>tartó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Szándékos</a:t>
            </a:r>
            <a:endParaRPr lang="en-US" dirty="0"/>
          </a:p>
          <a:p>
            <a:r>
              <a:rPr lang="en-US" dirty="0" err="1"/>
              <a:t>sérelemokozás</a:t>
            </a:r>
            <a:r>
              <a:rPr lang="en-US" dirty="0"/>
              <a:t>, </a:t>
            </a:r>
            <a:r>
              <a:rPr lang="en-US" dirty="0" err="1"/>
              <a:t>melyet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Megalázó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Fenyegetó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Lejárató</a:t>
            </a:r>
            <a:r>
              <a:rPr lang="en-US" dirty="0"/>
              <a:t> </a:t>
            </a:r>
          </a:p>
          <a:p>
            <a:r>
              <a:rPr lang="en-US" dirty="0" err="1"/>
              <a:t>céllal</a:t>
            </a:r>
            <a:r>
              <a:rPr lang="en-US" dirty="0"/>
              <a:t> </a:t>
            </a:r>
            <a:r>
              <a:rPr lang="en-US" dirty="0" err="1"/>
              <a:t>tesznek</a:t>
            </a:r>
            <a:r>
              <a:rPr lang="en-US" dirty="0"/>
              <a:t>.</a:t>
            </a:r>
          </a:p>
        </p:txBody>
      </p:sp>
      <p:sp>
        <p:nvSpPr>
          <p:cNvPr id="7" name="Arrow: Right 6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pic>
        <p:nvPicPr>
          <p:cNvPr id="1026" name="Picture 2" descr="https://www.worldpulse.com/sites/default/files/styles/post_cover_image/public/post/22246/65258/post_cover_image/6875666d4ff9736630e57ff55f2b52cd/cyber-bullying-finalcolor.png?itok=zT5k7_e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297563" y="1727066"/>
            <a:ext cx="6498973" cy="3640269"/>
          </a:xfrm>
          <a:prstGeom prst="rect">
            <a:avLst/>
          </a:prstGeom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apezoid 5">
            <a:hlinkClick r:id="rId4" action="ppaction://hlinksldjump"/>
          </p:cNvPr>
          <p:cNvSpPr/>
          <p:nvPr/>
        </p:nvSpPr>
        <p:spPr>
          <a:xfrm>
            <a:off x="6572249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Internetes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zaklatás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is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internetes</a:t>
            </a:r>
            <a:r>
              <a:rPr lang="en-US" dirty="0"/>
              <a:t> </a:t>
            </a:r>
            <a:r>
              <a:rPr lang="en-US" dirty="0" err="1"/>
              <a:t>zaklatás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67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96" y="1302052"/>
            <a:ext cx="7265779" cy="440863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Személyes</a:t>
            </a:r>
            <a:r>
              <a:rPr lang="en-US" dirty="0"/>
              <a:t> </a:t>
            </a:r>
            <a:r>
              <a:rPr lang="en-US" dirty="0" err="1"/>
              <a:t>példa</a:t>
            </a:r>
            <a:r>
              <a:rPr lang="en-US" dirty="0"/>
              <a:t> </a:t>
            </a:r>
            <a:r>
              <a:rPr lang="en-US" dirty="0" err="1"/>
              <a:t>erre</a:t>
            </a:r>
            <a:r>
              <a:rPr lang="en-US" dirty="0"/>
              <a:t> (</a:t>
            </a:r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lány</a:t>
            </a:r>
            <a:r>
              <a:rPr lang="en-US" dirty="0"/>
              <a:t> </a:t>
            </a:r>
            <a:r>
              <a:rPr lang="en-US" dirty="0" err="1"/>
              <a:t>ismerősöm</a:t>
            </a:r>
            <a:r>
              <a:rPr lang="en-US" dirty="0"/>
              <a:t> </a:t>
            </a:r>
            <a:r>
              <a:rPr lang="en-US" dirty="0" err="1"/>
              <a:t>elmondása</a:t>
            </a:r>
            <a:r>
              <a:rPr lang="en-US" dirty="0"/>
              <a:t> </a:t>
            </a:r>
            <a:r>
              <a:rPr lang="en-US" dirty="0" err="1"/>
              <a:t>alapján</a:t>
            </a:r>
            <a:r>
              <a:rPr lang="en-US" dirty="0"/>
              <a:t>),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vannak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rendkívül</a:t>
            </a:r>
            <a:r>
              <a:rPr lang="en-US" dirty="0"/>
              <a:t> </a:t>
            </a:r>
            <a:r>
              <a:rPr lang="en-US" dirty="0" err="1"/>
              <a:t>alacsony</a:t>
            </a:r>
            <a:r>
              <a:rPr lang="en-US" dirty="0"/>
              <a:t> </a:t>
            </a:r>
            <a:r>
              <a:rPr lang="en-US" dirty="0" err="1"/>
              <a:t>intelligenciával</a:t>
            </a:r>
            <a:r>
              <a:rPr lang="en-US" dirty="0"/>
              <a:t> </a:t>
            </a:r>
            <a:r>
              <a:rPr lang="en-US" dirty="0" err="1"/>
              <a:t>rendelkező</a:t>
            </a:r>
            <a:r>
              <a:rPr lang="en-US" dirty="0"/>
              <a:t> </a:t>
            </a:r>
            <a:r>
              <a:rPr lang="en-US" dirty="0" err="1"/>
              <a:t>felnőtt</a:t>
            </a:r>
            <a:r>
              <a:rPr lang="en-US" dirty="0"/>
              <a:t>(!) </a:t>
            </a:r>
            <a:r>
              <a:rPr lang="en-US" dirty="0" err="1"/>
              <a:t>férfiak</a:t>
            </a:r>
            <a:r>
              <a:rPr lang="en-US" dirty="0"/>
              <a:t>, </a:t>
            </a:r>
            <a:r>
              <a:rPr lang="en-US" dirty="0" err="1"/>
              <a:t>aki</a:t>
            </a:r>
            <a:r>
              <a:rPr lang="en-US" dirty="0"/>
              <a:t> Facebook-on </a:t>
            </a:r>
            <a:r>
              <a:rPr lang="en-US" dirty="0" err="1"/>
              <a:t>ismeretlen</a:t>
            </a:r>
            <a:r>
              <a:rPr lang="en-US" dirty="0"/>
              <a:t>, </a:t>
            </a:r>
            <a:r>
              <a:rPr lang="en-US" dirty="0" err="1"/>
              <a:t>fiatalkorú</a:t>
            </a:r>
            <a:r>
              <a:rPr lang="en-US" dirty="0"/>
              <a:t> </a:t>
            </a:r>
            <a:r>
              <a:rPr lang="en-US" dirty="0" err="1"/>
              <a:t>lányoknak</a:t>
            </a:r>
            <a:r>
              <a:rPr lang="en-US" dirty="0"/>
              <a:t> </a:t>
            </a:r>
            <a:r>
              <a:rPr lang="en-US" dirty="0" err="1"/>
              <a:t>képet</a:t>
            </a:r>
            <a:r>
              <a:rPr lang="en-US" dirty="0"/>
              <a:t> </a:t>
            </a:r>
            <a:r>
              <a:rPr lang="en-US" dirty="0" err="1"/>
              <a:t>küldenek</a:t>
            </a:r>
            <a:r>
              <a:rPr lang="en-US" dirty="0"/>
              <a:t> a </a:t>
            </a:r>
            <a:r>
              <a:rPr lang="en-US" dirty="0" err="1"/>
              <a:t>péniszéről</a:t>
            </a:r>
            <a:r>
              <a:rPr lang="en-US" dirty="0"/>
              <a:t> “</a:t>
            </a:r>
            <a:r>
              <a:rPr lang="en-US" dirty="0" err="1"/>
              <a:t>társkeresés</a:t>
            </a:r>
            <a:r>
              <a:rPr lang="en-US" dirty="0"/>
              <a:t>” </a:t>
            </a:r>
            <a:r>
              <a:rPr lang="en-US" dirty="0" err="1"/>
              <a:t>céljából</a:t>
            </a:r>
            <a:r>
              <a:rPr lang="en-US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ritka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párkapcsolat</a:t>
            </a:r>
            <a:r>
              <a:rPr lang="en-US" dirty="0"/>
              <a:t> </a:t>
            </a:r>
            <a:r>
              <a:rPr lang="en-US" dirty="0" err="1"/>
              <a:t>végén</a:t>
            </a:r>
            <a:r>
              <a:rPr lang="en-US" dirty="0"/>
              <a:t> a </a:t>
            </a:r>
            <a:r>
              <a:rPr lang="en-US" dirty="0" err="1"/>
              <a:t>kidobott</a:t>
            </a:r>
            <a:r>
              <a:rPr lang="en-US" dirty="0"/>
              <a:t> </a:t>
            </a:r>
            <a:r>
              <a:rPr lang="en-US" dirty="0" err="1"/>
              <a:t>üzeneteket</a:t>
            </a:r>
            <a:r>
              <a:rPr lang="en-US" dirty="0"/>
              <a:t> </a:t>
            </a:r>
            <a:r>
              <a:rPr lang="en-US" dirty="0" err="1"/>
              <a:t>küld</a:t>
            </a:r>
            <a:r>
              <a:rPr lang="en-US" dirty="0"/>
              <a:t> volt </a:t>
            </a:r>
            <a:r>
              <a:rPr lang="en-US" dirty="0" err="1"/>
              <a:t>párjának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bosszúból</a:t>
            </a:r>
            <a:r>
              <a:rPr lang="en-US" dirty="0"/>
              <a:t> a </a:t>
            </a:r>
            <a:r>
              <a:rPr lang="en-US" dirty="0" err="1"/>
              <a:t>megcsalt</a:t>
            </a:r>
            <a:r>
              <a:rPr lang="en-US" dirty="0"/>
              <a:t> </a:t>
            </a:r>
            <a:r>
              <a:rPr lang="en-US" dirty="0" err="1"/>
              <a:t>fél</a:t>
            </a:r>
            <a:r>
              <a:rPr lang="en-US" dirty="0"/>
              <a:t> </a:t>
            </a:r>
            <a:r>
              <a:rPr lang="en-US" dirty="0" err="1"/>
              <a:t>kompromittáló</a:t>
            </a:r>
            <a:r>
              <a:rPr lang="en-US" dirty="0"/>
              <a:t>, </a:t>
            </a:r>
            <a:r>
              <a:rPr lang="en-US" dirty="0" err="1"/>
              <a:t>képeket</a:t>
            </a:r>
            <a:r>
              <a:rPr lang="en-US" dirty="0"/>
              <a:t>, </a:t>
            </a:r>
            <a:r>
              <a:rPr lang="en-US" dirty="0" err="1"/>
              <a:t>videókat</a:t>
            </a:r>
            <a:r>
              <a:rPr lang="en-US" dirty="0"/>
              <a:t> </a:t>
            </a:r>
            <a:r>
              <a:rPr lang="en-US" dirty="0" err="1"/>
              <a:t>tesz</a:t>
            </a:r>
            <a:r>
              <a:rPr lang="en-US" dirty="0"/>
              <a:t> </a:t>
            </a:r>
            <a:r>
              <a:rPr lang="en-US" dirty="0" err="1"/>
              <a:t>közzé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interneten</a:t>
            </a:r>
            <a:r>
              <a:rPr lang="en-US" dirty="0"/>
              <a:t>. </a:t>
            </a:r>
          </a:p>
        </p:txBody>
      </p:sp>
      <p:sp>
        <p:nvSpPr>
          <p:cNvPr id="4" name="Arrow: Right 3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5" name="Arrow: Left 4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6" name="Trapezoid 5">
            <a:hlinkClick r:id="rId2" action="ppaction://hlinksldjump"/>
          </p:cNvPr>
          <p:cNvSpPr/>
          <p:nvPr/>
        </p:nvSpPr>
        <p:spPr>
          <a:xfrm>
            <a:off x="6572249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Internetes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zaklatás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144"/>
            <a:ext cx="12192000" cy="439855"/>
          </a:xfrm>
        </p:spPr>
        <p:txBody>
          <a:bodyPr/>
          <a:lstStyle/>
          <a:p>
            <a:r>
              <a:rPr lang="en-US" dirty="0" err="1"/>
              <a:t>Tipikus</a:t>
            </a:r>
            <a:r>
              <a:rPr lang="en-US" dirty="0"/>
              <a:t> </a:t>
            </a:r>
            <a:r>
              <a:rPr lang="en-US" dirty="0" err="1"/>
              <a:t>esetek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57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0537" y="1188814"/>
            <a:ext cx="6391276" cy="321071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dirty="0"/>
              <a:t>“</a:t>
            </a:r>
            <a:r>
              <a:rPr lang="hu-HU" i="1" dirty="0"/>
              <a:t>Az internet nem más, mint világméretben összekapcsolt hálózatok rendszere. Egy szabályozás nélküli, nyilvános és globális kommunikációs hálózat, melyben az</a:t>
            </a:r>
            <a:r>
              <a:rPr lang="en-US" i="1" dirty="0"/>
              <a:t> </a:t>
            </a:r>
            <a:r>
              <a:rPr lang="hu-HU" i="1" dirty="0"/>
              <a:t>információ lényegében majdnem korlátlan mennyiségben és áttekinthetetlen formában található meg.</a:t>
            </a:r>
            <a:r>
              <a:rPr lang="hu-HU" dirty="0"/>
              <a:t>“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85849" y="4684142"/>
            <a:ext cx="5795963" cy="983339"/>
          </a:xfrm>
        </p:spPr>
        <p:txBody>
          <a:bodyPr>
            <a:normAutofit/>
          </a:bodyPr>
          <a:lstStyle/>
          <a:p>
            <a:pPr algn="r"/>
            <a:r>
              <a:rPr lang="hu-HU" sz="2400" dirty="0"/>
              <a:t>Írja Bártfai Barnabás 2007-ben kiadott “Hogyan használjam?” című könyvében.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6832" r="12915" b="14159"/>
          <a:stretch/>
        </p:blipFill>
        <p:spPr>
          <a:xfrm>
            <a:off x="7458075" y="1930854"/>
            <a:ext cx="4638675" cy="3402263"/>
          </a:xfrm>
          <a:prstGeom prst="rect">
            <a:avLst/>
          </a:prstGeom>
        </p:spPr>
      </p:pic>
      <p:sp>
        <p:nvSpPr>
          <p:cNvPr id="8" name="Arrow: Right 7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9" name="Trapezoid 8">
            <a:hlinkClick r:id="rId3" action="ppaction://hlinksldjump"/>
          </p:cNvPr>
          <p:cNvSpPr/>
          <p:nvPr/>
        </p:nvSpPr>
        <p:spPr>
          <a:xfrm>
            <a:off x="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Bevezető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is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internet?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12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000126"/>
            <a:ext cx="11258550" cy="475634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Ha </a:t>
            </a:r>
            <a:r>
              <a:rPr lang="en-US" dirty="0" err="1"/>
              <a:t>bármilyen</a:t>
            </a:r>
            <a:r>
              <a:rPr lang="en-US" dirty="0"/>
              <a:t>, </a:t>
            </a:r>
            <a:r>
              <a:rPr lang="en-US" dirty="0" err="1"/>
              <a:t>számunkra</a:t>
            </a:r>
            <a:r>
              <a:rPr lang="en-US" dirty="0"/>
              <a:t> </a:t>
            </a:r>
            <a:r>
              <a:rPr lang="en-US" dirty="0" err="1"/>
              <a:t>sértő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találunk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interneten</a:t>
            </a:r>
            <a:r>
              <a:rPr lang="en-US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weboldal</a:t>
            </a:r>
            <a:r>
              <a:rPr lang="en-US" dirty="0"/>
              <a:t> </a:t>
            </a:r>
            <a:r>
              <a:rPr lang="en-US" dirty="0" err="1"/>
              <a:t>üzemeltetőjéhez</a:t>
            </a:r>
            <a:r>
              <a:rPr lang="en-US" dirty="0"/>
              <a:t> </a:t>
            </a:r>
            <a:r>
              <a:rPr lang="en-US" dirty="0" err="1"/>
              <a:t>forduljunk</a:t>
            </a:r>
            <a:r>
              <a:rPr lang="en-US" dirty="0"/>
              <a:t> </a:t>
            </a:r>
            <a:r>
              <a:rPr lang="en-US" dirty="0" err="1"/>
              <a:t>kérelemmel</a:t>
            </a:r>
            <a:r>
              <a:rPr lang="en-US" dirty="0"/>
              <a:t> a </a:t>
            </a:r>
            <a:r>
              <a:rPr lang="en-US" dirty="0" err="1"/>
              <a:t>jogsértő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</a:t>
            </a:r>
            <a:r>
              <a:rPr lang="en-US" dirty="0" err="1"/>
              <a:t>eltávolításáért</a:t>
            </a:r>
            <a:r>
              <a:rPr lang="en-US" dirty="0"/>
              <a:t>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Facebookon</a:t>
            </a:r>
            <a:r>
              <a:rPr lang="en-US" dirty="0"/>
              <a:t> </a:t>
            </a:r>
            <a:r>
              <a:rPr lang="en-US" dirty="0" err="1"/>
              <a:t>pédául</a:t>
            </a:r>
            <a:r>
              <a:rPr lang="en-US" dirty="0"/>
              <a:t> </a:t>
            </a:r>
            <a:r>
              <a:rPr lang="en-US" dirty="0" err="1"/>
              <a:t>itt</a:t>
            </a:r>
            <a:r>
              <a:rPr lang="en-US" dirty="0"/>
              <a:t>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https://www.facebook.com/help/181495968648557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Ha </a:t>
            </a:r>
            <a:r>
              <a:rPr lang="en-US" dirty="0" err="1"/>
              <a:t>ezt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teljesítik</a:t>
            </a:r>
            <a:r>
              <a:rPr lang="en-US" dirty="0"/>
              <a:t>, </a:t>
            </a:r>
            <a:r>
              <a:rPr lang="en-US" dirty="0" err="1"/>
              <a:t>indíthatunk</a:t>
            </a:r>
            <a:r>
              <a:rPr lang="en-US" dirty="0"/>
              <a:t> </a:t>
            </a:r>
            <a:r>
              <a:rPr lang="en-US" dirty="0" err="1"/>
              <a:t>polgári</a:t>
            </a:r>
            <a:r>
              <a:rPr lang="en-US" dirty="0"/>
              <a:t> pert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ellen</a:t>
            </a:r>
            <a:r>
              <a:rPr lang="en-US" dirty="0"/>
              <a:t> a </a:t>
            </a:r>
            <a:r>
              <a:rPr lang="en-US" dirty="0" err="1"/>
              <a:t>személy</a:t>
            </a:r>
            <a:r>
              <a:rPr lang="en-US" dirty="0"/>
              <a:t> </a:t>
            </a:r>
            <a:r>
              <a:rPr lang="en-US" dirty="0" err="1"/>
              <a:t>ellen</a:t>
            </a:r>
            <a:r>
              <a:rPr lang="en-US" dirty="0"/>
              <a:t>, </a:t>
            </a:r>
            <a:r>
              <a:rPr lang="en-US" dirty="0" err="1"/>
              <a:t>aki</a:t>
            </a:r>
            <a:r>
              <a:rPr lang="en-US" dirty="0"/>
              <a:t> a </a:t>
            </a:r>
            <a:r>
              <a:rPr lang="en-US" dirty="0" err="1"/>
              <a:t>jogsértő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közzétette</a:t>
            </a:r>
            <a:r>
              <a:rPr lang="en-US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bíróság</a:t>
            </a:r>
            <a:r>
              <a:rPr lang="en-US" dirty="0"/>
              <a:t> </a:t>
            </a:r>
            <a:r>
              <a:rPr lang="en-US" dirty="0" err="1"/>
              <a:t>elrendelheti</a:t>
            </a:r>
            <a:r>
              <a:rPr lang="en-US" dirty="0"/>
              <a:t> a </a:t>
            </a:r>
            <a:r>
              <a:rPr lang="en-US" dirty="0" err="1"/>
              <a:t>jogsértő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</a:t>
            </a:r>
            <a:r>
              <a:rPr lang="en-US" dirty="0" err="1"/>
              <a:t>eltávolítását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Kártérítést</a:t>
            </a:r>
            <a:r>
              <a:rPr lang="en-US" dirty="0"/>
              <a:t> is </a:t>
            </a:r>
            <a:r>
              <a:rPr lang="en-US" dirty="0" err="1"/>
              <a:t>kaphatunk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tárgyalások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évekig</a:t>
            </a:r>
            <a:r>
              <a:rPr lang="en-US" dirty="0"/>
              <a:t> is </a:t>
            </a:r>
            <a:r>
              <a:rPr lang="en-US" dirty="0" err="1"/>
              <a:t>tarthatnak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Ami </a:t>
            </a:r>
            <a:r>
              <a:rPr lang="en-US" dirty="0" err="1"/>
              <a:t>egyszer</a:t>
            </a:r>
            <a:r>
              <a:rPr lang="en-US" dirty="0"/>
              <a:t> </a:t>
            </a:r>
            <a:r>
              <a:rPr lang="en-US" dirty="0" err="1"/>
              <a:t>felkerül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internetre</a:t>
            </a:r>
            <a:r>
              <a:rPr lang="en-US" dirty="0"/>
              <a:t>,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onnan</a:t>
            </a:r>
            <a:r>
              <a:rPr lang="en-US" dirty="0"/>
              <a:t> </a:t>
            </a:r>
            <a:r>
              <a:rPr lang="en-US" dirty="0" err="1"/>
              <a:t>teljesen</a:t>
            </a:r>
            <a:r>
              <a:rPr lang="en-US" dirty="0"/>
              <a:t> </a:t>
            </a:r>
            <a:r>
              <a:rPr lang="en-US" dirty="0" err="1"/>
              <a:t>eltávolítani</a:t>
            </a:r>
            <a:r>
              <a:rPr lang="en-US" dirty="0"/>
              <a:t> </a:t>
            </a:r>
            <a:r>
              <a:rPr lang="en-US" dirty="0" err="1"/>
              <a:t>lehetetlen</a:t>
            </a:r>
            <a:r>
              <a:rPr lang="en-US" dirty="0"/>
              <a:t>. </a:t>
            </a:r>
          </a:p>
        </p:txBody>
      </p:sp>
      <p:sp>
        <p:nvSpPr>
          <p:cNvPr id="8" name="Arrow: Left 7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6" name="Trapezoid 5">
            <a:hlinkClick r:id="rId2" action="ppaction://hlinksldjump"/>
          </p:cNvPr>
          <p:cNvSpPr/>
          <p:nvPr/>
        </p:nvSpPr>
        <p:spPr>
          <a:xfrm>
            <a:off x="6572249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Internetes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zaklatás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Jogi </a:t>
            </a:r>
            <a:r>
              <a:rPr lang="en-US" dirty="0" err="1"/>
              <a:t>úton</a:t>
            </a:r>
            <a:r>
              <a:rPr lang="en-US" dirty="0"/>
              <a:t> </a:t>
            </a:r>
            <a:r>
              <a:rPr lang="en-US" dirty="0" err="1"/>
              <a:t>történő</a:t>
            </a:r>
            <a:r>
              <a:rPr lang="en-US" dirty="0"/>
              <a:t> </a:t>
            </a:r>
            <a:r>
              <a:rPr lang="en-US" dirty="0" err="1"/>
              <a:t>megoldás</a:t>
            </a:r>
            <a:endParaRPr lang="hu-HU" dirty="0"/>
          </a:p>
        </p:txBody>
      </p:sp>
      <p:sp>
        <p:nvSpPr>
          <p:cNvPr id="9" name="Arrow: Right 8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97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000126"/>
            <a:ext cx="6496050" cy="5686424"/>
          </a:xfrm>
        </p:spPr>
        <p:txBody>
          <a:bodyPr anchor="ctr"/>
          <a:lstStyle/>
          <a:p>
            <a:r>
              <a:rPr lang="en-US" dirty="0" err="1"/>
              <a:t>Az</a:t>
            </a:r>
            <a:r>
              <a:rPr lang="en-US" dirty="0"/>
              <a:t> internethotline.hu </a:t>
            </a:r>
            <a:r>
              <a:rPr lang="en-US" dirty="0" err="1"/>
              <a:t>szerint</a:t>
            </a:r>
            <a:r>
              <a:rPr lang="en-US" dirty="0"/>
              <a:t> “</a:t>
            </a:r>
            <a:r>
              <a:rPr lang="en-US" i="1" dirty="0"/>
              <a:t>[A </a:t>
            </a:r>
            <a:r>
              <a:rPr lang="en-US" i="1" dirty="0" err="1"/>
              <a:t>tárgyalt</a:t>
            </a:r>
            <a:r>
              <a:rPr lang="en-US" i="1" dirty="0"/>
              <a:t>] </a:t>
            </a:r>
            <a:r>
              <a:rPr lang="hu-HU" i="1" dirty="0"/>
              <a:t>cselekmények megvalósíthatják a becsületsértés, rágalmazás, visszaélés személyes adattal, </a:t>
            </a:r>
            <a:r>
              <a:rPr lang="en-US" i="1" dirty="0"/>
              <a:t>[…] </a:t>
            </a:r>
            <a:r>
              <a:rPr lang="hu-HU" i="1" dirty="0"/>
              <a:t>illetve a zaklatás elnevezésű, a Btk.-ban szabályozott bűncselekményeket.</a:t>
            </a:r>
            <a:r>
              <a:rPr lang="en-US" dirty="0"/>
              <a:t>”</a:t>
            </a:r>
          </a:p>
          <a:p>
            <a:r>
              <a:rPr lang="en-US" dirty="0" err="1"/>
              <a:t>Így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hecc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diákcsíny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három</a:t>
            </a:r>
            <a:r>
              <a:rPr lang="en-US" dirty="0"/>
              <a:t> </a:t>
            </a:r>
            <a:r>
              <a:rPr lang="en-US" dirty="0" err="1"/>
              <a:t>évig</a:t>
            </a:r>
            <a:r>
              <a:rPr lang="en-US" dirty="0"/>
              <a:t> </a:t>
            </a:r>
            <a:r>
              <a:rPr lang="en-US" dirty="0" err="1"/>
              <a:t>terjedő</a:t>
            </a:r>
            <a:r>
              <a:rPr lang="en-US" dirty="0"/>
              <a:t> </a:t>
            </a:r>
            <a:r>
              <a:rPr lang="en-US" dirty="0" err="1"/>
              <a:t>szabadságvesztéssel</a:t>
            </a:r>
            <a:r>
              <a:rPr lang="en-US" dirty="0"/>
              <a:t> is </a:t>
            </a:r>
            <a:r>
              <a:rPr lang="en-US" dirty="0" err="1"/>
              <a:t>büntethető</a:t>
            </a:r>
            <a:r>
              <a:rPr lang="en-US" dirty="0"/>
              <a:t>.</a:t>
            </a:r>
          </a:p>
          <a:p>
            <a:r>
              <a:rPr lang="en-US" dirty="0" err="1"/>
              <a:t>Gondoljuk</a:t>
            </a:r>
            <a:r>
              <a:rPr lang="en-US" dirty="0"/>
              <a:t> </a:t>
            </a:r>
            <a:r>
              <a:rPr lang="en-US" dirty="0" err="1"/>
              <a:t>át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mások</a:t>
            </a:r>
            <a:r>
              <a:rPr lang="en-US" dirty="0"/>
              <a:t> </a:t>
            </a:r>
            <a:r>
              <a:rPr lang="en-US" dirty="0" err="1"/>
              <a:t>nevében</a:t>
            </a:r>
            <a:r>
              <a:rPr lang="en-US" dirty="0"/>
              <a:t> </a:t>
            </a:r>
            <a:r>
              <a:rPr lang="en-US" dirty="0" err="1"/>
              <a:t>megéri</a:t>
            </a:r>
            <a:r>
              <a:rPr lang="en-US" dirty="0"/>
              <a:t>-e </a:t>
            </a:r>
            <a:r>
              <a:rPr lang="en-US" dirty="0" err="1"/>
              <a:t>általunk</a:t>
            </a:r>
            <a:r>
              <a:rPr lang="en-US" dirty="0"/>
              <a:t> </a:t>
            </a:r>
            <a:r>
              <a:rPr lang="en-US" dirty="0" err="1"/>
              <a:t>viccesnek</a:t>
            </a:r>
            <a:r>
              <a:rPr lang="en-US" dirty="0"/>
              <a:t> </a:t>
            </a:r>
            <a:r>
              <a:rPr lang="en-US" dirty="0" err="1"/>
              <a:t>tartott</a:t>
            </a:r>
            <a:r>
              <a:rPr lang="en-US" dirty="0"/>
              <a:t> </a:t>
            </a:r>
            <a:r>
              <a:rPr lang="en-US" dirty="0" err="1"/>
              <a:t>dolgokat</a:t>
            </a:r>
            <a:r>
              <a:rPr lang="en-US" dirty="0"/>
              <a:t> </a:t>
            </a:r>
            <a:r>
              <a:rPr lang="en-US" dirty="0" err="1"/>
              <a:t>posztolni</a:t>
            </a:r>
            <a:r>
              <a:rPr lang="en-US" dirty="0"/>
              <a:t>, </a:t>
            </a:r>
            <a:r>
              <a:rPr lang="en-US" dirty="0" err="1"/>
              <a:t>mert</a:t>
            </a:r>
            <a:r>
              <a:rPr lang="en-US" dirty="0"/>
              <a:t> </a:t>
            </a:r>
            <a:r>
              <a:rPr lang="en-US" dirty="0" err="1"/>
              <a:t>könnyen</a:t>
            </a:r>
            <a:r>
              <a:rPr lang="en-US" dirty="0"/>
              <a:t> </a:t>
            </a:r>
            <a:r>
              <a:rPr lang="en-US" dirty="0" err="1"/>
              <a:t>visszafelé</a:t>
            </a:r>
            <a:r>
              <a:rPr lang="en-US" dirty="0"/>
              <a:t> </a:t>
            </a:r>
            <a:r>
              <a:rPr lang="en-US" dirty="0" err="1"/>
              <a:t>sülhet</a:t>
            </a:r>
            <a:r>
              <a:rPr lang="en-US" dirty="0"/>
              <a:t> el a </a:t>
            </a:r>
            <a:r>
              <a:rPr lang="en-US" dirty="0" err="1"/>
              <a:t>dolog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25" y="2372916"/>
            <a:ext cx="3921125" cy="2940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Arrow: Left 5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7" name="Trapezoid 6">
            <a:hlinkClick r:id="rId3" action="ppaction://hlinksldjump"/>
          </p:cNvPr>
          <p:cNvSpPr/>
          <p:nvPr/>
        </p:nvSpPr>
        <p:spPr>
          <a:xfrm>
            <a:off x="6572249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Internetes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zaklatás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Következmények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6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41" y="1228725"/>
            <a:ext cx="5517359" cy="3032968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Természetesen</a:t>
            </a:r>
            <a:r>
              <a:rPr lang="en-US" dirty="0"/>
              <a:t> </a:t>
            </a:r>
            <a:r>
              <a:rPr lang="en-US" dirty="0" err="1"/>
              <a:t>azért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nehéz</a:t>
            </a:r>
            <a:r>
              <a:rPr lang="en-US" dirty="0"/>
              <a:t> </a:t>
            </a:r>
            <a:r>
              <a:rPr lang="en-US" dirty="0" err="1"/>
              <a:t>lehessen</a:t>
            </a:r>
            <a:r>
              <a:rPr lang="en-US" dirty="0"/>
              <a:t> </a:t>
            </a:r>
            <a:r>
              <a:rPr lang="en-US" dirty="0" err="1"/>
              <a:t>kitalálni</a:t>
            </a:r>
            <a:r>
              <a:rPr lang="en-US" dirty="0"/>
              <a:t> </a:t>
            </a:r>
            <a:r>
              <a:rPr lang="en-US" dirty="0" err="1"/>
              <a:t>mások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Meglepő</a:t>
            </a:r>
            <a:r>
              <a:rPr lang="en-US" dirty="0"/>
              <a:t>, de </a:t>
            </a:r>
            <a:r>
              <a:rPr lang="en-US" dirty="0" err="1"/>
              <a:t>egy</a:t>
            </a:r>
            <a:r>
              <a:rPr lang="en-US" dirty="0"/>
              <a:t> 2016-os </a:t>
            </a:r>
            <a:r>
              <a:rPr lang="en-US" dirty="0" err="1"/>
              <a:t>statisztika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mint 50 </a:t>
            </a:r>
            <a:r>
              <a:rPr lang="en-US" dirty="0" err="1"/>
              <a:t>millió</a:t>
            </a:r>
            <a:r>
              <a:rPr lang="en-US" dirty="0"/>
              <a:t> </a:t>
            </a:r>
            <a:r>
              <a:rPr lang="en-US" dirty="0" err="1"/>
              <a:t>ellopott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közzétett</a:t>
            </a:r>
            <a:r>
              <a:rPr lang="en-US" dirty="0"/>
              <a:t> </a:t>
            </a:r>
            <a:r>
              <a:rPr lang="en-US" dirty="0" err="1"/>
              <a:t>jelszó</a:t>
            </a:r>
            <a:r>
              <a:rPr lang="en-US" dirty="0"/>
              <a:t> </a:t>
            </a:r>
            <a:r>
              <a:rPr lang="en-US" dirty="0" err="1"/>
              <a:t>közül</a:t>
            </a:r>
            <a:r>
              <a:rPr lang="en-US" dirty="0"/>
              <a:t> a </a:t>
            </a:r>
            <a:r>
              <a:rPr lang="en-US" dirty="0" err="1"/>
              <a:t>leggyakoribbak</a:t>
            </a:r>
            <a:r>
              <a:rPr lang="en-US" dirty="0"/>
              <a:t> a </a:t>
            </a:r>
            <a:r>
              <a:rPr lang="en-US" dirty="0" err="1"/>
              <a:t>legtriviálisabbak</a:t>
            </a:r>
            <a:r>
              <a:rPr lang="en-US" dirty="0"/>
              <a:t>. </a:t>
            </a:r>
          </a:p>
          <a:p>
            <a:r>
              <a:rPr lang="en-US" dirty="0"/>
              <a:t>A 10 </a:t>
            </a:r>
            <a:r>
              <a:rPr lang="en-US" dirty="0" err="1"/>
              <a:t>leggyakoribb</a:t>
            </a:r>
            <a:r>
              <a:rPr lang="en-US" dirty="0"/>
              <a:t>: 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42" y="4261692"/>
            <a:ext cx="4707734" cy="2430782"/>
          </a:xfrm>
        </p:spPr>
        <p:txBody>
          <a:bodyPr numCol="2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123456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password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12345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12345678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football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qwerty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1234567890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1234567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princess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1234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2" y="1332030"/>
            <a:ext cx="42005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81811" y="4485411"/>
            <a:ext cx="4200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Ubuntu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hibaüzenete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figyelmeztet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jelszavunk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túl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egyszer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ű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azt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fogadja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el.</a:t>
            </a:r>
            <a:endParaRPr lang="hu-H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w: Right 6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8" name="Arrow: Left 7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9" name="Trapezoid 8">
            <a:hlinkClick r:id="rId3" action="ppaction://hlinksldjump"/>
          </p:cNvPr>
          <p:cNvSpPr/>
          <p:nvPr/>
        </p:nvSpPr>
        <p:spPr>
          <a:xfrm>
            <a:off x="8763767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Biztonság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Miért</a:t>
            </a:r>
            <a:r>
              <a:rPr lang="en-US" dirty="0"/>
              <a:t> </a:t>
            </a:r>
            <a:r>
              <a:rPr lang="en-US" dirty="0" err="1"/>
              <a:t>szükséges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jelszó</a:t>
            </a:r>
            <a:r>
              <a:rPr lang="en-US" dirty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4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1000126"/>
            <a:ext cx="5829299" cy="5686424"/>
          </a:xfrm>
        </p:spPr>
        <p:txBody>
          <a:bodyPr/>
          <a:lstStyle/>
          <a:p>
            <a:r>
              <a:rPr lang="en-US" dirty="0" err="1"/>
              <a:t>Ezerszer</a:t>
            </a:r>
            <a:r>
              <a:rPr lang="en-US" dirty="0"/>
              <a:t> </a:t>
            </a:r>
            <a:r>
              <a:rPr lang="en-US" dirty="0" err="1"/>
              <a:t>elhangzott</a:t>
            </a:r>
            <a:r>
              <a:rPr lang="en-US" dirty="0"/>
              <a:t> </a:t>
            </a:r>
            <a:r>
              <a:rPr lang="en-US" dirty="0" err="1"/>
              <a:t>kötelező</a:t>
            </a:r>
            <a:r>
              <a:rPr lang="en-US" dirty="0"/>
              <a:t> </a:t>
            </a: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tanácsok</a:t>
            </a:r>
            <a:r>
              <a:rPr lang="en-US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Tartalmazzon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Kis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nagybetűket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Számokat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Speciális</a:t>
            </a:r>
            <a:r>
              <a:rPr lang="en-US" dirty="0"/>
              <a:t> </a:t>
            </a:r>
            <a:r>
              <a:rPr lang="en-US" dirty="0" err="1"/>
              <a:t>karaktereket</a:t>
            </a:r>
            <a:r>
              <a:rPr lang="en-US" dirty="0"/>
              <a:t> ( ‘.’, ‘?’, ‘@’, ‘$’ </a:t>
            </a:r>
            <a:r>
              <a:rPr lang="en-US" dirty="0" err="1"/>
              <a:t>stb</a:t>
            </a:r>
            <a:r>
              <a:rPr lang="en-US" dirty="0"/>
              <a:t>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Legyen</a:t>
            </a:r>
            <a:r>
              <a:rPr lang="en-US" dirty="0"/>
              <a:t> </a:t>
            </a:r>
            <a:r>
              <a:rPr lang="en-US" dirty="0" err="1"/>
              <a:t>legalább</a:t>
            </a:r>
            <a:r>
              <a:rPr lang="en-US" dirty="0"/>
              <a:t> 8-10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hosszú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Kerüljük</a:t>
            </a:r>
            <a:r>
              <a:rPr lang="en-US" dirty="0"/>
              <a:t> a </a:t>
            </a:r>
            <a:r>
              <a:rPr lang="en-US" dirty="0" err="1"/>
              <a:t>használatát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számsoroknak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Az</a:t>
            </a:r>
            <a:r>
              <a:rPr lang="en-US" dirty="0"/>
              <a:t> ABC-</a:t>
            </a:r>
            <a:r>
              <a:rPr lang="en-US" dirty="0" err="1"/>
              <a:t>sorrendben</a:t>
            </a:r>
            <a:r>
              <a:rPr lang="en-US" dirty="0"/>
              <a:t> </a:t>
            </a:r>
            <a:r>
              <a:rPr lang="en-US" dirty="0" err="1"/>
              <a:t>álló</a:t>
            </a:r>
            <a:r>
              <a:rPr lang="en-US" dirty="0"/>
              <a:t> bet</a:t>
            </a:r>
            <a:r>
              <a:rPr lang="hu-HU" dirty="0"/>
              <a:t>ű</a:t>
            </a:r>
            <a:r>
              <a:rPr lang="en-US" dirty="0" err="1"/>
              <a:t>knek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billentyűzeten</a:t>
            </a:r>
            <a:r>
              <a:rPr lang="en-US" dirty="0"/>
              <a:t>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</a:t>
            </a:r>
            <a:r>
              <a:rPr lang="en-US" dirty="0"/>
              <a:t> </a:t>
            </a:r>
            <a:r>
              <a:rPr lang="en-US" dirty="0" err="1"/>
              <a:t>lévő</a:t>
            </a:r>
            <a:r>
              <a:rPr lang="en-US" dirty="0"/>
              <a:t> </a:t>
            </a:r>
            <a:r>
              <a:rPr lang="en-US" dirty="0" err="1"/>
              <a:t>karaktereknek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03" y="1483703"/>
            <a:ext cx="4965079" cy="3365079"/>
          </a:xfrm>
          <a:prstGeom prst="rect">
            <a:avLst/>
          </a:prstGeom>
        </p:spPr>
      </p:pic>
      <p:sp>
        <p:nvSpPr>
          <p:cNvPr id="6" name="Arrow: Right 5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7" name="Arrow: Left 6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8" name="Trapezoid 7">
            <a:hlinkClick r:id="rId3" action="ppaction://hlinksldjump"/>
          </p:cNvPr>
          <p:cNvSpPr/>
          <p:nvPr/>
        </p:nvSpPr>
        <p:spPr>
          <a:xfrm>
            <a:off x="8763767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Biztonság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Mitől</a:t>
            </a:r>
            <a:r>
              <a:rPr lang="en-US" dirty="0"/>
              <a:t> “</a:t>
            </a:r>
            <a:r>
              <a:rPr lang="en-US" dirty="0" err="1"/>
              <a:t>erős</a:t>
            </a:r>
            <a:r>
              <a:rPr lang="en-US" dirty="0"/>
              <a:t>”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jelszó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69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2" y="1295401"/>
            <a:ext cx="8672513" cy="3190874"/>
          </a:xfrm>
        </p:spPr>
        <p:txBody>
          <a:bodyPr/>
          <a:lstStyle/>
          <a:p>
            <a:r>
              <a:rPr lang="en-US" dirty="0"/>
              <a:t>Ha </a:t>
            </a:r>
            <a:r>
              <a:rPr lang="en-US" dirty="0" err="1"/>
              <a:t>szeretjük</a:t>
            </a:r>
            <a:r>
              <a:rPr lang="en-US" dirty="0"/>
              <a:t> a </a:t>
            </a:r>
            <a:r>
              <a:rPr lang="en-US" dirty="0" err="1"/>
              <a:t>verseket</a:t>
            </a:r>
            <a:r>
              <a:rPr lang="en-US" dirty="0"/>
              <a:t>,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kedvelt</a:t>
            </a:r>
            <a:r>
              <a:rPr lang="en-US" dirty="0"/>
              <a:t> </a:t>
            </a:r>
            <a:r>
              <a:rPr lang="en-US" dirty="0" err="1"/>
              <a:t>költemény</a:t>
            </a:r>
            <a:r>
              <a:rPr lang="en-US" dirty="0"/>
              <a:t> </a:t>
            </a:r>
            <a:r>
              <a:rPr lang="en-US" dirty="0" err="1"/>
              <a:t>sorainak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szavainak</a:t>
            </a:r>
            <a:r>
              <a:rPr lang="en-US" dirty="0"/>
              <a:t> </a:t>
            </a:r>
            <a:r>
              <a:rPr lang="en-US" dirty="0" err="1"/>
              <a:t>kezdőbet</a:t>
            </a:r>
            <a:r>
              <a:rPr lang="hu-HU" dirty="0"/>
              <a:t>ű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megfelelhetnek</a:t>
            </a:r>
            <a:r>
              <a:rPr lang="en-US" dirty="0"/>
              <a:t> </a:t>
            </a:r>
            <a:r>
              <a:rPr lang="en-US" dirty="0" err="1"/>
              <a:t>jelszónak</a:t>
            </a:r>
            <a:r>
              <a:rPr lang="en-US" dirty="0"/>
              <a:t>, </a:t>
            </a:r>
            <a:r>
              <a:rPr lang="en-US" dirty="0" err="1"/>
              <a:t>például</a:t>
            </a:r>
            <a:r>
              <a:rPr lang="en-US" dirty="0"/>
              <a:t>: </a:t>
            </a:r>
          </a:p>
          <a:p>
            <a:r>
              <a:rPr lang="en-US" sz="2200" dirty="0"/>
              <a:t>“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“Prophet!” said I, “thing of evil!—prophet still, if bird or devil!—</a:t>
            </a:r>
            <a:r>
              <a:rPr lang="en-US" sz="2200" dirty="0"/>
              <a:t>”</a:t>
            </a:r>
          </a:p>
          <a:p>
            <a:pPr>
              <a:tabLst>
                <a:tab pos="7715250" algn="r"/>
              </a:tabLst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Edgar Allan Poe – The Raven</a:t>
            </a:r>
          </a:p>
          <a:p>
            <a:r>
              <a:rPr lang="en-US" b="1" i="1" dirty="0" err="1">
                <a:solidFill>
                  <a:srgbClr val="EA0000"/>
                </a:solidFill>
              </a:rPr>
              <a:t>PsItoepsibod</a:t>
            </a:r>
            <a:endParaRPr lang="en-US" b="1" i="1" dirty="0">
              <a:solidFill>
                <a:srgbClr val="EA0000"/>
              </a:solidFill>
            </a:endParaRPr>
          </a:p>
          <a:p>
            <a:r>
              <a:rPr lang="en-US" dirty="0" err="1"/>
              <a:t>Magát</a:t>
            </a:r>
            <a:r>
              <a:rPr lang="en-US" dirty="0"/>
              <a:t> a </a:t>
            </a:r>
            <a:r>
              <a:rPr lang="en-US" dirty="0" err="1"/>
              <a:t>jelszót</a:t>
            </a:r>
            <a:r>
              <a:rPr lang="en-US" dirty="0"/>
              <a:t> </a:t>
            </a:r>
            <a:r>
              <a:rPr lang="en-US" dirty="0" err="1"/>
              <a:t>nehéz</a:t>
            </a:r>
            <a:r>
              <a:rPr lang="en-US" dirty="0"/>
              <a:t> </a:t>
            </a:r>
            <a:r>
              <a:rPr lang="en-US" dirty="0" err="1"/>
              <a:t>megjegyezni</a:t>
            </a:r>
            <a:r>
              <a:rPr lang="en-US" dirty="0"/>
              <a:t>, </a:t>
            </a:r>
            <a:r>
              <a:rPr lang="en-US" dirty="0" err="1"/>
              <a:t>viszont</a:t>
            </a:r>
            <a:r>
              <a:rPr lang="en-US" dirty="0"/>
              <a:t> </a:t>
            </a:r>
            <a:r>
              <a:rPr lang="en-US" dirty="0" err="1"/>
              <a:t>könnyebb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ismert</a:t>
            </a:r>
            <a:r>
              <a:rPr lang="en-US" dirty="0"/>
              <a:t> </a:t>
            </a:r>
            <a:r>
              <a:rPr lang="en-US" dirty="0" err="1"/>
              <a:t>verssort</a:t>
            </a:r>
            <a:r>
              <a:rPr lang="en-US" dirty="0"/>
              <a:t> </a:t>
            </a:r>
            <a:r>
              <a:rPr lang="en-US" dirty="0" err="1"/>
              <a:t>észben</a:t>
            </a:r>
            <a:r>
              <a:rPr lang="en-US" dirty="0"/>
              <a:t> </a:t>
            </a:r>
            <a:r>
              <a:rPr lang="en-US" dirty="0" err="1"/>
              <a:t>tartani</a:t>
            </a:r>
            <a:r>
              <a:rPr lang="en-US" dirty="0"/>
              <a:t>, mint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bonyolult</a:t>
            </a:r>
            <a:r>
              <a:rPr lang="en-US" dirty="0"/>
              <a:t> </a:t>
            </a:r>
            <a:r>
              <a:rPr lang="en-US" dirty="0" err="1"/>
              <a:t>jelszót</a:t>
            </a:r>
            <a:r>
              <a:rPr lang="en-US" dirty="0"/>
              <a:t>.</a:t>
            </a:r>
          </a:p>
          <a:p>
            <a:endParaRPr lang="hu-HU" dirty="0"/>
          </a:p>
        </p:txBody>
      </p:sp>
      <p:pic>
        <p:nvPicPr>
          <p:cNvPr id="3074" name="Picture 2" descr="http://www.passlee.com/wp-content/uploads/2013/01/pas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775531"/>
            <a:ext cx="4648200" cy="370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6" name="Arrow: Left 5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7" name="Trapezoid 6">
            <a:hlinkClick r:id="rId3" action="ppaction://hlinksldjump"/>
          </p:cNvPr>
          <p:cNvSpPr/>
          <p:nvPr/>
        </p:nvSpPr>
        <p:spPr>
          <a:xfrm>
            <a:off x="8763767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Biztonság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Ötletek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jelszóhoz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68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305658"/>
            <a:ext cx="7210424" cy="5086350"/>
          </a:xfrm>
        </p:spPr>
        <p:txBody>
          <a:bodyPr>
            <a:normAutofit/>
          </a:bodyPr>
          <a:lstStyle/>
          <a:p>
            <a:r>
              <a:rPr lang="en-US" dirty="0" err="1"/>
              <a:t>Egyre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weboldal</a:t>
            </a:r>
            <a:r>
              <a:rPr lang="en-US" dirty="0"/>
              <a:t> </a:t>
            </a:r>
            <a:r>
              <a:rPr lang="en-US" dirty="0" err="1"/>
              <a:t>kínál</a:t>
            </a:r>
            <a:r>
              <a:rPr lang="en-US" dirty="0"/>
              <a:t> </a:t>
            </a:r>
            <a:r>
              <a:rPr lang="en-US" dirty="0" err="1"/>
              <a:t>lehetőséget</a:t>
            </a:r>
            <a:r>
              <a:rPr lang="en-US" dirty="0"/>
              <a:t> a </a:t>
            </a:r>
            <a:r>
              <a:rPr lang="en-US" dirty="0" err="1"/>
              <a:t>kétlépcsős</a:t>
            </a:r>
            <a:r>
              <a:rPr lang="en-US" dirty="0"/>
              <a:t> </a:t>
            </a:r>
            <a:r>
              <a:rPr lang="en-US" dirty="0" err="1"/>
              <a:t>azonosításra</a:t>
            </a:r>
            <a:r>
              <a:rPr lang="en-US" dirty="0"/>
              <a:t>. </a:t>
            </a:r>
          </a:p>
          <a:p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történhet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üzenet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levél</a:t>
            </a:r>
            <a:r>
              <a:rPr lang="en-US" dirty="0"/>
              <a:t> </a:t>
            </a:r>
            <a:r>
              <a:rPr lang="en-US" dirty="0" err="1"/>
              <a:t>formájában</a:t>
            </a:r>
            <a:r>
              <a:rPr lang="en-US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Megadunk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másodlagos</a:t>
            </a:r>
            <a:r>
              <a:rPr lang="en-US" dirty="0"/>
              <a:t> e-mail </a:t>
            </a:r>
            <a:r>
              <a:rPr lang="en-US" dirty="0" err="1"/>
              <a:t>címet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/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telefonszámot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Beállítjuk</a:t>
            </a:r>
            <a:r>
              <a:rPr lang="en-US" dirty="0"/>
              <a:t> </a:t>
            </a:r>
            <a:r>
              <a:rPr lang="en-US" dirty="0" err="1"/>
              <a:t>azokra</a:t>
            </a:r>
            <a:r>
              <a:rPr lang="en-US" dirty="0"/>
              <a:t> a </a:t>
            </a:r>
            <a:r>
              <a:rPr lang="en-US" dirty="0" err="1"/>
              <a:t>kétlépcsős</a:t>
            </a:r>
            <a:r>
              <a:rPr lang="en-US" dirty="0"/>
              <a:t> </a:t>
            </a:r>
            <a:r>
              <a:rPr lang="en-US" dirty="0" err="1"/>
              <a:t>azonosítást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Bejelentkezéskor</a:t>
            </a:r>
            <a:r>
              <a:rPr lang="en-US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Megadjuk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azonosítónkat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jelszavunkat</a:t>
            </a:r>
            <a:r>
              <a:rPr lang="en-US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rendszer</a:t>
            </a:r>
            <a:r>
              <a:rPr lang="en-US" dirty="0"/>
              <a:t> </a:t>
            </a:r>
            <a:r>
              <a:rPr lang="en-US" dirty="0" err="1"/>
              <a:t>elküldi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helyre</a:t>
            </a:r>
            <a:r>
              <a:rPr lang="en-US" dirty="0"/>
              <a:t> a </a:t>
            </a:r>
            <a:r>
              <a:rPr lang="en-US" dirty="0" err="1"/>
              <a:t>generált</a:t>
            </a:r>
            <a:r>
              <a:rPr lang="en-US" dirty="0"/>
              <a:t> </a:t>
            </a:r>
            <a:r>
              <a:rPr lang="en-US" dirty="0" err="1"/>
              <a:t>kódot</a:t>
            </a:r>
            <a:r>
              <a:rPr lang="en-US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általunk</a:t>
            </a:r>
            <a:r>
              <a:rPr lang="en-US" dirty="0"/>
              <a:t> </a:t>
            </a:r>
            <a:r>
              <a:rPr lang="en-US" dirty="0" err="1"/>
              <a:t>beírt</a:t>
            </a:r>
            <a:r>
              <a:rPr lang="en-US" dirty="0"/>
              <a:t> </a:t>
            </a:r>
            <a:r>
              <a:rPr lang="en-US" dirty="0" err="1"/>
              <a:t>kódot</a:t>
            </a:r>
            <a:r>
              <a:rPr lang="en-US" dirty="0"/>
              <a:t> a </a:t>
            </a:r>
            <a:r>
              <a:rPr lang="en-US" dirty="0" err="1"/>
              <a:t>rendszer</a:t>
            </a:r>
            <a:r>
              <a:rPr lang="en-US" dirty="0"/>
              <a:t> </a:t>
            </a:r>
            <a:r>
              <a:rPr lang="en-US" dirty="0" err="1"/>
              <a:t>ellenőrzi</a:t>
            </a:r>
            <a:r>
              <a:rPr lang="en-US" dirty="0"/>
              <a:t>, ha </a:t>
            </a:r>
            <a:r>
              <a:rPr lang="en-US" dirty="0" err="1"/>
              <a:t>megegyezik</a:t>
            </a:r>
            <a:r>
              <a:rPr lang="en-US" dirty="0"/>
              <a:t> a </a:t>
            </a:r>
            <a:r>
              <a:rPr lang="en-US" dirty="0" err="1"/>
              <a:t>küldöttel</a:t>
            </a:r>
            <a:r>
              <a:rPr lang="en-US" dirty="0"/>
              <a:t>, </a:t>
            </a:r>
            <a:r>
              <a:rPr lang="en-US" dirty="0" err="1"/>
              <a:t>bejelentkeztet</a:t>
            </a:r>
            <a:r>
              <a:rPr lang="en-US" dirty="0"/>
              <a:t>. </a:t>
            </a:r>
          </a:p>
        </p:txBody>
      </p:sp>
      <p:pic>
        <p:nvPicPr>
          <p:cNvPr id="2050" name="Picture 2" descr="https://lh6.ggpht.com/XQydQLLsEBHvx8WkrMP-uqg04aSiJjWYaFaKuqCGNX_6SFCyF3ow_xyfus5TwnKymXHAVu9e=w3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0563" y="1486633"/>
            <a:ext cx="3133725" cy="2200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8075" y="4164567"/>
            <a:ext cx="3986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platformokra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készült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Google Authenticator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</a:t>
            </a:r>
            <a:r>
              <a:rPr lang="hu-H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ű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alkalmazáson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keresztül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kaphatunk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kódot</a:t>
            </a:r>
            <a:endParaRPr lang="hu-H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row: Left 7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9" name="Trapezoid 8">
            <a:hlinkClick r:id="rId3" action="ppaction://hlinksldjump"/>
          </p:cNvPr>
          <p:cNvSpPr/>
          <p:nvPr/>
        </p:nvSpPr>
        <p:spPr>
          <a:xfrm>
            <a:off x="8763767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Biztonság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tehetünk</a:t>
            </a:r>
            <a:r>
              <a:rPr lang="en-US" dirty="0"/>
              <a:t> </a:t>
            </a:r>
            <a:r>
              <a:rPr lang="en-US" dirty="0" err="1"/>
              <a:t>még</a:t>
            </a:r>
            <a:r>
              <a:rPr lang="en-US" dirty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04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547" y="428701"/>
            <a:ext cx="3215318" cy="923925"/>
          </a:xfrm>
        </p:spPr>
        <p:txBody>
          <a:bodyPr>
            <a:noAutofit/>
          </a:bodyPr>
          <a:lstStyle/>
          <a:p>
            <a:r>
              <a:rPr lang="en-US" dirty="0" err="1"/>
              <a:t>Végszó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28705" y="1500895"/>
            <a:ext cx="5903072" cy="1266719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összes</a:t>
            </a:r>
            <a:r>
              <a:rPr lang="en-US" dirty="0"/>
              <a:t> </a:t>
            </a:r>
            <a:r>
              <a:rPr lang="en-US" dirty="0" err="1"/>
              <a:t>veszély</a:t>
            </a:r>
            <a:r>
              <a:rPr lang="en-US" dirty="0"/>
              <a:t> </a:t>
            </a:r>
            <a:r>
              <a:rPr lang="en-US" dirty="0" err="1"/>
              <a:t>ellenére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internet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legcsodálatosabb</a:t>
            </a:r>
            <a:r>
              <a:rPr lang="en-US" dirty="0"/>
              <a:t> </a:t>
            </a:r>
            <a:r>
              <a:rPr lang="en-US" dirty="0" err="1"/>
              <a:t>dolog</a:t>
            </a:r>
            <a:r>
              <a:rPr lang="en-US" dirty="0"/>
              <a:t>, </a:t>
            </a:r>
            <a:r>
              <a:rPr lang="en-US" dirty="0" err="1"/>
              <a:t>amit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ember </a:t>
            </a:r>
            <a:r>
              <a:rPr lang="en-US" dirty="0" err="1"/>
              <a:t>valaha</a:t>
            </a:r>
            <a:r>
              <a:rPr lang="en-US" dirty="0"/>
              <a:t> </a:t>
            </a:r>
            <a:r>
              <a:rPr lang="en-US" dirty="0" err="1"/>
              <a:t>alkotott</a:t>
            </a:r>
            <a:r>
              <a:rPr lang="en-US" dirty="0"/>
              <a:t>.</a:t>
            </a:r>
          </a:p>
        </p:txBody>
      </p:sp>
      <p:sp>
        <p:nvSpPr>
          <p:cNvPr id="7" name="Action Button: Blank 6">
            <a:hlinkClick r:id="rId2" action="ppaction://hlinksldjump" highlightClick="1"/>
          </p:cNvPr>
          <p:cNvSpPr/>
          <p:nvPr/>
        </p:nvSpPr>
        <p:spPr>
          <a:xfrm>
            <a:off x="10293528" y="6061199"/>
            <a:ext cx="1620000" cy="54000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Tovább</a:t>
            </a:r>
            <a:endParaRPr lang="hu-HU" sz="3200" dirty="0">
              <a:latin typeface="Bookman Old Style" panose="02050604050505020204" pitchFamily="18" charset="0"/>
            </a:endParaRPr>
          </a:p>
        </p:txBody>
      </p:sp>
      <p:sp>
        <p:nvSpPr>
          <p:cNvPr id="8" name="Trapezoid 7">
            <a:hlinkClick r:id="rId3" action="ppaction://hlinksldjump"/>
          </p:cNvPr>
          <p:cNvSpPr/>
          <p:nvPr/>
        </p:nvSpPr>
        <p:spPr>
          <a:xfrm>
            <a:off x="8916122" y="5252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Biztonság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rapezoid 8">
            <a:hlinkClick r:id="rId4" action="ppaction://hlinksldjump"/>
          </p:cNvPr>
          <p:cNvSpPr/>
          <p:nvPr/>
        </p:nvSpPr>
        <p:spPr>
          <a:xfrm>
            <a:off x="672537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Internetes</a:t>
            </a:r>
            <a:r>
              <a:rPr lang="en-US" sz="20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zaklatás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rapezoid 9">
            <a:hlinkClick r:id="rId5" action="ppaction://hlinksldjump"/>
          </p:cNvPr>
          <p:cNvSpPr/>
          <p:nvPr/>
        </p:nvSpPr>
        <p:spPr>
          <a:xfrm>
            <a:off x="453462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Közösségi</a:t>
            </a:r>
            <a:r>
              <a:rPr lang="en-US" sz="20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média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Trapezoid 10">
            <a:hlinkClick r:id="rId6" action="ppaction://hlinksldjump"/>
          </p:cNvPr>
          <p:cNvSpPr/>
          <p:nvPr/>
        </p:nvSpPr>
        <p:spPr>
          <a:xfrm>
            <a:off x="234387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Böngészés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Trapezoid 11">
            <a:hlinkClick r:id="rId7" action="ppaction://hlinksldjump"/>
          </p:cNvPr>
          <p:cNvSpPr/>
          <p:nvPr/>
        </p:nvSpPr>
        <p:spPr>
          <a:xfrm>
            <a:off x="15312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Bevezető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Action Button: Go Home 12">
            <a:hlinkClick r:id="rId8" action="ppaction://hlinksldjump" highlightClick="1"/>
          </p:cNvPr>
          <p:cNvSpPr/>
          <p:nvPr/>
        </p:nvSpPr>
        <p:spPr>
          <a:xfrm>
            <a:off x="11417025" y="48752"/>
            <a:ext cx="396000" cy="396000"/>
          </a:xfrm>
          <a:prstGeom prst="actionButtonHome">
            <a:avLst/>
          </a:prstGeom>
          <a:solidFill>
            <a:srgbClr val="FFD966"/>
          </a:solidFill>
          <a:ln w="19050">
            <a:solidFill>
              <a:srgbClr val="FFEAA7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119" y="1352626"/>
            <a:ext cx="5038906" cy="2952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8070553" y="4616471"/>
            <a:ext cx="3742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Akár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programozás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alapjait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elsajátíthatjuk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codecombat.com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weboldalon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12000" y="4713844"/>
            <a:ext cx="4999291" cy="15598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Például</a:t>
            </a:r>
            <a:r>
              <a:rPr lang="en-US" dirty="0"/>
              <a:t> </a:t>
            </a:r>
            <a:r>
              <a:rPr lang="en-US" dirty="0" err="1"/>
              <a:t>programozni</a:t>
            </a:r>
            <a:r>
              <a:rPr lang="en-US" dirty="0"/>
              <a:t> </a:t>
            </a:r>
            <a:r>
              <a:rPr lang="en-US" dirty="0" err="1"/>
              <a:t>tudók</a:t>
            </a:r>
            <a:r>
              <a:rPr lang="en-US" dirty="0"/>
              <a:t> a programmr.com-on </a:t>
            </a:r>
            <a:r>
              <a:rPr lang="en-US" dirty="0" err="1"/>
              <a:t>vetélkedhetnek</a:t>
            </a:r>
            <a:r>
              <a:rPr lang="en-US" dirty="0"/>
              <a:t> </a:t>
            </a:r>
            <a:r>
              <a:rPr lang="en-US" dirty="0" err="1"/>
              <a:t>többek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 Java, C++, </a:t>
            </a:r>
            <a:r>
              <a:rPr lang="en-US" dirty="0" err="1"/>
              <a:t>vagy</a:t>
            </a:r>
            <a:r>
              <a:rPr lang="en-US" dirty="0"/>
              <a:t> Python </a:t>
            </a:r>
            <a:r>
              <a:rPr lang="en-US" dirty="0" err="1"/>
              <a:t>nyelven</a:t>
            </a:r>
            <a:r>
              <a:rPr lang="en-US" dirty="0"/>
              <a:t>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19778" y="3105210"/>
            <a:ext cx="4163269" cy="12710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Információk</a:t>
            </a:r>
            <a:r>
              <a:rPr lang="en-US" dirty="0"/>
              <a:t> </a:t>
            </a:r>
            <a:r>
              <a:rPr lang="en-US" dirty="0" err="1"/>
              <a:t>egész</a:t>
            </a:r>
            <a:r>
              <a:rPr lang="en-US" dirty="0"/>
              <a:t> </a:t>
            </a:r>
            <a:r>
              <a:rPr lang="en-US" dirty="0" err="1"/>
              <a:t>tárháza</a:t>
            </a:r>
            <a:r>
              <a:rPr lang="en-US" dirty="0"/>
              <a:t> </a:t>
            </a:r>
            <a:r>
              <a:rPr lang="en-US" dirty="0" err="1"/>
              <a:t>áll</a:t>
            </a:r>
            <a:r>
              <a:rPr lang="en-US" dirty="0"/>
              <a:t> </a:t>
            </a:r>
            <a:r>
              <a:rPr lang="en-US" dirty="0" err="1"/>
              <a:t>rendelkezésünkre</a:t>
            </a:r>
            <a:r>
              <a:rPr lang="en-US" dirty="0"/>
              <a:t>, ha </a:t>
            </a:r>
            <a:r>
              <a:rPr lang="en-US" dirty="0" err="1"/>
              <a:t>tanulni</a:t>
            </a:r>
            <a:r>
              <a:rPr lang="en-US" dirty="0"/>
              <a:t> </a:t>
            </a:r>
            <a:r>
              <a:rPr lang="en-US" dirty="0" err="1"/>
              <a:t>szeretnénk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41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547" y="428701"/>
            <a:ext cx="3215318" cy="923925"/>
          </a:xfrm>
        </p:spPr>
        <p:txBody>
          <a:bodyPr>
            <a:noAutofit/>
          </a:bodyPr>
          <a:lstStyle/>
          <a:p>
            <a:r>
              <a:rPr lang="en-US" dirty="0" err="1"/>
              <a:t>Végszó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00497" y="1459444"/>
            <a:ext cx="8191127" cy="999918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dirty="0"/>
              <a:t>A </a:t>
            </a:r>
            <a:r>
              <a:rPr lang="en-US" dirty="0" err="1"/>
              <a:t>netes</a:t>
            </a:r>
            <a:r>
              <a:rPr lang="en-US" dirty="0"/>
              <a:t> </a:t>
            </a:r>
            <a:r>
              <a:rPr lang="en-US" dirty="0" err="1"/>
              <a:t>hírportálok</a:t>
            </a:r>
            <a:r>
              <a:rPr lang="en-US" dirty="0"/>
              <a:t>, mint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origo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a cnn.com </a:t>
            </a:r>
            <a:r>
              <a:rPr lang="en-US" dirty="0" err="1"/>
              <a:t>azonnal</a:t>
            </a:r>
            <a:r>
              <a:rPr lang="en-US" dirty="0"/>
              <a:t> </a:t>
            </a:r>
            <a:r>
              <a:rPr lang="en-US" dirty="0" err="1"/>
              <a:t>publikálják</a:t>
            </a:r>
            <a:r>
              <a:rPr lang="en-US" dirty="0"/>
              <a:t> a </a:t>
            </a:r>
            <a:r>
              <a:rPr lang="en-US" dirty="0" err="1"/>
              <a:t>világ</a:t>
            </a:r>
            <a:r>
              <a:rPr lang="en-US" dirty="0"/>
              <a:t> </a:t>
            </a:r>
            <a:r>
              <a:rPr lang="en-US" dirty="0" err="1"/>
              <a:t>történéseit</a:t>
            </a:r>
            <a:r>
              <a:rPr lang="en-US" dirty="0"/>
              <a:t>, </a:t>
            </a:r>
            <a:r>
              <a:rPr lang="en-US" dirty="0" err="1"/>
              <a:t>kiváltva</a:t>
            </a:r>
            <a:r>
              <a:rPr lang="en-US" dirty="0"/>
              <a:t> </a:t>
            </a:r>
            <a:r>
              <a:rPr lang="en-US" dirty="0" err="1"/>
              <a:t>ezzel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újságokat</a:t>
            </a:r>
            <a:r>
              <a:rPr lang="en-US" dirty="0"/>
              <a:t>. </a:t>
            </a:r>
          </a:p>
        </p:txBody>
      </p:sp>
      <p:sp>
        <p:nvSpPr>
          <p:cNvPr id="6" name="Action Button: Blank 5">
            <a:hlinkClick r:id="rId2" action="ppaction://hlinksldjump" highlightClick="1"/>
          </p:cNvPr>
          <p:cNvSpPr/>
          <p:nvPr/>
        </p:nvSpPr>
        <p:spPr>
          <a:xfrm>
            <a:off x="8410573" y="6061199"/>
            <a:ext cx="1620000" cy="54000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Vissza</a:t>
            </a:r>
            <a:endParaRPr lang="hu-HU" sz="3200" dirty="0">
              <a:latin typeface="Bookman Old Style" panose="02050604050505020204" pitchFamily="18" charset="0"/>
            </a:endParaRPr>
          </a:p>
        </p:txBody>
      </p:sp>
      <p:sp>
        <p:nvSpPr>
          <p:cNvPr id="7" name="Action Button: Blank 6">
            <a:hlinkClick r:id="rId3" action="ppaction://hlinksldjump" highlightClick="1"/>
          </p:cNvPr>
          <p:cNvSpPr/>
          <p:nvPr/>
        </p:nvSpPr>
        <p:spPr>
          <a:xfrm>
            <a:off x="10293528" y="6061199"/>
            <a:ext cx="1620000" cy="54000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Tovább</a:t>
            </a:r>
            <a:endParaRPr lang="hu-HU" sz="3200" dirty="0">
              <a:latin typeface="Bookman Old Style" panose="02050604050505020204" pitchFamily="18" charset="0"/>
            </a:endParaRPr>
          </a:p>
        </p:txBody>
      </p:sp>
      <p:sp>
        <p:nvSpPr>
          <p:cNvPr id="8" name="Trapezoid 7">
            <a:hlinkClick r:id="rId4" action="ppaction://hlinksldjump"/>
          </p:cNvPr>
          <p:cNvSpPr/>
          <p:nvPr/>
        </p:nvSpPr>
        <p:spPr>
          <a:xfrm>
            <a:off x="8916122" y="5252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Biztonság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rapezoid 8">
            <a:hlinkClick r:id="rId5" action="ppaction://hlinksldjump"/>
          </p:cNvPr>
          <p:cNvSpPr/>
          <p:nvPr/>
        </p:nvSpPr>
        <p:spPr>
          <a:xfrm>
            <a:off x="672537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Internetes</a:t>
            </a:r>
            <a:r>
              <a:rPr lang="en-US" sz="20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zaklatás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rapezoid 9">
            <a:hlinkClick r:id="rId6" action="ppaction://hlinksldjump"/>
          </p:cNvPr>
          <p:cNvSpPr/>
          <p:nvPr/>
        </p:nvSpPr>
        <p:spPr>
          <a:xfrm>
            <a:off x="453462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Közösségi</a:t>
            </a:r>
            <a:r>
              <a:rPr lang="en-US" sz="20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média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Trapezoid 10">
            <a:hlinkClick r:id="rId7" action="ppaction://hlinksldjump"/>
          </p:cNvPr>
          <p:cNvSpPr/>
          <p:nvPr/>
        </p:nvSpPr>
        <p:spPr>
          <a:xfrm>
            <a:off x="234387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Böngészés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Trapezoid 11">
            <a:hlinkClick r:id="rId8" action="ppaction://hlinksldjump"/>
          </p:cNvPr>
          <p:cNvSpPr/>
          <p:nvPr/>
        </p:nvSpPr>
        <p:spPr>
          <a:xfrm>
            <a:off x="15312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Bevezető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Action Button: Go Home 12">
            <a:hlinkClick r:id="rId9" action="ppaction://hlinksldjump" highlightClick="1"/>
          </p:cNvPr>
          <p:cNvSpPr/>
          <p:nvPr/>
        </p:nvSpPr>
        <p:spPr>
          <a:xfrm>
            <a:off x="11417025" y="48752"/>
            <a:ext cx="396000" cy="396000"/>
          </a:xfrm>
          <a:prstGeom prst="actionButtonHome">
            <a:avLst/>
          </a:prstGeom>
          <a:solidFill>
            <a:srgbClr val="FFD966"/>
          </a:solidFill>
          <a:ln w="19050">
            <a:solidFill>
              <a:srgbClr val="FFEAA7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https://lh3.googleusercontent.com/ZrNeuKthBirZN7rrXPN1JmUbaG8ICy3kZSHt-WgSnREsJzo2txzCzjIoChlevMIQEA=w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360" y="4296809"/>
            <a:ext cx="1581523" cy="15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skype.com/wp-content/uploads/2016/05/skype-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02" y="2856487"/>
            <a:ext cx="3205892" cy="14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origos.hu/s/20130604/img/cimlap2013/origo-social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284" y="890663"/>
            <a:ext cx="1823907" cy="1823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796639" y="2906936"/>
            <a:ext cx="4333876" cy="13183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A Viber, Skype </a:t>
            </a:r>
            <a:r>
              <a:rPr lang="en-US" dirty="0" err="1"/>
              <a:t>vagy</a:t>
            </a:r>
            <a:r>
              <a:rPr lang="en-US" dirty="0"/>
              <a:t> Facebook Messenger </a:t>
            </a:r>
            <a:r>
              <a:rPr lang="en-US" dirty="0" err="1"/>
              <a:t>az</a:t>
            </a:r>
            <a:r>
              <a:rPr lang="en-US" dirty="0"/>
              <a:t> SMS-t </a:t>
            </a:r>
            <a:r>
              <a:rPr lang="en-US" dirty="0" err="1"/>
              <a:t>és</a:t>
            </a:r>
            <a:r>
              <a:rPr lang="en-US" dirty="0"/>
              <a:t> MMS-t </a:t>
            </a:r>
            <a:r>
              <a:rPr lang="en-US" dirty="0" err="1"/>
              <a:t>helyettesíti</a:t>
            </a:r>
            <a:r>
              <a:rPr lang="en-US" dirty="0"/>
              <a:t>.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96222" y="4458137"/>
            <a:ext cx="5614351" cy="12554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A Google Translate, SZTAKI </a:t>
            </a:r>
            <a:r>
              <a:rPr lang="en-US" dirty="0" err="1"/>
              <a:t>szótár</a:t>
            </a:r>
            <a:r>
              <a:rPr lang="en-US" dirty="0"/>
              <a:t>, MS Translator (</a:t>
            </a:r>
            <a:r>
              <a:rPr lang="en-US" dirty="0" err="1"/>
              <a:t>stb</a:t>
            </a:r>
            <a:r>
              <a:rPr lang="en-US" dirty="0"/>
              <a:t>…) a </a:t>
            </a:r>
            <a:r>
              <a:rPr lang="en-US" dirty="0" err="1"/>
              <a:t>papíralapú</a:t>
            </a:r>
            <a:r>
              <a:rPr lang="en-US" dirty="0"/>
              <a:t> </a:t>
            </a:r>
            <a:r>
              <a:rPr lang="en-US" dirty="0" err="1"/>
              <a:t>szótárak</a:t>
            </a:r>
            <a:r>
              <a:rPr lang="en-US" dirty="0"/>
              <a:t> (</a:t>
            </a:r>
            <a:r>
              <a:rPr lang="en-US" dirty="0" err="1"/>
              <a:t>sokkal</a:t>
            </a:r>
            <a:r>
              <a:rPr lang="en-US" dirty="0"/>
              <a:t> </a:t>
            </a:r>
            <a:r>
              <a:rPr lang="en-US" dirty="0" err="1"/>
              <a:t>gyorsabb</a:t>
            </a:r>
            <a:r>
              <a:rPr lang="en-US" dirty="0"/>
              <a:t>) </a:t>
            </a:r>
            <a:r>
              <a:rPr lang="en-US" dirty="0" err="1"/>
              <a:t>alternatívája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74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547" y="428701"/>
            <a:ext cx="3215318" cy="923925"/>
          </a:xfrm>
        </p:spPr>
        <p:txBody>
          <a:bodyPr>
            <a:noAutofit/>
          </a:bodyPr>
          <a:lstStyle/>
          <a:p>
            <a:r>
              <a:rPr lang="en-US" dirty="0" err="1"/>
              <a:t>Végszó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19150" y="1280810"/>
            <a:ext cx="11170578" cy="990525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dirty="0"/>
              <a:t>A Wikipedia a </a:t>
            </a:r>
            <a:r>
              <a:rPr lang="en-US" dirty="0" err="1"/>
              <a:t>világ</a:t>
            </a:r>
            <a:r>
              <a:rPr lang="en-US" dirty="0"/>
              <a:t> </a:t>
            </a:r>
            <a:r>
              <a:rPr lang="en-US" dirty="0" err="1"/>
              <a:t>szinte</a:t>
            </a:r>
            <a:r>
              <a:rPr lang="en-US" dirty="0"/>
              <a:t> </a:t>
            </a:r>
            <a:r>
              <a:rPr lang="en-US" dirty="0" err="1"/>
              <a:t>összes</a:t>
            </a:r>
            <a:r>
              <a:rPr lang="en-US" dirty="0"/>
              <a:t> </a:t>
            </a:r>
            <a:r>
              <a:rPr lang="en-US" dirty="0" err="1"/>
              <a:t>nyelvén</a:t>
            </a:r>
            <a:r>
              <a:rPr lang="en-US" dirty="0"/>
              <a:t> </a:t>
            </a:r>
            <a:r>
              <a:rPr lang="en-US" dirty="0" err="1"/>
              <a:t>elérhető</a:t>
            </a:r>
            <a:r>
              <a:rPr lang="en-US" dirty="0"/>
              <a:t> online </a:t>
            </a:r>
            <a:r>
              <a:rPr lang="en-US" dirty="0" err="1"/>
              <a:t>enciklopédia</a:t>
            </a:r>
            <a:r>
              <a:rPr lang="en-US" dirty="0"/>
              <a:t>,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immár</a:t>
            </a:r>
            <a:r>
              <a:rPr lang="en-US" dirty="0"/>
              <a:t> 16 </a:t>
            </a:r>
            <a:r>
              <a:rPr lang="en-US" dirty="0" err="1"/>
              <a:t>éve</a:t>
            </a:r>
            <a:r>
              <a:rPr lang="en-US" dirty="0"/>
              <a:t> </a:t>
            </a:r>
            <a:r>
              <a:rPr lang="en-US" dirty="0" err="1"/>
              <a:t>folyamatosan</a:t>
            </a:r>
            <a:r>
              <a:rPr lang="en-US" dirty="0"/>
              <a:t> </a:t>
            </a:r>
            <a:r>
              <a:rPr lang="en-US" dirty="0" err="1"/>
              <a:t>bővül</a:t>
            </a:r>
            <a:r>
              <a:rPr lang="en-US" dirty="0"/>
              <a:t>, </a:t>
            </a:r>
            <a:r>
              <a:rPr lang="en-US" dirty="0" err="1"/>
              <a:t>jelenleg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, mint 40 </a:t>
            </a:r>
            <a:r>
              <a:rPr lang="en-US" dirty="0" err="1"/>
              <a:t>millió</a:t>
            </a:r>
            <a:r>
              <a:rPr lang="en-US" dirty="0"/>
              <a:t> </a:t>
            </a:r>
            <a:r>
              <a:rPr lang="en-US" dirty="0" err="1"/>
              <a:t>cikket</a:t>
            </a:r>
            <a:r>
              <a:rPr lang="en-US" dirty="0"/>
              <a:t> </a:t>
            </a:r>
            <a:r>
              <a:rPr lang="en-US" dirty="0" err="1"/>
              <a:t>tartalmaz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6" name="Action Button: Blank 5">
            <a:hlinkClick r:id="rId2" action="ppaction://hlinksldjump" highlightClick="1"/>
          </p:cNvPr>
          <p:cNvSpPr/>
          <p:nvPr/>
        </p:nvSpPr>
        <p:spPr>
          <a:xfrm>
            <a:off x="8410573" y="6061199"/>
            <a:ext cx="1620000" cy="54000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Vissza</a:t>
            </a:r>
            <a:endParaRPr lang="hu-HU" sz="3200" dirty="0">
              <a:latin typeface="Bookman Old Style" panose="02050604050505020204" pitchFamily="18" charset="0"/>
            </a:endParaRPr>
          </a:p>
        </p:txBody>
      </p:sp>
      <p:sp>
        <p:nvSpPr>
          <p:cNvPr id="7" name="Action Button: Blank 6">
            <a:hlinkClick r:id="rId3" action="ppaction://hlinksldjump" highlightClick="1"/>
          </p:cNvPr>
          <p:cNvSpPr/>
          <p:nvPr/>
        </p:nvSpPr>
        <p:spPr>
          <a:xfrm>
            <a:off x="10293528" y="6061199"/>
            <a:ext cx="1620000" cy="54000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Tovább</a:t>
            </a:r>
            <a:endParaRPr lang="hu-HU" sz="3200" dirty="0">
              <a:latin typeface="Bookman Old Style" panose="02050604050505020204" pitchFamily="18" charset="0"/>
            </a:endParaRPr>
          </a:p>
        </p:txBody>
      </p:sp>
      <p:sp>
        <p:nvSpPr>
          <p:cNvPr id="8" name="Trapezoid 7">
            <a:hlinkClick r:id="rId4" action="ppaction://hlinksldjump"/>
          </p:cNvPr>
          <p:cNvSpPr/>
          <p:nvPr/>
        </p:nvSpPr>
        <p:spPr>
          <a:xfrm>
            <a:off x="8916122" y="5252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Biztonság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rapezoid 8">
            <a:hlinkClick r:id="rId5" action="ppaction://hlinksldjump"/>
          </p:cNvPr>
          <p:cNvSpPr/>
          <p:nvPr/>
        </p:nvSpPr>
        <p:spPr>
          <a:xfrm>
            <a:off x="672537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Internetes</a:t>
            </a:r>
            <a:r>
              <a:rPr lang="en-US" sz="20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zaklatás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rapezoid 9">
            <a:hlinkClick r:id="rId6" action="ppaction://hlinksldjump"/>
          </p:cNvPr>
          <p:cNvSpPr/>
          <p:nvPr/>
        </p:nvSpPr>
        <p:spPr>
          <a:xfrm>
            <a:off x="453462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Közösségi</a:t>
            </a:r>
            <a:r>
              <a:rPr lang="en-US" sz="200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média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Trapezoid 10">
            <a:hlinkClick r:id="rId7" action="ppaction://hlinksldjump"/>
          </p:cNvPr>
          <p:cNvSpPr/>
          <p:nvPr/>
        </p:nvSpPr>
        <p:spPr>
          <a:xfrm>
            <a:off x="234387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Böngészés</a:t>
            </a:r>
            <a:endParaRPr lang="hu-H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Trapezoid 11">
            <a:hlinkClick r:id="rId8" action="ppaction://hlinksldjump"/>
          </p:cNvPr>
          <p:cNvSpPr/>
          <p:nvPr/>
        </p:nvSpPr>
        <p:spPr>
          <a:xfrm>
            <a:off x="153122" y="5254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75000">
                <a:schemeClr val="bg1">
                  <a:lumMod val="70000"/>
                  <a:lumOff val="30000"/>
                </a:schemeClr>
              </a:gs>
              <a:gs pos="0">
                <a:srgbClr val="FFD966"/>
              </a:gs>
              <a:gs pos="50000">
                <a:srgbClr val="FFEAA7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381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Bevezető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Action Button: Go Home 12">
            <a:hlinkClick r:id="rId9" action="ppaction://hlinksldjump" highlightClick="1"/>
          </p:cNvPr>
          <p:cNvSpPr/>
          <p:nvPr/>
        </p:nvSpPr>
        <p:spPr>
          <a:xfrm>
            <a:off x="11417025" y="48752"/>
            <a:ext cx="396000" cy="396000"/>
          </a:xfrm>
          <a:prstGeom prst="actionButtonHome">
            <a:avLst/>
          </a:prstGeom>
          <a:solidFill>
            <a:srgbClr val="FFD966"/>
          </a:solidFill>
          <a:ln w="19050">
            <a:solidFill>
              <a:srgbClr val="FFEAA7"/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16" y="2333999"/>
            <a:ext cx="7993380" cy="4267200"/>
          </a:xfrm>
          <a:prstGeom prst="rect">
            <a:avLst/>
          </a:prstGeom>
          <a:effectLst>
            <a:glow rad="101600">
              <a:schemeClr val="tx1">
                <a:alpha val="5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8410573" y="4113656"/>
            <a:ext cx="204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Wikipedia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szócikk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Wikipedián</a:t>
            </a:r>
            <a:endParaRPr lang="hu-H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0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Remélem</a:t>
            </a:r>
            <a:r>
              <a:rPr lang="en-US" dirty="0"/>
              <a:t>, </a:t>
            </a:r>
            <a:r>
              <a:rPr lang="en-US" dirty="0" err="1"/>
              <a:t>hasznos</a:t>
            </a:r>
            <a:r>
              <a:rPr lang="en-US" dirty="0"/>
              <a:t> </a:t>
            </a:r>
            <a:r>
              <a:rPr lang="en-US" dirty="0" err="1"/>
              <a:t>tanácsokra</a:t>
            </a:r>
            <a:r>
              <a:rPr lang="en-US" dirty="0"/>
              <a:t> </a:t>
            </a:r>
            <a:r>
              <a:rPr lang="en-US" dirty="0" err="1"/>
              <a:t>sikerült</a:t>
            </a:r>
            <a:r>
              <a:rPr lang="en-US" dirty="0"/>
              <a:t> </a:t>
            </a:r>
            <a:r>
              <a:rPr lang="en-US" dirty="0" err="1"/>
              <a:t>lelned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Biztonságos</a:t>
            </a:r>
            <a:r>
              <a:rPr lang="en-US" dirty="0"/>
              <a:t> </a:t>
            </a:r>
            <a:r>
              <a:rPr lang="en-US" dirty="0" err="1"/>
              <a:t>internetezést</a:t>
            </a:r>
            <a:r>
              <a:rPr lang="en-US" dirty="0"/>
              <a:t> </a:t>
            </a:r>
            <a:r>
              <a:rPr lang="en-US" dirty="0" err="1"/>
              <a:t>kíván</a:t>
            </a:r>
            <a:r>
              <a:rPr lang="en-US" dirty="0"/>
              <a:t>: </a:t>
            </a:r>
          </a:p>
          <a:p>
            <a:r>
              <a:rPr lang="en-US" dirty="0"/>
              <a:t>Majzik Bendegúz – </a:t>
            </a:r>
            <a:r>
              <a:rPr lang="en-US" dirty="0" err="1"/>
              <a:t>készítő</a:t>
            </a:r>
            <a:endParaRPr lang="en-US" dirty="0"/>
          </a:p>
          <a:p>
            <a:r>
              <a:rPr lang="en-US" dirty="0" err="1"/>
              <a:t>Komoróczy</a:t>
            </a:r>
            <a:r>
              <a:rPr lang="en-US" dirty="0"/>
              <a:t> </a:t>
            </a:r>
            <a:r>
              <a:rPr lang="en-US" dirty="0" err="1"/>
              <a:t>Tamásné</a:t>
            </a:r>
            <a:r>
              <a:rPr lang="en-US" dirty="0"/>
              <a:t> – mentor</a:t>
            </a:r>
            <a:endParaRPr lang="hu-HU" dirty="0"/>
          </a:p>
        </p:txBody>
      </p:sp>
      <p:sp>
        <p:nvSpPr>
          <p:cNvPr id="4" name="Action Button: Blank 3">
            <a:hlinkClick r:id="rId2" action="ppaction://hlinksldjump" highlightClick="1"/>
          </p:cNvPr>
          <p:cNvSpPr/>
          <p:nvPr/>
        </p:nvSpPr>
        <p:spPr>
          <a:xfrm>
            <a:off x="7248525" y="5673725"/>
            <a:ext cx="1980000" cy="72000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Vissza</a:t>
            </a:r>
            <a:endParaRPr lang="hu-HU" sz="3200" dirty="0">
              <a:latin typeface="Bookman Old Style" panose="02050604050505020204" pitchFamily="18" charset="0"/>
            </a:endParaRPr>
          </a:p>
        </p:txBody>
      </p:sp>
      <p:sp>
        <p:nvSpPr>
          <p:cNvPr id="5" name="Action Button: Blank 4">
            <a:hlinkClick r:id="" action="ppaction://hlinkshowjump?jump=endshow" highlightClick="1"/>
          </p:cNvPr>
          <p:cNvSpPr/>
          <p:nvPr/>
        </p:nvSpPr>
        <p:spPr>
          <a:xfrm>
            <a:off x="9782175" y="5673725"/>
            <a:ext cx="1980000" cy="720000"/>
          </a:xfrm>
          <a:prstGeom prst="actionButtonBlank">
            <a:avLst/>
          </a:prstGeom>
          <a:gradFill flip="none" rotWithShape="1">
            <a:gsLst>
              <a:gs pos="50000">
                <a:srgbClr val="C00000"/>
              </a:gs>
              <a:gs pos="100000">
                <a:srgbClr val="EF8585"/>
              </a:gs>
            </a:gsLst>
            <a:lin ang="16200000" scaled="1"/>
            <a:tileRect/>
          </a:gradFill>
          <a:ln w="57150">
            <a:solidFill>
              <a:srgbClr val="7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Bookman Old Style" panose="02050604050505020204" pitchFamily="18" charset="0"/>
              </a:rPr>
              <a:t>Kilépés</a:t>
            </a:r>
            <a:endParaRPr lang="hu-HU" sz="3200" dirty="0">
              <a:latin typeface="Bookman Old Style" panose="02050604050505020204" pitchFamily="18" charset="0"/>
            </a:endParaRPr>
          </a:p>
        </p:txBody>
      </p:sp>
      <p:sp>
        <p:nvSpPr>
          <p:cNvPr id="6" name="Action Button: Blank 5">
            <a:hlinkClick r:id="rId3" action="ppaction://hlinksldjump" highlightClick="1"/>
          </p:cNvPr>
          <p:cNvSpPr/>
          <p:nvPr/>
        </p:nvSpPr>
        <p:spPr>
          <a:xfrm>
            <a:off x="4714875" y="5673725"/>
            <a:ext cx="1980000" cy="720000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lt1"/>
                </a:solidFill>
                <a:latin typeface="Bookman Old Style" panose="02050604050505020204" pitchFamily="18" charset="0"/>
              </a:rPr>
              <a:t>Források</a:t>
            </a:r>
            <a:endParaRPr lang="hu-HU" sz="3200" dirty="0">
              <a:solidFill>
                <a:schemeClr val="lt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Hogy mit jelent ez, hogyan kell kezelnünk ezt a rengeteg információt, melyet egy kattintással, vagy érintéssel elérhetünk, valamint azt, hogy az általunk közzétett információk milyen veszélyeknek tesznek ki minket és szeretteinket, kiderül ezen az interaktív bemutatón keresztül. </a:t>
            </a:r>
            <a:endParaRPr lang="en-US" dirty="0"/>
          </a:p>
          <a:p>
            <a:pPr algn="just"/>
            <a:r>
              <a:rPr lang="hu-HU" dirty="0"/>
              <a:t>A fenti fülekre kattintva a téma egy-egy részét fedezheted fel, mindegyikben érdekes és hasznos információkat találhatsz. </a:t>
            </a:r>
            <a:endParaRPr lang="en-US" dirty="0"/>
          </a:p>
          <a:p>
            <a:pPr algn="just"/>
            <a:r>
              <a:rPr lang="en-US" dirty="0"/>
              <a:t>A </a:t>
            </a:r>
            <a:r>
              <a:rPr lang="en-US" dirty="0" err="1"/>
              <a:t>ház</a:t>
            </a:r>
            <a:r>
              <a:rPr lang="en-US" dirty="0"/>
              <a:t> </a:t>
            </a:r>
            <a:r>
              <a:rPr lang="en-US" dirty="0" err="1"/>
              <a:t>ikonnal</a:t>
            </a:r>
            <a:r>
              <a:rPr lang="en-US" dirty="0"/>
              <a:t> a </a:t>
            </a:r>
            <a:r>
              <a:rPr lang="en-US" dirty="0" err="1"/>
              <a:t>legelső</a:t>
            </a:r>
            <a:r>
              <a:rPr lang="en-US" dirty="0"/>
              <a:t>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térhetsz</a:t>
            </a:r>
            <a:r>
              <a:rPr lang="en-US" dirty="0"/>
              <a:t> </a:t>
            </a:r>
            <a:r>
              <a:rPr lang="en-US" dirty="0" err="1"/>
              <a:t>vissza</a:t>
            </a:r>
            <a:r>
              <a:rPr lang="en-US" dirty="0"/>
              <a:t>, </a:t>
            </a:r>
            <a:r>
              <a:rPr lang="en-US" dirty="0" err="1"/>
              <a:t>mellette</a:t>
            </a:r>
            <a:r>
              <a:rPr lang="en-US" dirty="0"/>
              <a:t> a </a:t>
            </a:r>
            <a:r>
              <a:rPr lang="en-US" dirty="0" err="1"/>
              <a:t>kilépés</a:t>
            </a:r>
            <a:r>
              <a:rPr lang="en-US" dirty="0"/>
              <a:t> </a:t>
            </a:r>
            <a:r>
              <a:rPr lang="en-US" dirty="0" err="1"/>
              <a:t>gombot</a:t>
            </a:r>
            <a:r>
              <a:rPr lang="en-US" dirty="0"/>
              <a:t> </a:t>
            </a:r>
            <a:r>
              <a:rPr lang="en-US" dirty="0" err="1"/>
              <a:t>találod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Kellemes</a:t>
            </a:r>
            <a:r>
              <a:rPr lang="en-US" dirty="0"/>
              <a:t> </a:t>
            </a:r>
            <a:r>
              <a:rPr lang="en-US" dirty="0" err="1"/>
              <a:t>időtöltést</a:t>
            </a:r>
            <a:r>
              <a:rPr lang="en-US" dirty="0"/>
              <a:t>!</a:t>
            </a:r>
            <a:endParaRPr lang="hu-HU" dirty="0"/>
          </a:p>
          <a:p>
            <a:endParaRPr lang="hu-HU" dirty="0"/>
          </a:p>
        </p:txBody>
      </p:sp>
      <p:sp>
        <p:nvSpPr>
          <p:cNvPr id="6" name="Arrow: Left 5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7" name="Trapezoid 6">
            <a:hlinkClick r:id="rId2" action="ppaction://hlinksldjump"/>
          </p:cNvPr>
          <p:cNvSpPr/>
          <p:nvPr/>
        </p:nvSpPr>
        <p:spPr>
          <a:xfrm>
            <a:off x="0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Bevezető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bemutató</a:t>
            </a:r>
            <a:r>
              <a:rPr lang="en-US" dirty="0"/>
              <a:t> </a:t>
            </a:r>
            <a:r>
              <a:rPr lang="en-US" dirty="0" err="1"/>
              <a:t>célja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88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Források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000126"/>
            <a:ext cx="11877675" cy="5686424"/>
          </a:xfrm>
        </p:spPr>
        <p:txBody>
          <a:bodyPr numCol="3" spcCol="18000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err="1"/>
              <a:t>Bártfai</a:t>
            </a:r>
            <a:r>
              <a:rPr lang="en-US" sz="1400" dirty="0"/>
              <a:t> </a:t>
            </a:r>
            <a:r>
              <a:rPr lang="en-US" sz="1400" dirty="0" err="1"/>
              <a:t>Barnabás</a:t>
            </a:r>
            <a:r>
              <a:rPr lang="en-US" sz="1400" dirty="0"/>
              <a:t> – </a:t>
            </a:r>
            <a:r>
              <a:rPr lang="en-US" sz="1400" dirty="0" err="1"/>
              <a:t>Hogyan</a:t>
            </a:r>
            <a:r>
              <a:rPr lang="en-US" sz="1400" dirty="0"/>
              <a:t> </a:t>
            </a:r>
            <a:r>
              <a:rPr lang="en-US" sz="1400" dirty="0" err="1"/>
              <a:t>használjam</a:t>
            </a:r>
            <a:r>
              <a:rPr lang="en-US" sz="1400" dirty="0"/>
              <a:t>?, BBS-INFO, 2007 – 251. </a:t>
            </a:r>
            <a:r>
              <a:rPr lang="en-US" sz="1400" dirty="0" err="1"/>
              <a:t>oldal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https://cdn.brainpop.com/technology/computerscience/computerviruses/screenshot1.png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https://securelist.com/analysis/kaspersky-security-bulletin/73038/kaspersky-security-bulletin-2015-overall-statistics-for-2015/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https://pixabay.com/p-1181587/?no_redirect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https://upload.wikimedia.org/wikipedia/commons/c/c7/GoogleLogoSept12015.png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https://upload.wikimedia.org/wikipedia/commons/thumb/a/ad/Yahoo_Logo.svg/2000px-Yahoo_Logo.svg.png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https://upload.wikimedia.org/wikipedia/commons/thumb/c/c2/F_icon.svg/2000px-F_icon.svg.png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https://c1.staticflickr.com/9/8426/7749081714_9e35bdcdbd.jpg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https://pixabay.com/p-1594387/?no_redirect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https://upload.wikimedia.org/wikipedia/commons/thumb/e/e7/Instagram_logo_2016.svg/2000px-Instagram_logo_2016.svg.png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https://c1.staticflickr.com/9/8114/8932665590_74a5a602b6_b.jpg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http://internethotline.hu/cikk/16/Jogsertesek_az_interneten_es_kezelesuk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http://www.kek-vonal.hu/index.php/hu/szolgaltatasok/internetbiztonsag/395-internetes-zaklatas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http://internethotline.hu/cikk/16/Jogsertesek_az_interneten_es_kezelesuk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http://maxpixel.freegreatpicture.com/static/photo/1x/Hammer-Law-Lawyer-Court-Paragraphs-Rule-Books-719061.jpg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https://blog.trendmicro.com/trendlabs-security-intelligence/files/2016/04/f2.png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sz="1400" dirty="0"/>
              <a:t>https://pixabay.com/p-1652604/?no_redirect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http://www.techwiser.com/wp-content/uploads/2013/07/Selection_092.png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https://c1.staticflickr.com/4/3017/2696181147_6933efd218_b.jpg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https://www.barclaycardtravel.com/t5/image/serverpage/image-id/537231i17A1157EDCB4B869/image-size/large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http://media.istockphoto.com/vectors/boozing-businessman-vector-id165972611?k=6&amp;m=165972611&amp;s=170667a&amp;w=0&amp;h=l0SJphoK3ylAL9ruWcouLJ6wyfimmeub2-zUzqIBW_E=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https://www.worldpulse.com/sites/default/files/styles/post_cover_image/public/post/22246/65258/post_cover_image/6875666d4ff9736630e57ff55f2b52cd/cyber-bullying-finalcolor.png?itok=zT5k7_e_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http://www.darkreading.com/endpoint/authentication/123456-leads-the-worst-passwords-of-2016/d/d-id/1327952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http://www.hecticgeek.com/wp-content/uploads/2012/01/weak-password-message-Ubuntu.png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https://lh6.ggpht.com/XQydQLLsEBHvx8WkrMP-uqg04aSiJjWYaFaKuqCGNX_6SFCyF3ow_xyfus5TwnKymXHAVu9e=w329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http://www.passlee.com/wp-content/uploads/2013/01/passed.png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https://c1.staticflickr.com/9/8766/17006625277_19e62a760e.jpg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https://codecombat.com/images/pages/home/play_img.png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90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10150" y="1404858"/>
            <a:ext cx="6724650" cy="404828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 </a:t>
            </a:r>
            <a:r>
              <a:rPr lang="en-US" dirty="0" err="1"/>
              <a:t>vírusfertőzések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majdnem</a:t>
            </a:r>
            <a:r>
              <a:rPr lang="en-US" dirty="0"/>
              <a:t> </a:t>
            </a:r>
            <a:r>
              <a:rPr lang="en-US" dirty="0" err="1"/>
              <a:t>kizárólag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interneten</a:t>
            </a:r>
            <a:r>
              <a:rPr lang="en-US" dirty="0"/>
              <a:t> </a:t>
            </a:r>
            <a:r>
              <a:rPr lang="en-US" dirty="0" err="1"/>
              <a:t>keresztül</a:t>
            </a:r>
            <a:r>
              <a:rPr lang="en-US" dirty="0"/>
              <a:t> </a:t>
            </a:r>
            <a:r>
              <a:rPr lang="en-US" dirty="0" err="1"/>
              <a:t>történnek</a:t>
            </a:r>
            <a:r>
              <a:rPr lang="en-US" dirty="0"/>
              <a:t>: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operációs</a:t>
            </a:r>
            <a:r>
              <a:rPr lang="en-US" dirty="0"/>
              <a:t> </a:t>
            </a:r>
            <a:r>
              <a:rPr lang="en-US" dirty="0" err="1"/>
              <a:t>rendszer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telepített</a:t>
            </a:r>
            <a:r>
              <a:rPr lang="en-US" dirty="0"/>
              <a:t> program </a:t>
            </a:r>
            <a:r>
              <a:rPr lang="en-US" dirty="0" err="1"/>
              <a:t>biztonsági</a:t>
            </a:r>
            <a:r>
              <a:rPr lang="en-US" dirty="0"/>
              <a:t> </a:t>
            </a:r>
            <a:r>
              <a:rPr lang="en-US" dirty="0" err="1"/>
              <a:t>résén</a:t>
            </a:r>
            <a:r>
              <a:rPr lang="en-US" dirty="0"/>
              <a:t> </a:t>
            </a:r>
            <a:r>
              <a:rPr lang="en-US" dirty="0" err="1"/>
              <a:t>keresztül</a:t>
            </a:r>
            <a:r>
              <a:rPr lang="en-US" dirty="0"/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letöltött</a:t>
            </a:r>
            <a:r>
              <a:rPr lang="en-US" dirty="0"/>
              <a:t>, </a:t>
            </a:r>
            <a:r>
              <a:rPr lang="en-US" dirty="0" err="1"/>
              <a:t>fertőző</a:t>
            </a:r>
            <a:r>
              <a:rPr lang="en-US" dirty="0"/>
              <a:t> </a:t>
            </a:r>
            <a:r>
              <a:rPr lang="en-US" dirty="0" err="1"/>
              <a:t>fájl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</a:p>
          <a:p>
            <a:r>
              <a:rPr lang="en-US" sz="2400" dirty="0"/>
              <a:t>2015-ben a Kaspersky Security </a:t>
            </a:r>
            <a:r>
              <a:rPr lang="en-US" sz="2400" dirty="0" err="1"/>
              <a:t>által</a:t>
            </a:r>
            <a:r>
              <a:rPr lang="en-US" sz="2400" dirty="0"/>
              <a:t> </a:t>
            </a:r>
            <a:r>
              <a:rPr lang="en-US" sz="2400" dirty="0" err="1"/>
              <a:t>közzétett</a:t>
            </a:r>
            <a:r>
              <a:rPr lang="en-US" sz="2400" dirty="0"/>
              <a:t> </a:t>
            </a:r>
            <a:r>
              <a:rPr lang="en-US" sz="2400" dirty="0" err="1"/>
              <a:t>adatok</a:t>
            </a:r>
            <a:r>
              <a:rPr lang="en-US" sz="2400" dirty="0"/>
              <a:t> </a:t>
            </a:r>
            <a:r>
              <a:rPr lang="en-US" sz="2400" dirty="0" err="1"/>
              <a:t>szerint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800" b="1" dirty="0" err="1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majdnem</a:t>
            </a:r>
            <a:r>
              <a:rPr lang="en-US" sz="2800" b="1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kettőmillió</a:t>
            </a:r>
            <a:r>
              <a:rPr lang="en-US" sz="2800" b="1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támadási</a:t>
            </a:r>
            <a:r>
              <a:rPr lang="en-US" sz="2800" b="1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kísérlet</a:t>
            </a:r>
            <a:r>
              <a:rPr lang="en-US" sz="2800" b="1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dirty="0"/>
            </a:br>
            <a:r>
              <a:rPr lang="en-US" sz="2400" dirty="0" err="1"/>
              <a:t>irányult</a:t>
            </a:r>
            <a:r>
              <a:rPr lang="en-US" sz="2400" dirty="0"/>
              <a:t> online </a:t>
            </a:r>
            <a:r>
              <a:rPr lang="en-US" sz="2400" dirty="0" err="1"/>
              <a:t>bankfiókok</a:t>
            </a:r>
            <a:r>
              <a:rPr lang="en-US" sz="2400" dirty="0"/>
              <a:t> </a:t>
            </a:r>
            <a:r>
              <a:rPr lang="en-US" sz="2400" dirty="0" err="1"/>
              <a:t>ellen</a:t>
            </a:r>
            <a:r>
              <a:rPr lang="en-US" sz="2400" dirty="0"/>
              <a:t>. </a:t>
            </a:r>
          </a:p>
        </p:txBody>
      </p:sp>
      <p:pic>
        <p:nvPicPr>
          <p:cNvPr id="1028" name="Picture 4" descr="https://cdn.brainpop.com/technology/computerscience/computerviruses/screensho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10" y="1895475"/>
            <a:ext cx="4082399" cy="3067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Arrow: Right 5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8" name="Trapezoid 7">
            <a:hlinkClick r:id="rId4" action="ppaction://hlinksldjump"/>
          </p:cNvPr>
          <p:cNvSpPr/>
          <p:nvPr/>
        </p:nvSpPr>
        <p:spPr>
          <a:xfrm>
            <a:off x="2188369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Böngészés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felelőtlen</a:t>
            </a:r>
            <a:r>
              <a:rPr lang="en-US" dirty="0"/>
              <a:t> </a:t>
            </a:r>
            <a:r>
              <a:rPr lang="en-US" dirty="0" err="1"/>
              <a:t>internethasználat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annak</a:t>
            </a:r>
            <a:r>
              <a:rPr lang="en-US" dirty="0"/>
              <a:t> </a:t>
            </a:r>
            <a:r>
              <a:rPr lang="en-US" dirty="0" err="1"/>
              <a:t>következményei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55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24" y="1000126"/>
            <a:ext cx="5412357" cy="4438650"/>
          </a:xfrm>
        </p:spPr>
        <p:txBody>
          <a:bodyPr/>
          <a:lstStyle/>
          <a:p>
            <a:pPr algn="just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utóbbi</a:t>
            </a:r>
            <a:r>
              <a:rPr lang="en-US" dirty="0"/>
              <a:t> </a:t>
            </a:r>
            <a:r>
              <a:rPr lang="en-US" dirty="0" err="1"/>
              <a:t>években</a:t>
            </a:r>
            <a:r>
              <a:rPr lang="en-US" dirty="0"/>
              <a:t> </a:t>
            </a:r>
            <a:r>
              <a:rPr lang="en-US" dirty="0" err="1"/>
              <a:t>robbanásszer</a:t>
            </a:r>
            <a:r>
              <a:rPr lang="hu-HU" dirty="0"/>
              <a:t>ű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terjedtek</a:t>
            </a:r>
            <a:r>
              <a:rPr lang="en-US" dirty="0"/>
              <a:t> </a:t>
            </a:r>
            <a:r>
              <a:rPr lang="en-US" dirty="0" err="1"/>
              <a:t>szét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úgynevezett</a:t>
            </a:r>
            <a:r>
              <a:rPr lang="en-US" dirty="0"/>
              <a:t> ransomware-</a:t>
            </a:r>
            <a:r>
              <a:rPr lang="en-US" dirty="0" err="1"/>
              <a:t>ek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Ezek</a:t>
            </a:r>
            <a:r>
              <a:rPr lang="en-US" dirty="0"/>
              <a:t> a </a:t>
            </a:r>
            <a:r>
              <a:rPr lang="en-US" dirty="0" err="1"/>
              <a:t>programok</a:t>
            </a:r>
            <a:r>
              <a:rPr lang="en-US" dirty="0"/>
              <a:t> titkosítják a </a:t>
            </a:r>
            <a:r>
              <a:rPr lang="en-US" dirty="0" err="1"/>
              <a:t>számítógépen</a:t>
            </a:r>
            <a:r>
              <a:rPr lang="en-US" dirty="0"/>
              <a:t> </a:t>
            </a:r>
            <a:r>
              <a:rPr lang="en-US" dirty="0" err="1"/>
              <a:t>tárolt</a:t>
            </a:r>
            <a:r>
              <a:rPr lang="en-US" dirty="0"/>
              <a:t> </a:t>
            </a:r>
            <a:r>
              <a:rPr lang="en-US" dirty="0" err="1"/>
              <a:t>adatainkat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összeg</a:t>
            </a:r>
            <a:r>
              <a:rPr lang="hu-HU" dirty="0"/>
              <a:t>ű</a:t>
            </a:r>
            <a:r>
              <a:rPr lang="en-US" dirty="0"/>
              <a:t> </a:t>
            </a:r>
            <a:r>
              <a:rPr lang="en-US" dirty="0" err="1"/>
              <a:t>váltságdíj</a:t>
            </a:r>
            <a:r>
              <a:rPr lang="en-US" dirty="0"/>
              <a:t> (</a:t>
            </a:r>
            <a:r>
              <a:rPr lang="en-US" dirty="0" err="1"/>
              <a:t>angolul</a:t>
            </a:r>
            <a:r>
              <a:rPr lang="en-US" dirty="0"/>
              <a:t> ransom, </a:t>
            </a:r>
            <a:r>
              <a:rPr lang="en-US" dirty="0" err="1"/>
              <a:t>innen</a:t>
            </a:r>
            <a:r>
              <a:rPr lang="en-US" dirty="0"/>
              <a:t> </a:t>
            </a:r>
            <a:r>
              <a:rPr lang="en-US" dirty="0" err="1"/>
              <a:t>kapta</a:t>
            </a:r>
            <a:r>
              <a:rPr lang="en-US" dirty="0"/>
              <a:t> a </a:t>
            </a:r>
            <a:r>
              <a:rPr lang="en-US" dirty="0" err="1"/>
              <a:t>kártevőtípus</a:t>
            </a:r>
            <a:r>
              <a:rPr lang="en-US" dirty="0"/>
              <a:t> a </a:t>
            </a:r>
            <a:r>
              <a:rPr lang="en-US" dirty="0" err="1"/>
              <a:t>nevét</a:t>
            </a:r>
            <a:r>
              <a:rPr lang="en-US" dirty="0"/>
              <a:t>) </a:t>
            </a:r>
            <a:r>
              <a:rPr lang="en-US" dirty="0" err="1"/>
              <a:t>kifizetése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oldják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Sajnos</a:t>
            </a:r>
            <a:r>
              <a:rPr lang="en-US" dirty="0"/>
              <a:t> </a:t>
            </a:r>
            <a:r>
              <a:rPr lang="en-US" dirty="0" err="1"/>
              <a:t>amerikában</a:t>
            </a:r>
            <a:r>
              <a:rPr lang="en-US" dirty="0"/>
              <a:t> </a:t>
            </a:r>
            <a:r>
              <a:rPr lang="en-US" dirty="0" err="1"/>
              <a:t>rendőrségek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kórházak</a:t>
            </a:r>
            <a:r>
              <a:rPr lang="en-US" dirty="0"/>
              <a:t> is </a:t>
            </a:r>
            <a:r>
              <a:rPr lang="en-US" dirty="0" err="1"/>
              <a:t>áldozatul</a:t>
            </a:r>
            <a:r>
              <a:rPr lang="en-US" dirty="0"/>
              <a:t> </a:t>
            </a:r>
            <a:r>
              <a:rPr lang="en-US" dirty="0" err="1"/>
              <a:t>estek</a:t>
            </a:r>
            <a:r>
              <a:rPr lang="en-US" dirty="0"/>
              <a:t> </a:t>
            </a:r>
            <a:r>
              <a:rPr lang="en-US" dirty="0" err="1"/>
              <a:t>ilyen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támadásnak</a:t>
            </a:r>
            <a:r>
              <a:rPr lang="en-US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1000126"/>
            <a:ext cx="5992878" cy="443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1700" y="5438776"/>
            <a:ext cx="599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ismert</a:t>
            </a:r>
            <a:r>
              <a:rPr lang="en-US" dirty="0"/>
              <a:t> </a:t>
            </a:r>
            <a:r>
              <a:rPr lang="en-US" dirty="0" err="1"/>
              <a:t>horrorfilm</a:t>
            </a:r>
            <a:r>
              <a:rPr lang="en-US" dirty="0"/>
              <a:t>, a F</a:t>
            </a:r>
            <a:r>
              <a:rPr lang="hu-HU" dirty="0"/>
              <a:t>ű</a:t>
            </a:r>
            <a:r>
              <a:rPr lang="en-US" dirty="0" err="1"/>
              <a:t>rész</a:t>
            </a:r>
            <a:r>
              <a:rPr lang="en-US" dirty="0"/>
              <a:t> </a:t>
            </a:r>
            <a:r>
              <a:rPr lang="en-US" dirty="0" err="1"/>
              <a:t>ihlette</a:t>
            </a:r>
            <a:r>
              <a:rPr lang="en-US" dirty="0"/>
              <a:t> </a:t>
            </a:r>
            <a:r>
              <a:rPr lang="en-US" dirty="0" err="1"/>
              <a:t>zsarolóvírus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titkosítja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idő</a:t>
            </a:r>
            <a:r>
              <a:rPr lang="en-US" dirty="0"/>
              <a:t> </a:t>
            </a:r>
            <a:r>
              <a:rPr lang="en-US" dirty="0" err="1"/>
              <a:t>elteltével</a:t>
            </a:r>
            <a:r>
              <a:rPr lang="en-US" dirty="0"/>
              <a:t> törli is a </a:t>
            </a:r>
            <a:r>
              <a:rPr lang="en-US" dirty="0" err="1"/>
              <a:t>fájlokat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7" name="Arrow: Right 6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8" name="Arrow: Left 7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9" name="Trapezoid 8">
            <a:hlinkClick r:id="rId3" action="ppaction://hlinksldjump"/>
          </p:cNvPr>
          <p:cNvSpPr/>
          <p:nvPr/>
        </p:nvSpPr>
        <p:spPr>
          <a:xfrm>
            <a:off x="2188369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Böngészés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felelőtlen</a:t>
            </a:r>
            <a:r>
              <a:rPr lang="en-US" dirty="0"/>
              <a:t> </a:t>
            </a:r>
            <a:r>
              <a:rPr lang="en-US" dirty="0" err="1"/>
              <a:t>internethasználat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annak</a:t>
            </a:r>
            <a:r>
              <a:rPr lang="en-US" dirty="0"/>
              <a:t> </a:t>
            </a:r>
            <a:r>
              <a:rPr lang="en-US" dirty="0" err="1"/>
              <a:t>következményei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89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upload.wikimedia.org/wikipedia/commons/thumb/1/11/DuckDuckGo_logo_and_wordmark_(2014-present).svg/2000px-DuckDuckGo_logo_and_wordmark_(2014-present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00" y="4233556"/>
            <a:ext cx="2930525" cy="232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9" y="1000126"/>
            <a:ext cx="5611225" cy="5686424"/>
          </a:xfrm>
        </p:spPr>
        <p:txBody>
          <a:bodyPr anchor="ctr"/>
          <a:lstStyle/>
          <a:p>
            <a:pPr algn="just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interneten</a:t>
            </a:r>
            <a:r>
              <a:rPr lang="en-US" dirty="0"/>
              <a:t> </a:t>
            </a:r>
            <a:r>
              <a:rPr lang="en-US" dirty="0" err="1"/>
              <a:t>található</a:t>
            </a:r>
            <a:r>
              <a:rPr lang="en-US" dirty="0"/>
              <a:t> </a:t>
            </a:r>
            <a:r>
              <a:rPr lang="en-US" dirty="0" err="1"/>
              <a:t>elképesztő</a:t>
            </a:r>
            <a:r>
              <a:rPr lang="en-US" dirty="0"/>
              <a:t> </a:t>
            </a:r>
            <a:r>
              <a:rPr lang="en-US" dirty="0" err="1"/>
              <a:t>mennyiség</a:t>
            </a:r>
            <a:r>
              <a:rPr lang="hu-HU" dirty="0"/>
              <a:t>ű</a:t>
            </a:r>
            <a:r>
              <a:rPr lang="en-US" dirty="0"/>
              <a:t> </a:t>
            </a:r>
            <a:r>
              <a:rPr lang="en-US" dirty="0" err="1"/>
              <a:t>adattömeget</a:t>
            </a:r>
            <a:r>
              <a:rPr lang="en-US" dirty="0"/>
              <a:t> </a:t>
            </a:r>
            <a:r>
              <a:rPr lang="en-US" dirty="0" err="1"/>
              <a:t>felfoghatatlan</a:t>
            </a:r>
            <a:r>
              <a:rPr lang="en-US" dirty="0"/>
              <a:t> </a:t>
            </a:r>
            <a:r>
              <a:rPr lang="en-US" dirty="0" err="1"/>
              <a:t>sebességgel</a:t>
            </a:r>
            <a:r>
              <a:rPr lang="en-US" dirty="0"/>
              <a:t> </a:t>
            </a:r>
            <a:r>
              <a:rPr lang="en-US" dirty="0" err="1"/>
              <a:t>fésülik</a:t>
            </a:r>
            <a:r>
              <a:rPr lang="en-US" dirty="0"/>
              <a:t> </a:t>
            </a:r>
            <a:r>
              <a:rPr lang="en-US" dirty="0" err="1"/>
              <a:t>át</a:t>
            </a:r>
            <a:r>
              <a:rPr lang="en-US" dirty="0"/>
              <a:t> a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Google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Yahoo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DuckDuckGo</a:t>
            </a:r>
          </a:p>
          <a:p>
            <a:r>
              <a:rPr lang="en-US" dirty="0" err="1"/>
              <a:t>úgynevezett</a:t>
            </a:r>
            <a:r>
              <a:rPr lang="en-US" dirty="0"/>
              <a:t> </a:t>
            </a:r>
            <a:r>
              <a:rPr lang="en-US" dirty="0" err="1"/>
              <a:t>keresőmotorjai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programok</a:t>
            </a:r>
            <a:r>
              <a:rPr lang="en-US" dirty="0"/>
              <a:t>, </a:t>
            </a:r>
            <a:r>
              <a:rPr lang="en-US" dirty="0" err="1"/>
              <a:t>melyek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en-US" dirty="0" err="1"/>
              <a:t>weboldalak</a:t>
            </a:r>
            <a:r>
              <a:rPr lang="en-US" dirty="0"/>
              <a:t> </a:t>
            </a:r>
            <a:r>
              <a:rPr lang="en-US" dirty="0" err="1"/>
              <a:t>kódjában</a:t>
            </a:r>
            <a:r>
              <a:rPr lang="en-US" dirty="0"/>
              <a:t> a </a:t>
            </a:r>
            <a:r>
              <a:rPr lang="en-US" dirty="0" err="1"/>
              <a:t>megadott</a:t>
            </a:r>
            <a:r>
              <a:rPr lang="en-US" dirty="0"/>
              <a:t> </a:t>
            </a:r>
            <a:r>
              <a:rPr lang="en-US" dirty="0" err="1"/>
              <a:t>szavakat</a:t>
            </a:r>
            <a:r>
              <a:rPr lang="en-US" dirty="0"/>
              <a:t> </a:t>
            </a:r>
            <a:r>
              <a:rPr lang="en-US" dirty="0" err="1"/>
              <a:t>keresik</a:t>
            </a:r>
            <a:r>
              <a:rPr lang="en-US" dirty="0"/>
              <a:t>, </a:t>
            </a:r>
            <a:r>
              <a:rPr lang="en-US" dirty="0" err="1"/>
              <a:t>másodpercenként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5-10 </a:t>
            </a:r>
            <a:r>
              <a:rPr lang="en-US" dirty="0" err="1"/>
              <a:t>milliárd</a:t>
            </a:r>
            <a:r>
              <a:rPr lang="en-US" dirty="0"/>
              <a:t> </a:t>
            </a:r>
            <a:r>
              <a:rPr lang="en-US" dirty="0" err="1"/>
              <a:t>találatot</a:t>
            </a:r>
            <a:r>
              <a:rPr lang="en-US" dirty="0"/>
              <a:t> </a:t>
            </a:r>
            <a:r>
              <a:rPr lang="en-US" dirty="0" err="1"/>
              <a:t>tárnak</a:t>
            </a:r>
            <a:r>
              <a:rPr lang="en-US" dirty="0"/>
              <a:t> </a:t>
            </a:r>
            <a:r>
              <a:rPr lang="en-US" dirty="0" err="1"/>
              <a:t>elénk</a:t>
            </a:r>
            <a:r>
              <a:rPr lang="en-US" dirty="0"/>
              <a:t>.</a:t>
            </a:r>
            <a:endParaRPr lang="hu-HU" dirty="0"/>
          </a:p>
        </p:txBody>
      </p:sp>
      <p:pic>
        <p:nvPicPr>
          <p:cNvPr id="1028" name="Picture 4" descr="https://upload.wikimedia.org/wikipedia/commons/thumb/a/ad/Yahoo_Logo.svg/2000px-Yahoo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37" y="2937738"/>
            <a:ext cx="4010088" cy="7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e/e9/Bing_logo.svg/1024px-Bing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17" y="3526305"/>
            <a:ext cx="4199270" cy="18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c/c7/GoogleLogoSept120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1048718"/>
            <a:ext cx="5661525" cy="19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3382331" y="2695574"/>
            <a:ext cx="457200" cy="143827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4114756" y="3060769"/>
            <a:ext cx="197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Néhány</a:t>
            </a:r>
            <a:r>
              <a:rPr lang="en-US" sz="2000" dirty="0"/>
              <a:t> </a:t>
            </a:r>
            <a:r>
              <a:rPr lang="en-US" sz="2000" dirty="0" err="1"/>
              <a:t>nagyobb</a:t>
            </a:r>
            <a:r>
              <a:rPr lang="en-US" sz="2000" dirty="0"/>
              <a:t> </a:t>
            </a:r>
            <a:r>
              <a:rPr lang="en-US" sz="2000" dirty="0" err="1"/>
              <a:t>keresőszolgáltató</a:t>
            </a:r>
            <a:endParaRPr lang="hu-HU" sz="2000" dirty="0"/>
          </a:p>
        </p:txBody>
      </p:sp>
      <p:sp>
        <p:nvSpPr>
          <p:cNvPr id="11" name="Arrow: Right 10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12" name="Arrow: Left 11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13" name="Trapezoid 12">
            <a:hlinkClick r:id="rId6" action="ppaction://hlinksldjump"/>
          </p:cNvPr>
          <p:cNvSpPr/>
          <p:nvPr/>
        </p:nvSpPr>
        <p:spPr>
          <a:xfrm>
            <a:off x="2188369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Böngészés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Keresés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interneten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98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174" y="1000126"/>
            <a:ext cx="5286376" cy="48606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000126"/>
            <a:ext cx="6452099" cy="3098598"/>
          </a:xfrm>
        </p:spPr>
        <p:txBody>
          <a:bodyPr/>
          <a:lstStyle/>
          <a:p>
            <a:r>
              <a:rPr lang="en-US" dirty="0" err="1"/>
              <a:t>Fontos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megbízható</a:t>
            </a:r>
            <a:r>
              <a:rPr lang="en-US" dirty="0"/>
              <a:t>, </a:t>
            </a:r>
            <a:r>
              <a:rPr lang="en-US" dirty="0" err="1"/>
              <a:t>általunk</a:t>
            </a:r>
            <a:r>
              <a:rPr lang="en-US" dirty="0"/>
              <a:t> is </a:t>
            </a:r>
            <a:r>
              <a:rPr lang="en-US" dirty="0" err="1"/>
              <a:t>ismert</a:t>
            </a:r>
            <a:r>
              <a:rPr lang="en-US" dirty="0"/>
              <a:t> </a:t>
            </a:r>
            <a:r>
              <a:rPr lang="en-US" dirty="0" err="1"/>
              <a:t>weboldalakra</a:t>
            </a:r>
            <a:r>
              <a:rPr lang="en-US" dirty="0"/>
              <a:t> </a:t>
            </a:r>
            <a:r>
              <a:rPr lang="en-US" dirty="0" err="1"/>
              <a:t>látogassunk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kevésbé</a:t>
            </a:r>
            <a:r>
              <a:rPr lang="en-US" dirty="0"/>
              <a:t> </a:t>
            </a:r>
            <a:r>
              <a:rPr lang="en-US" dirty="0" err="1"/>
              <a:t>biztonságos</a:t>
            </a:r>
            <a:r>
              <a:rPr lang="en-US" dirty="0"/>
              <a:t> </a:t>
            </a:r>
            <a:r>
              <a:rPr lang="en-US" dirty="0" err="1"/>
              <a:t>webhelyeken</a:t>
            </a:r>
            <a:r>
              <a:rPr lang="en-US" dirty="0"/>
              <a:t> </a:t>
            </a:r>
            <a:r>
              <a:rPr lang="en-US" dirty="0" err="1"/>
              <a:t>figyeljünk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hová</a:t>
            </a:r>
            <a:r>
              <a:rPr lang="en-US" dirty="0"/>
              <a:t> </a:t>
            </a:r>
            <a:r>
              <a:rPr lang="en-US" dirty="0" err="1"/>
              <a:t>kattintunk</a:t>
            </a:r>
            <a:r>
              <a:rPr lang="en-US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milyen</a:t>
            </a:r>
            <a:r>
              <a:rPr lang="en-US" dirty="0"/>
              <a:t> </a:t>
            </a:r>
            <a:r>
              <a:rPr lang="en-US" dirty="0" err="1"/>
              <a:t>fájlokat</a:t>
            </a:r>
            <a:r>
              <a:rPr lang="en-US" dirty="0"/>
              <a:t> </a:t>
            </a:r>
            <a:r>
              <a:rPr lang="en-US" dirty="0" err="1"/>
              <a:t>töltünk</a:t>
            </a:r>
            <a:r>
              <a:rPr lang="en-US" dirty="0"/>
              <a:t> le </a:t>
            </a:r>
          </a:p>
        </p:txBody>
      </p:sp>
      <p:cxnSp>
        <p:nvCxnSpPr>
          <p:cNvPr id="9" name="Straight Arrow Connector 8"/>
          <p:cNvCxnSpPr>
            <a:cxnSpLocks/>
            <a:endCxn id="20" idx="1"/>
          </p:cNvCxnSpPr>
          <p:nvPr/>
        </p:nvCxnSpPr>
        <p:spPr>
          <a:xfrm flipV="1">
            <a:off x="6477000" y="2576513"/>
            <a:ext cx="809625" cy="954854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9139" y="3531367"/>
            <a:ext cx="227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Megtévesztő</a:t>
            </a:r>
            <a:r>
              <a:rPr lang="en-US" i="1" dirty="0"/>
              <a:t> </a:t>
            </a:r>
            <a:r>
              <a:rPr lang="en-US" i="1" dirty="0" err="1"/>
              <a:t>reklám</a:t>
            </a:r>
            <a:r>
              <a:rPr lang="en-US" i="1" dirty="0"/>
              <a:t>, </a:t>
            </a:r>
            <a:r>
              <a:rPr lang="en-US" i="1" dirty="0" err="1"/>
              <a:t>mely</a:t>
            </a:r>
            <a:r>
              <a:rPr lang="en-US" i="1" dirty="0"/>
              <a:t> </a:t>
            </a:r>
            <a:r>
              <a:rPr lang="en-US" i="1" dirty="0" err="1"/>
              <a:t>úgy</a:t>
            </a:r>
            <a:r>
              <a:rPr lang="en-US" i="1" dirty="0"/>
              <a:t> </a:t>
            </a:r>
            <a:r>
              <a:rPr lang="en-US" i="1" dirty="0" err="1"/>
              <a:t>néz</a:t>
            </a:r>
            <a:r>
              <a:rPr lang="en-US" i="1" dirty="0"/>
              <a:t> </a:t>
            </a:r>
            <a:r>
              <a:rPr lang="en-US" i="1" dirty="0" err="1"/>
              <a:t>ki</a:t>
            </a:r>
            <a:r>
              <a:rPr lang="en-US" i="1" dirty="0"/>
              <a:t>, mint a </a:t>
            </a:r>
            <a:r>
              <a:rPr lang="en-US" i="1" dirty="0" err="1"/>
              <a:t>táblázat</a:t>
            </a:r>
            <a:r>
              <a:rPr lang="en-US" i="1" dirty="0"/>
              <a:t> </a:t>
            </a:r>
            <a:r>
              <a:rPr lang="en-US" i="1" dirty="0" err="1"/>
              <a:t>egyik</a:t>
            </a:r>
            <a:r>
              <a:rPr lang="en-US" i="1" dirty="0"/>
              <a:t> </a:t>
            </a:r>
            <a:r>
              <a:rPr lang="en-US" i="1" dirty="0" err="1"/>
              <a:t>sora</a:t>
            </a:r>
            <a:endParaRPr lang="hu-HU" i="1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7286625" y="2266950"/>
            <a:ext cx="4572000" cy="619125"/>
          </a:xfrm>
          <a:prstGeom prst="round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Arrow: Right 22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24" name="Arrow: Left 23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10" name="Trapezoid 9">
            <a:hlinkClick r:id="rId4" action="ppaction://hlinksldjump"/>
          </p:cNvPr>
          <p:cNvSpPr/>
          <p:nvPr/>
        </p:nvSpPr>
        <p:spPr>
          <a:xfrm>
            <a:off x="2188369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Böngészés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tudatos</a:t>
            </a:r>
            <a:r>
              <a:rPr lang="en-US" dirty="0"/>
              <a:t> </a:t>
            </a:r>
            <a:r>
              <a:rPr lang="en-US" dirty="0" err="1"/>
              <a:t>böngészés</a:t>
            </a:r>
            <a:r>
              <a:rPr lang="en-US" dirty="0"/>
              <a:t> </a:t>
            </a:r>
            <a:r>
              <a:rPr lang="en-US" dirty="0" err="1"/>
              <a:t>alapszabályai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72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000126"/>
            <a:ext cx="5809162" cy="4641549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dirty="0" err="1"/>
              <a:t>Továbbá</a:t>
            </a:r>
            <a:r>
              <a:rPr lang="en-US" dirty="0"/>
              <a:t>: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 </a:t>
            </a:r>
            <a:r>
              <a:rPr lang="en-US" dirty="0" err="1"/>
              <a:t>adjuk</a:t>
            </a:r>
            <a:r>
              <a:rPr lang="en-US" dirty="0"/>
              <a:t> meg, </a:t>
            </a:r>
            <a:r>
              <a:rPr lang="en-US" dirty="0" err="1"/>
              <a:t>írjuk</a:t>
            </a:r>
            <a:r>
              <a:rPr lang="en-US" dirty="0"/>
              <a:t> be </a:t>
            </a:r>
            <a:r>
              <a:rPr lang="en-US" dirty="0" err="1"/>
              <a:t>jelszavainkat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számítógépen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publikus</a:t>
            </a:r>
            <a:r>
              <a:rPr lang="en-US" dirty="0"/>
              <a:t> </a:t>
            </a:r>
            <a:r>
              <a:rPr lang="en-US" dirty="0" err="1"/>
              <a:t>helyen</a:t>
            </a:r>
            <a:r>
              <a:rPr lang="en-US" dirty="0"/>
              <a:t> (</a:t>
            </a:r>
            <a:r>
              <a:rPr lang="en-US" dirty="0" err="1"/>
              <a:t>például</a:t>
            </a:r>
            <a:r>
              <a:rPr lang="en-US" dirty="0"/>
              <a:t> </a:t>
            </a:r>
            <a:r>
              <a:rPr lang="en-US" dirty="0" err="1"/>
              <a:t>kávézóban</a:t>
            </a:r>
            <a:r>
              <a:rPr lang="en-US" dirty="0"/>
              <a:t>) van. 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bizonyosodjunk</a:t>
            </a:r>
            <a:r>
              <a:rPr lang="en-US" dirty="0"/>
              <a:t> meg </a:t>
            </a:r>
            <a:r>
              <a:rPr lang="en-US" dirty="0" err="1"/>
              <a:t>róla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valódi</a:t>
            </a:r>
            <a:r>
              <a:rPr lang="en-US" dirty="0"/>
              <a:t> </a:t>
            </a:r>
            <a:r>
              <a:rPr lang="en-US" dirty="0" err="1"/>
              <a:t>meglátogatni</a:t>
            </a:r>
            <a:r>
              <a:rPr lang="en-US" dirty="0"/>
              <a:t> </a:t>
            </a:r>
            <a:r>
              <a:rPr lang="en-US" dirty="0" err="1"/>
              <a:t>kívánt</a:t>
            </a:r>
            <a:r>
              <a:rPr lang="en-US" dirty="0"/>
              <a:t> </a:t>
            </a:r>
            <a:r>
              <a:rPr lang="en-US" dirty="0" err="1"/>
              <a:t>weboldalon</a:t>
            </a:r>
            <a:r>
              <a:rPr lang="en-US" dirty="0"/>
              <a:t> </a:t>
            </a:r>
            <a:r>
              <a:rPr lang="en-US" dirty="0" err="1"/>
              <a:t>járunk</a:t>
            </a:r>
            <a:endParaRPr lang="en-US" dirty="0"/>
          </a:p>
          <a:p>
            <a:pPr marL="914400" lvl="1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lemásolt</a:t>
            </a:r>
            <a:r>
              <a:rPr lang="en-US" dirty="0"/>
              <a:t> </a:t>
            </a:r>
            <a:r>
              <a:rPr lang="en-US" dirty="0" err="1"/>
              <a:t>weboldalon</a:t>
            </a:r>
            <a:r>
              <a:rPr lang="en-US" dirty="0"/>
              <a:t> </a:t>
            </a:r>
            <a:r>
              <a:rPr lang="en-US" dirty="0" err="1"/>
              <a:t>megadva</a:t>
            </a:r>
            <a:r>
              <a:rPr lang="en-US" dirty="0"/>
              <a:t> e-mail </a:t>
            </a:r>
            <a:r>
              <a:rPr lang="en-US" dirty="0" err="1"/>
              <a:t>címünket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jelszavunkat</a:t>
            </a:r>
            <a:r>
              <a:rPr lang="en-US" dirty="0"/>
              <a:t> a </a:t>
            </a:r>
            <a:r>
              <a:rPr lang="en-US" dirty="0" err="1"/>
              <a:t>tolvaj</a:t>
            </a:r>
            <a:r>
              <a:rPr lang="en-US" dirty="0"/>
              <a:t> </a:t>
            </a:r>
            <a:r>
              <a:rPr lang="en-US" dirty="0" err="1"/>
              <a:t>kezébe</a:t>
            </a:r>
            <a:r>
              <a:rPr lang="en-US" dirty="0"/>
              <a:t> </a:t>
            </a:r>
            <a:r>
              <a:rPr lang="en-US" dirty="0" err="1"/>
              <a:t>adjuk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.</a:t>
            </a:r>
          </a:p>
        </p:txBody>
      </p:sp>
      <p:sp>
        <p:nvSpPr>
          <p:cNvPr id="6" name="Arrow: Right 5">
            <a:hlinkClick r:id="" action="ppaction://hlinkshowjump?jump=nextslide"/>
          </p:cNvPr>
          <p:cNvSpPr/>
          <p:nvPr/>
        </p:nvSpPr>
        <p:spPr>
          <a:xfrm>
            <a:off x="10877550" y="6152474"/>
            <a:ext cx="1080000" cy="54000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Tovább</a:t>
            </a:r>
            <a:endParaRPr lang="hu-HU" dirty="0"/>
          </a:p>
        </p:txBody>
      </p:sp>
      <p:sp>
        <p:nvSpPr>
          <p:cNvPr id="8" name="Arrow: Left 7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6285412" y="4254755"/>
            <a:ext cx="567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Baskerville Old Face" panose="02020602080505020303" pitchFamily="18" charset="0"/>
              </a:rPr>
              <a:t>Hamis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facebook</a:t>
            </a:r>
            <a:r>
              <a:rPr lang="en-US" dirty="0">
                <a:latin typeface="Baskerville Old Face" panose="02020602080505020303" pitchFamily="18" charset="0"/>
              </a:rPr>
              <a:t> login page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(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Kattints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képre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nagyításhoz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)</a:t>
            </a:r>
            <a:endParaRPr lang="hu-HU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Trapezoid 8">
            <a:hlinkClick r:id="rId3" action="ppaction://hlinksldjump"/>
          </p:cNvPr>
          <p:cNvSpPr/>
          <p:nvPr/>
        </p:nvSpPr>
        <p:spPr>
          <a:xfrm>
            <a:off x="2188369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Böngészés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tudatos</a:t>
            </a:r>
            <a:r>
              <a:rPr lang="en-US" dirty="0"/>
              <a:t> </a:t>
            </a:r>
            <a:r>
              <a:rPr lang="en-US" dirty="0" err="1"/>
              <a:t>böngészés</a:t>
            </a:r>
            <a:r>
              <a:rPr lang="en-US" dirty="0"/>
              <a:t> </a:t>
            </a:r>
            <a:r>
              <a:rPr lang="en-US" dirty="0" err="1"/>
              <a:t>alapszabályai</a:t>
            </a:r>
            <a:endParaRPr lang="hu-HU" dirty="0"/>
          </a:p>
        </p:txBody>
      </p:sp>
      <p:pic>
        <p:nvPicPr>
          <p:cNvPr id="1026" name="Picture 2" descr="http://www.techwiser.com/wp-content/uploads/2013/07/Selection_0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412" y="1017584"/>
            <a:ext cx="5672138" cy="3186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24727 0.1152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24688 0.11527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8" y="1276654"/>
            <a:ext cx="6573405" cy="453434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mindig</a:t>
            </a:r>
            <a:r>
              <a:rPr lang="en-US" dirty="0"/>
              <a:t> </a:t>
            </a:r>
            <a:r>
              <a:rPr lang="en-US" dirty="0" err="1"/>
              <a:t>ellenőrizzük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titkosított</a:t>
            </a:r>
            <a:r>
              <a:rPr lang="en-US" dirty="0"/>
              <a:t> </a:t>
            </a:r>
            <a:r>
              <a:rPr lang="en-US" dirty="0" err="1"/>
              <a:t>kapcsolaton</a:t>
            </a:r>
            <a:r>
              <a:rPr lang="en-US" dirty="0"/>
              <a:t> </a:t>
            </a:r>
            <a:r>
              <a:rPr lang="en-US" dirty="0" err="1"/>
              <a:t>érünk</a:t>
            </a:r>
            <a:r>
              <a:rPr lang="en-US" dirty="0"/>
              <a:t> el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weboldalt</a:t>
            </a:r>
            <a:r>
              <a:rPr lang="en-US" dirty="0"/>
              <a:t>. 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Azaz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i="1" dirty="0"/>
              <a:t>http://</a:t>
            </a:r>
            <a:r>
              <a:rPr lang="en-US" dirty="0"/>
              <a:t>, </a:t>
            </a:r>
            <a:r>
              <a:rPr lang="en-US" dirty="0" err="1"/>
              <a:t>hanem</a:t>
            </a:r>
            <a:r>
              <a:rPr lang="en-US" dirty="0"/>
              <a:t> </a:t>
            </a:r>
            <a:r>
              <a:rPr lang="en-US" i="1" dirty="0"/>
              <a:t>https://</a:t>
            </a:r>
            <a:r>
              <a:rPr lang="en-US" dirty="0"/>
              <a:t> </a:t>
            </a:r>
            <a:r>
              <a:rPr lang="en-US" dirty="0" err="1"/>
              <a:t>szerepel</a:t>
            </a:r>
            <a:r>
              <a:rPr lang="en-US" dirty="0"/>
              <a:t> a </a:t>
            </a:r>
            <a:r>
              <a:rPr lang="en-US" dirty="0" err="1"/>
              <a:t>böngésző</a:t>
            </a:r>
            <a:r>
              <a:rPr lang="en-US" dirty="0"/>
              <a:t> </a:t>
            </a:r>
            <a:r>
              <a:rPr lang="en-US" dirty="0" err="1"/>
              <a:t>címsorában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oldal</a:t>
            </a:r>
            <a:r>
              <a:rPr lang="en-US" dirty="0"/>
              <a:t> </a:t>
            </a:r>
            <a:r>
              <a:rPr lang="en-US" dirty="0" err="1"/>
              <a:t>címe</a:t>
            </a:r>
            <a:r>
              <a:rPr lang="en-US" dirty="0"/>
              <a:t> </a:t>
            </a:r>
            <a:r>
              <a:rPr lang="en-US" dirty="0" err="1"/>
              <a:t>előtt</a:t>
            </a:r>
            <a:r>
              <a:rPr lang="en-US" dirty="0"/>
              <a:t>. </a:t>
            </a:r>
            <a:endParaRPr lang="hu-HU" dirty="0"/>
          </a:p>
          <a:p>
            <a:pPr algn="ctr">
              <a:lnSpc>
                <a:spcPct val="114000"/>
              </a:lnSpc>
              <a:spcBef>
                <a:spcPts val="3000"/>
              </a:spcBef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könnyen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elveszíthetjük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értékes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családi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fotóinkat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munkahelyi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dokumentumainkat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egyetlenegy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óvatlan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kattintással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Left 4">
            <a:hlinkClick r:id="" action="ppaction://hlinkshowjump?jump=previousslide"/>
          </p:cNvPr>
          <p:cNvSpPr/>
          <p:nvPr/>
        </p:nvSpPr>
        <p:spPr>
          <a:xfrm>
            <a:off x="9686925" y="6152474"/>
            <a:ext cx="1080000" cy="540000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Vissza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6745934" y="4610673"/>
            <a:ext cx="4691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A HTTPS Everywhere </a:t>
            </a:r>
            <a:r>
              <a:rPr lang="en-US" dirty="0" err="1">
                <a:latin typeface="Baskerville Old Face" panose="02020602080505020303" pitchFamily="18" charset="0"/>
              </a:rPr>
              <a:t>egy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böngésző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bővítmény</a:t>
            </a:r>
            <a:r>
              <a:rPr lang="en-US" dirty="0">
                <a:latin typeface="Baskerville Old Face" panose="02020602080505020303" pitchFamily="18" charset="0"/>
              </a:rPr>
              <a:t>, </a:t>
            </a:r>
            <a:r>
              <a:rPr lang="en-US" dirty="0" err="1">
                <a:latin typeface="Baskerville Old Face" panose="02020602080505020303" pitchFamily="18" charset="0"/>
              </a:rPr>
              <a:t>amely</a:t>
            </a:r>
            <a:r>
              <a:rPr lang="en-US" dirty="0">
                <a:latin typeface="Baskerville Old Face" panose="02020602080505020303" pitchFamily="18" charset="0"/>
              </a:rPr>
              <a:t> a </a:t>
            </a:r>
            <a:r>
              <a:rPr lang="en-US" dirty="0" err="1">
                <a:latin typeface="Baskerville Old Face" panose="02020602080505020303" pitchFamily="18" charset="0"/>
              </a:rPr>
              <a:t>látogatott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weboldalakkal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titkosított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kommunikációra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kényszeríti</a:t>
            </a:r>
            <a:r>
              <a:rPr lang="en-US" dirty="0">
                <a:latin typeface="Baskerville Old Face" panose="02020602080505020303" pitchFamily="18" charset="0"/>
              </a:rPr>
              <a:t> a </a:t>
            </a:r>
            <a:r>
              <a:rPr lang="en-US" dirty="0" err="1">
                <a:latin typeface="Baskerville Old Face" panose="02020602080505020303" pitchFamily="18" charset="0"/>
              </a:rPr>
              <a:t>böngészőt</a:t>
            </a:r>
            <a:r>
              <a:rPr lang="en-US" dirty="0">
                <a:latin typeface="Baskerville Old Face" panose="02020602080505020303" pitchFamily="18" charset="0"/>
              </a:rPr>
              <a:t>. </a:t>
            </a:r>
          </a:p>
          <a:p>
            <a:pPr algn="r"/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(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Kattints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képre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nagyításhoz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)</a:t>
            </a:r>
            <a:endParaRPr lang="hu-HU" dirty="0"/>
          </a:p>
        </p:txBody>
      </p:sp>
      <p:sp>
        <p:nvSpPr>
          <p:cNvPr id="7" name="Trapezoid 6">
            <a:hlinkClick r:id="rId2" action="ppaction://hlinksldjump"/>
          </p:cNvPr>
          <p:cNvSpPr/>
          <p:nvPr/>
        </p:nvSpPr>
        <p:spPr>
          <a:xfrm>
            <a:off x="2188369" y="0"/>
            <a:ext cx="2340000" cy="432000"/>
          </a:xfrm>
          <a:prstGeom prst="trapezoid">
            <a:avLst>
              <a:gd name="adj" fmla="val 37466"/>
            </a:avLst>
          </a:prstGeom>
          <a:gradFill flip="none" rotWithShape="1">
            <a:gsLst>
              <a:gs pos="100000">
                <a:srgbClr val="3399FF"/>
              </a:gs>
              <a:gs pos="0">
                <a:srgbClr val="FFC305"/>
              </a:gs>
              <a:gs pos="50000">
                <a:srgbClr val="FFD961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>
              <a:rot lat="0" lon="0" rev="16200000"/>
            </a:lightRig>
          </a:scene3d>
          <a:sp3d>
            <a:bevelT w="88900" h="889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Böngészés</a:t>
            </a:r>
            <a:endParaRPr lang="hu-H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tudatos</a:t>
            </a:r>
            <a:r>
              <a:rPr lang="en-US" dirty="0"/>
              <a:t> </a:t>
            </a:r>
            <a:r>
              <a:rPr lang="en-US" dirty="0" err="1"/>
              <a:t>böngészés</a:t>
            </a:r>
            <a:r>
              <a:rPr lang="en-US" dirty="0"/>
              <a:t> </a:t>
            </a:r>
            <a:r>
              <a:rPr lang="en-US" dirty="0" err="1"/>
              <a:t>alapszabályai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935" y="1253110"/>
            <a:ext cx="4691063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24648 0.075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24674 0.07616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2239</Words>
  <Application>Microsoft Office PowerPoint</Application>
  <PresentationFormat>Widescreen</PresentationFormat>
  <Paragraphs>310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Baskerville Old Face</vt:lpstr>
      <vt:lpstr>Book Antiqua</vt:lpstr>
      <vt:lpstr>Bookman Old Style</vt:lpstr>
      <vt:lpstr>Calibri</vt:lpstr>
      <vt:lpstr>Office Theme</vt:lpstr>
      <vt:lpstr>Barátunk és ellenségünk: a Világháló</vt:lpstr>
      <vt:lpstr>Mi is az az internet?</vt:lpstr>
      <vt:lpstr>A bemutató célja</vt:lpstr>
      <vt:lpstr>A felelőtlen internethasználat és annak következményei</vt:lpstr>
      <vt:lpstr>A felelőtlen internethasználat és annak következményei</vt:lpstr>
      <vt:lpstr>Keresés az interneten</vt:lpstr>
      <vt:lpstr>A tudatos böngészés alapszabályai</vt:lpstr>
      <vt:lpstr>A tudatos böngészés alapszabályai</vt:lpstr>
      <vt:lpstr>A tudatos böngészés alapszabályai</vt:lpstr>
      <vt:lpstr>Egy kis “történelem”</vt:lpstr>
      <vt:lpstr>Egy kis “történelem”</vt:lpstr>
      <vt:lpstr>Egy kis “történelem”</vt:lpstr>
      <vt:lpstr>A közösségi oldalak adta lehetőségek</vt:lpstr>
      <vt:lpstr>A közösségi oldalak adta lehetőségek</vt:lpstr>
      <vt:lpstr>A közösségi oldalak veszélyei</vt:lpstr>
      <vt:lpstr>A közösségi oldalak veszélyei</vt:lpstr>
      <vt:lpstr>A közösségi oldalak veszélyei</vt:lpstr>
      <vt:lpstr>Mi is az az internetes zaklatás</vt:lpstr>
      <vt:lpstr>Tipikus esetek</vt:lpstr>
      <vt:lpstr>Jogi úton történő megoldás</vt:lpstr>
      <vt:lpstr>Következmények</vt:lpstr>
      <vt:lpstr>Miért szükséges egy jó jelszó?</vt:lpstr>
      <vt:lpstr>Mitől “erős” egy jelszó</vt:lpstr>
      <vt:lpstr>Ötletek egy jó jelszóhoz</vt:lpstr>
      <vt:lpstr>Mit tehetünk még?</vt:lpstr>
      <vt:lpstr>Végszó</vt:lpstr>
      <vt:lpstr>Végszó</vt:lpstr>
      <vt:lpstr>Végszó</vt:lpstr>
      <vt:lpstr>Remélem, hasznos tanácsokra sikerült lelned.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Barátunk és ellenségünk: a Világháló</dc:title>
  <dc:creator>EDU_RUDH_6712@diakoffice.onmicrosoft.com</dc:creator>
  <cp:lastModifiedBy>Bendegúz Majzik</cp:lastModifiedBy>
  <cp:revision>151</cp:revision>
  <dcterms:created xsi:type="dcterms:W3CDTF">2017-03-05T13:33:09Z</dcterms:created>
  <dcterms:modified xsi:type="dcterms:W3CDTF">2017-03-25T16:25:27Z</dcterms:modified>
</cp:coreProperties>
</file>