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7" r:id="rId3"/>
    <p:sldId id="268" r:id="rId4"/>
    <p:sldId id="277" r:id="rId5"/>
    <p:sldId id="274" r:id="rId6"/>
    <p:sldId id="269" r:id="rId7"/>
    <p:sldId id="289" r:id="rId8"/>
    <p:sldId id="270" r:id="rId9"/>
    <p:sldId id="278" r:id="rId10"/>
    <p:sldId id="279" r:id="rId11"/>
    <p:sldId id="275" r:id="rId12"/>
    <p:sldId id="265" r:id="rId13"/>
    <p:sldId id="272" r:id="rId14"/>
    <p:sldId id="280" r:id="rId15"/>
    <p:sldId id="261" r:id="rId16"/>
    <p:sldId id="262" r:id="rId17"/>
    <p:sldId id="273" r:id="rId18"/>
    <p:sldId id="271" r:id="rId19"/>
    <p:sldId id="285" r:id="rId20"/>
    <p:sldId id="276" r:id="rId21"/>
    <p:sldId id="286" r:id="rId22"/>
    <p:sldId id="281" r:id="rId23"/>
    <p:sldId id="282" r:id="rId24"/>
    <p:sldId id="287" r:id="rId25"/>
    <p:sldId id="283" r:id="rId26"/>
    <p:sldId id="284" r:id="rId27"/>
    <p:sldId id="288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994"/>
    <a:srgbClr val="0B5183"/>
    <a:srgbClr val="38729B"/>
    <a:srgbClr val="276592"/>
    <a:srgbClr val="165582"/>
    <a:srgbClr val="195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55" autoAdjust="0"/>
  </p:normalViewPr>
  <p:slideViewPr>
    <p:cSldViewPr snapToGrid="0">
      <p:cViewPr varScale="1">
        <p:scale>
          <a:sx n="77" d="100"/>
          <a:sy n="7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C1BE9-47F7-40FA-A2C9-9248A1D8D4EB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58F0E-3428-44FB-A101-58E439338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260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8F0E-3428-44FB-A101-58E439338D4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311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5160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673922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227024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56288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48063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672496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28484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672591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0452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99000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354376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504463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819123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98768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6991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96574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87357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657880-64EA-4973-AB8F-02B9A5DE06A3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C18449-3D8B-4890-98B6-B6E8823FC1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839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giforum.hu/hirek/2215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no.hu/digitalis/hogyan-valasszunk-jo-jelszot-120759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hyperlink" Target="http://www.adatvedelmiszakerto.hu/2010/02/internetes-szemelyiseglopa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k-vonal.hu/index.php/hu/internetes-biztonsag/262-mik-az-illegalis-tartalmak" TargetMode="Externa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unicef.hu/biztonsagban-net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k-vonal.hu/index.php/hu/szolgaltatasok/internetbiztonsag/395-internetes-zaklatas" TargetMode="Externa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ferinternet.hu/tippek-videok/fiataloknak" TargetMode="External"/><Relationship Id="rId5" Type="http://schemas.openxmlformats.org/officeDocument/2006/relationships/hyperlink" Target="http://www.kek-vonal.hu/" TargetMode="Externa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ferinternet.hu/tippek-videok/fiataloknak" TargetMode="Externa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hyperlink" Target="http://www.kamaszpanasz.hu/hirek/betegsegek/3030/internet-fuggoseg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tartalomgyar.wixsite.com/mi-az-internet/hol" TargetMode="External"/><Relationship Id="rId4" Type="http://schemas.openxmlformats.org/officeDocument/2006/relationships/hyperlink" Target="http://tartalomgyar.wixsite.com/mi-az-internet/mier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vg.hu/kultura/20170213_Egy_egyszeru_abra_arrol_hogyan_ismerhetjuk_fel_az_alhireket" TargetMode="Externa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8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femina.hu/terasz/hamis_facebook_profil" TargetMode="External"/><Relationship Id="rId7" Type="http://schemas.openxmlformats.org/officeDocument/2006/relationships/slide" Target="slide8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openxmlformats.org/officeDocument/2006/relationships/hyperlink" Target="http://jobangel.blog.hu/2016/05/24/facebook-kozlesek_amik_miatt_nem_te_kapod_az_allas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ferinternet.hu/upload/content/Web%20WeWant%20tini.pdf" TargetMode="Externa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tartalomgyar.wixsite.com/mi-az-internet/mi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microsoft.com/office/2007/relationships/hdphoto" Target="../media/hdphoto1.wdp"/><Relationship Id="rId7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9.jpg"/><Relationship Id="rId5" Type="http://schemas.openxmlformats.org/officeDocument/2006/relationships/slide" Target="slide13.xml"/><Relationship Id="rId10" Type="http://schemas.openxmlformats.org/officeDocument/2006/relationships/hyperlink" Target="http://saferinternet.hu/tippek-videok/fiataloknak" TargetMode="External"/><Relationship Id="rId4" Type="http://schemas.openxmlformats.org/officeDocument/2006/relationships/slide" Target="slide9.xml"/><Relationship Id="rId9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7"/>
          <a:stretch/>
        </p:blipFill>
        <p:spPr>
          <a:xfrm>
            <a:off x="0" y="-3"/>
            <a:ext cx="12218485" cy="68580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2540350">
            <a:off x="3848558" y="2032421"/>
            <a:ext cx="7021631" cy="2798673"/>
          </a:xfrm>
          <a:scene3d>
            <a:camera prst="perspectiveHeroicExtremeLeftFacing"/>
            <a:lightRig rig="threePt" dir="t"/>
          </a:scene3d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hu-HU" sz="7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Az </a:t>
            </a:r>
            <a:r>
              <a:rPr lang="hu-HU" sz="8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internet</a:t>
            </a:r>
            <a:r>
              <a:rPr lang="hu-HU" sz="7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veszélyei</a:t>
            </a:r>
            <a:endParaRPr lang="hu-HU" sz="7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1416" y="4824131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hu-HU" sz="28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Készítette</a:t>
            </a:r>
            <a:r>
              <a:rPr lang="hu-H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: </a:t>
            </a:r>
            <a:r>
              <a:rPr 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Kávai Áron</a:t>
            </a:r>
          </a:p>
          <a:p>
            <a:pPr algn="l"/>
            <a:r>
              <a:rPr lang="hu-HU" sz="28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Felkészítő tanár</a:t>
            </a:r>
            <a:r>
              <a:rPr lang="hu-H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: </a:t>
            </a:r>
            <a:r>
              <a:rPr lang="hu-HU" sz="2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Sarnyai</a:t>
            </a:r>
            <a:r>
              <a:rPr 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Zoltán</a:t>
            </a:r>
          </a:p>
          <a:p>
            <a:pPr algn="l"/>
            <a:r>
              <a:rPr lang="hu-HU" sz="28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Iskola: </a:t>
            </a:r>
            <a:r>
              <a:rPr 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Beszédes József MMIK</a:t>
            </a:r>
            <a:r>
              <a:rPr lang="hu-H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hu-HU" sz="28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Magyarkanizsa</a:t>
            </a:r>
            <a:endParaRPr lang="hu-HU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Ív 9"/>
          <p:cNvSpPr/>
          <p:nvPr/>
        </p:nvSpPr>
        <p:spPr>
          <a:xfrm>
            <a:off x="1524000" y="218364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Ív 10"/>
          <p:cNvSpPr/>
          <p:nvPr/>
        </p:nvSpPr>
        <p:spPr>
          <a:xfrm>
            <a:off x="696036" y="655093"/>
            <a:ext cx="3452883" cy="188662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 rot="2540350">
            <a:off x="3366093" y="3609946"/>
            <a:ext cx="5787817" cy="1454985"/>
          </a:xfrm>
          <a:prstGeom prst="rect">
            <a:avLst/>
          </a:prstGeom>
          <a:effectLst/>
          <a:scene3d>
            <a:camera prst="perspectiveHeroicExtremeLeftFacing"/>
            <a:lightRig rig="threePt" dir="t"/>
          </a:scene3d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71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Fülemüle</a:t>
            </a:r>
            <a:r>
              <a:rPr lang="hu-HU" sz="7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tehetségkutató informatika verseny</a:t>
            </a:r>
          </a:p>
          <a:p>
            <a:pPr algn="ctr"/>
            <a:endParaRPr lang="hu-HU" sz="72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hu-HU" sz="7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       Én így tanítanám az informatikát </a:t>
            </a:r>
          </a:p>
          <a:p>
            <a:pPr algn="ctr"/>
            <a:endParaRPr lang="hu-HU" sz="7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hu-HU" sz="7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– 2017</a:t>
            </a:r>
          </a:p>
          <a:p>
            <a:pPr algn="ctr"/>
            <a:endParaRPr lang="hu-HU" sz="72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hu-HU" sz="7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68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4"/>
            <a:ext cx="12189463" cy="6883870"/>
          </a:xfrm>
        </p:spPr>
      </p:pic>
      <p:sp>
        <p:nvSpPr>
          <p:cNvPr id="6" name="Szövegdoboz 5"/>
          <p:cNvSpPr txBox="1"/>
          <p:nvPr/>
        </p:nvSpPr>
        <p:spPr>
          <a:xfrm>
            <a:off x="-1" y="600501"/>
            <a:ext cx="12189463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     Személyiség</a:t>
            </a:r>
            <a:r>
              <a:rPr lang="hu-HU" sz="7200" dirty="0" smtClean="0"/>
              <a:t>lopás</a:t>
            </a:r>
            <a:r>
              <a:rPr lang="hu-HU" sz="5400" dirty="0" smtClean="0"/>
              <a:t> </a:t>
            </a:r>
            <a:endParaRPr lang="hu-HU" sz="5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941696" y="2274992"/>
            <a:ext cx="71923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világhálón </a:t>
            </a:r>
            <a:r>
              <a:rPr lang="hu-HU" sz="3600" dirty="0" smtClean="0">
                <a:solidFill>
                  <a:schemeClr val="tx2"/>
                </a:solidFill>
              </a:rPr>
              <a:t>3 másodpercenként </a:t>
            </a:r>
            <a:r>
              <a:rPr lang="hu-HU" sz="3600" dirty="0" smtClean="0"/>
              <a:t>lopnak</a:t>
            </a:r>
            <a:r>
              <a:rPr lang="hu-HU" sz="2800" dirty="0" smtClean="0"/>
              <a:t> személyes adatokat. </a:t>
            </a:r>
            <a:r>
              <a:rPr lang="hu-HU" sz="4800" dirty="0" smtClean="0"/>
              <a:t>Bűncselekménynek</a:t>
            </a:r>
            <a:r>
              <a:rPr lang="hu-HU" sz="2800" dirty="0" smtClean="0"/>
              <a:t> számít.</a:t>
            </a:r>
          </a:p>
          <a:p>
            <a:endParaRPr lang="hu-HU" sz="3200" dirty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0" y="5595364"/>
            <a:ext cx="5523978" cy="95948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941695" y="2274992"/>
            <a:ext cx="8488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4000" b="1" dirty="0">
                <a:solidFill>
                  <a:prstClr val="white"/>
                </a:solidFill>
              </a:rPr>
              <a:t>Ellopják az áldozat </a:t>
            </a:r>
            <a:r>
              <a:rPr lang="hu-HU" sz="4000" b="1" dirty="0">
                <a:solidFill>
                  <a:srgbClr val="76DBF4">
                    <a:lumMod val="50000"/>
                  </a:srgbClr>
                </a:solidFill>
              </a:rPr>
              <a:t>személyiségét </a:t>
            </a:r>
          </a:p>
          <a:p>
            <a:pPr lvl="0"/>
            <a:r>
              <a:rPr lang="hu-HU" sz="3200" dirty="0">
                <a:solidFill>
                  <a:prstClr val="white"/>
                </a:solidFill>
              </a:rPr>
              <a:t>/személyi adatait, az életével kapcsolatos  </a:t>
            </a:r>
          </a:p>
          <a:p>
            <a:pPr lvl="0"/>
            <a:r>
              <a:rPr lang="hu-HU" sz="3200" dirty="0">
                <a:solidFill>
                  <a:prstClr val="white"/>
                </a:solidFill>
              </a:rPr>
              <a:t>bizalmas információkat/, </a:t>
            </a:r>
          </a:p>
          <a:p>
            <a:pPr lvl="0"/>
            <a:r>
              <a:rPr lang="hu-HU" sz="4000" b="1" dirty="0">
                <a:solidFill>
                  <a:prstClr val="white"/>
                </a:solidFill>
              </a:rPr>
              <a:t>nevében </a:t>
            </a:r>
            <a:r>
              <a:rPr lang="hu-HU" sz="4000" b="1" dirty="0">
                <a:solidFill>
                  <a:srgbClr val="76DBF4">
                    <a:lumMod val="50000"/>
                  </a:srgbClr>
                </a:solidFill>
              </a:rPr>
              <a:t>hitelt </a:t>
            </a:r>
            <a:r>
              <a:rPr lang="hu-HU" sz="4000" b="1" dirty="0">
                <a:solidFill>
                  <a:prstClr val="white"/>
                </a:solidFill>
              </a:rPr>
              <a:t>vesznek fel</a:t>
            </a:r>
            <a:r>
              <a:rPr lang="hu-HU" sz="3200" b="1" dirty="0">
                <a:solidFill>
                  <a:prstClr val="white"/>
                </a:solidFill>
              </a:rPr>
              <a:t>…</a:t>
            </a:r>
          </a:p>
          <a:p>
            <a:pPr lvl="0"/>
            <a:r>
              <a:rPr lang="hu-HU" sz="32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3" name="Robbanás 2 12"/>
          <p:cNvSpPr/>
          <p:nvPr/>
        </p:nvSpPr>
        <p:spPr>
          <a:xfrm rot="1563957">
            <a:off x="3538085" y="1275036"/>
            <a:ext cx="8805627" cy="59642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 rot="1191821">
            <a:off x="4824074" y="2867407"/>
            <a:ext cx="55346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dirty="0" smtClean="0">
                <a:solidFill>
                  <a:prstClr val="white"/>
                </a:solidFill>
              </a:rPr>
              <a:t>Egy </a:t>
            </a:r>
            <a:r>
              <a:rPr lang="hu-HU" sz="4000" dirty="0" smtClean="0">
                <a:solidFill>
                  <a:prstClr val="white"/>
                </a:solidFill>
              </a:rPr>
              <a:t>gyenge</a:t>
            </a:r>
            <a:r>
              <a:rPr lang="hu-HU" sz="3200" dirty="0" smtClean="0">
                <a:solidFill>
                  <a:prstClr val="white"/>
                </a:solidFill>
              </a:rPr>
              <a:t> </a:t>
            </a:r>
            <a:r>
              <a:rPr lang="hu-HU" sz="3200" dirty="0" err="1" smtClean="0">
                <a:solidFill>
                  <a:prstClr val="white"/>
                </a:solidFill>
              </a:rPr>
              <a:t>wifi</a:t>
            </a:r>
            <a:r>
              <a:rPr lang="hu-HU" sz="3200" dirty="0" smtClean="0">
                <a:solidFill>
                  <a:prstClr val="white"/>
                </a:solidFill>
              </a:rPr>
              <a:t> </a:t>
            </a:r>
          </a:p>
          <a:p>
            <a:pPr lvl="0" algn="ctr"/>
            <a:r>
              <a:rPr lang="hu-HU" sz="4400" dirty="0" smtClean="0">
                <a:solidFill>
                  <a:schemeClr val="tx2"/>
                </a:solidFill>
              </a:rPr>
              <a:t>jelszó</a:t>
            </a:r>
            <a:r>
              <a:rPr lang="hu-HU" sz="3200" dirty="0" smtClean="0">
                <a:solidFill>
                  <a:schemeClr val="tx2"/>
                </a:solidFill>
              </a:rPr>
              <a:t>, </a:t>
            </a:r>
            <a:r>
              <a:rPr lang="hu-HU" sz="3200" dirty="0" smtClean="0">
                <a:solidFill>
                  <a:prstClr val="white"/>
                </a:solidFill>
              </a:rPr>
              <a:t>és házatok előtt állva </a:t>
            </a:r>
            <a:r>
              <a:rPr lang="hu-HU" sz="4000" dirty="0" smtClean="0">
                <a:solidFill>
                  <a:prstClr val="white"/>
                </a:solidFill>
              </a:rPr>
              <a:t>bárki  ellophatja </a:t>
            </a:r>
            <a:r>
              <a:rPr lang="hu-HU" sz="3200" dirty="0" smtClean="0">
                <a:solidFill>
                  <a:prstClr val="white"/>
                </a:solidFill>
              </a:rPr>
              <a:t>a </a:t>
            </a:r>
            <a:r>
              <a:rPr lang="hu-H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számítógéped minden adatát.</a:t>
            </a:r>
            <a:r>
              <a:rPr lang="hu-H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endParaRPr lang="hu-H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81953" y="5811771"/>
            <a:ext cx="4899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u-HU" dirty="0"/>
              <a:t>Jogi Fórum - Internetes személyiséglopás</a:t>
            </a:r>
          </a:p>
          <a:p>
            <a:pPr fontAlgn="base"/>
            <a:r>
              <a:rPr lang="hu-HU" dirty="0"/>
              <a:t>2009.12. 3. / </a:t>
            </a:r>
            <a:r>
              <a:rPr lang="hu-HU" dirty="0" err="1"/>
              <a:t>Babanics</a:t>
            </a:r>
            <a:r>
              <a:rPr lang="hu-HU" dirty="0"/>
              <a:t> Rita</a:t>
            </a:r>
          </a:p>
          <a:p>
            <a:r>
              <a:rPr lang="hu-HU" dirty="0" smtClean="0">
                <a:hlinkClick r:id="rId3"/>
              </a:rPr>
              <a:t>http</a:t>
            </a:r>
            <a:r>
              <a:rPr lang="hu-HU" dirty="0">
                <a:hlinkClick r:id="rId3"/>
              </a:rPr>
              <a:t>://</a:t>
            </a:r>
            <a:r>
              <a:rPr lang="hu-HU" dirty="0" smtClean="0">
                <a:hlinkClick r:id="rId3"/>
              </a:rPr>
              <a:t>www.jogiforum.hu/hirek/22150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8376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2" grpId="1"/>
      <p:bldP spid="13" grpId="0" animBg="1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5648" cy="6876144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859811" y="236752"/>
            <a:ext cx="4490114" cy="1313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Rendszeresen </a:t>
            </a:r>
            <a:r>
              <a:rPr lang="hu-HU" sz="2800" dirty="0" smtClean="0"/>
              <a:t>változtasd!</a:t>
            </a:r>
            <a:endParaRPr lang="hu-HU" sz="24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2852385" y="1700310"/>
            <a:ext cx="5032612" cy="1448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Minden alkalmazáshoz, fiókhoz </a:t>
            </a:r>
            <a:r>
              <a:rPr lang="hu-HU" sz="2800" dirty="0" smtClean="0"/>
              <a:t>másik jelszót </a:t>
            </a:r>
            <a:r>
              <a:rPr lang="hu-HU" sz="2400" dirty="0" smtClean="0"/>
              <a:t>használj!</a:t>
            </a:r>
            <a:endParaRPr lang="hu-HU" sz="2400" dirty="0"/>
          </a:p>
        </p:txBody>
      </p:sp>
      <p:cxnSp>
        <p:nvCxnSpPr>
          <p:cNvPr id="50" name="Egyenes összekötő 49"/>
          <p:cNvCxnSpPr/>
          <p:nvPr/>
        </p:nvCxnSpPr>
        <p:spPr>
          <a:xfrm>
            <a:off x="0" y="5595364"/>
            <a:ext cx="10072048" cy="6834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kerekített téglalap 10"/>
          <p:cNvSpPr/>
          <p:nvPr/>
        </p:nvSpPr>
        <p:spPr>
          <a:xfrm>
            <a:off x="4775579" y="3326979"/>
            <a:ext cx="4490114" cy="1343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Használj </a:t>
            </a:r>
            <a:r>
              <a:rPr lang="hu-HU" sz="2800" dirty="0" smtClean="0"/>
              <a:t>jelmondatot </a:t>
            </a:r>
            <a:r>
              <a:rPr lang="hu-HU" sz="2400" dirty="0" smtClean="0"/>
              <a:t>vagy szavak </a:t>
            </a:r>
            <a:r>
              <a:rPr lang="hu-HU" sz="2800" dirty="0" smtClean="0"/>
              <a:t>kezdőbetűit</a:t>
            </a:r>
            <a:r>
              <a:rPr lang="hu-HU" sz="2400" dirty="0" smtClean="0"/>
              <a:t>!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7579054" y="4880717"/>
            <a:ext cx="4490114" cy="1309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Legalább </a:t>
            </a:r>
            <a:r>
              <a:rPr lang="hu-HU" sz="3200" dirty="0" smtClean="0"/>
              <a:t>10</a:t>
            </a:r>
            <a:r>
              <a:rPr lang="hu-HU" sz="2400" dirty="0" smtClean="0"/>
              <a:t> karakter – </a:t>
            </a:r>
            <a:r>
              <a:rPr lang="hu-HU" sz="3200" dirty="0" smtClean="0"/>
              <a:t>kis</a:t>
            </a:r>
            <a:r>
              <a:rPr lang="hu-HU" sz="2400" dirty="0" smtClean="0"/>
              <a:t> és </a:t>
            </a:r>
            <a:r>
              <a:rPr lang="hu-HU" sz="2800" dirty="0" smtClean="0"/>
              <a:t>nagybetűk</a:t>
            </a:r>
            <a:r>
              <a:rPr lang="hu-HU" sz="2400" dirty="0" smtClean="0"/>
              <a:t> egyaránt…!</a:t>
            </a:r>
            <a:endParaRPr lang="hu-HU" sz="2400" dirty="0"/>
          </a:p>
        </p:txBody>
      </p:sp>
      <p:sp>
        <p:nvSpPr>
          <p:cNvPr id="13" name="Hatszög 12"/>
          <p:cNvSpPr/>
          <p:nvPr/>
        </p:nvSpPr>
        <p:spPr>
          <a:xfrm rot="20238761">
            <a:off x="-546451" y="2771113"/>
            <a:ext cx="4763068" cy="2656792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smtClean="0"/>
              <a:t>Fontos! </a:t>
            </a:r>
            <a:r>
              <a:rPr lang="hu-HU" sz="2800" dirty="0" smtClean="0"/>
              <a:t>Felhasználói fiókod, </a:t>
            </a:r>
          </a:p>
          <a:p>
            <a:pPr algn="ctr"/>
            <a:r>
              <a:rPr lang="hu-HU" sz="2800" dirty="0" err="1" smtClean="0"/>
              <a:t>wifi</a:t>
            </a:r>
            <a:r>
              <a:rPr lang="hu-HU" sz="2800" dirty="0" smtClean="0"/>
              <a:t> </a:t>
            </a:r>
            <a:r>
              <a:rPr lang="hu-HU" sz="2800" dirty="0" err="1" smtClean="0"/>
              <a:t>routered</a:t>
            </a:r>
            <a:r>
              <a:rPr lang="hu-HU" sz="2800" dirty="0" smtClean="0"/>
              <a:t> </a:t>
            </a:r>
          </a:p>
          <a:p>
            <a:pPr algn="ctr"/>
            <a:r>
              <a:rPr lang="hu-HU" sz="3200" b="1" dirty="0" smtClean="0"/>
              <a:t>erős jelszóval </a:t>
            </a:r>
            <a:r>
              <a:rPr lang="hu-HU" sz="2800" dirty="0" smtClean="0"/>
              <a:t>védd!</a:t>
            </a:r>
            <a:endParaRPr lang="hu-HU" sz="2800" dirty="0"/>
          </a:p>
        </p:txBody>
      </p:sp>
      <p:sp>
        <p:nvSpPr>
          <p:cNvPr id="15" name="Ellipszis 14"/>
          <p:cNvSpPr/>
          <p:nvPr/>
        </p:nvSpPr>
        <p:spPr>
          <a:xfrm>
            <a:off x="8679975" y="236752"/>
            <a:ext cx="3512025" cy="290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/>
              <a:t>Milyen a jó jelszó?</a:t>
            </a:r>
            <a:endParaRPr lang="hu-HU" sz="4000" b="1" dirty="0"/>
          </a:p>
        </p:txBody>
      </p:sp>
      <p:cxnSp>
        <p:nvCxnSpPr>
          <p:cNvPr id="17" name="Egyenes összekötő nyíllal 16"/>
          <p:cNvCxnSpPr/>
          <p:nvPr/>
        </p:nvCxnSpPr>
        <p:spPr>
          <a:xfrm flipH="1" flipV="1">
            <a:off x="5540991" y="1119116"/>
            <a:ext cx="3257838" cy="1270"/>
          </a:xfrm>
          <a:prstGeom prst="straightConnector1">
            <a:avLst/>
          </a:prstGeom>
          <a:ln w="76200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>
            <a:off x="8584442" y="2616958"/>
            <a:ext cx="521742" cy="618465"/>
          </a:xfrm>
          <a:prstGeom prst="straightConnector1">
            <a:avLst/>
          </a:prstGeom>
          <a:ln w="76200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>
            <a:off x="8079475" y="2104987"/>
            <a:ext cx="692058" cy="293961"/>
          </a:xfrm>
          <a:prstGeom prst="straightConnector1">
            <a:avLst/>
          </a:prstGeom>
          <a:ln w="76200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10290412" y="3142560"/>
            <a:ext cx="27295" cy="1634156"/>
          </a:xfrm>
          <a:prstGeom prst="straightConnector1">
            <a:avLst/>
          </a:prstGeom>
          <a:ln w="76200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1102607" y="5656790"/>
            <a:ext cx="7099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Mno</a:t>
            </a:r>
            <a:r>
              <a:rPr lang="hu-HU" dirty="0"/>
              <a:t>/ Okosabbnak lenni a </a:t>
            </a:r>
            <a:r>
              <a:rPr lang="hu-HU" dirty="0" err="1"/>
              <a:t>hekkernél</a:t>
            </a:r>
            <a:r>
              <a:rPr lang="hu-HU" dirty="0"/>
              <a:t>/ </a:t>
            </a:r>
            <a:endParaRPr lang="hu-HU" dirty="0" smtClean="0"/>
          </a:p>
          <a:p>
            <a:r>
              <a:rPr lang="hu-HU" dirty="0" smtClean="0"/>
              <a:t>Hogyan </a:t>
            </a:r>
            <a:r>
              <a:rPr lang="hu-HU" dirty="0" err="1" smtClean="0"/>
              <a:t>válasszunk</a:t>
            </a:r>
            <a:r>
              <a:rPr lang="hu-HU" dirty="0" smtClean="0"/>
              <a:t> jó </a:t>
            </a:r>
            <a:r>
              <a:rPr lang="hu-HU" dirty="0"/>
              <a:t>jelszót? - KN, 2014. január 28.</a:t>
            </a:r>
          </a:p>
          <a:p>
            <a:r>
              <a:rPr lang="hu-HU" dirty="0" smtClean="0">
                <a:hlinkClick r:id="rId4"/>
              </a:rPr>
              <a:t>http</a:t>
            </a:r>
            <a:r>
              <a:rPr lang="hu-HU" dirty="0">
                <a:hlinkClick r:id="rId4"/>
              </a:rPr>
              <a:t>://</a:t>
            </a:r>
            <a:r>
              <a:rPr lang="hu-HU" dirty="0" smtClean="0">
                <a:hlinkClick r:id="rId4"/>
              </a:rPr>
              <a:t>mno.hu/digitalis/hogyan-valasszunk-jo-jelszot-1207593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6958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6" presetClass="emph" presetSubtype="0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614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193" y="0"/>
            <a:ext cx="5097906" cy="559536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hu-HU" sz="4400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Mit</a:t>
            </a:r>
            <a:r>
              <a:rPr lang="hu-HU" sz="48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hu-HU" sz="48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tehetsz </a:t>
            </a:r>
            <a:r>
              <a:rPr lang="hu-HU" sz="28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még</a:t>
            </a:r>
            <a:r>
              <a:rPr lang="hu-HU" sz="5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?</a:t>
            </a:r>
            <a:endParaRPr lang="hu-HU" sz="5400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marL="0" indent="0" fontAlgn="base">
              <a:buNone/>
            </a:pPr>
            <a:r>
              <a:rPr lang="hu-HU" sz="1800" dirty="0">
                <a:solidFill>
                  <a:schemeClr val="tx1"/>
                </a:solidFill>
              </a:rPr>
              <a:t/>
            </a:r>
            <a:br>
              <a:rPr lang="hu-HU" sz="1800" dirty="0">
                <a:solidFill>
                  <a:schemeClr val="tx1"/>
                </a:solidFill>
              </a:rPr>
            </a:br>
            <a:r>
              <a:rPr lang="hu-HU" sz="3200" dirty="0">
                <a:solidFill>
                  <a:schemeClr val="tx1"/>
                </a:solidFill>
              </a:rPr>
              <a:t>C</a:t>
            </a:r>
            <a:r>
              <a:rPr lang="hu-HU" sz="3200" dirty="0" smtClean="0">
                <a:solidFill>
                  <a:schemeClr val="tx1"/>
                </a:solidFill>
              </a:rPr>
              <a:t>sak </a:t>
            </a:r>
            <a:r>
              <a:rPr lang="hu-HU" sz="3200" b="1" i="1" dirty="0" smtClean="0">
                <a:solidFill>
                  <a:schemeClr val="tx1"/>
                </a:solidFill>
              </a:rPr>
              <a:t>a </a:t>
            </a:r>
            <a:r>
              <a:rPr lang="hu-HU" sz="3200" b="1" i="1" dirty="0" smtClean="0">
                <a:solidFill>
                  <a:schemeClr val="tx1">
                    <a:lumMod val="50000"/>
                  </a:schemeClr>
                </a:solidFill>
              </a:rPr>
              <a:t>legszükségesebb</a:t>
            </a:r>
            <a:r>
              <a:rPr lang="hu-HU" sz="3200" b="1" i="1" dirty="0" smtClean="0">
                <a:solidFill>
                  <a:schemeClr val="tx1"/>
                </a:solidFill>
              </a:rPr>
              <a:t> </a:t>
            </a:r>
            <a:r>
              <a:rPr lang="hu-HU" sz="3200" dirty="0" smtClean="0">
                <a:solidFill>
                  <a:schemeClr val="tx1"/>
                </a:solidFill>
              </a:rPr>
              <a:t>esetben </a:t>
            </a:r>
            <a:r>
              <a:rPr lang="hu-HU" sz="3200" b="1" i="1" dirty="0" smtClean="0">
                <a:solidFill>
                  <a:schemeClr val="tx1"/>
                </a:solidFill>
              </a:rPr>
              <a:t>adj ki </a:t>
            </a:r>
            <a:r>
              <a:rPr lang="hu-HU" sz="3200" dirty="0" smtClean="0">
                <a:solidFill>
                  <a:schemeClr val="tx1"/>
                </a:solidFill>
              </a:rPr>
              <a:t>személyes </a:t>
            </a:r>
            <a:r>
              <a:rPr lang="hu-HU" sz="4000" dirty="0" smtClean="0">
                <a:solidFill>
                  <a:schemeClr val="tx1"/>
                </a:solidFill>
              </a:rPr>
              <a:t>adatokat!</a:t>
            </a:r>
            <a:r>
              <a:rPr lang="hu-HU" sz="3200" dirty="0">
                <a:solidFill>
                  <a:schemeClr val="tx1"/>
                </a:solidFill>
              </a:rPr>
              <a:t/>
            </a:r>
            <a:br>
              <a:rPr lang="hu-HU" sz="3200" dirty="0">
                <a:solidFill>
                  <a:schemeClr val="tx1"/>
                </a:solidFill>
              </a:rPr>
            </a:br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</a:rPr>
              <a:t>Bizalmas </a:t>
            </a:r>
            <a:r>
              <a:rPr lang="hu-HU" sz="3200" dirty="0" smtClean="0">
                <a:solidFill>
                  <a:schemeClr val="tx1"/>
                </a:solidFill>
              </a:rPr>
              <a:t>adatokat </a:t>
            </a:r>
            <a:r>
              <a:rPr lang="hu-HU" sz="4000" b="1" i="1" dirty="0" smtClean="0">
                <a:solidFill>
                  <a:schemeClr val="bg2">
                    <a:lumMod val="50000"/>
                  </a:schemeClr>
                </a:solidFill>
              </a:rPr>
              <a:t>soha</a:t>
            </a:r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4000" dirty="0" smtClean="0">
                <a:solidFill>
                  <a:schemeClr val="tx2">
                    <a:lumMod val="50000"/>
                  </a:schemeClr>
                </a:solidFill>
              </a:rPr>
              <a:t>ne</a:t>
            </a:r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adj </a:t>
            </a:r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ki!</a:t>
            </a:r>
            <a:endParaRPr lang="hu-HU" sz="4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52085" y="5597960"/>
            <a:ext cx="10337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PPOS – Dr. Kulcsár Zoltán adatvédelmi szakértő </a:t>
            </a:r>
            <a:r>
              <a:rPr lang="hu-HU" dirty="0" err="1" smtClean="0"/>
              <a:t>blogja</a:t>
            </a:r>
            <a:r>
              <a:rPr lang="hu-HU" dirty="0" smtClean="0"/>
              <a:t>/ Adatvédelem blog/ </a:t>
            </a:r>
            <a:r>
              <a:rPr lang="hu-HU" dirty="0"/>
              <a:t>Internetes </a:t>
            </a:r>
            <a:r>
              <a:rPr lang="hu-HU" dirty="0" smtClean="0"/>
              <a:t>személyiséglopás - </a:t>
            </a:r>
            <a:r>
              <a:rPr lang="hu-HU" dirty="0"/>
              <a:t>2010. február 3</a:t>
            </a:r>
            <a:r>
              <a:rPr lang="hu-HU" dirty="0" smtClean="0"/>
              <a:t>.</a:t>
            </a:r>
          </a:p>
          <a:p>
            <a:r>
              <a:rPr lang="hu-HU" dirty="0">
                <a:hlinkClick r:id="rId4"/>
              </a:rPr>
              <a:t>http://www.adatvedelmiszakerto.hu/2010/02/internetes-szemelyiseglopas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91" y="425885"/>
            <a:ext cx="7348657" cy="5098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8" name="Egyenes összekötő 7"/>
          <p:cNvCxnSpPr/>
          <p:nvPr/>
        </p:nvCxnSpPr>
        <p:spPr>
          <a:xfrm>
            <a:off x="0" y="5595364"/>
            <a:ext cx="10434181" cy="0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églalap 1"/>
          <p:cNvSpPr/>
          <p:nvPr/>
        </p:nvSpPr>
        <p:spPr>
          <a:xfrm>
            <a:off x="780049" y="1945275"/>
            <a:ext cx="6096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u-HU" sz="4000" b="1" dirty="0" smtClean="0">
                <a:solidFill>
                  <a:srgbClr val="C00000"/>
                </a:solidFill>
              </a:rPr>
              <a:t>Vigyázz! </a:t>
            </a:r>
            <a:r>
              <a:rPr lang="hu-HU" sz="3200" dirty="0">
                <a:latin typeface="Bradley Hand ITC" panose="03070402050302030203" pitchFamily="66" charset="0"/>
              </a:rPr>
              <a:t>A</a:t>
            </a:r>
            <a:r>
              <a:rPr lang="hu-HU" sz="3200" dirty="0" smtClean="0">
                <a:latin typeface="Bradley Hand ITC" panose="03070402050302030203" pitchFamily="66" charset="0"/>
              </a:rPr>
              <a:t>z </a:t>
            </a:r>
            <a:r>
              <a:rPr lang="hu-HU" sz="4000" dirty="0">
                <a:solidFill>
                  <a:schemeClr val="tx1">
                    <a:lumMod val="65000"/>
                  </a:schemeClr>
                </a:solidFill>
                <a:latin typeface="Bradley Hand ITC" panose="03070402050302030203" pitchFamily="66" charset="0"/>
              </a:rPr>
              <a:t>e-mail</a:t>
            </a:r>
            <a:r>
              <a:rPr lang="hu-HU" sz="3200" dirty="0">
                <a:latin typeface="Bradley Hand ITC" panose="03070402050302030203" pitchFamily="66" charset="0"/>
              </a:rPr>
              <a:t> cím, </a:t>
            </a:r>
            <a:endParaRPr lang="hu-HU" sz="3200" dirty="0" smtClean="0">
              <a:latin typeface="Bradley Hand ITC" panose="03070402050302030203" pitchFamily="66" charset="0"/>
            </a:endParaRPr>
          </a:p>
          <a:p>
            <a:pPr fontAlgn="base"/>
            <a:r>
              <a:rPr lang="hu-HU" sz="3200" dirty="0" smtClean="0">
                <a:latin typeface="Bradley Hand ITC" panose="03070402050302030203" pitchFamily="66" charset="0"/>
              </a:rPr>
              <a:t>egy </a:t>
            </a:r>
            <a:r>
              <a:rPr lang="hu-HU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weboldal</a:t>
            </a:r>
            <a:r>
              <a:rPr lang="hu-HU" sz="3200" dirty="0">
                <a:latin typeface="Bradley Hand ITC" panose="03070402050302030203" pitchFamily="66" charset="0"/>
              </a:rPr>
              <a:t> címe </a:t>
            </a:r>
            <a:endParaRPr lang="hu-HU" sz="3200" dirty="0" smtClean="0">
              <a:latin typeface="Bradley Hand ITC" panose="03070402050302030203" pitchFamily="66" charset="0"/>
            </a:endParaRPr>
          </a:p>
          <a:p>
            <a:pPr fontAlgn="base"/>
            <a:r>
              <a:rPr lang="hu-HU" sz="3200" dirty="0" smtClean="0">
                <a:latin typeface="Bradley Hand ITC" panose="03070402050302030203" pitchFamily="66" charset="0"/>
              </a:rPr>
              <a:t>könnyen </a:t>
            </a:r>
            <a:r>
              <a:rPr lang="hu-HU" sz="4000" b="1" dirty="0" smtClean="0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</a:rPr>
              <a:t>hamisítható</a:t>
            </a:r>
            <a:r>
              <a:rPr lang="hu-HU" sz="3200" dirty="0" smtClean="0">
                <a:latin typeface="Bradley Hand ITC" panose="03070402050302030203" pitchFamily="66" charset="0"/>
              </a:rPr>
              <a:t>. </a:t>
            </a:r>
          </a:p>
          <a:p>
            <a:pPr fontAlgn="base"/>
            <a:r>
              <a:rPr lang="hu-HU" sz="3200" dirty="0">
                <a:latin typeface="Bradley Hand ITC" panose="03070402050302030203" pitchFamily="66" charset="0"/>
              </a:rPr>
              <a:t>P</a:t>
            </a:r>
            <a:r>
              <a:rPr lang="hu-HU" sz="3200" dirty="0" smtClean="0">
                <a:latin typeface="Bradley Hand ITC" panose="03070402050302030203" pitchFamily="66" charset="0"/>
              </a:rPr>
              <a:t>l</a:t>
            </a:r>
            <a:r>
              <a:rPr lang="hu-HU" sz="3200" dirty="0">
                <a:latin typeface="Bradley Hand ITC" panose="03070402050302030203" pitchFamily="66" charset="0"/>
              </a:rPr>
              <a:t>.: </a:t>
            </a:r>
            <a:r>
              <a:rPr lang="hu-H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hu-HU" sz="4400" dirty="0"/>
              <a:t>tpbank.</a:t>
            </a:r>
            <a:r>
              <a:rPr lang="hu-HU" sz="4000" dirty="0"/>
              <a:t>hu</a:t>
            </a:r>
            <a:r>
              <a:rPr lang="hu-HU" sz="3200" dirty="0"/>
              <a:t> </a:t>
            </a:r>
            <a:endParaRPr lang="hu-HU" sz="3200" dirty="0" smtClean="0"/>
          </a:p>
          <a:p>
            <a:pPr fontAlgn="base"/>
            <a:r>
              <a:rPr lang="hu-HU" sz="3200" dirty="0" smtClean="0">
                <a:latin typeface="Bradley Hand ITC" panose="03070402050302030203" pitchFamily="66" charset="0"/>
              </a:rPr>
              <a:t>helyett </a:t>
            </a:r>
            <a:r>
              <a:rPr lang="hu-H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hu-HU" sz="4400" dirty="0"/>
              <a:t>tpbank</a:t>
            </a:r>
            <a:r>
              <a:rPr lang="hu-HU" sz="3200" dirty="0"/>
              <a:t>.hu</a:t>
            </a:r>
            <a:endParaRPr lang="hu-HU" sz="3200" dirty="0"/>
          </a:p>
        </p:txBody>
      </p:sp>
      <p:sp>
        <p:nvSpPr>
          <p:cNvPr id="4" name="Téglalap 3"/>
          <p:cNvSpPr/>
          <p:nvPr/>
        </p:nvSpPr>
        <p:spPr>
          <a:xfrm>
            <a:off x="780049" y="1746131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u-HU" sz="3200" dirty="0" smtClean="0"/>
              <a:t>Mindig </a:t>
            </a:r>
            <a:r>
              <a:rPr lang="hu-HU" sz="4800" dirty="0"/>
              <a:t>friss</a:t>
            </a:r>
            <a:r>
              <a:rPr lang="hu-HU" sz="3200" dirty="0"/>
              <a:t> </a:t>
            </a:r>
            <a:r>
              <a:rPr lang="hu-HU" sz="3200" dirty="0">
                <a:solidFill>
                  <a:schemeClr val="tx2">
                    <a:lumMod val="50000"/>
                  </a:schemeClr>
                </a:solidFill>
              </a:rPr>
              <a:t>tűzfalakat, </a:t>
            </a:r>
            <a:endParaRPr lang="hu-H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hu-H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vírus-</a:t>
            </a:r>
            <a:r>
              <a:rPr lang="hu-HU" sz="3200" dirty="0" smtClean="0"/>
              <a:t> </a:t>
            </a:r>
            <a:r>
              <a:rPr lang="hu-HU" sz="3200" dirty="0"/>
              <a:t>és </a:t>
            </a:r>
            <a:r>
              <a:rPr lang="hu-HU" sz="4000" dirty="0" smtClean="0">
                <a:solidFill>
                  <a:srgbClr val="0070C0"/>
                </a:solidFill>
              </a:rPr>
              <a:t>kémprogram</a:t>
            </a:r>
          </a:p>
          <a:p>
            <a:pPr fontAlgn="base"/>
            <a:r>
              <a:rPr lang="hu-HU" sz="3200" dirty="0" smtClean="0"/>
              <a:t>kereső szoftvereket</a:t>
            </a:r>
          </a:p>
          <a:p>
            <a:pPr fontAlgn="base"/>
            <a:r>
              <a:rPr lang="hu-HU" sz="3200" dirty="0" smtClean="0"/>
              <a:t>használj!</a:t>
            </a:r>
            <a:endParaRPr lang="hu-HU" sz="3200" dirty="0"/>
          </a:p>
        </p:txBody>
      </p:sp>
      <p:sp>
        <p:nvSpPr>
          <p:cNvPr id="9" name="Ellipszis 8"/>
          <p:cNvSpPr/>
          <p:nvPr/>
        </p:nvSpPr>
        <p:spPr>
          <a:xfrm>
            <a:off x="1277655" y="3990275"/>
            <a:ext cx="789139" cy="76961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1830887" y="4631189"/>
            <a:ext cx="789139" cy="76961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13" y="5575418"/>
            <a:ext cx="864812" cy="8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54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4" grpId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4"/>
            <a:ext cx="12191999" cy="6876144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 rot="19025447">
            <a:off x="-1760616" y="826500"/>
            <a:ext cx="7910236" cy="207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smtClean="0">
                <a:latin typeface="Bernard MT Condensed" panose="02050806060905020404" pitchFamily="18" charset="0"/>
              </a:rPr>
              <a:t> Káros tartalmak</a:t>
            </a:r>
            <a:endParaRPr lang="hu-HU" sz="6000" dirty="0">
              <a:latin typeface="Bernard MT Condensed" panose="020508060609050204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9276">
            <a:off x="-1094849" y="-414061"/>
            <a:ext cx="8954960" cy="547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églalap 8"/>
          <p:cNvSpPr/>
          <p:nvPr/>
        </p:nvSpPr>
        <p:spPr>
          <a:xfrm>
            <a:off x="3205714" y="1711768"/>
            <a:ext cx="76548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3600" dirty="0" smtClean="0"/>
              <a:t>A </a:t>
            </a:r>
            <a:r>
              <a:rPr lang="hu-HU" sz="3600" dirty="0"/>
              <a:t>világhálón </a:t>
            </a:r>
            <a:r>
              <a:rPr lang="hu-HU" sz="3600" dirty="0" smtClean="0"/>
              <a:t>vannak </a:t>
            </a:r>
          </a:p>
          <a:p>
            <a:pPr algn="r"/>
            <a:r>
              <a:rPr lang="hu-HU" sz="4400" dirty="0" smtClean="0"/>
              <a:t>káros </a:t>
            </a:r>
            <a:r>
              <a:rPr lang="hu-HU" sz="4400" dirty="0"/>
              <a:t>tartalmak</a:t>
            </a:r>
            <a:r>
              <a:rPr lang="hu-HU" sz="3200" dirty="0"/>
              <a:t>, </a:t>
            </a:r>
            <a:endParaRPr lang="hu-HU" sz="3200" dirty="0" smtClean="0"/>
          </a:p>
          <a:p>
            <a:pPr algn="r"/>
            <a:r>
              <a:rPr lang="hu-HU" sz="3600" dirty="0" smtClean="0"/>
              <a:t>melyek </a:t>
            </a:r>
            <a:r>
              <a:rPr lang="hu-HU" sz="4400" dirty="0">
                <a:solidFill>
                  <a:schemeClr val="accent1">
                    <a:lumMod val="75000"/>
                  </a:schemeClr>
                </a:solidFill>
              </a:rPr>
              <a:t>veszélyes</a:t>
            </a:r>
            <a:r>
              <a:rPr lang="hu-HU" sz="4400" dirty="0"/>
              <a:t> </a:t>
            </a:r>
            <a:endParaRPr lang="hu-HU" sz="4400" dirty="0" smtClean="0"/>
          </a:p>
          <a:p>
            <a:pPr algn="r"/>
            <a:r>
              <a:rPr lang="hu-HU" sz="4400" dirty="0" smtClean="0"/>
              <a:t>dolgokat </a:t>
            </a:r>
            <a:r>
              <a:rPr lang="hu-HU" sz="4400" dirty="0"/>
              <a:t>népszerűsítenek</a:t>
            </a:r>
            <a:r>
              <a:rPr lang="hu-HU" sz="3600" dirty="0"/>
              <a:t>, </a:t>
            </a:r>
            <a:endParaRPr lang="hu-HU" sz="3600" dirty="0" smtClean="0"/>
          </a:p>
          <a:p>
            <a:pPr algn="r"/>
            <a:r>
              <a:rPr lang="hu-HU" sz="3600" dirty="0" smtClean="0"/>
              <a:t>vagy </a:t>
            </a:r>
            <a:r>
              <a:rPr lang="hu-HU" sz="4800" dirty="0" err="1">
                <a:solidFill>
                  <a:schemeClr val="accent1">
                    <a:lumMod val="75000"/>
                  </a:schemeClr>
                </a:solidFill>
              </a:rPr>
              <a:t>zavaróak</a:t>
            </a:r>
            <a:r>
              <a:rPr lang="hu-HU" sz="4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u-HU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741770" y="684971"/>
            <a:ext cx="460369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6000" dirty="0" smtClean="0"/>
              <a:t>Tiltott:</a:t>
            </a:r>
            <a:r>
              <a:rPr lang="hu-HU" sz="3200" dirty="0" smtClean="0"/>
              <a:t> </a:t>
            </a:r>
          </a:p>
          <a:p>
            <a:pPr algn="r"/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rasszista, idegen </a:t>
            </a:r>
            <a:endParaRPr lang="hu-H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</a:rPr>
              <a:t>vagy </a:t>
            </a:r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fajgyűlöletre </a:t>
            </a:r>
            <a:r>
              <a:rPr lang="hu-HU" sz="3200" b="1" dirty="0">
                <a:solidFill>
                  <a:schemeClr val="accent1">
                    <a:lumMod val="75000"/>
                  </a:schemeClr>
                </a:solidFill>
              </a:rPr>
              <a:t>uszító tartalmak, </a:t>
            </a:r>
          </a:p>
          <a:p>
            <a:pPr algn="r"/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gyermek </a:t>
            </a:r>
            <a:r>
              <a:rPr lang="hu-HU" sz="3200" b="1" dirty="0">
                <a:solidFill>
                  <a:schemeClr val="tx2">
                    <a:lumMod val="75000"/>
                  </a:schemeClr>
                </a:solidFill>
              </a:rPr>
              <a:t>pornográf</a:t>
            </a:r>
            <a:r>
              <a:rPr lang="hu-HU" sz="3200" dirty="0">
                <a:solidFill>
                  <a:schemeClr val="tx2">
                    <a:lumMod val="75000"/>
                  </a:schemeClr>
                </a:solidFill>
              </a:rPr>
              <a:t> tartalmak,</a:t>
            </a:r>
            <a:r>
              <a:rPr lang="hu-HU" sz="3200" dirty="0"/>
              <a:t> </a:t>
            </a:r>
          </a:p>
          <a:p>
            <a:pPr algn="r"/>
            <a:r>
              <a:rPr lang="hu-H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bűncselekményre felbujtó  </a:t>
            </a:r>
          </a:p>
          <a:p>
            <a:pPr algn="r"/>
            <a:r>
              <a:rPr lang="hu-HU" sz="3200" dirty="0" smtClean="0"/>
              <a:t>/pl. drogfogyasztásra csábító/ oldalak…</a:t>
            </a:r>
            <a:endParaRPr lang="hu-HU" sz="4000" dirty="0"/>
          </a:p>
          <a:p>
            <a:pPr algn="r"/>
            <a:endParaRPr lang="hu-HU" sz="2400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0" y="5595364"/>
            <a:ext cx="6475956" cy="6314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 rot="18933060">
            <a:off x="928446" y="3101999"/>
            <a:ext cx="7738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002060"/>
                </a:solidFill>
              </a:rPr>
              <a:t>Veszélyes! Káros! Árt!</a:t>
            </a:r>
            <a:endParaRPr lang="hu-HU" sz="5400" b="1" dirty="0">
              <a:solidFill>
                <a:srgbClr val="00206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31194" y="5601678"/>
            <a:ext cx="6461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Kék Vonal – Gyermekkrízis Alapítvány/ </a:t>
            </a:r>
            <a:r>
              <a:rPr lang="hu-HU" dirty="0" smtClean="0"/>
              <a:t>Home/ Internetbiztonság/ Mik az illegális tartalmak?</a:t>
            </a:r>
          </a:p>
          <a:p>
            <a:r>
              <a:rPr lang="hu-HU" dirty="0">
                <a:hlinkClick r:id="rId6"/>
              </a:rPr>
              <a:t>http://</a:t>
            </a:r>
            <a:r>
              <a:rPr lang="hu-HU" dirty="0" smtClean="0">
                <a:hlinkClick r:id="rId6"/>
              </a:rPr>
              <a:t>www.kek-vonal.hu/index.php/hu/internetes-biztonsag/262-mik-az-illegalis-tartalmak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4" name="Kép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24" y="5671285"/>
            <a:ext cx="864812" cy="8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76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2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0682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63" y="1300383"/>
            <a:ext cx="7954451" cy="4094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3629378" y="211214"/>
            <a:ext cx="7381295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8000" dirty="0" smtClean="0"/>
              <a:t>Internetes</a:t>
            </a:r>
            <a:endParaRPr lang="hu-HU" sz="8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643025" y="5151697"/>
            <a:ext cx="7381295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9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zaklatás</a:t>
            </a:r>
            <a:endParaRPr lang="hu-HU" sz="9600" dirty="0">
              <a:solidFill>
                <a:schemeClr val="accent3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71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614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8"/>
          <a:stretch/>
        </p:blipFill>
        <p:spPr>
          <a:xfrm>
            <a:off x="5199797" y="18144"/>
            <a:ext cx="6992202" cy="6871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-9095" y="610860"/>
            <a:ext cx="51588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400" b="1" dirty="0" smtClean="0"/>
              <a:t>Lehet:</a:t>
            </a:r>
          </a:p>
          <a:p>
            <a:pPr algn="r"/>
            <a:r>
              <a:rPr lang="hu-HU" sz="3600" dirty="0" smtClean="0"/>
              <a:t>fenyegető</a:t>
            </a:r>
          </a:p>
          <a:p>
            <a:pPr algn="r"/>
            <a:r>
              <a:rPr lang="hu-HU" sz="2800" dirty="0" smtClean="0">
                <a:solidFill>
                  <a:schemeClr val="tx1">
                    <a:lumMod val="65000"/>
                  </a:schemeClr>
                </a:solidFill>
              </a:rPr>
              <a:t>megalázó</a:t>
            </a:r>
          </a:p>
          <a:p>
            <a:pPr algn="r"/>
            <a:r>
              <a:rPr lang="hu-HU" sz="3200" dirty="0" smtClean="0"/>
              <a:t>kínos</a:t>
            </a:r>
          </a:p>
          <a:p>
            <a:pPr algn="r"/>
            <a:r>
              <a:rPr lang="hu-HU" sz="4000" dirty="0" smtClean="0"/>
              <a:t>sértő</a:t>
            </a:r>
          </a:p>
          <a:p>
            <a:pPr algn="r"/>
            <a:r>
              <a:rPr lang="hu-H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kényszerítő</a:t>
            </a:r>
          </a:p>
          <a:p>
            <a:pPr algn="r"/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</a:rPr>
              <a:t>ellenőrzést gyakorló</a:t>
            </a:r>
          </a:p>
          <a:p>
            <a:pPr algn="r"/>
            <a:r>
              <a:rPr lang="hu-HU" sz="2800" dirty="0" smtClean="0"/>
              <a:t>elkerülhetetlen</a:t>
            </a:r>
          </a:p>
          <a:p>
            <a:pPr algn="r"/>
            <a:r>
              <a:rPr lang="hu-HU" sz="3600" dirty="0" smtClean="0"/>
              <a:t>félelmet keltő</a:t>
            </a:r>
            <a:r>
              <a:rPr lang="hu-HU" sz="2800" dirty="0" smtClean="0"/>
              <a:t>…</a:t>
            </a:r>
            <a:endParaRPr lang="hu-HU" sz="2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424984" y="5956830"/>
            <a:ext cx="6541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Sorozatosan, hosszabb </a:t>
            </a:r>
            <a:r>
              <a:rPr lang="hu-HU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ideig fennálló </a:t>
            </a:r>
            <a:r>
              <a:rPr lang="hu-H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szándékos </a:t>
            </a:r>
            <a:r>
              <a:rPr lang="hu-HU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sérelem </a:t>
            </a:r>
            <a:r>
              <a:rPr lang="hu-H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okozás.</a:t>
            </a:r>
            <a:endParaRPr lang="hu-HU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0" y="5595364"/>
            <a:ext cx="11837096" cy="14331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610643" y="5609695"/>
            <a:ext cx="11494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Kék Vonal – Gyermekkrízis Alapítvány/ Home – Szolgáltatások – Internetbiztonság, tanácsok szülőknek – </a:t>
            </a:r>
            <a:r>
              <a:rPr lang="hu-HU" dirty="0"/>
              <a:t>I</a:t>
            </a:r>
            <a:r>
              <a:rPr lang="hu-HU" dirty="0" smtClean="0"/>
              <a:t>nternetes zaklatás</a:t>
            </a:r>
          </a:p>
          <a:p>
            <a:r>
              <a:rPr lang="hu-HU" dirty="0">
                <a:hlinkClick r:id="rId6"/>
              </a:rPr>
              <a:t>http://www.kek-vonal.hu/index.php/hu/szolgaltatasok/internetbiztonsag/395-internetes-zaklatas</a:t>
            </a:r>
            <a:endParaRPr lang="hu-HU" dirty="0"/>
          </a:p>
          <a:p>
            <a:r>
              <a:rPr lang="hu-HU" dirty="0" err="1" smtClean="0"/>
              <a:t>Unicef</a:t>
            </a:r>
            <a:r>
              <a:rPr lang="hu-HU" dirty="0" smtClean="0"/>
              <a:t> Magyarország – Biztonságban a neten – 2015.10.08. </a:t>
            </a:r>
            <a:r>
              <a:rPr lang="hu-HU" dirty="0"/>
              <a:t>- </a:t>
            </a:r>
            <a:r>
              <a:rPr lang="hu-HU" dirty="0">
                <a:hlinkClick r:id="rId7"/>
              </a:rPr>
              <a:t>http://unicef.hu/biztonsagban-neten</a:t>
            </a:r>
            <a:r>
              <a:rPr lang="hu-HU" dirty="0" smtClean="0">
                <a:hlinkClick r:id="rId7"/>
              </a:rPr>
              <a:t>/</a:t>
            </a:r>
            <a:endParaRPr lang="hu-HU" dirty="0" smtClean="0"/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2244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5929717"/>
            <a:ext cx="1126676" cy="56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2" y="-338088"/>
            <a:ext cx="12213592" cy="719608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56027" y="433659"/>
            <a:ext cx="123830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Internetes </a:t>
            </a:r>
            <a:r>
              <a:rPr lang="hu-HU" sz="7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zaklatás</a:t>
            </a:r>
            <a:r>
              <a:rPr lang="hu-HU" sz="6000" dirty="0" smtClean="0"/>
              <a:t> esetén:</a:t>
            </a:r>
          </a:p>
          <a:p>
            <a:endParaRPr lang="hu-HU" sz="6000" dirty="0">
              <a:latin typeface="Bradley Hand ITC" panose="03070402050302030203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56027" y="1901396"/>
            <a:ext cx="9164377" cy="49552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Mentsd el </a:t>
            </a:r>
            <a:r>
              <a:rPr lang="hu-HU" sz="3200" dirty="0" smtClean="0"/>
              <a:t>a bizonyítékokat!</a:t>
            </a:r>
          </a:p>
          <a:p>
            <a:r>
              <a:rPr lang="hu-HU" sz="3200" dirty="0" smtClean="0"/>
              <a:t>Próbáld </a:t>
            </a:r>
            <a:r>
              <a:rPr lang="hu-HU" sz="4000" b="1" dirty="0" smtClean="0">
                <a:solidFill>
                  <a:schemeClr val="bg2">
                    <a:lumMod val="75000"/>
                  </a:schemeClr>
                </a:solidFill>
              </a:rPr>
              <a:t>letiltani</a:t>
            </a:r>
            <a:r>
              <a:rPr lang="hu-HU" sz="3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3200" dirty="0" smtClean="0"/>
              <a:t>a zaklatót!</a:t>
            </a:r>
          </a:p>
          <a:p>
            <a:r>
              <a:rPr lang="hu-HU" sz="3200" dirty="0" smtClean="0"/>
              <a:t>Vedd fel a kapcsolatot a </a:t>
            </a:r>
            <a:r>
              <a:rPr lang="hu-HU" sz="4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szolgáltatóval</a:t>
            </a:r>
            <a:r>
              <a:rPr lang="hu-HU" sz="3200" dirty="0" smtClean="0"/>
              <a:t>!</a:t>
            </a:r>
          </a:p>
          <a:p>
            <a:r>
              <a:rPr lang="hu-HU" sz="3200" dirty="0" smtClean="0"/>
              <a:t>Mondd el </a:t>
            </a:r>
            <a:r>
              <a:rPr lang="hu-HU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rush Script MT" panose="03060802040406070304" pitchFamily="66" charset="0"/>
              </a:rPr>
              <a:t>szüleidnek, tanáraidnak</a:t>
            </a:r>
            <a:r>
              <a:rPr lang="hu-HU" sz="4400" b="1" dirty="0" smtClean="0">
                <a:latin typeface="Brush Script MT" panose="03060802040406070304" pitchFamily="66" charset="0"/>
              </a:rPr>
              <a:t>!</a:t>
            </a:r>
          </a:p>
          <a:p>
            <a:r>
              <a:rPr lang="hu-HU" sz="4000" b="1" dirty="0" smtClean="0">
                <a:solidFill>
                  <a:schemeClr val="bg2"/>
                </a:solidFill>
              </a:rPr>
              <a:t>Kérj</a:t>
            </a:r>
            <a:r>
              <a:rPr lang="hu-HU" sz="3200" dirty="0" smtClean="0">
                <a:solidFill>
                  <a:schemeClr val="bg2"/>
                </a:solidFill>
              </a:rPr>
              <a:t> </a:t>
            </a:r>
            <a:r>
              <a:rPr lang="hu-HU" sz="3200" dirty="0" smtClean="0"/>
              <a:t>segítséget a </a:t>
            </a:r>
            <a:r>
              <a:rPr lang="hu-HU" sz="3200" dirty="0" smtClean="0">
                <a:hlinkClick r:id="rId5"/>
              </a:rPr>
              <a:t>www.kek-vonal.hu</a:t>
            </a:r>
            <a:r>
              <a:rPr lang="hu-HU" sz="3200" dirty="0" smtClean="0"/>
              <a:t> oldalon!</a:t>
            </a:r>
          </a:p>
          <a:p>
            <a:endParaRPr lang="hu-HU" sz="3200" dirty="0"/>
          </a:p>
          <a:p>
            <a:endParaRPr lang="hu-HU" sz="3200" dirty="0" smtClean="0"/>
          </a:p>
          <a:p>
            <a:endParaRPr lang="hu-HU" sz="32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27922" y="5740142"/>
            <a:ext cx="7084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Saferinternet.hu/ Tippek, videók/ </a:t>
            </a:r>
            <a:r>
              <a:rPr lang="hu-HU" sz="1600" dirty="0" smtClean="0"/>
              <a:t>Fiataloknak</a:t>
            </a:r>
          </a:p>
          <a:p>
            <a:r>
              <a:rPr lang="hu-HU" sz="1600" dirty="0" err="1" smtClean="0"/>
              <a:t>Cyberbullying</a:t>
            </a:r>
            <a:r>
              <a:rPr lang="hu-HU" sz="1600" dirty="0" smtClean="0"/>
              <a:t>-Internetes zaklatás – Mit jelent az internetes zaklatás?</a:t>
            </a:r>
          </a:p>
          <a:p>
            <a:r>
              <a:rPr lang="hu-HU" sz="1600" dirty="0">
                <a:hlinkClick r:id="rId6"/>
              </a:rPr>
              <a:t>http://</a:t>
            </a:r>
            <a:r>
              <a:rPr lang="hu-HU" sz="1600" dirty="0" smtClean="0">
                <a:hlinkClick r:id="rId6"/>
              </a:rPr>
              <a:t>saferinternet.hu/tippek-videok/fiataloknak</a:t>
            </a:r>
            <a:endParaRPr lang="hu-HU" sz="1600" dirty="0" smtClean="0"/>
          </a:p>
          <a:p>
            <a:endParaRPr lang="hu-HU" sz="1600" dirty="0" smtClean="0"/>
          </a:p>
          <a:p>
            <a:endParaRPr lang="hu-HU" sz="1600" dirty="0"/>
          </a:p>
        </p:txBody>
      </p:sp>
      <p:cxnSp>
        <p:nvCxnSpPr>
          <p:cNvPr id="16" name="Egyenes összekötő 15"/>
          <p:cNvCxnSpPr/>
          <p:nvPr/>
        </p:nvCxnSpPr>
        <p:spPr>
          <a:xfrm>
            <a:off x="0" y="5595364"/>
            <a:ext cx="7340252" cy="29317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ép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13" y="5575418"/>
            <a:ext cx="864812" cy="8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69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76144"/>
          </a:xfrm>
          <a:prstGeom prst="rect">
            <a:avLst/>
          </a:prstGeom>
          <a:ln>
            <a:solidFill>
              <a:srgbClr val="165582"/>
            </a:solidFill>
          </a:ln>
        </p:spPr>
      </p:pic>
      <p:sp>
        <p:nvSpPr>
          <p:cNvPr id="10" name="Szövegdoboz 9"/>
          <p:cNvSpPr txBox="1"/>
          <p:nvPr/>
        </p:nvSpPr>
        <p:spPr>
          <a:xfrm>
            <a:off x="158046" y="601758"/>
            <a:ext cx="11763022" cy="2923877"/>
          </a:xfrm>
          <a:prstGeom prst="rect">
            <a:avLst/>
          </a:prstGeom>
          <a:solidFill>
            <a:srgbClr val="0B5183"/>
          </a:solidFill>
          <a:ln>
            <a:solidFill>
              <a:srgbClr val="165582"/>
            </a:solidFill>
          </a:ln>
        </p:spPr>
        <p:txBody>
          <a:bodyPr wrap="square" rtlCol="0">
            <a:spAutoFit/>
          </a:bodyPr>
          <a:lstStyle/>
          <a:p>
            <a:r>
              <a:rPr lang="hu-HU" sz="9200" dirty="0" smtClean="0"/>
              <a:t>                      </a:t>
            </a:r>
          </a:p>
          <a:p>
            <a:r>
              <a:rPr lang="hu-HU" sz="9200" dirty="0"/>
              <a:t> </a:t>
            </a:r>
            <a:r>
              <a:rPr lang="hu-HU" sz="9200" dirty="0" smtClean="0"/>
              <a:t>                  </a:t>
            </a:r>
            <a:r>
              <a:rPr lang="hu-HU" sz="9200" b="1" dirty="0" err="1" smtClean="0"/>
              <a:t>üggőség</a:t>
            </a:r>
            <a:r>
              <a:rPr lang="hu-HU" sz="9200" b="1" dirty="0" smtClean="0"/>
              <a:t>     </a:t>
            </a:r>
            <a:endParaRPr lang="hu-HU" sz="9200" b="1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56"/>
          <a:stretch/>
        </p:blipFill>
        <p:spPr>
          <a:xfrm>
            <a:off x="273603" y="825602"/>
            <a:ext cx="6193298" cy="2476190"/>
          </a:xfrm>
          <a:prstGeom prst="rect">
            <a:avLst/>
          </a:prstGeom>
          <a:ln>
            <a:solidFill>
              <a:srgbClr val="165582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Szövegdoboz 5"/>
          <p:cNvSpPr txBox="1"/>
          <p:nvPr/>
        </p:nvSpPr>
        <p:spPr>
          <a:xfrm>
            <a:off x="969324" y="5780782"/>
            <a:ext cx="627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Saferinternet.hu/ Tippek, videók/ </a:t>
            </a:r>
            <a:r>
              <a:rPr lang="hu-HU" sz="1600" dirty="0" smtClean="0"/>
              <a:t>Fiataloknak</a:t>
            </a:r>
          </a:p>
          <a:p>
            <a:r>
              <a:rPr lang="hu-HU" sz="1600" dirty="0" smtClean="0"/>
              <a:t>Internetfüggőség -A valós életben is megteszed, amit online?</a:t>
            </a:r>
            <a:endParaRPr lang="hu-HU" sz="1600" dirty="0" smtClean="0"/>
          </a:p>
          <a:p>
            <a:r>
              <a:rPr lang="hu-HU" sz="1600" dirty="0">
                <a:hlinkClick r:id="rId6"/>
              </a:rPr>
              <a:t>http://</a:t>
            </a:r>
            <a:r>
              <a:rPr lang="hu-HU" sz="1600" dirty="0" smtClean="0">
                <a:hlinkClick r:id="rId6"/>
              </a:rPr>
              <a:t>saferinternet.hu/tippek-videok/fiataloknak</a:t>
            </a:r>
            <a:endParaRPr lang="hu-HU" sz="1600" dirty="0" smtClean="0"/>
          </a:p>
          <a:p>
            <a:endParaRPr lang="hu-HU" sz="1600" dirty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0" y="5595364"/>
            <a:ext cx="7127310" cy="41348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87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614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32084" y="1160106"/>
            <a:ext cx="423453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9000" dirty="0" smtClean="0">
                <a:latin typeface="Agency FB" panose="020B0503020202020204" pitchFamily="34" charset="0"/>
              </a:rPr>
              <a:t>Ha</a:t>
            </a:r>
            <a:endParaRPr lang="hu-HU" sz="29000" dirty="0">
              <a:latin typeface="Agency FB" panose="020B0503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202195" y="606861"/>
            <a:ext cx="108612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  <a:p>
            <a:r>
              <a:rPr lang="hu-HU" sz="2000" dirty="0" smtClean="0"/>
              <a:t>- </a:t>
            </a:r>
            <a:r>
              <a:rPr lang="hu-HU" sz="4000" dirty="0"/>
              <a:t>f</a:t>
            </a:r>
            <a:r>
              <a:rPr lang="hu-HU" sz="4000" dirty="0" smtClean="0"/>
              <a:t>olyton</a:t>
            </a:r>
            <a:r>
              <a:rPr lang="hu-HU" sz="2000" dirty="0" smtClean="0"/>
              <a:t> </a:t>
            </a:r>
            <a:r>
              <a:rPr lang="hu-HU" sz="2000" dirty="0"/>
              <a:t>a netre </a:t>
            </a:r>
            <a:r>
              <a:rPr lang="hu-HU" sz="2800" dirty="0" smtClean="0"/>
              <a:t>gondolsz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- </a:t>
            </a:r>
            <a:r>
              <a:rPr lang="hu-HU" sz="3200" dirty="0" smtClean="0"/>
              <a:t>nem </a:t>
            </a:r>
            <a:r>
              <a:rPr lang="hu-HU" sz="3200" dirty="0"/>
              <a:t>tudod </a:t>
            </a:r>
            <a:r>
              <a:rPr lang="hu-HU" sz="2000" dirty="0"/>
              <a:t>kontrollálni az internet előtt </a:t>
            </a:r>
            <a:r>
              <a:rPr lang="hu-HU" sz="2400" dirty="0"/>
              <a:t>töltött </a:t>
            </a:r>
            <a:r>
              <a:rPr lang="hu-HU" sz="2400" dirty="0" smtClean="0"/>
              <a:t>időt </a:t>
            </a:r>
            <a:endParaRPr lang="hu-HU" sz="2000" dirty="0"/>
          </a:p>
          <a:p>
            <a:r>
              <a:rPr lang="hu-HU" sz="2000" dirty="0" smtClean="0"/>
              <a:t>- </a:t>
            </a:r>
            <a:r>
              <a:rPr lang="hu-HU" sz="4000" dirty="0" smtClean="0"/>
              <a:t>ott </a:t>
            </a:r>
            <a:r>
              <a:rPr lang="hu-HU" sz="4000" dirty="0"/>
              <a:t>ragadsz </a:t>
            </a:r>
            <a:r>
              <a:rPr lang="hu-HU" sz="2000" dirty="0"/>
              <a:t>a monitor </a:t>
            </a:r>
            <a:r>
              <a:rPr lang="hu-HU" sz="2000" dirty="0" smtClean="0"/>
              <a:t>előtt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- </a:t>
            </a:r>
            <a:r>
              <a:rPr lang="hu-HU" sz="2400" dirty="0" smtClean="0"/>
              <a:t>ingerült és türelmetlen vagy</a:t>
            </a:r>
            <a:r>
              <a:rPr lang="hu-HU" sz="2000" dirty="0" smtClean="0"/>
              <a:t>, </a:t>
            </a:r>
            <a:r>
              <a:rPr lang="hu-HU" sz="2000" dirty="0"/>
              <a:t>ha </a:t>
            </a:r>
            <a:r>
              <a:rPr lang="hu-HU" sz="3200" dirty="0"/>
              <a:t>nem </a:t>
            </a:r>
            <a:r>
              <a:rPr lang="hu-HU" sz="3200" dirty="0" err="1" smtClean="0"/>
              <a:t>gépezhetsz</a:t>
            </a:r>
            <a:r>
              <a:rPr lang="hu-HU" sz="3200" dirty="0" smtClean="0"/>
              <a:t>  </a:t>
            </a:r>
          </a:p>
          <a:p>
            <a:r>
              <a:rPr lang="hu-HU" sz="2000" dirty="0" smtClean="0"/>
              <a:t>- </a:t>
            </a:r>
            <a:r>
              <a:rPr lang="hu-HU" sz="3200" dirty="0" smtClean="0"/>
              <a:t>romlanak</a:t>
            </a:r>
            <a:r>
              <a:rPr lang="hu-HU" sz="2000" dirty="0" smtClean="0"/>
              <a:t> a jegyeid</a:t>
            </a:r>
          </a:p>
          <a:p>
            <a:r>
              <a:rPr lang="hu-HU" sz="2000" dirty="0" smtClean="0"/>
              <a:t>- </a:t>
            </a:r>
            <a:r>
              <a:rPr lang="hu-HU" sz="3600" dirty="0" smtClean="0"/>
              <a:t>hanyagolod </a:t>
            </a:r>
            <a:r>
              <a:rPr lang="hu-HU" sz="2000" dirty="0"/>
              <a:t>az edzéseket </a:t>
            </a:r>
            <a:r>
              <a:rPr lang="hu-HU" sz="2000" dirty="0" smtClean="0"/>
              <a:t>és más kötelezettségeidet</a:t>
            </a:r>
            <a:br>
              <a:rPr lang="hu-HU" sz="2000" dirty="0" smtClean="0"/>
            </a:br>
            <a:r>
              <a:rPr lang="hu-HU" sz="2000" dirty="0" smtClean="0"/>
              <a:t>- </a:t>
            </a:r>
            <a:r>
              <a:rPr lang="hu-HU" sz="2800" dirty="0" smtClean="0"/>
              <a:t>ritkán </a:t>
            </a:r>
            <a:r>
              <a:rPr lang="hu-HU" sz="2000" dirty="0"/>
              <a:t>találkozol </a:t>
            </a:r>
            <a:r>
              <a:rPr lang="hu-HU" sz="2800" dirty="0" smtClean="0"/>
              <a:t>a barátaiddal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97" y="-1282211"/>
            <a:ext cx="9189568" cy="7719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Szövegdoboz 4"/>
          <p:cNvSpPr txBox="1"/>
          <p:nvPr/>
        </p:nvSpPr>
        <p:spPr>
          <a:xfrm rot="504695">
            <a:off x="1271713" y="5002485"/>
            <a:ext cx="8928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Internetfüggő vagy!!!</a:t>
            </a:r>
            <a:endParaRPr lang="hu-HU" sz="66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 rot="823302">
            <a:off x="2778447" y="75784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A </a:t>
            </a:r>
            <a:r>
              <a:rPr lang="hu-HU" sz="2800" dirty="0">
                <a:solidFill>
                  <a:srgbClr val="C00000"/>
                </a:solidFill>
              </a:rPr>
              <a:t>közösségi </a:t>
            </a:r>
            <a:r>
              <a:rPr lang="hu-HU" sz="2800" dirty="0" smtClean="0">
                <a:solidFill>
                  <a:srgbClr val="C00000"/>
                </a:solidFill>
              </a:rPr>
              <a:t>oldalak, </a:t>
            </a:r>
          </a:p>
          <a:p>
            <a:r>
              <a:rPr lang="hu-HU" sz="2800" dirty="0" smtClean="0">
                <a:solidFill>
                  <a:srgbClr val="C00000"/>
                </a:solidFill>
              </a:rPr>
              <a:t>az </a:t>
            </a:r>
            <a:r>
              <a:rPr lang="hu-HU" sz="2800" dirty="0">
                <a:solidFill>
                  <a:srgbClr val="C00000"/>
                </a:solidFill>
              </a:rPr>
              <a:t>online játékok </a:t>
            </a:r>
            <a:endParaRPr lang="hu-HU" sz="2800" dirty="0" smtClean="0">
              <a:solidFill>
                <a:srgbClr val="C00000"/>
              </a:solidFill>
            </a:endParaRPr>
          </a:p>
          <a:p>
            <a:r>
              <a:rPr lang="hu-HU" sz="2800" dirty="0" smtClean="0">
                <a:solidFill>
                  <a:srgbClr val="C00000"/>
                </a:solidFill>
              </a:rPr>
              <a:t>különösen </a:t>
            </a:r>
          </a:p>
          <a:p>
            <a:r>
              <a:rPr lang="hu-HU" sz="2800" dirty="0" smtClean="0">
                <a:solidFill>
                  <a:srgbClr val="C00000"/>
                </a:solidFill>
              </a:rPr>
              <a:t>veszélyesek.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7649372" y="998966"/>
            <a:ext cx="2436419" cy="3252020"/>
          </a:xfrm>
          <a:custGeom>
            <a:avLst/>
            <a:gdLst>
              <a:gd name="connsiteX0" fmla="*/ 0 w 2436419"/>
              <a:gd name="connsiteY0" fmla="*/ 0 h 3252020"/>
              <a:gd name="connsiteX1" fmla="*/ 7374 w 2436419"/>
              <a:gd name="connsiteY1" fmla="*/ 36871 h 3252020"/>
              <a:gd name="connsiteX2" fmla="*/ 14748 w 2436419"/>
              <a:gd name="connsiteY2" fmla="*/ 66368 h 3252020"/>
              <a:gd name="connsiteX3" fmla="*/ 22122 w 2436419"/>
              <a:gd name="connsiteY3" fmla="*/ 184355 h 3252020"/>
              <a:gd name="connsiteX4" fmla="*/ 29496 w 2436419"/>
              <a:gd name="connsiteY4" fmla="*/ 221226 h 3252020"/>
              <a:gd name="connsiteX5" fmla="*/ 58993 w 2436419"/>
              <a:gd name="connsiteY5" fmla="*/ 324465 h 3252020"/>
              <a:gd name="connsiteX6" fmla="*/ 81116 w 2436419"/>
              <a:gd name="connsiteY6" fmla="*/ 390833 h 3252020"/>
              <a:gd name="connsiteX7" fmla="*/ 95864 w 2436419"/>
              <a:gd name="connsiteY7" fmla="*/ 412955 h 3252020"/>
              <a:gd name="connsiteX8" fmla="*/ 117987 w 2436419"/>
              <a:gd name="connsiteY8" fmla="*/ 464575 h 3252020"/>
              <a:gd name="connsiteX9" fmla="*/ 147483 w 2436419"/>
              <a:gd name="connsiteY9" fmla="*/ 530942 h 3252020"/>
              <a:gd name="connsiteX10" fmla="*/ 162232 w 2436419"/>
              <a:gd name="connsiteY10" fmla="*/ 545691 h 3252020"/>
              <a:gd name="connsiteX11" fmla="*/ 191729 w 2436419"/>
              <a:gd name="connsiteY11" fmla="*/ 582562 h 3252020"/>
              <a:gd name="connsiteX12" fmla="*/ 243348 w 2436419"/>
              <a:gd name="connsiteY12" fmla="*/ 597310 h 3252020"/>
              <a:gd name="connsiteX13" fmla="*/ 302342 w 2436419"/>
              <a:gd name="connsiteY13" fmla="*/ 626807 h 3252020"/>
              <a:gd name="connsiteX14" fmla="*/ 353961 w 2436419"/>
              <a:gd name="connsiteY14" fmla="*/ 656304 h 3252020"/>
              <a:gd name="connsiteX15" fmla="*/ 398206 w 2436419"/>
              <a:gd name="connsiteY15" fmla="*/ 671052 h 3252020"/>
              <a:gd name="connsiteX16" fmla="*/ 435077 w 2436419"/>
              <a:gd name="connsiteY16" fmla="*/ 678426 h 3252020"/>
              <a:gd name="connsiteX17" fmla="*/ 464574 w 2436419"/>
              <a:gd name="connsiteY17" fmla="*/ 685800 h 3252020"/>
              <a:gd name="connsiteX18" fmla="*/ 479322 w 2436419"/>
              <a:gd name="connsiteY18" fmla="*/ 700549 h 3252020"/>
              <a:gd name="connsiteX19" fmla="*/ 516193 w 2436419"/>
              <a:gd name="connsiteY19" fmla="*/ 707923 h 3252020"/>
              <a:gd name="connsiteX20" fmla="*/ 538316 w 2436419"/>
              <a:gd name="connsiteY20" fmla="*/ 715297 h 3252020"/>
              <a:gd name="connsiteX21" fmla="*/ 597309 w 2436419"/>
              <a:gd name="connsiteY21" fmla="*/ 730046 h 3252020"/>
              <a:gd name="connsiteX22" fmla="*/ 671051 w 2436419"/>
              <a:gd name="connsiteY22" fmla="*/ 752168 h 3252020"/>
              <a:gd name="connsiteX23" fmla="*/ 862780 w 2436419"/>
              <a:gd name="connsiteY23" fmla="*/ 759542 h 3252020"/>
              <a:gd name="connsiteX24" fmla="*/ 1143000 w 2436419"/>
              <a:gd name="connsiteY24" fmla="*/ 796413 h 3252020"/>
              <a:gd name="connsiteX25" fmla="*/ 1386348 w 2436419"/>
              <a:gd name="connsiteY25" fmla="*/ 825910 h 3252020"/>
              <a:gd name="connsiteX26" fmla="*/ 1496961 w 2436419"/>
              <a:gd name="connsiteY26" fmla="*/ 840658 h 3252020"/>
              <a:gd name="connsiteX27" fmla="*/ 1570703 w 2436419"/>
              <a:gd name="connsiteY27" fmla="*/ 855407 h 3252020"/>
              <a:gd name="connsiteX28" fmla="*/ 1725561 w 2436419"/>
              <a:gd name="connsiteY28" fmla="*/ 870155 h 3252020"/>
              <a:gd name="connsiteX29" fmla="*/ 1755058 w 2436419"/>
              <a:gd name="connsiteY29" fmla="*/ 877529 h 3252020"/>
              <a:gd name="connsiteX30" fmla="*/ 1836174 w 2436419"/>
              <a:gd name="connsiteY30" fmla="*/ 892278 h 3252020"/>
              <a:gd name="connsiteX31" fmla="*/ 1858296 w 2436419"/>
              <a:gd name="connsiteY31" fmla="*/ 899652 h 3252020"/>
              <a:gd name="connsiteX32" fmla="*/ 1880419 w 2436419"/>
              <a:gd name="connsiteY32" fmla="*/ 914400 h 3252020"/>
              <a:gd name="connsiteX33" fmla="*/ 1902542 w 2436419"/>
              <a:gd name="connsiteY33" fmla="*/ 921775 h 3252020"/>
              <a:gd name="connsiteX34" fmla="*/ 1983658 w 2436419"/>
              <a:gd name="connsiteY34" fmla="*/ 951271 h 3252020"/>
              <a:gd name="connsiteX35" fmla="*/ 2020529 w 2436419"/>
              <a:gd name="connsiteY35" fmla="*/ 958646 h 3252020"/>
              <a:gd name="connsiteX36" fmla="*/ 2086896 w 2436419"/>
              <a:gd name="connsiteY36" fmla="*/ 980768 h 3252020"/>
              <a:gd name="connsiteX37" fmla="*/ 2160638 w 2436419"/>
              <a:gd name="connsiteY37" fmla="*/ 1002891 h 3252020"/>
              <a:gd name="connsiteX38" fmla="*/ 2204883 w 2436419"/>
              <a:gd name="connsiteY38" fmla="*/ 1032388 h 3252020"/>
              <a:gd name="connsiteX39" fmla="*/ 2227006 w 2436419"/>
              <a:gd name="connsiteY39" fmla="*/ 1054510 h 3252020"/>
              <a:gd name="connsiteX40" fmla="*/ 2263877 w 2436419"/>
              <a:gd name="connsiteY40" fmla="*/ 1069258 h 3252020"/>
              <a:gd name="connsiteX41" fmla="*/ 2293374 w 2436419"/>
              <a:gd name="connsiteY41" fmla="*/ 1084007 h 3252020"/>
              <a:gd name="connsiteX42" fmla="*/ 2330245 w 2436419"/>
              <a:gd name="connsiteY42" fmla="*/ 1113504 h 3252020"/>
              <a:gd name="connsiteX43" fmla="*/ 2344993 w 2436419"/>
              <a:gd name="connsiteY43" fmla="*/ 1135626 h 3252020"/>
              <a:gd name="connsiteX44" fmla="*/ 2374490 w 2436419"/>
              <a:gd name="connsiteY44" fmla="*/ 1172497 h 3252020"/>
              <a:gd name="connsiteX45" fmla="*/ 2396613 w 2436419"/>
              <a:gd name="connsiteY45" fmla="*/ 1209368 h 3252020"/>
              <a:gd name="connsiteX46" fmla="*/ 2403987 w 2436419"/>
              <a:gd name="connsiteY46" fmla="*/ 1231491 h 3252020"/>
              <a:gd name="connsiteX47" fmla="*/ 2418735 w 2436419"/>
              <a:gd name="connsiteY47" fmla="*/ 1253613 h 3252020"/>
              <a:gd name="connsiteX48" fmla="*/ 2426109 w 2436419"/>
              <a:gd name="connsiteY48" fmla="*/ 1408471 h 3252020"/>
              <a:gd name="connsiteX49" fmla="*/ 2418735 w 2436419"/>
              <a:gd name="connsiteY49" fmla="*/ 1430594 h 3252020"/>
              <a:gd name="connsiteX50" fmla="*/ 2389238 w 2436419"/>
              <a:gd name="connsiteY50" fmla="*/ 1460091 h 3252020"/>
              <a:gd name="connsiteX51" fmla="*/ 2374490 w 2436419"/>
              <a:gd name="connsiteY51" fmla="*/ 1482213 h 3252020"/>
              <a:gd name="connsiteX52" fmla="*/ 2344993 w 2436419"/>
              <a:gd name="connsiteY52" fmla="*/ 1519084 h 3252020"/>
              <a:gd name="connsiteX53" fmla="*/ 2308122 w 2436419"/>
              <a:gd name="connsiteY53" fmla="*/ 1555955 h 3252020"/>
              <a:gd name="connsiteX54" fmla="*/ 2293374 w 2436419"/>
              <a:gd name="connsiteY54" fmla="*/ 1578078 h 3252020"/>
              <a:gd name="connsiteX55" fmla="*/ 2249129 w 2436419"/>
              <a:gd name="connsiteY55" fmla="*/ 1592826 h 3252020"/>
              <a:gd name="connsiteX56" fmla="*/ 2204883 w 2436419"/>
              <a:gd name="connsiteY56" fmla="*/ 1607575 h 3252020"/>
              <a:gd name="connsiteX57" fmla="*/ 2182761 w 2436419"/>
              <a:gd name="connsiteY57" fmla="*/ 1614949 h 3252020"/>
              <a:gd name="connsiteX58" fmla="*/ 2086896 w 2436419"/>
              <a:gd name="connsiteY58" fmla="*/ 1622323 h 3252020"/>
              <a:gd name="connsiteX59" fmla="*/ 1909916 w 2436419"/>
              <a:gd name="connsiteY59" fmla="*/ 1629697 h 3252020"/>
              <a:gd name="connsiteX60" fmla="*/ 1585451 w 2436419"/>
              <a:gd name="connsiteY60" fmla="*/ 1651820 h 3252020"/>
              <a:gd name="connsiteX61" fmla="*/ 1555954 w 2436419"/>
              <a:gd name="connsiteY61" fmla="*/ 1659194 h 3252020"/>
              <a:gd name="connsiteX62" fmla="*/ 1268361 w 2436419"/>
              <a:gd name="connsiteY62" fmla="*/ 1681317 h 3252020"/>
              <a:gd name="connsiteX63" fmla="*/ 1172496 w 2436419"/>
              <a:gd name="connsiteY63" fmla="*/ 1688691 h 3252020"/>
              <a:gd name="connsiteX64" fmla="*/ 1002890 w 2436419"/>
              <a:gd name="connsiteY64" fmla="*/ 1703439 h 3252020"/>
              <a:gd name="connsiteX65" fmla="*/ 980767 w 2436419"/>
              <a:gd name="connsiteY65" fmla="*/ 1710813 h 3252020"/>
              <a:gd name="connsiteX66" fmla="*/ 921774 w 2436419"/>
              <a:gd name="connsiteY66" fmla="*/ 1718188 h 3252020"/>
              <a:gd name="connsiteX67" fmla="*/ 877529 w 2436419"/>
              <a:gd name="connsiteY67" fmla="*/ 1725562 h 3252020"/>
              <a:gd name="connsiteX68" fmla="*/ 789038 w 2436419"/>
              <a:gd name="connsiteY68" fmla="*/ 1747684 h 3252020"/>
              <a:gd name="connsiteX69" fmla="*/ 744793 w 2436419"/>
              <a:gd name="connsiteY69" fmla="*/ 1755058 h 3252020"/>
              <a:gd name="connsiteX70" fmla="*/ 722671 w 2436419"/>
              <a:gd name="connsiteY70" fmla="*/ 1777181 h 3252020"/>
              <a:gd name="connsiteX71" fmla="*/ 685800 w 2436419"/>
              <a:gd name="connsiteY71" fmla="*/ 1784555 h 3252020"/>
              <a:gd name="connsiteX72" fmla="*/ 656303 w 2436419"/>
              <a:gd name="connsiteY72" fmla="*/ 1791929 h 3252020"/>
              <a:gd name="connsiteX73" fmla="*/ 634180 w 2436419"/>
              <a:gd name="connsiteY73" fmla="*/ 1806678 h 3252020"/>
              <a:gd name="connsiteX74" fmla="*/ 619432 w 2436419"/>
              <a:gd name="connsiteY74" fmla="*/ 1828800 h 3252020"/>
              <a:gd name="connsiteX75" fmla="*/ 604683 w 2436419"/>
              <a:gd name="connsiteY75" fmla="*/ 1843549 h 3252020"/>
              <a:gd name="connsiteX76" fmla="*/ 597309 w 2436419"/>
              <a:gd name="connsiteY76" fmla="*/ 1865671 h 3252020"/>
              <a:gd name="connsiteX77" fmla="*/ 560438 w 2436419"/>
              <a:gd name="connsiteY77" fmla="*/ 1895168 h 3252020"/>
              <a:gd name="connsiteX78" fmla="*/ 545690 w 2436419"/>
              <a:gd name="connsiteY78" fmla="*/ 1909917 h 3252020"/>
              <a:gd name="connsiteX79" fmla="*/ 538316 w 2436419"/>
              <a:gd name="connsiteY79" fmla="*/ 1932039 h 3252020"/>
              <a:gd name="connsiteX80" fmla="*/ 501445 w 2436419"/>
              <a:gd name="connsiteY80" fmla="*/ 1968910 h 3252020"/>
              <a:gd name="connsiteX81" fmla="*/ 486696 w 2436419"/>
              <a:gd name="connsiteY81" fmla="*/ 1991033 h 3252020"/>
              <a:gd name="connsiteX82" fmla="*/ 471948 w 2436419"/>
              <a:gd name="connsiteY82" fmla="*/ 2072149 h 3252020"/>
              <a:gd name="connsiteX83" fmla="*/ 457200 w 2436419"/>
              <a:gd name="connsiteY83" fmla="*/ 2094271 h 3252020"/>
              <a:gd name="connsiteX84" fmla="*/ 471948 w 2436419"/>
              <a:gd name="connsiteY84" fmla="*/ 2175388 h 3252020"/>
              <a:gd name="connsiteX85" fmla="*/ 508819 w 2436419"/>
              <a:gd name="connsiteY85" fmla="*/ 2212258 h 3252020"/>
              <a:gd name="connsiteX86" fmla="*/ 538316 w 2436419"/>
              <a:gd name="connsiteY86" fmla="*/ 2241755 h 3252020"/>
              <a:gd name="connsiteX87" fmla="*/ 553064 w 2436419"/>
              <a:gd name="connsiteY87" fmla="*/ 2256504 h 3252020"/>
              <a:gd name="connsiteX88" fmla="*/ 575187 w 2436419"/>
              <a:gd name="connsiteY88" fmla="*/ 2263878 h 3252020"/>
              <a:gd name="connsiteX89" fmla="*/ 626806 w 2436419"/>
              <a:gd name="connsiteY89" fmla="*/ 2293375 h 3252020"/>
              <a:gd name="connsiteX90" fmla="*/ 656303 w 2436419"/>
              <a:gd name="connsiteY90" fmla="*/ 2300749 h 3252020"/>
              <a:gd name="connsiteX91" fmla="*/ 678425 w 2436419"/>
              <a:gd name="connsiteY91" fmla="*/ 2308123 h 3252020"/>
              <a:gd name="connsiteX92" fmla="*/ 759542 w 2436419"/>
              <a:gd name="connsiteY92" fmla="*/ 2322871 h 3252020"/>
              <a:gd name="connsiteX93" fmla="*/ 840658 w 2436419"/>
              <a:gd name="connsiteY93" fmla="*/ 2352368 h 3252020"/>
              <a:gd name="connsiteX94" fmla="*/ 884903 w 2436419"/>
              <a:gd name="connsiteY94" fmla="*/ 2367117 h 3252020"/>
              <a:gd name="connsiteX95" fmla="*/ 907025 w 2436419"/>
              <a:gd name="connsiteY95" fmla="*/ 2374491 h 3252020"/>
              <a:gd name="connsiteX96" fmla="*/ 936522 w 2436419"/>
              <a:gd name="connsiteY96" fmla="*/ 2389239 h 3252020"/>
              <a:gd name="connsiteX97" fmla="*/ 1002890 w 2436419"/>
              <a:gd name="connsiteY97" fmla="*/ 2403988 h 3252020"/>
              <a:gd name="connsiteX98" fmla="*/ 1061883 w 2436419"/>
              <a:gd name="connsiteY98" fmla="*/ 2411362 h 3252020"/>
              <a:gd name="connsiteX99" fmla="*/ 1113503 w 2436419"/>
              <a:gd name="connsiteY99" fmla="*/ 2418736 h 3252020"/>
              <a:gd name="connsiteX100" fmla="*/ 1253613 w 2436419"/>
              <a:gd name="connsiteY100" fmla="*/ 2448233 h 3252020"/>
              <a:gd name="connsiteX101" fmla="*/ 1275735 w 2436419"/>
              <a:gd name="connsiteY101" fmla="*/ 2455607 h 3252020"/>
              <a:gd name="connsiteX102" fmla="*/ 1319980 w 2436419"/>
              <a:gd name="connsiteY102" fmla="*/ 2462981 h 3252020"/>
              <a:gd name="connsiteX103" fmla="*/ 1342103 w 2436419"/>
              <a:gd name="connsiteY103" fmla="*/ 2470355 h 3252020"/>
              <a:gd name="connsiteX104" fmla="*/ 1371600 w 2436419"/>
              <a:gd name="connsiteY104" fmla="*/ 2477729 h 3252020"/>
              <a:gd name="connsiteX105" fmla="*/ 1408471 w 2436419"/>
              <a:gd name="connsiteY105" fmla="*/ 2499852 h 3252020"/>
              <a:gd name="connsiteX106" fmla="*/ 1445342 w 2436419"/>
              <a:gd name="connsiteY106" fmla="*/ 2544097 h 3252020"/>
              <a:gd name="connsiteX107" fmla="*/ 1467464 w 2436419"/>
              <a:gd name="connsiteY107" fmla="*/ 2558846 h 3252020"/>
              <a:gd name="connsiteX108" fmla="*/ 1533832 w 2436419"/>
              <a:gd name="connsiteY108" fmla="*/ 2588342 h 3252020"/>
              <a:gd name="connsiteX109" fmla="*/ 1548580 w 2436419"/>
              <a:gd name="connsiteY109" fmla="*/ 2632588 h 3252020"/>
              <a:gd name="connsiteX110" fmla="*/ 1555954 w 2436419"/>
              <a:gd name="connsiteY110" fmla="*/ 2654710 h 3252020"/>
              <a:gd name="connsiteX111" fmla="*/ 1570703 w 2436419"/>
              <a:gd name="connsiteY111" fmla="*/ 2713704 h 3252020"/>
              <a:gd name="connsiteX112" fmla="*/ 1563329 w 2436419"/>
              <a:gd name="connsiteY112" fmla="*/ 2831691 h 3252020"/>
              <a:gd name="connsiteX113" fmla="*/ 1548580 w 2436419"/>
              <a:gd name="connsiteY113" fmla="*/ 2861188 h 3252020"/>
              <a:gd name="connsiteX114" fmla="*/ 1519083 w 2436419"/>
              <a:gd name="connsiteY114" fmla="*/ 2898058 h 3252020"/>
              <a:gd name="connsiteX115" fmla="*/ 1504335 w 2436419"/>
              <a:gd name="connsiteY115" fmla="*/ 2942304 h 3252020"/>
              <a:gd name="connsiteX116" fmla="*/ 1482213 w 2436419"/>
              <a:gd name="connsiteY116" fmla="*/ 2957052 h 3252020"/>
              <a:gd name="connsiteX117" fmla="*/ 1467464 w 2436419"/>
              <a:gd name="connsiteY117" fmla="*/ 2971800 h 3252020"/>
              <a:gd name="connsiteX118" fmla="*/ 1430593 w 2436419"/>
              <a:gd name="connsiteY118" fmla="*/ 2979175 h 3252020"/>
              <a:gd name="connsiteX119" fmla="*/ 1408471 w 2436419"/>
              <a:gd name="connsiteY119" fmla="*/ 2986549 h 3252020"/>
              <a:gd name="connsiteX120" fmla="*/ 1378974 w 2436419"/>
              <a:gd name="connsiteY120" fmla="*/ 2993923 h 3252020"/>
              <a:gd name="connsiteX121" fmla="*/ 1327354 w 2436419"/>
              <a:gd name="connsiteY121" fmla="*/ 3008671 h 3252020"/>
              <a:gd name="connsiteX122" fmla="*/ 1305232 w 2436419"/>
              <a:gd name="connsiteY122" fmla="*/ 3023420 h 3252020"/>
              <a:gd name="connsiteX123" fmla="*/ 1260987 w 2436419"/>
              <a:gd name="connsiteY123" fmla="*/ 3038168 h 3252020"/>
              <a:gd name="connsiteX124" fmla="*/ 1246238 w 2436419"/>
              <a:gd name="connsiteY124" fmla="*/ 3052917 h 3252020"/>
              <a:gd name="connsiteX125" fmla="*/ 1238864 w 2436419"/>
              <a:gd name="connsiteY125" fmla="*/ 3075039 h 3252020"/>
              <a:gd name="connsiteX126" fmla="*/ 1216742 w 2436419"/>
              <a:gd name="connsiteY126" fmla="*/ 3089788 h 3252020"/>
              <a:gd name="connsiteX127" fmla="*/ 1179871 w 2436419"/>
              <a:gd name="connsiteY127" fmla="*/ 3119284 h 3252020"/>
              <a:gd name="connsiteX128" fmla="*/ 1143000 w 2436419"/>
              <a:gd name="connsiteY128" fmla="*/ 3126658 h 3252020"/>
              <a:gd name="connsiteX129" fmla="*/ 1039761 w 2436419"/>
              <a:gd name="connsiteY129" fmla="*/ 3148781 h 3252020"/>
              <a:gd name="connsiteX130" fmla="*/ 995516 w 2436419"/>
              <a:gd name="connsiteY130" fmla="*/ 3163529 h 3252020"/>
              <a:gd name="connsiteX131" fmla="*/ 973393 w 2436419"/>
              <a:gd name="connsiteY131" fmla="*/ 3178278 h 3252020"/>
              <a:gd name="connsiteX132" fmla="*/ 943896 w 2436419"/>
              <a:gd name="connsiteY132" fmla="*/ 3185652 h 3252020"/>
              <a:gd name="connsiteX133" fmla="*/ 899651 w 2436419"/>
              <a:gd name="connsiteY133" fmla="*/ 3200400 h 3252020"/>
              <a:gd name="connsiteX134" fmla="*/ 855406 w 2436419"/>
              <a:gd name="connsiteY134" fmla="*/ 3215149 h 3252020"/>
              <a:gd name="connsiteX135" fmla="*/ 833283 w 2436419"/>
              <a:gd name="connsiteY135" fmla="*/ 3222523 h 3252020"/>
              <a:gd name="connsiteX136" fmla="*/ 759542 w 2436419"/>
              <a:gd name="connsiteY136" fmla="*/ 3237271 h 3252020"/>
              <a:gd name="connsiteX137" fmla="*/ 656303 w 2436419"/>
              <a:gd name="connsiteY137" fmla="*/ 3252020 h 32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2436419" h="3252020">
                <a:moveTo>
                  <a:pt x="0" y="0"/>
                </a:moveTo>
                <a:cubicBezTo>
                  <a:pt x="2458" y="12290"/>
                  <a:pt x="4655" y="24636"/>
                  <a:pt x="7374" y="36871"/>
                </a:cubicBezTo>
                <a:cubicBezTo>
                  <a:pt x="9573" y="46765"/>
                  <a:pt x="13740" y="56283"/>
                  <a:pt x="14748" y="66368"/>
                </a:cubicBezTo>
                <a:cubicBezTo>
                  <a:pt x="18669" y="105578"/>
                  <a:pt x="18386" y="145127"/>
                  <a:pt x="22122" y="184355"/>
                </a:cubicBezTo>
                <a:cubicBezTo>
                  <a:pt x="23310" y="196832"/>
                  <a:pt x="26678" y="209013"/>
                  <a:pt x="29496" y="221226"/>
                </a:cubicBezTo>
                <a:cubicBezTo>
                  <a:pt x="43385" y="281409"/>
                  <a:pt x="41387" y="271645"/>
                  <a:pt x="58993" y="324465"/>
                </a:cubicBezTo>
                <a:lnTo>
                  <a:pt x="81116" y="390833"/>
                </a:lnTo>
                <a:lnTo>
                  <a:pt x="95864" y="412955"/>
                </a:lnTo>
                <a:cubicBezTo>
                  <a:pt x="115370" y="490983"/>
                  <a:pt x="88886" y="399098"/>
                  <a:pt x="117987" y="464575"/>
                </a:cubicBezTo>
                <a:cubicBezTo>
                  <a:pt x="138452" y="510621"/>
                  <a:pt x="122450" y="499651"/>
                  <a:pt x="147483" y="530942"/>
                </a:cubicBezTo>
                <a:cubicBezTo>
                  <a:pt x="151826" y="536371"/>
                  <a:pt x="157889" y="540262"/>
                  <a:pt x="162232" y="545691"/>
                </a:cubicBezTo>
                <a:cubicBezTo>
                  <a:pt x="171508" y="557286"/>
                  <a:pt x="178032" y="574344"/>
                  <a:pt x="191729" y="582562"/>
                </a:cubicBezTo>
                <a:cubicBezTo>
                  <a:pt x="199286" y="587096"/>
                  <a:pt x="237838" y="595933"/>
                  <a:pt x="243348" y="597310"/>
                </a:cubicBezTo>
                <a:cubicBezTo>
                  <a:pt x="294605" y="631480"/>
                  <a:pt x="230178" y="590724"/>
                  <a:pt x="302342" y="626807"/>
                </a:cubicBezTo>
                <a:cubicBezTo>
                  <a:pt x="355546" y="653410"/>
                  <a:pt x="289328" y="630451"/>
                  <a:pt x="353961" y="656304"/>
                </a:cubicBezTo>
                <a:cubicBezTo>
                  <a:pt x="368395" y="662078"/>
                  <a:pt x="383208" y="666962"/>
                  <a:pt x="398206" y="671052"/>
                </a:cubicBezTo>
                <a:cubicBezTo>
                  <a:pt x="410298" y="674350"/>
                  <a:pt x="422842" y="675707"/>
                  <a:pt x="435077" y="678426"/>
                </a:cubicBezTo>
                <a:cubicBezTo>
                  <a:pt x="444971" y="680625"/>
                  <a:pt x="454742" y="683342"/>
                  <a:pt x="464574" y="685800"/>
                </a:cubicBezTo>
                <a:cubicBezTo>
                  <a:pt x="469490" y="690716"/>
                  <a:pt x="472932" y="697810"/>
                  <a:pt x="479322" y="700549"/>
                </a:cubicBezTo>
                <a:cubicBezTo>
                  <a:pt x="490842" y="705486"/>
                  <a:pt x="504033" y="704883"/>
                  <a:pt x="516193" y="707923"/>
                </a:cubicBezTo>
                <a:cubicBezTo>
                  <a:pt x="523734" y="709808"/>
                  <a:pt x="530817" y="713252"/>
                  <a:pt x="538316" y="715297"/>
                </a:cubicBezTo>
                <a:cubicBezTo>
                  <a:pt x="557871" y="720630"/>
                  <a:pt x="578489" y="722518"/>
                  <a:pt x="597309" y="730046"/>
                </a:cubicBezTo>
                <a:cubicBezTo>
                  <a:pt x="624555" y="740944"/>
                  <a:pt x="641332" y="750251"/>
                  <a:pt x="671051" y="752168"/>
                </a:cubicBezTo>
                <a:cubicBezTo>
                  <a:pt x="734875" y="756286"/>
                  <a:pt x="798870" y="757084"/>
                  <a:pt x="862780" y="759542"/>
                </a:cubicBezTo>
                <a:cubicBezTo>
                  <a:pt x="977687" y="797848"/>
                  <a:pt x="758698" y="726537"/>
                  <a:pt x="1143000" y="796413"/>
                </a:cubicBezTo>
                <a:cubicBezTo>
                  <a:pt x="1299927" y="824946"/>
                  <a:pt x="1152514" y="800631"/>
                  <a:pt x="1386348" y="825910"/>
                </a:cubicBezTo>
                <a:cubicBezTo>
                  <a:pt x="1423330" y="829908"/>
                  <a:pt x="1460231" y="834781"/>
                  <a:pt x="1496961" y="840658"/>
                </a:cubicBezTo>
                <a:cubicBezTo>
                  <a:pt x="1521714" y="844618"/>
                  <a:pt x="1545748" y="853030"/>
                  <a:pt x="1570703" y="855407"/>
                </a:cubicBezTo>
                <a:lnTo>
                  <a:pt x="1725561" y="870155"/>
                </a:lnTo>
                <a:cubicBezTo>
                  <a:pt x="1735393" y="872613"/>
                  <a:pt x="1745087" y="875716"/>
                  <a:pt x="1755058" y="877529"/>
                </a:cubicBezTo>
                <a:cubicBezTo>
                  <a:pt x="1812492" y="887972"/>
                  <a:pt x="1792274" y="879736"/>
                  <a:pt x="1836174" y="892278"/>
                </a:cubicBezTo>
                <a:cubicBezTo>
                  <a:pt x="1843648" y="894413"/>
                  <a:pt x="1851344" y="896176"/>
                  <a:pt x="1858296" y="899652"/>
                </a:cubicBezTo>
                <a:cubicBezTo>
                  <a:pt x="1866223" y="903615"/>
                  <a:pt x="1872492" y="910436"/>
                  <a:pt x="1880419" y="914400"/>
                </a:cubicBezTo>
                <a:cubicBezTo>
                  <a:pt x="1887372" y="917876"/>
                  <a:pt x="1895264" y="919046"/>
                  <a:pt x="1902542" y="921775"/>
                </a:cubicBezTo>
                <a:cubicBezTo>
                  <a:pt x="1924327" y="929944"/>
                  <a:pt x="1961525" y="946844"/>
                  <a:pt x="1983658" y="951271"/>
                </a:cubicBezTo>
                <a:lnTo>
                  <a:pt x="2020529" y="958646"/>
                </a:lnTo>
                <a:cubicBezTo>
                  <a:pt x="2094672" y="995717"/>
                  <a:pt x="2001122" y="952176"/>
                  <a:pt x="2086896" y="980768"/>
                </a:cubicBezTo>
                <a:cubicBezTo>
                  <a:pt x="2172637" y="1009349"/>
                  <a:pt x="2047240" y="983992"/>
                  <a:pt x="2160638" y="1002891"/>
                </a:cubicBezTo>
                <a:cubicBezTo>
                  <a:pt x="2175386" y="1012723"/>
                  <a:pt x="2192349" y="1019855"/>
                  <a:pt x="2204883" y="1032388"/>
                </a:cubicBezTo>
                <a:cubicBezTo>
                  <a:pt x="2212257" y="1039762"/>
                  <a:pt x="2218162" y="1048983"/>
                  <a:pt x="2227006" y="1054510"/>
                </a:cubicBezTo>
                <a:cubicBezTo>
                  <a:pt x="2238231" y="1061525"/>
                  <a:pt x="2251781" y="1063882"/>
                  <a:pt x="2263877" y="1069258"/>
                </a:cubicBezTo>
                <a:cubicBezTo>
                  <a:pt x="2273922" y="1073723"/>
                  <a:pt x="2283829" y="1078553"/>
                  <a:pt x="2293374" y="1084007"/>
                </a:cubicBezTo>
                <a:cubicBezTo>
                  <a:pt x="2307495" y="1092076"/>
                  <a:pt x="2320044" y="1100753"/>
                  <a:pt x="2330245" y="1113504"/>
                </a:cubicBezTo>
                <a:cubicBezTo>
                  <a:pt x="2335781" y="1120424"/>
                  <a:pt x="2339457" y="1128706"/>
                  <a:pt x="2344993" y="1135626"/>
                </a:cubicBezTo>
                <a:cubicBezTo>
                  <a:pt x="2387023" y="1188163"/>
                  <a:pt x="2329099" y="1104411"/>
                  <a:pt x="2374490" y="1172497"/>
                </a:cubicBezTo>
                <a:cubicBezTo>
                  <a:pt x="2395379" y="1235168"/>
                  <a:pt x="2366245" y="1158756"/>
                  <a:pt x="2396613" y="1209368"/>
                </a:cubicBezTo>
                <a:cubicBezTo>
                  <a:pt x="2400612" y="1216033"/>
                  <a:pt x="2400511" y="1224538"/>
                  <a:pt x="2403987" y="1231491"/>
                </a:cubicBezTo>
                <a:cubicBezTo>
                  <a:pt x="2407950" y="1239418"/>
                  <a:pt x="2413819" y="1246239"/>
                  <a:pt x="2418735" y="1253613"/>
                </a:cubicBezTo>
                <a:cubicBezTo>
                  <a:pt x="2443400" y="1327609"/>
                  <a:pt x="2438721" y="1294959"/>
                  <a:pt x="2426109" y="1408471"/>
                </a:cubicBezTo>
                <a:cubicBezTo>
                  <a:pt x="2425251" y="1416197"/>
                  <a:pt x="2423253" y="1424269"/>
                  <a:pt x="2418735" y="1430594"/>
                </a:cubicBezTo>
                <a:cubicBezTo>
                  <a:pt x="2410653" y="1441909"/>
                  <a:pt x="2398287" y="1449534"/>
                  <a:pt x="2389238" y="1460091"/>
                </a:cubicBezTo>
                <a:cubicBezTo>
                  <a:pt x="2383470" y="1466820"/>
                  <a:pt x="2380026" y="1475293"/>
                  <a:pt x="2374490" y="1482213"/>
                </a:cubicBezTo>
                <a:cubicBezTo>
                  <a:pt x="2332452" y="1534762"/>
                  <a:pt x="2390398" y="1450981"/>
                  <a:pt x="2344993" y="1519084"/>
                </a:cubicBezTo>
                <a:cubicBezTo>
                  <a:pt x="2330178" y="1563532"/>
                  <a:pt x="2350179" y="1520907"/>
                  <a:pt x="2308122" y="1555955"/>
                </a:cubicBezTo>
                <a:cubicBezTo>
                  <a:pt x="2301313" y="1561629"/>
                  <a:pt x="2300890" y="1573381"/>
                  <a:pt x="2293374" y="1578078"/>
                </a:cubicBezTo>
                <a:cubicBezTo>
                  <a:pt x="2280191" y="1586317"/>
                  <a:pt x="2263877" y="1587910"/>
                  <a:pt x="2249129" y="1592826"/>
                </a:cubicBezTo>
                <a:lnTo>
                  <a:pt x="2204883" y="1607575"/>
                </a:lnTo>
                <a:cubicBezTo>
                  <a:pt x="2197509" y="1610033"/>
                  <a:pt x="2190511" y="1614353"/>
                  <a:pt x="2182761" y="1614949"/>
                </a:cubicBezTo>
                <a:cubicBezTo>
                  <a:pt x="2150806" y="1617407"/>
                  <a:pt x="2118899" y="1620593"/>
                  <a:pt x="2086896" y="1622323"/>
                </a:cubicBezTo>
                <a:cubicBezTo>
                  <a:pt x="2027938" y="1625510"/>
                  <a:pt x="1968909" y="1627239"/>
                  <a:pt x="1909916" y="1629697"/>
                </a:cubicBezTo>
                <a:cubicBezTo>
                  <a:pt x="1754187" y="1660844"/>
                  <a:pt x="1861231" y="1643709"/>
                  <a:pt x="1585451" y="1651820"/>
                </a:cubicBezTo>
                <a:cubicBezTo>
                  <a:pt x="1575619" y="1654278"/>
                  <a:pt x="1565892" y="1657206"/>
                  <a:pt x="1555954" y="1659194"/>
                </a:cubicBezTo>
                <a:cubicBezTo>
                  <a:pt x="1460691" y="1678246"/>
                  <a:pt x="1368247" y="1674803"/>
                  <a:pt x="1268361" y="1681317"/>
                </a:cubicBezTo>
                <a:cubicBezTo>
                  <a:pt x="1236380" y="1683403"/>
                  <a:pt x="1204451" y="1686233"/>
                  <a:pt x="1172496" y="1688691"/>
                </a:cubicBezTo>
                <a:cubicBezTo>
                  <a:pt x="1056012" y="1708105"/>
                  <a:pt x="1229823" y="1680746"/>
                  <a:pt x="1002890" y="1703439"/>
                </a:cubicBezTo>
                <a:cubicBezTo>
                  <a:pt x="995155" y="1704212"/>
                  <a:pt x="988415" y="1709422"/>
                  <a:pt x="980767" y="1710813"/>
                </a:cubicBezTo>
                <a:cubicBezTo>
                  <a:pt x="961269" y="1714358"/>
                  <a:pt x="941392" y="1715385"/>
                  <a:pt x="921774" y="1718188"/>
                </a:cubicBezTo>
                <a:cubicBezTo>
                  <a:pt x="906973" y="1720303"/>
                  <a:pt x="892240" y="1722887"/>
                  <a:pt x="877529" y="1725562"/>
                </a:cubicBezTo>
                <a:cubicBezTo>
                  <a:pt x="793268" y="1740882"/>
                  <a:pt x="895318" y="1723159"/>
                  <a:pt x="789038" y="1747684"/>
                </a:cubicBezTo>
                <a:cubicBezTo>
                  <a:pt x="774469" y="1751046"/>
                  <a:pt x="759541" y="1752600"/>
                  <a:pt x="744793" y="1755058"/>
                </a:cubicBezTo>
                <a:cubicBezTo>
                  <a:pt x="737419" y="1762432"/>
                  <a:pt x="731999" y="1772517"/>
                  <a:pt x="722671" y="1777181"/>
                </a:cubicBezTo>
                <a:cubicBezTo>
                  <a:pt x="711461" y="1782786"/>
                  <a:pt x="698035" y="1781836"/>
                  <a:pt x="685800" y="1784555"/>
                </a:cubicBezTo>
                <a:cubicBezTo>
                  <a:pt x="675906" y="1786754"/>
                  <a:pt x="666135" y="1789471"/>
                  <a:pt x="656303" y="1791929"/>
                </a:cubicBezTo>
                <a:cubicBezTo>
                  <a:pt x="648929" y="1796845"/>
                  <a:pt x="640447" y="1800411"/>
                  <a:pt x="634180" y="1806678"/>
                </a:cubicBezTo>
                <a:cubicBezTo>
                  <a:pt x="627913" y="1812945"/>
                  <a:pt x="624968" y="1821880"/>
                  <a:pt x="619432" y="1828800"/>
                </a:cubicBezTo>
                <a:cubicBezTo>
                  <a:pt x="615089" y="1834229"/>
                  <a:pt x="609599" y="1838633"/>
                  <a:pt x="604683" y="1843549"/>
                </a:cubicBezTo>
                <a:cubicBezTo>
                  <a:pt x="602225" y="1850923"/>
                  <a:pt x="601308" y="1859006"/>
                  <a:pt x="597309" y="1865671"/>
                </a:cubicBezTo>
                <a:cubicBezTo>
                  <a:pt x="589089" y="1879371"/>
                  <a:pt x="572036" y="1885890"/>
                  <a:pt x="560438" y="1895168"/>
                </a:cubicBezTo>
                <a:cubicBezTo>
                  <a:pt x="555009" y="1899511"/>
                  <a:pt x="550606" y="1905001"/>
                  <a:pt x="545690" y="1909917"/>
                </a:cubicBezTo>
                <a:cubicBezTo>
                  <a:pt x="543232" y="1917291"/>
                  <a:pt x="542980" y="1925821"/>
                  <a:pt x="538316" y="1932039"/>
                </a:cubicBezTo>
                <a:cubicBezTo>
                  <a:pt x="527887" y="1945944"/>
                  <a:pt x="511086" y="1954448"/>
                  <a:pt x="501445" y="1968910"/>
                </a:cubicBezTo>
                <a:lnTo>
                  <a:pt x="486696" y="1991033"/>
                </a:lnTo>
                <a:cubicBezTo>
                  <a:pt x="484154" y="2011367"/>
                  <a:pt x="483315" y="2049415"/>
                  <a:pt x="471948" y="2072149"/>
                </a:cubicBezTo>
                <a:cubicBezTo>
                  <a:pt x="467985" y="2080076"/>
                  <a:pt x="462116" y="2086897"/>
                  <a:pt x="457200" y="2094271"/>
                </a:cubicBezTo>
                <a:cubicBezTo>
                  <a:pt x="459742" y="2114605"/>
                  <a:pt x="460581" y="2152653"/>
                  <a:pt x="471948" y="2175388"/>
                </a:cubicBezTo>
                <a:cubicBezTo>
                  <a:pt x="487925" y="2207343"/>
                  <a:pt x="483009" y="2190136"/>
                  <a:pt x="508819" y="2212258"/>
                </a:cubicBezTo>
                <a:cubicBezTo>
                  <a:pt x="519377" y="2221307"/>
                  <a:pt x="528484" y="2231923"/>
                  <a:pt x="538316" y="2241755"/>
                </a:cubicBezTo>
                <a:cubicBezTo>
                  <a:pt x="543232" y="2246671"/>
                  <a:pt x="546468" y="2254306"/>
                  <a:pt x="553064" y="2256504"/>
                </a:cubicBezTo>
                <a:lnTo>
                  <a:pt x="575187" y="2263878"/>
                </a:lnTo>
                <a:cubicBezTo>
                  <a:pt x="593524" y="2276103"/>
                  <a:pt x="605423" y="2285356"/>
                  <a:pt x="626806" y="2293375"/>
                </a:cubicBezTo>
                <a:cubicBezTo>
                  <a:pt x="636296" y="2296934"/>
                  <a:pt x="646558" y="2297965"/>
                  <a:pt x="656303" y="2300749"/>
                </a:cubicBezTo>
                <a:cubicBezTo>
                  <a:pt x="663777" y="2302884"/>
                  <a:pt x="670803" y="2306599"/>
                  <a:pt x="678425" y="2308123"/>
                </a:cubicBezTo>
                <a:cubicBezTo>
                  <a:pt x="810543" y="2334546"/>
                  <a:pt x="672095" y="2301010"/>
                  <a:pt x="759542" y="2322871"/>
                </a:cubicBezTo>
                <a:cubicBezTo>
                  <a:pt x="805919" y="2353791"/>
                  <a:pt x="756165" y="2324202"/>
                  <a:pt x="840658" y="2352368"/>
                </a:cubicBezTo>
                <a:lnTo>
                  <a:pt x="884903" y="2367117"/>
                </a:lnTo>
                <a:cubicBezTo>
                  <a:pt x="892277" y="2369575"/>
                  <a:pt x="900073" y="2371015"/>
                  <a:pt x="907025" y="2374491"/>
                </a:cubicBezTo>
                <a:cubicBezTo>
                  <a:pt x="916857" y="2379407"/>
                  <a:pt x="926229" y="2385379"/>
                  <a:pt x="936522" y="2389239"/>
                </a:cubicBezTo>
                <a:cubicBezTo>
                  <a:pt x="946730" y="2393067"/>
                  <a:pt x="994973" y="2402770"/>
                  <a:pt x="1002890" y="2403988"/>
                </a:cubicBezTo>
                <a:cubicBezTo>
                  <a:pt x="1022477" y="2407002"/>
                  <a:pt x="1042239" y="2408743"/>
                  <a:pt x="1061883" y="2411362"/>
                </a:cubicBezTo>
                <a:lnTo>
                  <a:pt x="1113503" y="2418736"/>
                </a:lnTo>
                <a:cubicBezTo>
                  <a:pt x="1200763" y="2447822"/>
                  <a:pt x="1116714" y="2422564"/>
                  <a:pt x="1253613" y="2448233"/>
                </a:cubicBezTo>
                <a:cubicBezTo>
                  <a:pt x="1261253" y="2449665"/>
                  <a:pt x="1268147" y="2453921"/>
                  <a:pt x="1275735" y="2455607"/>
                </a:cubicBezTo>
                <a:cubicBezTo>
                  <a:pt x="1290331" y="2458850"/>
                  <a:pt x="1305384" y="2459738"/>
                  <a:pt x="1319980" y="2462981"/>
                </a:cubicBezTo>
                <a:cubicBezTo>
                  <a:pt x="1327568" y="2464667"/>
                  <a:pt x="1334629" y="2468220"/>
                  <a:pt x="1342103" y="2470355"/>
                </a:cubicBezTo>
                <a:cubicBezTo>
                  <a:pt x="1351848" y="2473139"/>
                  <a:pt x="1361768" y="2475271"/>
                  <a:pt x="1371600" y="2477729"/>
                </a:cubicBezTo>
                <a:cubicBezTo>
                  <a:pt x="1417528" y="2523660"/>
                  <a:pt x="1351037" y="2461562"/>
                  <a:pt x="1408471" y="2499852"/>
                </a:cubicBezTo>
                <a:cubicBezTo>
                  <a:pt x="1444704" y="2524008"/>
                  <a:pt x="1418141" y="2516896"/>
                  <a:pt x="1445342" y="2544097"/>
                </a:cubicBezTo>
                <a:cubicBezTo>
                  <a:pt x="1451609" y="2550364"/>
                  <a:pt x="1459365" y="2555246"/>
                  <a:pt x="1467464" y="2558846"/>
                </a:cubicBezTo>
                <a:cubicBezTo>
                  <a:pt x="1546452" y="2593952"/>
                  <a:pt x="1483760" y="2554962"/>
                  <a:pt x="1533832" y="2588342"/>
                </a:cubicBezTo>
                <a:lnTo>
                  <a:pt x="1548580" y="2632588"/>
                </a:lnTo>
                <a:cubicBezTo>
                  <a:pt x="1551038" y="2639962"/>
                  <a:pt x="1554069" y="2647169"/>
                  <a:pt x="1555954" y="2654710"/>
                </a:cubicBezTo>
                <a:lnTo>
                  <a:pt x="1570703" y="2713704"/>
                </a:lnTo>
                <a:cubicBezTo>
                  <a:pt x="1568245" y="2753033"/>
                  <a:pt x="1569175" y="2792721"/>
                  <a:pt x="1563329" y="2831691"/>
                </a:cubicBezTo>
                <a:cubicBezTo>
                  <a:pt x="1561698" y="2842562"/>
                  <a:pt x="1554034" y="2851643"/>
                  <a:pt x="1548580" y="2861188"/>
                </a:cubicBezTo>
                <a:cubicBezTo>
                  <a:pt x="1536176" y="2882895"/>
                  <a:pt x="1535235" y="2881907"/>
                  <a:pt x="1519083" y="2898058"/>
                </a:cubicBezTo>
                <a:cubicBezTo>
                  <a:pt x="1514167" y="2912807"/>
                  <a:pt x="1517270" y="2933680"/>
                  <a:pt x="1504335" y="2942304"/>
                </a:cubicBezTo>
                <a:cubicBezTo>
                  <a:pt x="1496961" y="2947220"/>
                  <a:pt x="1489133" y="2951516"/>
                  <a:pt x="1482213" y="2957052"/>
                </a:cubicBezTo>
                <a:cubicBezTo>
                  <a:pt x="1476784" y="2961395"/>
                  <a:pt x="1473854" y="2969061"/>
                  <a:pt x="1467464" y="2971800"/>
                </a:cubicBezTo>
                <a:cubicBezTo>
                  <a:pt x="1455944" y="2976737"/>
                  <a:pt x="1442753" y="2976135"/>
                  <a:pt x="1430593" y="2979175"/>
                </a:cubicBezTo>
                <a:cubicBezTo>
                  <a:pt x="1423052" y="2981060"/>
                  <a:pt x="1415945" y="2984414"/>
                  <a:pt x="1408471" y="2986549"/>
                </a:cubicBezTo>
                <a:cubicBezTo>
                  <a:pt x="1398726" y="2989333"/>
                  <a:pt x="1388719" y="2991139"/>
                  <a:pt x="1378974" y="2993923"/>
                </a:cubicBezTo>
                <a:cubicBezTo>
                  <a:pt x="1304919" y="3015081"/>
                  <a:pt x="1419566" y="2985619"/>
                  <a:pt x="1327354" y="3008671"/>
                </a:cubicBezTo>
                <a:cubicBezTo>
                  <a:pt x="1319980" y="3013587"/>
                  <a:pt x="1313331" y="3019820"/>
                  <a:pt x="1305232" y="3023420"/>
                </a:cubicBezTo>
                <a:cubicBezTo>
                  <a:pt x="1291026" y="3029734"/>
                  <a:pt x="1260987" y="3038168"/>
                  <a:pt x="1260987" y="3038168"/>
                </a:cubicBezTo>
                <a:cubicBezTo>
                  <a:pt x="1256071" y="3043084"/>
                  <a:pt x="1249815" y="3046955"/>
                  <a:pt x="1246238" y="3052917"/>
                </a:cubicBezTo>
                <a:cubicBezTo>
                  <a:pt x="1242239" y="3059582"/>
                  <a:pt x="1243720" y="3068969"/>
                  <a:pt x="1238864" y="3075039"/>
                </a:cubicBezTo>
                <a:cubicBezTo>
                  <a:pt x="1233328" y="3081960"/>
                  <a:pt x="1223663" y="3084252"/>
                  <a:pt x="1216742" y="3089788"/>
                </a:cubicBezTo>
                <a:cubicBezTo>
                  <a:pt x="1200864" y="3102490"/>
                  <a:pt x="1201228" y="3111275"/>
                  <a:pt x="1179871" y="3119284"/>
                </a:cubicBezTo>
                <a:cubicBezTo>
                  <a:pt x="1168135" y="3123685"/>
                  <a:pt x="1155290" y="3124200"/>
                  <a:pt x="1143000" y="3126658"/>
                </a:cubicBezTo>
                <a:cubicBezTo>
                  <a:pt x="1080858" y="3157730"/>
                  <a:pt x="1148150" y="3128459"/>
                  <a:pt x="1039761" y="3148781"/>
                </a:cubicBezTo>
                <a:cubicBezTo>
                  <a:pt x="1024481" y="3151646"/>
                  <a:pt x="995516" y="3163529"/>
                  <a:pt x="995516" y="3163529"/>
                </a:cubicBezTo>
                <a:cubicBezTo>
                  <a:pt x="988142" y="3168445"/>
                  <a:pt x="981539" y="3174787"/>
                  <a:pt x="973393" y="3178278"/>
                </a:cubicBezTo>
                <a:cubicBezTo>
                  <a:pt x="964078" y="3182270"/>
                  <a:pt x="953604" y="3182740"/>
                  <a:pt x="943896" y="3185652"/>
                </a:cubicBezTo>
                <a:cubicBezTo>
                  <a:pt x="929006" y="3190119"/>
                  <a:pt x="914399" y="3195484"/>
                  <a:pt x="899651" y="3200400"/>
                </a:cubicBezTo>
                <a:lnTo>
                  <a:pt x="855406" y="3215149"/>
                </a:lnTo>
                <a:cubicBezTo>
                  <a:pt x="848032" y="3217607"/>
                  <a:pt x="840905" y="3220999"/>
                  <a:pt x="833283" y="3222523"/>
                </a:cubicBezTo>
                <a:cubicBezTo>
                  <a:pt x="808703" y="3227439"/>
                  <a:pt x="784238" y="3232976"/>
                  <a:pt x="759542" y="3237271"/>
                </a:cubicBezTo>
                <a:cubicBezTo>
                  <a:pt x="672587" y="3252394"/>
                  <a:pt x="695146" y="3252020"/>
                  <a:pt x="656303" y="325202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120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93" y="1517809"/>
            <a:ext cx="3901440" cy="1950720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76144"/>
          </a:xfrm>
          <a:prstGeom prst="rect">
            <a:avLst/>
          </a:prstGeom>
          <a:ln>
            <a:solidFill>
              <a:srgbClr val="165582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383"/>
            <a:ext cx="12191999" cy="418855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0" y="49900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Ha </a:t>
            </a:r>
            <a:r>
              <a:rPr lang="hu-HU" sz="5400" b="1" i="1" dirty="0" smtClean="0">
                <a:solidFill>
                  <a:schemeClr val="tx2">
                    <a:lumMod val="50000"/>
                  </a:schemeClr>
                </a:solidFill>
              </a:rPr>
              <a:t>függő</a:t>
            </a:r>
            <a:r>
              <a:rPr lang="hu-HU" sz="4400" b="1" dirty="0" smtClean="0"/>
              <a:t> vagy, itt az ideje a cselekvésnek!</a:t>
            </a:r>
            <a:endParaRPr lang="hu-HU" sz="44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1997193"/>
            <a:ext cx="12191999" cy="32932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2">
                    <a:lumMod val="75000"/>
                  </a:schemeClr>
                </a:solidFill>
              </a:rPr>
              <a:t>     Figyeld az interneten </a:t>
            </a:r>
            <a:r>
              <a:rPr lang="hu-HU" sz="4000" dirty="0" smtClean="0">
                <a:solidFill>
                  <a:schemeClr val="tx2">
                    <a:lumMod val="50000"/>
                  </a:schemeClr>
                </a:solidFill>
              </a:rPr>
              <a:t>töltött</a:t>
            </a:r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4000" dirty="0" smtClean="0">
                <a:solidFill>
                  <a:schemeClr val="tx2">
                    <a:lumMod val="50000"/>
                  </a:schemeClr>
                </a:solidFill>
              </a:rPr>
              <a:t>időt!</a:t>
            </a:r>
            <a:endParaRPr lang="hu-H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z="3600" dirty="0" smtClean="0">
                <a:solidFill>
                  <a:schemeClr val="bg2">
                    <a:lumMod val="75000"/>
                  </a:schemeClr>
                </a:solidFill>
              </a:rPr>
              <a:t>     Tűzz ki </a:t>
            </a:r>
            <a:r>
              <a:rPr lang="hu-HU" sz="4000" b="1" dirty="0" smtClean="0">
                <a:solidFill>
                  <a:schemeClr val="bg2">
                    <a:lumMod val="75000"/>
                  </a:schemeClr>
                </a:solidFill>
              </a:rPr>
              <a:t>célt</a:t>
            </a:r>
            <a:r>
              <a:rPr lang="hu-HU" sz="3600" dirty="0" smtClean="0">
                <a:solidFill>
                  <a:schemeClr val="bg2">
                    <a:lumMod val="75000"/>
                  </a:schemeClr>
                </a:solidFill>
              </a:rPr>
              <a:t> magad elé!</a:t>
            </a:r>
          </a:p>
          <a:p>
            <a:r>
              <a:rPr lang="hu-HU" sz="4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Foglald el </a:t>
            </a:r>
            <a:r>
              <a:rPr lang="hu-HU" sz="3600" dirty="0" smtClean="0">
                <a:solidFill>
                  <a:schemeClr val="bg2">
                    <a:lumMod val="75000"/>
                  </a:schemeClr>
                </a:solidFill>
              </a:rPr>
              <a:t>magadat!</a:t>
            </a:r>
          </a:p>
          <a:p>
            <a:r>
              <a:rPr lang="hu-HU" sz="4000" b="1" dirty="0" smtClean="0">
                <a:solidFill>
                  <a:schemeClr val="bg2">
                    <a:lumMod val="75000"/>
                  </a:schemeClr>
                </a:solidFill>
              </a:rPr>
              <a:t>    Ne hanyagold </a:t>
            </a:r>
            <a:r>
              <a:rPr lang="hu-HU" sz="3600" dirty="0" smtClean="0">
                <a:solidFill>
                  <a:schemeClr val="bg2">
                    <a:lumMod val="75000"/>
                  </a:schemeClr>
                </a:solidFill>
              </a:rPr>
              <a:t>el a barátaidat, családodat!</a:t>
            </a:r>
          </a:p>
          <a:p>
            <a:r>
              <a:rPr lang="hu-HU" sz="4400" dirty="0" smtClean="0">
                <a:solidFill>
                  <a:schemeClr val="tx2">
                    <a:lumMod val="50000"/>
                  </a:schemeClr>
                </a:solidFill>
              </a:rPr>
              <a:t>    Kérj segítséget!</a:t>
            </a:r>
            <a:endParaRPr lang="hu-H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68700" y="5956146"/>
            <a:ext cx="7485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KamaszPanasz/Kamaszokról, kamaszoktól, kamaszoknak/ Betegségek/ Internetfüggő vagyok, mit tegyek?- 2015.03.20.</a:t>
            </a:r>
            <a:endParaRPr lang="hu-HU" sz="1600" dirty="0" smtClean="0"/>
          </a:p>
          <a:p>
            <a:r>
              <a:rPr lang="hu-HU" sz="1600" dirty="0">
                <a:hlinkClick r:id="rId5"/>
              </a:rPr>
              <a:t>http://</a:t>
            </a:r>
            <a:r>
              <a:rPr lang="hu-HU" sz="1600" dirty="0" smtClean="0">
                <a:hlinkClick r:id="rId5"/>
              </a:rPr>
              <a:t>www.kamaszpanasz.hu/hirek/betegsegek/3030/internet-fuggoseg</a:t>
            </a:r>
            <a:endParaRPr lang="hu-HU" sz="1600" dirty="0" smtClean="0"/>
          </a:p>
          <a:p>
            <a:endParaRPr lang="hu-HU" sz="1600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0" y="5816941"/>
            <a:ext cx="8217074" cy="0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13" y="5575418"/>
            <a:ext cx="864812" cy="8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05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144"/>
            <a:ext cx="12191999" cy="6876144"/>
          </a:xfrm>
        </p:spPr>
      </p:pic>
      <p:sp>
        <p:nvSpPr>
          <p:cNvPr id="15" name="Szövegdoboz 14"/>
          <p:cNvSpPr txBox="1"/>
          <p:nvPr/>
        </p:nvSpPr>
        <p:spPr>
          <a:xfrm>
            <a:off x="1" y="1310029"/>
            <a:ext cx="12191999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hu-HU" sz="3200" dirty="0" smtClean="0">
                <a:solidFill>
                  <a:prstClr val="white"/>
                </a:solidFill>
              </a:rPr>
              <a:t>   </a:t>
            </a:r>
          </a:p>
          <a:p>
            <a:pPr lvl="0" algn="ctr"/>
            <a:r>
              <a:rPr lang="hu-HU" sz="3600" dirty="0" smtClean="0">
                <a:solidFill>
                  <a:prstClr val="white"/>
                </a:solidFill>
              </a:rPr>
              <a:t>    2018-ra </a:t>
            </a:r>
            <a:r>
              <a:rPr lang="hu-HU" sz="3600" dirty="0">
                <a:solidFill>
                  <a:prstClr val="white"/>
                </a:solidFill>
              </a:rPr>
              <a:t>várhatóan </a:t>
            </a:r>
            <a:r>
              <a:rPr lang="hu-HU" sz="3600" b="1" dirty="0">
                <a:solidFill>
                  <a:srgbClr val="76DBF4">
                    <a:lumMod val="60000"/>
                    <a:lumOff val="40000"/>
                  </a:srgbClr>
                </a:solidFill>
              </a:rPr>
              <a:t>3,74 milliárd </a:t>
            </a:r>
            <a:r>
              <a:rPr lang="hu-HU" sz="3600" dirty="0">
                <a:solidFill>
                  <a:prstClr val="white"/>
                </a:solidFill>
              </a:rPr>
              <a:t>felhasználója lesz</a:t>
            </a:r>
            <a:r>
              <a:rPr lang="hu-HU" sz="3200" dirty="0" smtClean="0">
                <a:solidFill>
                  <a:prstClr val="white"/>
                </a:solidFill>
              </a:rPr>
              <a:t>.</a:t>
            </a:r>
          </a:p>
          <a:p>
            <a:pPr lvl="0" algn="ctr"/>
            <a:endParaRPr lang="hu-HU" sz="3200" dirty="0">
              <a:solidFill>
                <a:prstClr val="white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9533" y="561474"/>
            <a:ext cx="1106896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dirty="0"/>
              <a:t>A</a:t>
            </a:r>
            <a:r>
              <a:rPr lang="hu-HU" sz="3600" dirty="0" smtClean="0"/>
              <a:t>z internet </a:t>
            </a:r>
            <a:r>
              <a:rPr lang="hu-HU" sz="4800" b="1" dirty="0" smtClean="0">
                <a:solidFill>
                  <a:schemeClr val="bg2">
                    <a:lumMod val="50000"/>
                  </a:schemeClr>
                </a:solidFill>
              </a:rPr>
              <a:t>behálózza</a:t>
            </a:r>
            <a:r>
              <a:rPr lang="hu-HU" sz="3600" dirty="0" smtClean="0"/>
              <a:t> az egész Földet.</a:t>
            </a:r>
          </a:p>
          <a:p>
            <a:pPr algn="just"/>
            <a:endParaRPr lang="hu-HU" sz="3600" dirty="0"/>
          </a:p>
          <a:p>
            <a:pPr algn="just"/>
            <a:endParaRPr lang="hu-HU" sz="3600" dirty="0" smtClean="0"/>
          </a:p>
          <a:p>
            <a:pPr algn="just"/>
            <a:endParaRPr lang="hu-HU" sz="3600" dirty="0" smtClean="0"/>
          </a:p>
          <a:p>
            <a:pPr algn="just"/>
            <a:r>
              <a:rPr lang="hu-HU" sz="4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Mindenhol </a:t>
            </a:r>
            <a:r>
              <a:rPr lang="hu-HU" sz="4400" dirty="0" smtClean="0">
                <a:solidFill>
                  <a:schemeClr val="accent1">
                    <a:lumMod val="75000"/>
                  </a:schemeClr>
                </a:solidFill>
              </a:rPr>
              <a:t>támogatják</a:t>
            </a:r>
            <a:r>
              <a:rPr lang="hu-HU" sz="4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elterjedését – </a:t>
            </a:r>
          </a:p>
          <a:p>
            <a:pPr algn="just"/>
            <a:r>
              <a:rPr lang="hu-HU" sz="4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az </a:t>
            </a:r>
            <a:r>
              <a:rPr lang="hu-HU" sz="4800" dirty="0" smtClean="0">
                <a:solidFill>
                  <a:schemeClr val="tx1">
                    <a:lumMod val="85000"/>
                  </a:schemeClr>
                </a:solidFill>
              </a:rPr>
              <a:t>esélyegyenlőség</a:t>
            </a:r>
            <a:r>
              <a:rPr lang="hu-HU" sz="4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4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zálogának</a:t>
            </a:r>
            <a:r>
              <a:rPr lang="hu-HU" sz="4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tartják.</a:t>
            </a:r>
            <a:endParaRPr lang="hu-HU" sz="4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90945" y="5602198"/>
            <a:ext cx="5355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Mi az internet? Tanulni jó és sosem késő! </a:t>
            </a:r>
          </a:p>
          <a:p>
            <a:r>
              <a:rPr lang="hu-HU" sz="1600" dirty="0" smtClean="0"/>
              <a:t>Miért nélkülözhetetlen/ Hol tartunk</a:t>
            </a:r>
          </a:p>
          <a:p>
            <a:r>
              <a:rPr lang="hu-HU" sz="1600" dirty="0">
                <a:hlinkClick r:id="rId4"/>
              </a:rPr>
              <a:t>http://</a:t>
            </a:r>
            <a:r>
              <a:rPr lang="hu-HU" sz="1600" dirty="0" smtClean="0">
                <a:hlinkClick r:id="rId4"/>
              </a:rPr>
              <a:t>tartalomgyar.wixsite.com/mi-az-internet/miert</a:t>
            </a:r>
            <a:endParaRPr lang="hu-HU" sz="1600" dirty="0" smtClean="0"/>
          </a:p>
          <a:p>
            <a:r>
              <a:rPr lang="hu-HU" sz="1600" dirty="0">
                <a:hlinkClick r:id="rId5"/>
              </a:rPr>
              <a:t>http://</a:t>
            </a:r>
            <a:r>
              <a:rPr lang="hu-HU" sz="1600" dirty="0" smtClean="0">
                <a:hlinkClick r:id="rId5"/>
              </a:rPr>
              <a:t>tartalomgyar.wixsite.com/mi-az-internet/hol</a:t>
            </a:r>
            <a:endParaRPr lang="hu-HU" sz="1600" dirty="0" smtClean="0"/>
          </a:p>
          <a:p>
            <a:endParaRPr lang="hu-HU" sz="1600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0" y="5595364"/>
            <a:ext cx="10072048" cy="6834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34" y="4499511"/>
            <a:ext cx="2587600" cy="2058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3"/>
          <a:stretch/>
        </p:blipFill>
        <p:spPr>
          <a:xfrm>
            <a:off x="3739" y="0"/>
            <a:ext cx="12191999" cy="6900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zövegdoboz 2"/>
          <p:cNvSpPr txBox="1"/>
          <p:nvPr/>
        </p:nvSpPr>
        <p:spPr>
          <a:xfrm>
            <a:off x="-50849" y="1895972"/>
            <a:ext cx="12242849" cy="26468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6600" dirty="0" smtClean="0"/>
              <a:t>Ismétlő óra</a:t>
            </a:r>
            <a:endParaRPr lang="hu-HU" sz="16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0" y="1923268"/>
            <a:ext cx="12223039" cy="26468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6600" dirty="0" smtClean="0">
                <a:latin typeface="Bauhaus 93" panose="04030905020B02020C02" pitchFamily="82" charset="0"/>
              </a:rPr>
              <a:t>Az internet</a:t>
            </a:r>
            <a:endParaRPr lang="hu-HU" sz="16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53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76144"/>
          </a:xfrm>
          <a:prstGeom prst="rect">
            <a:avLst/>
          </a:prstGeom>
          <a:ln>
            <a:solidFill>
              <a:srgbClr val="165582"/>
            </a:solidFill>
          </a:ln>
        </p:spPr>
      </p:pic>
      <p:cxnSp>
        <p:nvCxnSpPr>
          <p:cNvPr id="19" name="Egyenes összekötő 18"/>
          <p:cNvCxnSpPr/>
          <p:nvPr/>
        </p:nvCxnSpPr>
        <p:spPr>
          <a:xfrm>
            <a:off x="11955" y="5381090"/>
            <a:ext cx="10072048" cy="6834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4" b="6467"/>
          <a:stretch/>
        </p:blipFill>
        <p:spPr>
          <a:xfrm>
            <a:off x="6096000" y="6533"/>
            <a:ext cx="6108481" cy="6869611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091820" y="668797"/>
            <a:ext cx="42853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800" b="1" dirty="0" smtClean="0">
                <a:latin typeface="Bauhaus 93" panose="04030905020B02020C02" pitchFamily="82" charset="0"/>
              </a:rPr>
              <a:t>Álhírek</a:t>
            </a:r>
          </a:p>
          <a:p>
            <a:r>
              <a:rPr lang="hu-HU" sz="4000" b="1" dirty="0" smtClean="0">
                <a:latin typeface="Bodoni MT Condensed" panose="02070606080606020203" pitchFamily="18" charset="0"/>
              </a:rPr>
              <a:t>Hogyan ismerheted fel?</a:t>
            </a:r>
            <a:endParaRPr lang="hu-HU" sz="4000" b="1" dirty="0">
              <a:latin typeface="Bodoni MT Condensed" panose="02070606080606020203" pitchFamily="18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0" y="3307869"/>
            <a:ext cx="6059609" cy="0"/>
          </a:xfrm>
          <a:prstGeom prst="line">
            <a:avLst/>
          </a:prstGeom>
          <a:ln w="76200">
            <a:solidFill>
              <a:schemeClr val="accent1">
                <a:lumMod val="75000"/>
                <a:alpha val="60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1103775" y="668797"/>
            <a:ext cx="428539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800" b="1" dirty="0" smtClean="0">
                <a:latin typeface="Bauhaus 93" panose="04030905020B02020C02" pitchFamily="82" charset="0"/>
              </a:rPr>
              <a:t>Álhírek</a:t>
            </a:r>
          </a:p>
          <a:p>
            <a:endParaRPr lang="hu-HU" sz="9800" b="1" dirty="0" smtClean="0">
              <a:latin typeface="Bauhaus 93" panose="04030905020B02020C02" pitchFamily="82" charset="0"/>
            </a:endParaRPr>
          </a:p>
          <a:p>
            <a:endParaRPr lang="hu-HU" sz="9800" b="1" dirty="0" smtClean="0">
              <a:latin typeface="Bauhaus 93" panose="04030905020B02020C02" pitchFamily="82" charset="0"/>
            </a:endParaRPr>
          </a:p>
          <a:p>
            <a:endParaRPr lang="hu-HU" sz="9800" b="1" dirty="0" smtClean="0">
              <a:latin typeface="Bauhaus 93" panose="04030905020B02020C02" pitchFamily="82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11955" y="3307869"/>
            <a:ext cx="6059609" cy="0"/>
          </a:xfrm>
          <a:prstGeom prst="line">
            <a:avLst/>
          </a:prstGeom>
          <a:ln w="76200">
            <a:solidFill>
              <a:schemeClr val="accent1">
                <a:lumMod val="75000"/>
                <a:alpha val="60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866696" y="5422034"/>
            <a:ext cx="5302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Hvg.hu – </a:t>
            </a:r>
            <a:r>
              <a:rPr lang="hu-HU" sz="1600" dirty="0" err="1" smtClean="0"/>
              <a:t>Kult</a:t>
            </a:r>
            <a:r>
              <a:rPr lang="hu-HU" sz="1600" dirty="0" smtClean="0"/>
              <a:t> – Hogyan ismerhetjük fel az álhíreket -2017. 02.13. </a:t>
            </a:r>
            <a:r>
              <a:rPr lang="hu-HU" sz="1600" dirty="0"/>
              <a:t>- </a:t>
            </a:r>
            <a:r>
              <a:rPr lang="hu-HU" sz="1600" dirty="0">
                <a:hlinkClick r:id="rId5"/>
              </a:rPr>
              <a:t>http://</a:t>
            </a:r>
            <a:r>
              <a:rPr lang="hu-HU" sz="1600" dirty="0" smtClean="0">
                <a:hlinkClick r:id="rId5"/>
              </a:rPr>
              <a:t>hvg.hu/kultura/20170213_Egy_egyszeru_abra_arrol_hogyan_ismerhetjuk_fel_az_alhireket</a:t>
            </a:r>
            <a:endParaRPr lang="hu-HU" sz="1600" dirty="0" smtClean="0"/>
          </a:p>
          <a:p>
            <a:r>
              <a:rPr lang="hu-HU" sz="1600" dirty="0" smtClean="0"/>
              <a:t>Kép szövegét fordította: Nagy Ádám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216756" y="3730951"/>
            <a:ext cx="6059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tx2">
                    <a:lumMod val="75000"/>
                  </a:schemeClr>
                </a:solidFill>
              </a:rPr>
              <a:t>Szándékos</a:t>
            </a:r>
            <a:r>
              <a:rPr lang="hu-HU" sz="3200" dirty="0" smtClean="0"/>
              <a:t> megtévesztés </a:t>
            </a:r>
          </a:p>
          <a:p>
            <a:r>
              <a:rPr lang="hu-HU" sz="3200" dirty="0" smtClean="0"/>
              <a:t>vagy </a:t>
            </a:r>
            <a:r>
              <a:rPr lang="hu-H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jóhiszemű </a:t>
            </a:r>
            <a:r>
              <a:rPr lang="hu-HU" sz="3600" dirty="0" smtClean="0"/>
              <a:t>ostobaság?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247219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76144"/>
          </a:xfrm>
          <a:prstGeom prst="rect">
            <a:avLst/>
          </a:prstGeom>
          <a:ln>
            <a:solidFill>
              <a:srgbClr val="165582"/>
            </a:solidFill>
          </a:ln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9991" y="823585"/>
            <a:ext cx="10514057" cy="3615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6000" b="1" dirty="0" smtClean="0">
                <a:solidFill>
                  <a:schemeClr val="tx1">
                    <a:lumMod val="95000"/>
                  </a:schemeClr>
                </a:solidFill>
                <a:latin typeface="Bradley Hand ITC" panose="03070402050302030203" pitchFamily="66" charset="0"/>
              </a:rPr>
              <a:t>Hogy ne válj </a:t>
            </a:r>
            <a:r>
              <a:rPr lang="hu-H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csalás</a:t>
            </a:r>
            <a:r>
              <a:rPr lang="hu-HU" sz="6000" b="1" dirty="0" smtClean="0">
                <a:solidFill>
                  <a:schemeClr val="tx1">
                    <a:lumMod val="95000"/>
                  </a:schemeClr>
                </a:solidFill>
                <a:latin typeface="Bradley Hand ITC" panose="03070402050302030203" pitchFamily="66" charset="0"/>
              </a:rPr>
              <a:t> áldozatává:</a:t>
            </a:r>
          </a:p>
          <a:p>
            <a:pPr marL="0" indent="0">
              <a:buNone/>
            </a:pPr>
            <a:r>
              <a:rPr lang="hu-HU" sz="4400" dirty="0" smtClean="0">
                <a:solidFill>
                  <a:schemeClr val="tx1">
                    <a:lumMod val="95000"/>
                  </a:schemeClr>
                </a:solidFill>
              </a:rPr>
              <a:t>- csak megbízható oldalakat látogass</a:t>
            </a:r>
          </a:p>
          <a:p>
            <a:pPr marL="0" indent="0">
              <a:buNone/>
            </a:pPr>
            <a:r>
              <a:rPr lang="hu-HU" sz="4400" dirty="0" smtClean="0">
                <a:solidFill>
                  <a:schemeClr val="tx1">
                    <a:lumMod val="95000"/>
                  </a:schemeClr>
                </a:solidFill>
              </a:rPr>
              <a:t>- </a:t>
            </a:r>
            <a:r>
              <a:rPr lang="hu-HU" sz="5400" dirty="0" smtClean="0">
                <a:solidFill>
                  <a:schemeClr val="tx1">
                    <a:lumMod val="95000"/>
                  </a:schemeClr>
                </a:solidFill>
              </a:rPr>
              <a:t>tájékozódj</a:t>
            </a:r>
          </a:p>
          <a:p>
            <a:pPr marL="0" indent="0">
              <a:buNone/>
            </a:pPr>
            <a:r>
              <a:rPr lang="hu-HU" sz="4400" dirty="0" smtClean="0">
                <a:solidFill>
                  <a:schemeClr val="tx1">
                    <a:lumMod val="95000"/>
                  </a:schemeClr>
                </a:solidFill>
              </a:rPr>
              <a:t>- </a:t>
            </a:r>
            <a:r>
              <a:rPr lang="hu-H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ellenőrizz!</a:t>
            </a:r>
            <a:endParaRPr lang="hu-H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07" y="2412908"/>
            <a:ext cx="4630729" cy="4051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Kép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13" y="5575418"/>
            <a:ext cx="864812" cy="8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69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76144"/>
          </a:xfrm>
          <a:prstGeom prst="rect">
            <a:avLst/>
          </a:prstGeom>
          <a:ln>
            <a:solidFill>
              <a:srgbClr val="165582"/>
            </a:solidFill>
          </a:ln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8657"/>
          </a:xfrm>
        </p:spPr>
      </p:pic>
      <p:sp>
        <p:nvSpPr>
          <p:cNvPr id="6" name="Szövegdoboz 5"/>
          <p:cNvSpPr txBox="1"/>
          <p:nvPr/>
        </p:nvSpPr>
        <p:spPr>
          <a:xfrm>
            <a:off x="4990641" y="1355075"/>
            <a:ext cx="7201359" cy="1631216"/>
          </a:xfrm>
          <a:prstGeom prst="rect">
            <a:avLst/>
          </a:prstGeom>
          <a:solidFill>
            <a:srgbClr val="2C6994"/>
          </a:solidFill>
        </p:spPr>
        <p:txBody>
          <a:bodyPr wrap="square" rtlCol="0">
            <a:spAutoFit/>
          </a:bodyPr>
          <a:lstStyle/>
          <a:p>
            <a:endParaRPr lang="hu-HU" sz="2000" b="1" dirty="0" smtClean="0">
              <a:latin typeface="Bodoni MT Condensed" panose="02070606080606020203" pitchFamily="18" charset="0"/>
            </a:endParaRPr>
          </a:p>
          <a:p>
            <a:r>
              <a:rPr lang="hu-HU" sz="4800" b="1" dirty="0" smtClean="0">
                <a:latin typeface="Bodoni MT Condensed" panose="02070606080606020203" pitchFamily="18" charset="0"/>
              </a:rPr>
              <a:t> A </a:t>
            </a:r>
            <a:r>
              <a:rPr lang="hu-H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doni MT Condensed" panose="02070606080606020203" pitchFamily="18" charset="0"/>
              </a:rPr>
              <a:t>közösségi</a:t>
            </a:r>
            <a:r>
              <a:rPr lang="hu-HU" sz="4800" b="1" dirty="0" smtClean="0">
                <a:latin typeface="Bodoni MT Condensed" panose="02070606080606020203" pitchFamily="18" charset="0"/>
              </a:rPr>
              <a:t> oldalak </a:t>
            </a:r>
            <a:r>
              <a:rPr lang="hu-HU" sz="5400" b="1" dirty="0" smtClean="0">
                <a:solidFill>
                  <a:schemeClr val="bg2">
                    <a:lumMod val="75000"/>
                  </a:schemeClr>
                </a:solidFill>
                <a:latin typeface="Bodoni MT Condensed" panose="02070606080606020203" pitchFamily="18" charset="0"/>
              </a:rPr>
              <a:t>veszélyei</a:t>
            </a:r>
          </a:p>
          <a:p>
            <a:endParaRPr lang="hu-HU" sz="2000" b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74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9631" cy="6858000"/>
          </a:xfrm>
        </p:spPr>
      </p:pic>
      <p:sp>
        <p:nvSpPr>
          <p:cNvPr id="5" name="Szövegdoboz 4"/>
          <p:cNvSpPr txBox="1"/>
          <p:nvPr/>
        </p:nvSpPr>
        <p:spPr>
          <a:xfrm>
            <a:off x="5830298" y="900055"/>
            <a:ext cx="593795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u="sng" dirty="0" smtClean="0"/>
              <a:t>Hamis</a:t>
            </a:r>
            <a:r>
              <a:rPr lang="hu-HU" sz="4000" u="sng" dirty="0" smtClean="0"/>
              <a:t> Facebook-profil</a:t>
            </a:r>
          </a:p>
          <a:p>
            <a:endParaRPr lang="hu-HU" dirty="0" smtClean="0"/>
          </a:p>
          <a:p>
            <a:r>
              <a:rPr lang="hu-HU" sz="3200" b="1" dirty="0" smtClean="0">
                <a:solidFill>
                  <a:schemeClr val="tx1">
                    <a:lumMod val="75000"/>
                  </a:schemeClr>
                </a:solidFill>
              </a:rPr>
              <a:t>Beazonosítás: </a:t>
            </a:r>
          </a:p>
          <a:p>
            <a:r>
              <a:rPr lang="hu-HU" sz="3200" b="1" dirty="0" smtClean="0"/>
              <a:t>-név</a:t>
            </a:r>
          </a:p>
          <a:p>
            <a:r>
              <a:rPr lang="hu-HU" sz="4800" dirty="0" smtClean="0"/>
              <a:t>-IP-cím</a:t>
            </a:r>
          </a:p>
          <a:p>
            <a:r>
              <a:rPr lang="hu-HU" sz="4400" dirty="0" smtClean="0"/>
              <a:t>-</a:t>
            </a:r>
            <a:r>
              <a:rPr lang="hu-HU" sz="4400" b="1" dirty="0" smtClean="0">
                <a:solidFill>
                  <a:schemeClr val="tx2">
                    <a:lumMod val="75000"/>
                  </a:schemeClr>
                </a:solidFill>
              </a:rPr>
              <a:t>fotó</a:t>
            </a:r>
            <a:endParaRPr lang="hu-H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sz="2800" dirty="0" smtClean="0"/>
              <a:t>-személyes </a:t>
            </a:r>
            <a:r>
              <a:rPr lang="hu-HU" sz="3200" b="1" dirty="0" smtClean="0">
                <a:solidFill>
                  <a:srgbClr val="002060"/>
                </a:solidFill>
              </a:rPr>
              <a:t>kapcsolatok</a:t>
            </a:r>
            <a:r>
              <a:rPr lang="hu-HU" sz="2800" dirty="0" smtClean="0"/>
              <a:t> </a:t>
            </a:r>
            <a:r>
              <a:rPr lang="hu-HU" dirty="0" smtClean="0"/>
              <a:t>alapján…</a:t>
            </a:r>
            <a:endParaRPr lang="hu-HU" dirty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11955" y="5381090"/>
            <a:ext cx="10072048" cy="6834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78805" y="5597398"/>
            <a:ext cx="980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Femina</a:t>
            </a:r>
            <a:r>
              <a:rPr lang="hu-HU" sz="1600" dirty="0"/>
              <a:t>/Terasz/ Hamis Facebook-profil! Innen tudhatod, hogy csaló van a </a:t>
            </a:r>
            <a:r>
              <a:rPr lang="hu-HU" sz="1600" dirty="0" smtClean="0"/>
              <a:t>háttérben – </a:t>
            </a:r>
          </a:p>
          <a:p>
            <a:r>
              <a:rPr lang="hu-HU" sz="1600" dirty="0" smtClean="0"/>
              <a:t> Szerző: Marton Adrienn, 2012. 12. 13. </a:t>
            </a:r>
            <a:r>
              <a:rPr lang="hu-HU" sz="1600" dirty="0"/>
              <a:t>-  </a:t>
            </a:r>
            <a:r>
              <a:rPr lang="hu-HU" sz="1600" dirty="0">
                <a:hlinkClick r:id="rId3"/>
              </a:rPr>
              <a:t>http://</a:t>
            </a:r>
            <a:r>
              <a:rPr lang="hu-HU" sz="1600" dirty="0" smtClean="0">
                <a:hlinkClick r:id="rId3"/>
              </a:rPr>
              <a:t>www.femina.hu/terasz/hamis_facebook_profil</a:t>
            </a:r>
            <a:endParaRPr lang="hu-HU" sz="1600" dirty="0" smtClean="0"/>
          </a:p>
          <a:p>
            <a:endParaRPr lang="hu-HU" sz="1600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5830297" y="900055"/>
            <a:ext cx="65083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u="sng" dirty="0" smtClean="0"/>
              <a:t>Amit a </a:t>
            </a:r>
            <a:r>
              <a:rPr lang="hu-HU" sz="4400" u="sng" dirty="0" smtClean="0"/>
              <a:t>munkáltató</a:t>
            </a:r>
            <a:r>
              <a:rPr lang="hu-HU" sz="3600" u="sng" dirty="0" smtClean="0"/>
              <a:t> </a:t>
            </a:r>
          </a:p>
          <a:p>
            <a:r>
              <a:rPr lang="hu-HU" sz="5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nem </a:t>
            </a:r>
            <a:r>
              <a:rPr lang="hu-HU" sz="3600" u="sng" dirty="0" smtClean="0"/>
              <a:t>szeretne látni:</a:t>
            </a:r>
            <a:endParaRPr lang="hu-HU" sz="3200" u="sng" dirty="0" smtClean="0"/>
          </a:p>
          <a:p>
            <a:endParaRPr lang="hu-HU" dirty="0" smtClean="0"/>
          </a:p>
          <a:p>
            <a:r>
              <a:rPr lang="hu-HU" sz="3600" dirty="0" smtClean="0"/>
              <a:t>-fehérneműs póz</a:t>
            </a:r>
          </a:p>
          <a:p>
            <a:r>
              <a:rPr lang="hu-H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hu-HU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görbe éjszaka emlékei</a:t>
            </a:r>
          </a:p>
          <a:p>
            <a:r>
              <a:rPr lang="hu-HU" sz="4000" dirty="0" smtClean="0"/>
              <a:t>-</a:t>
            </a:r>
            <a:r>
              <a:rPr lang="hu-HU" sz="4000" b="1" dirty="0" smtClean="0"/>
              <a:t>napi humor</a:t>
            </a:r>
          </a:p>
          <a:p>
            <a:r>
              <a:rPr lang="hu-HU" sz="2800" b="1" dirty="0" smtClean="0"/>
              <a:t>-gyér szóhasználat</a:t>
            </a:r>
          </a:p>
          <a:p>
            <a:r>
              <a:rPr lang="hu-HU" sz="3600" dirty="0" smtClean="0"/>
              <a:t>-szaftos vélemény…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86472" y="5584353"/>
            <a:ext cx="9397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JobAngel</a:t>
            </a:r>
            <a:r>
              <a:rPr lang="hu-HU" sz="1600" dirty="0" smtClean="0"/>
              <a:t> – Az </a:t>
            </a:r>
            <a:r>
              <a:rPr lang="hu-HU" sz="1600" dirty="0" err="1" smtClean="0"/>
              <a:t>áláskeresők</a:t>
            </a:r>
            <a:r>
              <a:rPr lang="hu-HU" sz="1600" dirty="0"/>
              <a:t> védangyala/ Facebook-közlések, amik miatt nem te kapod az </a:t>
            </a:r>
            <a:r>
              <a:rPr lang="hu-HU" sz="1600" dirty="0" smtClean="0"/>
              <a:t>állást -2016.05.14. </a:t>
            </a:r>
            <a:r>
              <a:rPr lang="hu-HU" sz="1600" dirty="0"/>
              <a:t>- </a:t>
            </a:r>
            <a:r>
              <a:rPr lang="hu-HU" sz="1600" dirty="0">
                <a:hlinkClick r:id="rId4"/>
              </a:rPr>
              <a:t>http://</a:t>
            </a:r>
            <a:r>
              <a:rPr lang="hu-HU" sz="1600" dirty="0" smtClean="0">
                <a:hlinkClick r:id="rId4"/>
              </a:rPr>
              <a:t>jobangel.blog.hu/2016/05/24/facebook-kozlesek_amik_miatt_nem_te_kapod_az_allast</a:t>
            </a:r>
            <a:endParaRPr lang="hu-HU" sz="1600" dirty="0" smtClean="0"/>
          </a:p>
          <a:p>
            <a:endParaRPr lang="hu-HU" sz="1600" dirty="0" smtClean="0"/>
          </a:p>
          <a:p>
            <a:endParaRPr lang="hu-HU" sz="1600" dirty="0" smtClean="0"/>
          </a:p>
        </p:txBody>
      </p:sp>
      <p:sp>
        <p:nvSpPr>
          <p:cNvPr id="12" name="Szövegdoboz 11"/>
          <p:cNvSpPr txBox="1"/>
          <p:nvPr/>
        </p:nvSpPr>
        <p:spPr>
          <a:xfrm>
            <a:off x="1002083" y="4130926"/>
            <a:ext cx="4361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latin typeface="Bradley Hand ITC" panose="03070402050302030203" pitchFamily="66" charset="0"/>
              </a:rPr>
              <a:t>- közlések</a:t>
            </a:r>
            <a:endParaRPr lang="hu-HU" sz="6000" b="1" dirty="0">
              <a:latin typeface="Bradley Hand ITC" panose="03070402050302030203" pitchFamily="66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809572" y="900055"/>
            <a:ext cx="650835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u="sng" dirty="0" smtClean="0"/>
              <a:t>Amit egy </a:t>
            </a:r>
            <a:r>
              <a:rPr lang="hu-HU" sz="4800" u="sng" dirty="0" smtClean="0"/>
              <a:t>betörő</a:t>
            </a:r>
          </a:p>
          <a:p>
            <a:r>
              <a:rPr lang="hu-HU" sz="5400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szeretne</a:t>
            </a:r>
            <a:r>
              <a:rPr lang="hu-HU" sz="3600" u="sng" dirty="0" smtClean="0"/>
              <a:t> látni:</a:t>
            </a:r>
            <a:endParaRPr lang="hu-HU" sz="3200" u="sng" dirty="0" smtClean="0"/>
          </a:p>
          <a:p>
            <a:endParaRPr lang="hu-HU" dirty="0" smtClean="0"/>
          </a:p>
          <a:p>
            <a:r>
              <a:rPr lang="hu-HU" sz="3200" dirty="0" smtClean="0"/>
              <a:t>-„Krétán nyaralunk a héten!”</a:t>
            </a:r>
          </a:p>
          <a:p>
            <a:r>
              <a:rPr lang="hu-HU" sz="4000" dirty="0" smtClean="0"/>
              <a:t>-</a:t>
            </a:r>
            <a:r>
              <a:rPr lang="hu-HU" sz="4000" b="1" dirty="0" smtClean="0"/>
              <a:t>„Új a tévénk!”</a:t>
            </a:r>
          </a:p>
          <a:p>
            <a:r>
              <a:rPr lang="hu-HU" sz="3600" dirty="0" smtClean="0"/>
              <a:t>-</a:t>
            </a:r>
            <a:r>
              <a:rPr lang="hu-HU" sz="2400" dirty="0" smtClean="0"/>
              <a:t>magányos </a:t>
            </a:r>
            <a:r>
              <a:rPr lang="hu-HU" sz="3600" dirty="0" smtClean="0">
                <a:sym typeface="Wingdings" panose="05000000000000000000" pitchFamily="2" charset="2"/>
              </a:rPr>
              <a:t> </a:t>
            </a:r>
            <a:r>
              <a:rPr lang="hu-HU" sz="3200" b="1" dirty="0" smtClean="0"/>
              <a:t>– </a:t>
            </a:r>
            <a:r>
              <a:rPr lang="hu-HU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egyedül vagyok</a:t>
            </a:r>
            <a:endParaRPr lang="hu-HU" sz="36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hu-HU" sz="4000" dirty="0" smtClean="0"/>
              <a:t>-fotók a</a:t>
            </a:r>
            <a:r>
              <a:rPr lang="hu-HU" sz="4000" b="1" dirty="0" smtClean="0"/>
              <a:t> lakásról </a:t>
            </a:r>
            <a:r>
              <a:rPr lang="hu-HU" sz="4000" dirty="0" smtClean="0"/>
              <a:t>és </a:t>
            </a:r>
            <a:r>
              <a:rPr lang="hu-HU" sz="4400" b="1" dirty="0" smtClean="0"/>
              <a:t>környékéről…</a:t>
            </a:r>
          </a:p>
          <a:p>
            <a:endParaRPr lang="hu-HU" sz="3600" dirty="0" smtClean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2216">
            <a:off x="3329797" y="257525"/>
            <a:ext cx="6072004" cy="6072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Kép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13" y="5575418"/>
            <a:ext cx="864812" cy="8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03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  <p:bldP spid="11" grpId="0"/>
      <p:bldP spid="11" grpId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12" y="-19123"/>
            <a:ext cx="12191999" cy="6876144"/>
          </a:xfrm>
          <a:prstGeom prst="rect">
            <a:avLst/>
          </a:prstGeom>
          <a:ln>
            <a:solidFill>
              <a:srgbClr val="165582"/>
            </a:solidFill>
          </a:ln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914"/>
            <a:ext cx="12192000" cy="2351686"/>
          </a:xfrm>
        </p:spPr>
      </p:pic>
      <p:sp>
        <p:nvSpPr>
          <p:cNvPr id="5" name="Szövegdoboz 4"/>
          <p:cNvSpPr txBox="1"/>
          <p:nvPr/>
        </p:nvSpPr>
        <p:spPr>
          <a:xfrm>
            <a:off x="1327758" y="1361438"/>
            <a:ext cx="1590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ush Script MT" panose="03060802040406070304" pitchFamily="66" charset="0"/>
              </a:rPr>
              <a:t>Az</a:t>
            </a:r>
            <a:endParaRPr lang="hu-HU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218612" y="1484548"/>
            <a:ext cx="325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ush Script MT" panose="03060802040406070304" pitchFamily="66" charset="0"/>
              </a:rPr>
              <a:t>veszélyei</a:t>
            </a:r>
            <a:endParaRPr lang="hu-H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469307" y="2160255"/>
            <a:ext cx="737615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7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Az óra anyagának ismétlése</a:t>
            </a:r>
            <a:endParaRPr lang="hu-HU" sz="37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83724" y="3466903"/>
            <a:ext cx="53486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dirty="0"/>
              <a:t>Adat</a:t>
            </a:r>
            <a:r>
              <a:rPr lang="hu-HU" sz="3600" b="1" dirty="0"/>
              <a:t>halászat</a:t>
            </a:r>
            <a:r>
              <a:rPr lang="hu-HU" sz="3600" dirty="0"/>
              <a:t> </a:t>
            </a:r>
          </a:p>
          <a:p>
            <a:pPr algn="r"/>
            <a:r>
              <a:rPr lang="hu-HU" sz="3600" b="1" dirty="0" smtClean="0"/>
              <a:t>Káros</a:t>
            </a:r>
            <a:r>
              <a:rPr lang="hu-HU" sz="3600" dirty="0" smtClean="0"/>
              <a:t> </a:t>
            </a:r>
            <a:r>
              <a:rPr lang="hu-HU" sz="3600" dirty="0"/>
              <a:t>tartalmak</a:t>
            </a:r>
          </a:p>
          <a:p>
            <a:pPr algn="r"/>
            <a:r>
              <a:rPr lang="hu-HU" sz="3600" dirty="0" smtClean="0"/>
              <a:t>Internetes </a:t>
            </a:r>
            <a:r>
              <a:rPr lang="hu-HU" sz="3600" b="1" dirty="0"/>
              <a:t>zaklatás</a:t>
            </a:r>
          </a:p>
          <a:p>
            <a:pPr algn="r"/>
            <a:endParaRPr lang="hu-HU" sz="3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830592" y="3451512"/>
            <a:ext cx="5968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Internet</a:t>
            </a:r>
            <a:r>
              <a:rPr lang="hu-HU" sz="3600" b="1" dirty="0" smtClean="0"/>
              <a:t>függőség</a:t>
            </a:r>
            <a:endParaRPr lang="hu-HU" sz="3600" b="1" dirty="0"/>
          </a:p>
          <a:p>
            <a:r>
              <a:rPr lang="hu-HU" sz="3600" b="1" dirty="0" smtClean="0"/>
              <a:t>Ál</a:t>
            </a:r>
            <a:r>
              <a:rPr lang="hu-HU" sz="3600" dirty="0" smtClean="0"/>
              <a:t>hírek</a:t>
            </a:r>
            <a:endParaRPr lang="hu-HU" sz="3600" dirty="0"/>
          </a:p>
          <a:p>
            <a:r>
              <a:rPr lang="hu-HU" sz="3600" b="1" dirty="0" smtClean="0"/>
              <a:t>Közösségi</a:t>
            </a:r>
            <a:r>
              <a:rPr lang="hu-HU" sz="3600" dirty="0" smtClean="0"/>
              <a:t> </a:t>
            </a:r>
            <a:r>
              <a:rPr lang="hu-HU" sz="3600" dirty="0"/>
              <a:t>oldalak </a:t>
            </a:r>
            <a:r>
              <a:rPr lang="hu-HU" sz="3600" dirty="0" smtClean="0"/>
              <a:t>…</a:t>
            </a:r>
            <a:endParaRPr lang="hu-HU" sz="3600" dirty="0"/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957736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6144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20" y="0"/>
            <a:ext cx="7130788" cy="6858000"/>
          </a:xfrm>
        </p:spPr>
      </p:pic>
      <p:sp>
        <p:nvSpPr>
          <p:cNvPr id="6" name="Szövegdoboz 5"/>
          <p:cNvSpPr txBox="1"/>
          <p:nvPr/>
        </p:nvSpPr>
        <p:spPr>
          <a:xfrm>
            <a:off x="601250" y="191741"/>
            <a:ext cx="437158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9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</a:t>
            </a:r>
            <a:r>
              <a:rPr lang="hu-HU" sz="13800" dirty="0" smtClean="0"/>
              <a:t>ázi </a:t>
            </a:r>
            <a:r>
              <a:rPr lang="hu-HU" sz="199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hu-HU" sz="8000" dirty="0" smtClean="0"/>
              <a:t>eladat</a:t>
            </a:r>
            <a:endParaRPr lang="hu-HU" sz="8000" dirty="0"/>
          </a:p>
        </p:txBody>
      </p:sp>
    </p:spTree>
    <p:extLst>
      <p:ext uri="{BB962C8B-B14F-4D97-AF65-F5344CB8AC3E}">
        <p14:creationId xmlns:p14="http://schemas.microsoft.com/office/powerpoint/2010/main" val="164947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144"/>
            <a:ext cx="12191999" cy="6876144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47" y="327209"/>
            <a:ext cx="3650536" cy="5667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684212" y="852916"/>
            <a:ext cx="62630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A tananyag </a:t>
            </a:r>
            <a:r>
              <a:rPr lang="hu-H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bővítése</a:t>
            </a:r>
            <a:r>
              <a:rPr lang="hu-HU" sz="4400" dirty="0"/>
              <a:t> : </a:t>
            </a:r>
            <a:r>
              <a:rPr lang="hu-HU" sz="2800" dirty="0">
                <a:hlinkClick r:id="rId5"/>
              </a:rPr>
              <a:t>https://</a:t>
            </a:r>
            <a:r>
              <a:rPr lang="hu-HU" sz="2800" dirty="0" smtClean="0">
                <a:hlinkClick r:id="rId5"/>
              </a:rPr>
              <a:t>saferinternet.hu/upload/content/Web%20WeWant%20tini.pdf</a:t>
            </a:r>
            <a:endParaRPr lang="hu-HU" sz="2800" dirty="0" smtClean="0"/>
          </a:p>
          <a:p>
            <a:r>
              <a:rPr lang="hu-HU" sz="9600" dirty="0" smtClean="0">
                <a:solidFill>
                  <a:schemeClr val="accent1">
                    <a:lumMod val="75000"/>
                  </a:schemeClr>
                </a:solidFill>
              </a:rPr>
              <a:t>Olvasd el!</a:t>
            </a:r>
          </a:p>
          <a:p>
            <a:r>
              <a:rPr lang="hu-HU" sz="1900" dirty="0"/>
              <a:t>Online, egymás közt – Fiatalon és aktívan a </a:t>
            </a:r>
            <a:r>
              <a:rPr lang="hu-HU" sz="1900" dirty="0" smtClean="0"/>
              <a:t>neten</a:t>
            </a:r>
          </a:p>
          <a:p>
            <a:r>
              <a:rPr lang="hu-HU" sz="3200" dirty="0"/>
              <a:t>Internet, ahogy mi szeretnénk </a:t>
            </a:r>
            <a:endParaRPr lang="hu-H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597052" y="1059454"/>
            <a:ext cx="70471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2000" dirty="0" err="1" smtClean="0"/>
              <a:t>Gyűjts</a:t>
            </a:r>
            <a:r>
              <a:rPr lang="hu-HU" sz="2000" dirty="0" smtClean="0"/>
              <a:t> példákat az </a:t>
            </a:r>
            <a:r>
              <a:rPr lang="hu-HU" sz="2400" dirty="0" smtClean="0"/>
              <a:t>adathalászatra!</a:t>
            </a:r>
            <a:endParaRPr lang="hu-HU" sz="2000" dirty="0" smtClean="0"/>
          </a:p>
          <a:p>
            <a:pPr marL="457200" indent="-457200">
              <a:buAutoNum type="arabicPeriod"/>
            </a:pPr>
            <a:r>
              <a:rPr lang="hu-HU" sz="2000" dirty="0" smtClean="0"/>
              <a:t>Írj legalább három „</a:t>
            </a:r>
            <a:r>
              <a:rPr lang="hu-HU" sz="2400" dirty="0" smtClean="0"/>
              <a:t>erős” jelszót</a:t>
            </a:r>
            <a:r>
              <a:rPr lang="hu-HU" sz="2000" dirty="0" smtClean="0"/>
              <a:t>!</a:t>
            </a:r>
          </a:p>
          <a:p>
            <a:pPr marL="457200" indent="-457200">
              <a:buAutoNum type="arabicPeriod"/>
            </a:pPr>
            <a:r>
              <a:rPr lang="hu-H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Sorolj fel </a:t>
            </a:r>
            <a:r>
              <a:rPr lang="hu-HU" sz="2000" dirty="0" smtClean="0"/>
              <a:t>öt dolgot, amire az </a:t>
            </a:r>
            <a:r>
              <a:rPr lang="hu-HU" sz="2400" dirty="0" smtClean="0"/>
              <a:t>adathalászat </a:t>
            </a:r>
            <a:r>
              <a:rPr lang="hu-HU" sz="2000" dirty="0" smtClean="0"/>
              <a:t>elkerülése </a:t>
            </a:r>
            <a:r>
              <a:rPr lang="hu-HU" sz="2400" dirty="0" smtClean="0"/>
              <a:t>miatt figyelned kell</a:t>
            </a:r>
            <a:r>
              <a:rPr lang="hu-HU" sz="2000" dirty="0" smtClean="0"/>
              <a:t>!</a:t>
            </a:r>
          </a:p>
          <a:p>
            <a:pPr marL="457200" indent="-457200">
              <a:buAutoNum type="arabicPeriod"/>
            </a:pPr>
            <a:r>
              <a:rPr lang="hu-HU" sz="2000" dirty="0" smtClean="0"/>
              <a:t>Sorold fel a </a:t>
            </a:r>
            <a:r>
              <a:rPr lang="hu-HU" sz="2400" dirty="0" smtClean="0"/>
              <a:t>káros tartalmak </a:t>
            </a:r>
            <a:r>
              <a:rPr lang="hu-HU" sz="2000" dirty="0" smtClean="0"/>
              <a:t>jellemzőit!</a:t>
            </a:r>
          </a:p>
          <a:p>
            <a:pPr marL="457200" indent="-457200">
              <a:buAutoNum type="arabicPeriod"/>
            </a:pPr>
            <a:r>
              <a:rPr lang="hu-HU" sz="2000" dirty="0" smtClean="0"/>
              <a:t>Írd le, </a:t>
            </a:r>
            <a:r>
              <a:rPr lang="hu-H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mit tehetsz</a:t>
            </a:r>
            <a:r>
              <a:rPr lang="hu-HU" sz="2000" dirty="0" smtClean="0"/>
              <a:t> </a:t>
            </a:r>
            <a:r>
              <a:rPr lang="hu-HU" sz="2400" dirty="0" smtClean="0"/>
              <a:t>internetes zaklatás </a:t>
            </a:r>
            <a:r>
              <a:rPr lang="hu-HU" sz="2000" dirty="0" smtClean="0"/>
              <a:t>esetén!</a:t>
            </a:r>
          </a:p>
          <a:p>
            <a:pPr marL="457200" indent="-457200">
              <a:buAutoNum type="arabicPeriod"/>
            </a:pPr>
            <a:r>
              <a:rPr lang="hu-HU" sz="2000" dirty="0" smtClean="0"/>
              <a:t>Honnan tudhatod, hogy</a:t>
            </a:r>
            <a:r>
              <a:rPr lang="hu-HU" sz="2400" dirty="0" smtClean="0"/>
              <a:t> internetfüggő </a:t>
            </a:r>
            <a:r>
              <a:rPr lang="hu-HU" sz="2000" dirty="0" smtClean="0"/>
              <a:t>vagy?</a:t>
            </a:r>
          </a:p>
          <a:p>
            <a:pPr marL="457200" indent="-457200">
              <a:buAutoNum type="arabicPeriod"/>
            </a:pPr>
            <a:r>
              <a:rPr lang="hu-HU" sz="2000" dirty="0" smtClean="0"/>
              <a:t>Miről 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>ismerhető fel </a:t>
            </a:r>
            <a:r>
              <a:rPr lang="hu-HU" sz="2000" dirty="0" smtClean="0"/>
              <a:t>egy </a:t>
            </a:r>
            <a:r>
              <a:rPr lang="hu-HU" sz="2400" dirty="0" smtClean="0"/>
              <a:t>álhír</a:t>
            </a:r>
            <a:r>
              <a:rPr lang="hu-HU" sz="2000" dirty="0" smtClean="0"/>
              <a:t>?</a:t>
            </a:r>
          </a:p>
          <a:p>
            <a:pPr marL="457200" indent="-457200">
              <a:buAutoNum type="arabicPeriod"/>
            </a:pPr>
            <a:r>
              <a:rPr lang="hu-HU" sz="2000" dirty="0" smtClean="0"/>
              <a:t>…És az </a:t>
            </a:r>
            <a:r>
              <a:rPr lang="hu-HU" sz="2400" dirty="0" smtClean="0"/>
              <a:t>álprofil</a:t>
            </a:r>
            <a:r>
              <a:rPr lang="hu-HU" sz="2000" dirty="0" smtClean="0"/>
              <a:t>?</a:t>
            </a:r>
          </a:p>
          <a:p>
            <a:pPr marL="457200" indent="-457200">
              <a:buAutoNum type="arabicPeriod"/>
            </a:pPr>
            <a:r>
              <a:rPr lang="hu-HU" sz="2000" dirty="0" smtClean="0"/>
              <a:t>Törölj a profilodról minden olyan tartalmat, mely </a:t>
            </a:r>
            <a:r>
              <a:rPr lang="hu-HU" sz="2400" dirty="0" smtClean="0"/>
              <a:t>visszaéléshez</a:t>
            </a:r>
            <a:r>
              <a:rPr lang="hu-HU" sz="2000" dirty="0" smtClean="0"/>
              <a:t> vezethet! </a:t>
            </a:r>
            <a:r>
              <a:rPr lang="hu-HU" sz="2000" dirty="0" err="1" smtClean="0"/>
              <a:t>Alakítsd</a:t>
            </a:r>
            <a:r>
              <a:rPr lang="hu-HU" sz="2000" dirty="0" smtClean="0"/>
              <a:t> át a </a:t>
            </a:r>
            <a:r>
              <a:rPr lang="hu-HU" sz="2000" dirty="0" err="1" smtClean="0">
                <a:solidFill>
                  <a:schemeClr val="tx2"/>
                </a:solidFill>
              </a:rPr>
              <a:t>Facebookos</a:t>
            </a:r>
            <a:r>
              <a:rPr lang="hu-HU" sz="2000" dirty="0" smtClean="0">
                <a:solidFill>
                  <a:schemeClr val="tx2"/>
                </a:solidFill>
              </a:rPr>
              <a:t> profilod</a:t>
            </a:r>
            <a:r>
              <a:rPr lang="hu-HU" sz="2000" dirty="0" smtClean="0"/>
              <a:t> a </a:t>
            </a:r>
            <a:r>
              <a:rPr lang="hu-HU" sz="2400" dirty="0" smtClean="0"/>
              <a:t>tanultak</a:t>
            </a:r>
            <a:r>
              <a:rPr lang="hu-HU" sz="2000" dirty="0" smtClean="0"/>
              <a:t> alapján!</a:t>
            </a:r>
          </a:p>
          <a:p>
            <a:endParaRPr lang="hu-HU" sz="3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98491" y="-580454"/>
            <a:ext cx="455947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9600" dirty="0" err="1" smtClean="0">
                <a:latin typeface="Bodoni MT Condensed" panose="02070606080606020203" pitchFamily="18" charset="0"/>
              </a:rPr>
              <a:t>Hf</a:t>
            </a:r>
            <a:endParaRPr lang="hu-HU" sz="49600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79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353"/>
            <a:ext cx="12202675" cy="6913353"/>
          </a:xfrm>
        </p:spPr>
      </p:pic>
      <p:sp>
        <p:nvSpPr>
          <p:cNvPr id="6" name="Szövegdoboz 5"/>
          <p:cNvSpPr txBox="1"/>
          <p:nvPr/>
        </p:nvSpPr>
        <p:spPr>
          <a:xfrm>
            <a:off x="1090654" y="5609678"/>
            <a:ext cx="10846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00B050"/>
                </a:solidFill>
              </a:rPr>
              <a:t>Jó munkát! Köszö</a:t>
            </a:r>
            <a:r>
              <a:rPr lang="hu-HU" sz="4800" b="1" dirty="0" smtClean="0">
                <a:solidFill>
                  <a:schemeClr val="bg2">
                    <a:lumMod val="75000"/>
                  </a:schemeClr>
                </a:solidFill>
              </a:rPr>
              <a:t>nöm a figyelmet!</a:t>
            </a:r>
            <a:endParaRPr lang="hu-HU" sz="4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78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6144"/>
          </a:xfrm>
        </p:spPr>
      </p:pic>
      <p:sp>
        <p:nvSpPr>
          <p:cNvPr id="6" name="Szövegdoboz 5"/>
          <p:cNvSpPr txBox="1"/>
          <p:nvPr/>
        </p:nvSpPr>
        <p:spPr>
          <a:xfrm>
            <a:off x="669073" y="1851102"/>
            <a:ext cx="8787161" cy="146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9863" y="1142185"/>
            <a:ext cx="59882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- </a:t>
            </a:r>
            <a:r>
              <a:rPr lang="hu-HU" sz="3600" dirty="0" smtClean="0">
                <a:solidFill>
                  <a:schemeClr val="tx1">
                    <a:lumMod val="65000"/>
                  </a:schemeClr>
                </a:solidFill>
              </a:rPr>
              <a:t>ügyintézés</a:t>
            </a:r>
          </a:p>
          <a:p>
            <a:pPr marL="285750" indent="-285750">
              <a:buFontTx/>
              <a:buChar char="-"/>
            </a:pPr>
            <a:r>
              <a:rPr lang="hu-HU" sz="3600" dirty="0"/>
              <a:t>v</a:t>
            </a:r>
            <a:r>
              <a:rPr lang="hu-HU" sz="3600" dirty="0" smtClean="0"/>
              <a:t>ásárlás</a:t>
            </a:r>
          </a:p>
          <a:p>
            <a:pPr marL="285750" indent="-285750">
              <a:buFontTx/>
              <a:buChar char="-"/>
            </a:pPr>
            <a:r>
              <a:rPr lang="hu-HU" sz="3600" dirty="0" smtClean="0"/>
              <a:t>munka</a:t>
            </a:r>
          </a:p>
          <a:p>
            <a:pPr marL="285750" indent="-285750">
              <a:buFontTx/>
              <a:buChar char="-"/>
            </a:pPr>
            <a:r>
              <a:rPr lang="hu-HU" sz="3600" dirty="0" smtClean="0">
                <a:solidFill>
                  <a:schemeClr val="tx2">
                    <a:lumMod val="75000"/>
                  </a:schemeClr>
                </a:solidFill>
              </a:rPr>
              <a:t>kultúra</a:t>
            </a:r>
          </a:p>
          <a:p>
            <a:pPr marL="285750" indent="-285750">
              <a:buFontTx/>
              <a:buChar char="-"/>
            </a:pPr>
            <a:r>
              <a:rPr lang="hu-HU" sz="3600" dirty="0"/>
              <a:t>k</a:t>
            </a:r>
            <a:r>
              <a:rPr lang="hu-HU" sz="3600" dirty="0" smtClean="0"/>
              <a:t>ommunikáció</a:t>
            </a:r>
          </a:p>
          <a:p>
            <a:pPr marL="285750" indent="-285750">
              <a:buFontTx/>
              <a:buChar char="-"/>
            </a:pPr>
            <a:endParaRPr lang="hu-HU" sz="3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69073" y="5285678"/>
            <a:ext cx="7160941" cy="56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471317" y="1120269"/>
            <a:ext cx="4710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u-HU" sz="3600" dirty="0"/>
              <a:t>t</a:t>
            </a:r>
            <a:r>
              <a:rPr lang="hu-HU" sz="3600" dirty="0" smtClean="0"/>
              <a:t>ájékozódás</a:t>
            </a:r>
          </a:p>
          <a:p>
            <a:pPr marL="457200" indent="-457200">
              <a:buFontTx/>
              <a:buChar char="-"/>
            </a:pPr>
            <a:r>
              <a:rPr lang="hu-HU" sz="3600" dirty="0"/>
              <a:t>v</a:t>
            </a:r>
            <a:r>
              <a:rPr lang="hu-HU" sz="3600" dirty="0" smtClean="0"/>
              <a:t>állalkozás</a:t>
            </a:r>
          </a:p>
          <a:p>
            <a:pPr marL="457200" indent="-457200">
              <a:buFontTx/>
              <a:buChar char="-"/>
            </a:pPr>
            <a:r>
              <a:rPr lang="hu-HU" sz="3600" dirty="0">
                <a:solidFill>
                  <a:schemeClr val="tx1">
                    <a:lumMod val="75000"/>
                  </a:schemeClr>
                </a:solidFill>
              </a:rPr>
              <a:t>e</a:t>
            </a:r>
            <a:r>
              <a:rPr lang="hu-HU" sz="3600" dirty="0" smtClean="0">
                <a:solidFill>
                  <a:schemeClr val="tx1">
                    <a:lumMod val="75000"/>
                  </a:schemeClr>
                </a:solidFill>
              </a:rPr>
              <a:t>gyüttműködés</a:t>
            </a:r>
          </a:p>
          <a:p>
            <a:pPr marL="457200" indent="-457200">
              <a:buFontTx/>
              <a:buChar char="-"/>
            </a:pPr>
            <a:r>
              <a:rPr lang="hu-HU" sz="3600" dirty="0"/>
              <a:t>f</a:t>
            </a:r>
            <a:r>
              <a:rPr lang="hu-HU" sz="3600" dirty="0" smtClean="0"/>
              <a:t>elfedezés</a:t>
            </a:r>
          </a:p>
          <a:p>
            <a:pPr marL="457200" indent="-457200">
              <a:buFontTx/>
              <a:buChar char="-"/>
            </a:pPr>
            <a:r>
              <a:rPr lang="hu-H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mobilitás</a:t>
            </a:r>
            <a:r>
              <a:rPr lang="hu-HU" sz="3600" dirty="0" smtClean="0"/>
              <a:t>…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482790" y="1438507"/>
            <a:ext cx="2988527" cy="3055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381502" y="1115354"/>
            <a:ext cx="35711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3600" dirty="0"/>
              <a:t>tanulás</a:t>
            </a:r>
          </a:p>
          <a:p>
            <a:pPr marL="285750" indent="-285750">
              <a:buFontTx/>
              <a:buChar char="-"/>
            </a:pPr>
            <a:r>
              <a:rPr lang="hu-HU" sz="3600" dirty="0" smtClean="0">
                <a:solidFill>
                  <a:schemeClr val="bg2">
                    <a:lumMod val="50000"/>
                  </a:schemeClr>
                </a:solidFill>
              </a:rPr>
              <a:t>közösség</a:t>
            </a:r>
          </a:p>
          <a:p>
            <a:pPr marL="285750" indent="-285750">
              <a:buFontTx/>
              <a:buChar char="-"/>
            </a:pPr>
            <a:r>
              <a:rPr lang="hu-HU" sz="3600" dirty="0"/>
              <a:t>s</a:t>
            </a:r>
            <a:r>
              <a:rPr lang="hu-HU" sz="3600" dirty="0" smtClean="0"/>
              <a:t>zórakozás</a:t>
            </a:r>
          </a:p>
          <a:p>
            <a:pPr marL="285750" indent="-285750">
              <a:buFontTx/>
              <a:buChar char="-"/>
            </a:pPr>
            <a:r>
              <a:rPr lang="hu-HU" sz="3600" dirty="0"/>
              <a:t>s</a:t>
            </a:r>
            <a:r>
              <a:rPr lang="hu-HU" sz="3600" dirty="0" smtClean="0"/>
              <a:t>egítség</a:t>
            </a:r>
          </a:p>
          <a:p>
            <a:pPr marL="285750" indent="-285750">
              <a:buFontTx/>
              <a:buChar char="-"/>
            </a:pPr>
            <a:endParaRPr lang="hu-HU" sz="3600" dirty="0" smtClean="0"/>
          </a:p>
          <a:p>
            <a:endParaRPr lang="hu-HU" sz="3600" dirty="0" smtClean="0"/>
          </a:p>
          <a:p>
            <a:endParaRPr lang="hu-HU" sz="36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23665" y="5780782"/>
            <a:ext cx="5355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Mi az internet? Tanulni jó és sosem késő! </a:t>
            </a:r>
          </a:p>
          <a:p>
            <a:r>
              <a:rPr lang="hu-HU" sz="1600" dirty="0" smtClean="0"/>
              <a:t>Mire jó a net</a:t>
            </a:r>
          </a:p>
          <a:p>
            <a:r>
              <a:rPr lang="hu-HU" sz="1600" dirty="0" smtClean="0">
                <a:hlinkClick r:id="rId4"/>
              </a:rPr>
              <a:t>http</a:t>
            </a:r>
            <a:r>
              <a:rPr lang="hu-HU" sz="1600" dirty="0">
                <a:hlinkClick r:id="rId4"/>
              </a:rPr>
              <a:t>://</a:t>
            </a:r>
            <a:r>
              <a:rPr lang="hu-HU" sz="1600" dirty="0" smtClean="0">
                <a:hlinkClick r:id="rId4"/>
              </a:rPr>
              <a:t>tartalomgyar.wixsite.com/mi-az-internet/mire</a:t>
            </a:r>
            <a:endParaRPr lang="hu-HU" sz="1600" dirty="0" smtClean="0"/>
          </a:p>
          <a:p>
            <a:endParaRPr lang="hu-HU" sz="1600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0" y="5595364"/>
            <a:ext cx="10072048" cy="6834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37" y="4656590"/>
            <a:ext cx="3575128" cy="1869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2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zövegdoboz 1"/>
          <p:cNvSpPr txBox="1"/>
          <p:nvPr/>
        </p:nvSpPr>
        <p:spPr>
          <a:xfrm rot="900820">
            <a:off x="5752629" y="2939665"/>
            <a:ext cx="5682584" cy="1407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hu-H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Az internet nyújtotta </a:t>
            </a:r>
            <a:r>
              <a:rPr lang="hu-H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lehetőségek</a:t>
            </a:r>
            <a:endParaRPr lang="hu-H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9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 b="4664"/>
          <a:stretch/>
        </p:blipFill>
        <p:spPr>
          <a:xfrm>
            <a:off x="0" y="1117"/>
            <a:ext cx="12180890" cy="6933063"/>
          </a:xfrm>
        </p:spPr>
      </p:pic>
      <p:sp>
        <p:nvSpPr>
          <p:cNvPr id="8" name="Robbanás 2 7"/>
          <p:cNvSpPr/>
          <p:nvPr/>
        </p:nvSpPr>
        <p:spPr>
          <a:xfrm>
            <a:off x="-425242" y="-900929"/>
            <a:ext cx="7317361" cy="692207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 rot="19421837">
            <a:off x="1106758" y="577401"/>
            <a:ext cx="4253359" cy="3770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3900" dirty="0" smtClean="0">
                <a:solidFill>
                  <a:srgbClr val="C00000"/>
                </a:solidFill>
                <a:latin typeface="Bodoni MT Condensed" panose="02070606080606020203" pitchFamily="18" charset="0"/>
              </a:rPr>
              <a:t>De…</a:t>
            </a:r>
            <a:endParaRPr lang="hu-HU" sz="23900" dirty="0">
              <a:solidFill>
                <a:srgbClr val="C00000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69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-398" r="3278" b="398"/>
          <a:stretch/>
        </p:blipFill>
        <p:spPr>
          <a:xfrm>
            <a:off x="11289" y="-13648"/>
            <a:ext cx="121807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1919893" y="822767"/>
            <a:ext cx="9066557" cy="4431983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hu-HU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…a </a:t>
            </a:r>
            <a:r>
              <a:rPr lang="hu-HU" sz="5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felelőtlen</a:t>
            </a:r>
            <a:r>
              <a:rPr lang="hu-HU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felhasználás, az internetes </a:t>
            </a:r>
            <a:r>
              <a:rPr lang="hu-HU" sz="6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barangolás</a:t>
            </a:r>
            <a:r>
              <a:rPr lang="hu-HU" sz="4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</a:p>
          <a:p>
            <a:pPr algn="just"/>
            <a:r>
              <a:rPr lang="hu-HU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 </a:t>
            </a:r>
            <a:r>
              <a:rPr lang="hu-HU" sz="5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közösségi portálok </a:t>
            </a:r>
            <a:r>
              <a:rPr lang="hu-HU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használata,   </a:t>
            </a:r>
            <a:r>
              <a:rPr lang="hu-HU" sz="5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ismerkedés</a:t>
            </a:r>
            <a:r>
              <a:rPr lang="hu-HU" sz="4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…, </a:t>
            </a:r>
            <a:r>
              <a:rPr lang="hu-HU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számtalan </a:t>
            </a:r>
            <a:r>
              <a:rPr lang="hu-HU" sz="6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veszélyt</a:t>
            </a:r>
            <a:r>
              <a:rPr lang="hu-HU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rejthet.</a:t>
            </a:r>
            <a:endParaRPr lang="hu-HU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19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614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87401"/>
            <a:ext cx="12191999" cy="962618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3200" dirty="0"/>
              <a:t>Mai óra anyaga 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29442" y="1534285"/>
            <a:ext cx="10256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/>
              <a:t>Az internethasználat </a:t>
            </a:r>
            <a:r>
              <a:rPr lang="hu-HU" sz="5400" b="1" dirty="0">
                <a:solidFill>
                  <a:schemeClr val="tx2">
                    <a:lumMod val="50000"/>
                  </a:schemeClr>
                </a:solidFill>
              </a:rPr>
              <a:t>veszélyei</a:t>
            </a:r>
            <a:endParaRPr lang="hu-H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71" y="2274884"/>
            <a:ext cx="7371197" cy="4146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0897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61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6" y="121911"/>
            <a:ext cx="11382919" cy="6425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5750509" y="3438072"/>
            <a:ext cx="9255157" cy="247760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sz="8000" dirty="0" smtClean="0"/>
              <a:t>Lehetséges </a:t>
            </a:r>
          </a:p>
          <a:p>
            <a:r>
              <a:rPr lang="hu-HU" sz="75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nard MT Condensed" panose="02050806060905020404" pitchFamily="18" charset="0"/>
              </a:rPr>
              <a:t>veszélyforrások</a:t>
            </a:r>
            <a:endParaRPr lang="hu-HU" sz="7500" dirty="0">
              <a:solidFill>
                <a:schemeClr val="accent6">
                  <a:lumMod val="20000"/>
                  <a:lumOff val="80000"/>
                </a:schemeClr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10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5" y="0"/>
            <a:ext cx="12191999" cy="687614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10579" y="1015056"/>
            <a:ext cx="10199590" cy="432426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u-HU" sz="4000" b="1" dirty="0">
                <a:solidFill>
                  <a:srgbClr val="2C6994"/>
                </a:solidFill>
                <a:hlinkClick r:id="rId4" action="ppaction://hlinksldjump"/>
              </a:rPr>
              <a:t>A</a:t>
            </a:r>
            <a:r>
              <a:rPr lang="hu-HU" sz="4000" b="1" dirty="0" smtClean="0">
                <a:solidFill>
                  <a:srgbClr val="2C6994"/>
                </a:solidFill>
                <a:hlinkClick r:id="rId4" action="ppaction://hlinksldjump"/>
              </a:rPr>
              <a:t>dat</a:t>
            </a:r>
            <a:r>
              <a:rPr lang="hu-HU" sz="4000" dirty="0" smtClean="0">
                <a:solidFill>
                  <a:srgbClr val="2C6994"/>
                </a:solidFill>
                <a:hlinkClick r:id="rId4" action="ppaction://hlinksldjump"/>
              </a:rPr>
              <a:t>halászat</a:t>
            </a:r>
            <a:r>
              <a:rPr lang="hu-HU" sz="4000" dirty="0" smtClean="0">
                <a:solidFill>
                  <a:srgbClr val="2C6994"/>
                </a:solidFill>
              </a:rPr>
              <a:t> </a:t>
            </a:r>
            <a:endParaRPr lang="hu-HU" sz="4000" dirty="0" smtClean="0">
              <a:solidFill>
                <a:srgbClr val="2C6994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4800" dirty="0" smtClean="0">
                <a:solidFill>
                  <a:srgbClr val="2C6994"/>
                </a:solidFill>
                <a:hlinkClick r:id="rId5" action="ppaction://hlinksldjump"/>
              </a:rPr>
              <a:t>káros</a:t>
            </a:r>
            <a:r>
              <a:rPr lang="hu-HU" sz="4400" dirty="0" smtClean="0">
                <a:solidFill>
                  <a:srgbClr val="2C6994"/>
                </a:solidFill>
                <a:hlinkClick r:id="rId5" action="ppaction://hlinksldjump"/>
              </a:rPr>
              <a:t> </a:t>
            </a:r>
            <a:r>
              <a:rPr lang="hu-HU" sz="3600" dirty="0" smtClean="0">
                <a:solidFill>
                  <a:srgbClr val="2C6994"/>
                </a:solidFill>
                <a:hlinkClick r:id="rId5" action="ppaction://hlinksldjump"/>
              </a:rPr>
              <a:t>tartalmak</a:t>
            </a:r>
            <a:endParaRPr lang="hu-HU" sz="3600" dirty="0" smtClean="0">
              <a:solidFill>
                <a:srgbClr val="2C6994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3600" dirty="0">
                <a:solidFill>
                  <a:srgbClr val="2C6994"/>
                </a:solidFill>
                <a:hlinkClick r:id="rId6" action="ppaction://hlinksldjump"/>
              </a:rPr>
              <a:t>i</a:t>
            </a:r>
            <a:r>
              <a:rPr lang="hu-HU" sz="3600" dirty="0" smtClean="0">
                <a:solidFill>
                  <a:srgbClr val="2C6994"/>
                </a:solidFill>
                <a:hlinkClick r:id="rId6" action="ppaction://hlinksldjump"/>
              </a:rPr>
              <a:t>nternetes</a:t>
            </a:r>
            <a:r>
              <a:rPr lang="hu-HU" sz="4000" dirty="0" smtClean="0">
                <a:solidFill>
                  <a:srgbClr val="2C6994"/>
                </a:solidFill>
                <a:hlinkClick r:id="rId6" action="ppaction://hlinksldjump"/>
              </a:rPr>
              <a:t> </a:t>
            </a:r>
            <a:r>
              <a:rPr lang="hu-HU" sz="4000" b="1" dirty="0" smtClean="0">
                <a:solidFill>
                  <a:srgbClr val="2C6994"/>
                </a:solidFill>
                <a:hlinkClick r:id="rId6" action="ppaction://hlinksldjump"/>
              </a:rPr>
              <a:t>zaklatás</a:t>
            </a:r>
            <a:endParaRPr lang="hu-HU" sz="4000" b="1" dirty="0" smtClean="0">
              <a:solidFill>
                <a:srgbClr val="2C6994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4800" dirty="0">
                <a:solidFill>
                  <a:srgbClr val="2C6994"/>
                </a:solidFill>
                <a:hlinkClick r:id="rId7" action="ppaction://hlinksldjump"/>
              </a:rPr>
              <a:t>i</a:t>
            </a:r>
            <a:r>
              <a:rPr lang="hu-HU" sz="4800" dirty="0" smtClean="0">
                <a:solidFill>
                  <a:srgbClr val="2C6994"/>
                </a:solidFill>
                <a:hlinkClick r:id="rId7" action="ppaction://hlinksldjump"/>
              </a:rPr>
              <a:t>nternetfüggőség</a:t>
            </a:r>
            <a:endParaRPr lang="hu-HU" sz="4800" dirty="0" smtClean="0">
              <a:solidFill>
                <a:srgbClr val="2C6994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4000" b="1" dirty="0">
                <a:solidFill>
                  <a:srgbClr val="2C6994"/>
                </a:solidFill>
                <a:hlinkClick r:id="rId8" action="ppaction://hlinksldjump"/>
              </a:rPr>
              <a:t>á</a:t>
            </a:r>
            <a:r>
              <a:rPr lang="hu-HU" sz="4000" b="1" dirty="0" smtClean="0">
                <a:solidFill>
                  <a:srgbClr val="2C6994"/>
                </a:solidFill>
                <a:hlinkClick r:id="rId8" action="ppaction://hlinksldjump"/>
              </a:rPr>
              <a:t>l</a:t>
            </a:r>
            <a:r>
              <a:rPr lang="hu-HU" sz="4000" dirty="0" smtClean="0">
                <a:solidFill>
                  <a:srgbClr val="2C6994"/>
                </a:solidFill>
                <a:hlinkClick r:id="rId8" action="ppaction://hlinksldjump"/>
              </a:rPr>
              <a:t>hírek</a:t>
            </a:r>
            <a:endParaRPr lang="hu-HU" sz="4000" dirty="0" smtClean="0">
              <a:solidFill>
                <a:srgbClr val="2C6994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4800" dirty="0" smtClean="0">
                <a:solidFill>
                  <a:srgbClr val="2C6994"/>
                </a:solidFill>
                <a:hlinkClick r:id="rId9" action="ppaction://hlinksldjump"/>
              </a:rPr>
              <a:t>közösségi</a:t>
            </a:r>
            <a:r>
              <a:rPr lang="hu-HU" sz="4000" dirty="0" smtClean="0">
                <a:solidFill>
                  <a:srgbClr val="2C6994"/>
                </a:solidFill>
                <a:hlinkClick r:id="rId9" action="ppaction://hlinksldjump"/>
              </a:rPr>
              <a:t> </a:t>
            </a:r>
            <a:r>
              <a:rPr lang="hu-HU" sz="3600" dirty="0" smtClean="0">
                <a:solidFill>
                  <a:srgbClr val="2C6994"/>
                </a:solidFill>
                <a:hlinkClick r:id="rId9" action="ppaction://hlinksldjump"/>
              </a:rPr>
              <a:t>oldalak</a:t>
            </a:r>
            <a:r>
              <a:rPr lang="hu-HU" sz="4000" dirty="0" smtClean="0">
                <a:solidFill>
                  <a:srgbClr val="2C6994"/>
                </a:solidFill>
                <a:hlinkClick r:id="rId9" action="ppaction://hlinksldjump"/>
              </a:rPr>
              <a:t> </a:t>
            </a:r>
            <a:r>
              <a:rPr lang="hu-HU" sz="4000" dirty="0" smtClean="0">
                <a:solidFill>
                  <a:srgbClr val="2C6994"/>
                </a:solidFill>
                <a:hlinkClick r:id="rId9" action="ppaction://hlinksldjump"/>
              </a:rPr>
              <a:t>…</a:t>
            </a:r>
            <a:endParaRPr lang="hu-HU" sz="4000" dirty="0" smtClean="0">
              <a:solidFill>
                <a:srgbClr val="2C6994"/>
              </a:solidFill>
            </a:endParaRPr>
          </a:p>
          <a:p>
            <a:endParaRPr lang="hu-HU" sz="1100" dirty="0">
              <a:solidFill>
                <a:srgbClr val="2C699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10579" y="5779342"/>
            <a:ext cx="535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Saferinternet.hu/ Tippek, videók/ Fiataloknak</a:t>
            </a:r>
          </a:p>
          <a:p>
            <a:r>
              <a:rPr lang="hu-HU" sz="1600" dirty="0">
                <a:hlinkClick r:id="rId10"/>
              </a:rPr>
              <a:t>http://</a:t>
            </a:r>
            <a:r>
              <a:rPr lang="hu-HU" sz="1600" dirty="0" smtClean="0">
                <a:hlinkClick r:id="rId10"/>
              </a:rPr>
              <a:t>saferinternet.hu/tippek-videok/fiataloknak</a:t>
            </a:r>
            <a:endParaRPr lang="hu-HU" sz="1600" dirty="0" smtClean="0"/>
          </a:p>
          <a:p>
            <a:endParaRPr lang="hu-HU" sz="1600" dirty="0"/>
          </a:p>
        </p:txBody>
      </p:sp>
      <p:cxnSp>
        <p:nvCxnSpPr>
          <p:cNvPr id="13" name="Egyenes összekötő 12"/>
          <p:cNvCxnSpPr/>
          <p:nvPr/>
        </p:nvCxnSpPr>
        <p:spPr>
          <a:xfrm>
            <a:off x="0" y="5595364"/>
            <a:ext cx="10072048" cy="6834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100">
            <a:off x="3345851" y="-489235"/>
            <a:ext cx="11101062" cy="404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69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614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00252" y="1153755"/>
            <a:ext cx="12624180" cy="3439239"/>
          </a:xfrm>
          <a:ln w="76200"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hu-HU" sz="13800" dirty="0" smtClean="0"/>
              <a:t>  ADAT-</a:t>
            </a:r>
            <a:r>
              <a:rPr lang="hu-HU" sz="7200" dirty="0" smtClean="0"/>
              <a:t/>
            </a:r>
            <a:br>
              <a:rPr lang="hu-HU" sz="7200" dirty="0" smtClean="0"/>
            </a:br>
            <a:r>
              <a:rPr lang="hu-HU" sz="7200" dirty="0" smtClean="0"/>
              <a:t>    </a:t>
            </a:r>
            <a:r>
              <a:rPr lang="hu-HU" sz="8800" strike="sngStrike" dirty="0" smtClean="0"/>
              <a:t>HALÁSZAT</a:t>
            </a:r>
            <a:endParaRPr lang="hu-HU" sz="8800" strike="sngStrike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4"/>
          <a:stretch/>
        </p:blipFill>
        <p:spPr>
          <a:xfrm>
            <a:off x="6479114" y="1021063"/>
            <a:ext cx="5412633" cy="3374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5870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2923</TotalTime>
  <Words>933</Words>
  <Application>Microsoft Office PowerPoint</Application>
  <PresentationFormat>Szélesvásznú</PresentationFormat>
  <Paragraphs>228</Paragraphs>
  <Slides>27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42" baseType="lpstr">
      <vt:lpstr>Agency FB</vt:lpstr>
      <vt:lpstr>Algerian</vt:lpstr>
      <vt:lpstr>Arial Black</vt:lpstr>
      <vt:lpstr>Arial Rounded MT Bold</vt:lpstr>
      <vt:lpstr>Bauhaus 93</vt:lpstr>
      <vt:lpstr>Bernard MT Condensed</vt:lpstr>
      <vt:lpstr>Bodoni MT Condensed</vt:lpstr>
      <vt:lpstr>Bradley Hand ITC</vt:lpstr>
      <vt:lpstr>Brush Script MT</vt:lpstr>
      <vt:lpstr>Calibri</vt:lpstr>
      <vt:lpstr>Century</vt:lpstr>
      <vt:lpstr>Century Gothic</vt:lpstr>
      <vt:lpstr>Wingdings</vt:lpstr>
      <vt:lpstr>Wingdings 3</vt:lpstr>
      <vt:lpstr>Szelet</vt:lpstr>
      <vt:lpstr>Az internet veszélyei</vt:lpstr>
      <vt:lpstr>PowerPoint-bemutató</vt:lpstr>
      <vt:lpstr>PowerPoint-bemutató</vt:lpstr>
      <vt:lpstr>PowerPoint-bemutató</vt:lpstr>
      <vt:lpstr>PowerPoint-bemutató</vt:lpstr>
      <vt:lpstr>Mai óra anyaga </vt:lpstr>
      <vt:lpstr>PowerPoint-bemutató</vt:lpstr>
      <vt:lpstr>PowerPoint-bemutató</vt:lpstr>
      <vt:lpstr>  ADAT-     HALÁSZAT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veszélyei</dc:title>
  <dc:creator>Áron</dc:creator>
  <cp:lastModifiedBy>Áron</cp:lastModifiedBy>
  <cp:revision>165</cp:revision>
  <dcterms:created xsi:type="dcterms:W3CDTF">2017-03-07T18:40:53Z</dcterms:created>
  <dcterms:modified xsi:type="dcterms:W3CDTF">2017-03-20T19:44:10Z</dcterms:modified>
</cp:coreProperties>
</file>