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899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80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16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10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33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39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693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3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22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96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91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44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23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82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38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85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06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vark.com/top-10-free-antivirus-softwar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facebook.com" TargetMode="External"/><Relationship Id="rId4" Type="http://schemas.openxmlformats.org/officeDocument/2006/relationships/hyperlink" Target="http://nemkutya.com/like/4515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866100" y="1559000"/>
            <a:ext cx="6922500" cy="960900"/>
          </a:xfrm>
          <a:prstGeom prst="rect">
            <a:avLst/>
          </a:prstGeom>
          <a:ln w="1143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FF0000"/>
                </a:solidFill>
              </a:rPr>
              <a:t>Az internet veszélyei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823914" y="2558900"/>
            <a:ext cx="6215061" cy="59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dirty="0" smtClean="0">
                <a:solidFill>
                  <a:srgbClr val="F1C232"/>
                </a:solidFill>
              </a:rPr>
              <a:t>Tanuló neve:</a:t>
            </a:r>
            <a:r>
              <a:rPr lang="en-GB" dirty="0" err="1" smtClean="0">
                <a:solidFill>
                  <a:srgbClr val="F1C232"/>
                </a:solidFill>
              </a:rPr>
              <a:t>Faragó</a:t>
            </a:r>
            <a:r>
              <a:rPr lang="en-GB" dirty="0" smtClean="0">
                <a:solidFill>
                  <a:srgbClr val="F1C232"/>
                </a:solidFill>
              </a:rPr>
              <a:t> </a:t>
            </a:r>
            <a:r>
              <a:rPr lang="en-GB" dirty="0">
                <a:solidFill>
                  <a:srgbClr val="F1C232"/>
                </a:solidFill>
              </a:rPr>
              <a:t>Dominik </a:t>
            </a:r>
            <a:r>
              <a:rPr lang="en-GB" dirty="0" err="1">
                <a:solidFill>
                  <a:srgbClr val="F1C232"/>
                </a:solidFill>
              </a:rPr>
              <a:t>János</a:t>
            </a:r>
            <a:endParaRPr lang="en-GB" dirty="0">
              <a:solidFill>
                <a:srgbClr val="F1C232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823914" y="3099077"/>
            <a:ext cx="5265624" cy="59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dirty="0" smtClean="0">
                <a:solidFill>
                  <a:srgbClr val="F1C232"/>
                </a:solidFill>
              </a:rPr>
              <a:t>Felkészítő tanár:</a:t>
            </a:r>
            <a:r>
              <a:rPr lang="en-GB" dirty="0" err="1" smtClean="0">
                <a:solidFill>
                  <a:srgbClr val="F1C232"/>
                </a:solidFill>
              </a:rPr>
              <a:t>Győri</a:t>
            </a:r>
            <a:r>
              <a:rPr lang="en-GB" dirty="0" smtClean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Tamás</a:t>
            </a:r>
            <a:endParaRPr lang="en-GB" dirty="0">
              <a:solidFill>
                <a:srgbClr val="F1C232"/>
              </a:solidFill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059832" y="3759302"/>
            <a:ext cx="6156176" cy="12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1C232"/>
                </a:solidFill>
              </a:rPr>
              <a:t>Lakiteleki</a:t>
            </a:r>
            <a:r>
              <a:rPr lang="en-GB" sz="2400" dirty="0">
                <a:solidFill>
                  <a:srgbClr val="F1C232"/>
                </a:solidFill>
              </a:rPr>
              <a:t> </a:t>
            </a:r>
            <a:r>
              <a:rPr lang="en-GB" sz="2400" dirty="0" err="1">
                <a:solidFill>
                  <a:srgbClr val="F1C232"/>
                </a:solidFill>
              </a:rPr>
              <a:t>Eötvös</a:t>
            </a:r>
            <a:r>
              <a:rPr lang="en-GB" sz="2400" dirty="0">
                <a:solidFill>
                  <a:srgbClr val="F1C232"/>
                </a:solidFill>
              </a:rPr>
              <a:t> </a:t>
            </a:r>
            <a:r>
              <a:rPr lang="en-GB" sz="2400" dirty="0" err="1">
                <a:solidFill>
                  <a:srgbClr val="F1C232"/>
                </a:solidFill>
              </a:rPr>
              <a:t>Általános</a:t>
            </a:r>
            <a:r>
              <a:rPr lang="en-GB" sz="2400" dirty="0">
                <a:solidFill>
                  <a:srgbClr val="F1C232"/>
                </a:solidFill>
              </a:rPr>
              <a:t> </a:t>
            </a:r>
            <a:r>
              <a:rPr lang="en-GB" sz="2400" dirty="0" err="1">
                <a:solidFill>
                  <a:srgbClr val="F1C232"/>
                </a:solidFill>
              </a:rPr>
              <a:t>Iskola</a:t>
            </a:r>
            <a:r>
              <a:rPr lang="en-GB" sz="2400" dirty="0">
                <a:solidFill>
                  <a:srgbClr val="F1C232"/>
                </a:solidFill>
              </a:rPr>
              <a:t> </a:t>
            </a:r>
            <a:r>
              <a:rPr lang="en-GB" sz="2400" dirty="0" err="1">
                <a:solidFill>
                  <a:srgbClr val="F1C232"/>
                </a:solidFill>
              </a:rPr>
              <a:t>Buzás</a:t>
            </a:r>
            <a:r>
              <a:rPr lang="en-GB" sz="2400" dirty="0">
                <a:solidFill>
                  <a:srgbClr val="F1C232"/>
                </a:solidFill>
              </a:rPr>
              <a:t> </a:t>
            </a:r>
            <a:r>
              <a:rPr lang="en-GB" sz="2400" dirty="0" err="1">
                <a:solidFill>
                  <a:srgbClr val="F1C232"/>
                </a:solidFill>
              </a:rPr>
              <a:t>János</a:t>
            </a:r>
            <a:r>
              <a:rPr lang="en-GB" sz="2400" dirty="0">
                <a:solidFill>
                  <a:srgbClr val="F1C232"/>
                </a:solidFill>
              </a:rPr>
              <a:t> </a:t>
            </a:r>
            <a:r>
              <a:rPr lang="en-GB" sz="2400" dirty="0" err="1">
                <a:solidFill>
                  <a:srgbClr val="F1C232"/>
                </a:solidFill>
              </a:rPr>
              <a:t>Tagintézménye</a:t>
            </a:r>
            <a:r>
              <a:rPr lang="en-GB" sz="2400" dirty="0">
                <a:solidFill>
                  <a:srgbClr val="F1C232"/>
                </a:solidFill>
              </a:rPr>
              <a:t> </a:t>
            </a:r>
            <a:r>
              <a:rPr lang="en-GB" sz="2400" dirty="0" smtClean="0">
                <a:solidFill>
                  <a:srgbClr val="F1C232"/>
                </a:solidFill>
              </a:rPr>
              <a:t>6032 </a:t>
            </a:r>
            <a:r>
              <a:rPr lang="en-GB" sz="2400" dirty="0" err="1">
                <a:solidFill>
                  <a:srgbClr val="F1C232"/>
                </a:solidFill>
              </a:rPr>
              <a:t>Nyárlőrinc</a:t>
            </a:r>
            <a:r>
              <a:rPr lang="en-GB" sz="2400" dirty="0">
                <a:solidFill>
                  <a:srgbClr val="F1C232"/>
                </a:solidFill>
              </a:rPr>
              <a:t>,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05172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chemeClr val="accent4"/>
                </a:solidFill>
              </a:rPr>
              <a:t>  </a:t>
            </a:r>
            <a:endParaRPr lang="hu-HU" dirty="0" smtClean="0">
              <a:solidFill>
                <a:schemeClr val="accent4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-GB" dirty="0" err="1" smtClean="0">
                <a:solidFill>
                  <a:schemeClr val="accent4"/>
                </a:solidFill>
              </a:rPr>
              <a:t>Marika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a </a:t>
            </a:r>
            <a:r>
              <a:rPr lang="en-GB" dirty="0" err="1">
                <a:solidFill>
                  <a:schemeClr val="accent4"/>
                </a:solidFill>
              </a:rPr>
              <a:t>következő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hetekben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egyre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rosszabbul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viseli</a:t>
            </a:r>
            <a:r>
              <a:rPr lang="en-GB" dirty="0">
                <a:solidFill>
                  <a:schemeClr val="accent4"/>
                </a:solidFill>
              </a:rPr>
              <a:t>, </a:t>
            </a:r>
            <a:r>
              <a:rPr lang="en-GB" dirty="0" err="1">
                <a:solidFill>
                  <a:schemeClr val="accent4"/>
                </a:solidFill>
              </a:rPr>
              <a:t>hogy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neki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nincs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fiú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barátja</a:t>
            </a:r>
            <a:r>
              <a:rPr lang="en-GB" dirty="0">
                <a:solidFill>
                  <a:schemeClr val="accent4"/>
                </a:solidFill>
              </a:rPr>
              <a:t>, </a:t>
            </a:r>
            <a:r>
              <a:rPr lang="en-GB" dirty="0" err="1">
                <a:solidFill>
                  <a:schemeClr val="accent4"/>
                </a:solidFill>
              </a:rPr>
              <a:t>míg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az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osztályban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majdnem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minden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lánynak</a:t>
            </a:r>
            <a:r>
              <a:rPr lang="en-GB" dirty="0">
                <a:solidFill>
                  <a:schemeClr val="accent4"/>
                </a:solidFill>
              </a:rPr>
              <a:t> van </a:t>
            </a:r>
            <a:r>
              <a:rPr lang="en-GB" dirty="0" err="1">
                <a:solidFill>
                  <a:schemeClr val="accent4"/>
                </a:solidFill>
              </a:rPr>
              <a:t>már</a:t>
            </a:r>
            <a:r>
              <a:rPr lang="en-GB" dirty="0">
                <a:solidFill>
                  <a:schemeClr val="accent4"/>
                </a:solidFill>
              </a:rPr>
              <a:t>. 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n-GB" dirty="0" err="1" smtClean="0">
                <a:solidFill>
                  <a:schemeClr val="accent4"/>
                </a:solidFill>
              </a:rPr>
              <a:t>Egy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chat </a:t>
            </a:r>
            <a:r>
              <a:rPr lang="en-GB" dirty="0" err="1">
                <a:solidFill>
                  <a:schemeClr val="accent4"/>
                </a:solidFill>
              </a:rPr>
              <a:t>oldalon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rátalál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valakire</a:t>
            </a:r>
            <a:r>
              <a:rPr lang="en-GB" dirty="0">
                <a:solidFill>
                  <a:schemeClr val="accent4"/>
                </a:solidFill>
              </a:rPr>
              <a:t>. </a:t>
            </a:r>
            <a:r>
              <a:rPr lang="en-GB" dirty="0" err="1">
                <a:solidFill>
                  <a:schemeClr val="accent4"/>
                </a:solidFill>
              </a:rPr>
              <a:t>Sokmindenről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beszélgetnek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és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Marika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sok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személyes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dolgot</a:t>
            </a:r>
            <a:r>
              <a:rPr lang="en-GB" dirty="0">
                <a:solidFill>
                  <a:schemeClr val="accent4"/>
                </a:solidFill>
              </a:rPr>
              <a:t> is </a:t>
            </a:r>
            <a:r>
              <a:rPr lang="en-GB" dirty="0" err="1">
                <a:solidFill>
                  <a:schemeClr val="accent4"/>
                </a:solidFill>
              </a:rPr>
              <a:t>elmond</a:t>
            </a:r>
            <a:r>
              <a:rPr lang="en-GB" dirty="0">
                <a:solidFill>
                  <a:schemeClr val="accent4"/>
                </a:solidFill>
              </a:rPr>
              <a:t>. </a:t>
            </a:r>
            <a:r>
              <a:rPr lang="en-GB" dirty="0" err="1">
                <a:solidFill>
                  <a:schemeClr val="accent4"/>
                </a:solidFill>
              </a:rPr>
              <a:t>Másnap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az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osztálytársai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megszégyenítik</a:t>
            </a:r>
            <a:r>
              <a:rPr lang="en-GB" dirty="0">
                <a:solidFill>
                  <a:schemeClr val="accent4"/>
                </a:solidFill>
              </a:rPr>
              <a:t> a </a:t>
            </a:r>
            <a:r>
              <a:rPr lang="en-GB" dirty="0" err="1">
                <a:solidFill>
                  <a:schemeClr val="accent4"/>
                </a:solidFill>
              </a:rPr>
              <a:t>kicsalt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információkkal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és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kirakják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azokat</a:t>
            </a:r>
            <a:r>
              <a:rPr lang="en-GB" dirty="0">
                <a:solidFill>
                  <a:schemeClr val="accent4"/>
                </a:solidFill>
              </a:rPr>
              <a:t> a </a:t>
            </a:r>
            <a:r>
              <a:rPr lang="en-GB" dirty="0" err="1">
                <a:solidFill>
                  <a:schemeClr val="accent4"/>
                </a:solidFill>
              </a:rPr>
              <a:t>közösségi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oldalra</a:t>
            </a:r>
            <a:r>
              <a:rPr lang="en-GB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Hiszékeny Marika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hu-HU" dirty="0" smtClean="0">
              <a:solidFill>
                <a:schemeClr val="accent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 err="1" smtClean="0">
                <a:solidFill>
                  <a:schemeClr val="accent4"/>
                </a:solidFill>
              </a:rPr>
              <a:t>Erzsi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- </a:t>
            </a:r>
            <a:r>
              <a:rPr lang="en-GB" dirty="0" err="1">
                <a:solidFill>
                  <a:schemeClr val="accent4"/>
                </a:solidFill>
              </a:rPr>
              <a:t>Milyen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hiszékeny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vagy</a:t>
            </a:r>
            <a:r>
              <a:rPr lang="en-GB" dirty="0">
                <a:solidFill>
                  <a:schemeClr val="accent4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chemeClr val="accent4"/>
                </a:solidFill>
              </a:rPr>
              <a:t>Sára</a:t>
            </a:r>
            <a:r>
              <a:rPr lang="en-GB" dirty="0">
                <a:solidFill>
                  <a:schemeClr val="accent4"/>
                </a:solidFill>
              </a:rPr>
              <a:t> - </a:t>
            </a:r>
            <a:r>
              <a:rPr lang="en-GB" dirty="0" err="1">
                <a:solidFill>
                  <a:schemeClr val="accent4"/>
                </a:solidFill>
              </a:rPr>
              <a:t>Szerintem</a:t>
            </a:r>
            <a:r>
              <a:rPr lang="en-GB" dirty="0">
                <a:solidFill>
                  <a:schemeClr val="accent4"/>
                </a:solidFill>
              </a:rPr>
              <a:t> is </a:t>
            </a:r>
            <a:r>
              <a:rPr lang="en-GB" dirty="0" err="1">
                <a:solidFill>
                  <a:schemeClr val="accent4"/>
                </a:solidFill>
              </a:rPr>
              <a:t>és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még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csúny</a:t>
            </a:r>
            <a:r>
              <a:rPr lang="en-GB" dirty="0">
                <a:solidFill>
                  <a:schemeClr val="accent4"/>
                </a:solidFill>
              </a:rPr>
              <a:t> is.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chemeClr val="accent4"/>
                </a:solidFill>
              </a:rPr>
              <a:t>Andris</a:t>
            </a:r>
            <a:r>
              <a:rPr lang="en-GB" dirty="0">
                <a:solidFill>
                  <a:schemeClr val="accent4"/>
                </a:solidFill>
              </a:rPr>
              <a:t> - </a:t>
            </a:r>
            <a:r>
              <a:rPr lang="en-GB" dirty="0" err="1">
                <a:solidFill>
                  <a:schemeClr val="accent4"/>
                </a:solidFill>
              </a:rPr>
              <a:t>Az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osztály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legidegesítőbb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gyereke</a:t>
            </a:r>
            <a:r>
              <a:rPr lang="en-GB" dirty="0">
                <a:solidFill>
                  <a:schemeClr val="accent4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chemeClr val="accent4"/>
                </a:solidFill>
              </a:rPr>
              <a:t>Nándi</a:t>
            </a:r>
            <a:r>
              <a:rPr lang="en-GB" dirty="0">
                <a:solidFill>
                  <a:schemeClr val="accent4"/>
                </a:solidFill>
              </a:rPr>
              <a:t> - </a:t>
            </a:r>
            <a:r>
              <a:rPr lang="en-GB" dirty="0" err="1">
                <a:solidFill>
                  <a:schemeClr val="accent4"/>
                </a:solidFill>
              </a:rPr>
              <a:t>Pénzed</a:t>
            </a:r>
            <a:r>
              <a:rPr lang="en-GB" dirty="0">
                <a:solidFill>
                  <a:schemeClr val="accent4"/>
                </a:solidFill>
              </a:rPr>
              <a:t> van de </a:t>
            </a:r>
            <a:r>
              <a:rPr lang="en-GB" dirty="0" err="1">
                <a:solidFill>
                  <a:schemeClr val="accent4"/>
                </a:solidFill>
              </a:rPr>
              <a:t>eszed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nincs</a:t>
            </a:r>
            <a:r>
              <a:rPr lang="en-GB" dirty="0">
                <a:solidFill>
                  <a:schemeClr val="accent4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>
                <a:solidFill>
                  <a:schemeClr val="accent4"/>
                </a:solidFill>
              </a:rPr>
              <a:t>Sára</a:t>
            </a:r>
            <a:r>
              <a:rPr lang="en-GB" dirty="0">
                <a:solidFill>
                  <a:schemeClr val="accent4"/>
                </a:solidFill>
              </a:rPr>
              <a:t> - </a:t>
            </a:r>
            <a:r>
              <a:rPr lang="en-GB" dirty="0" err="1">
                <a:solidFill>
                  <a:schemeClr val="accent4"/>
                </a:solidFill>
              </a:rPr>
              <a:t>Nemcsoda</a:t>
            </a:r>
            <a:r>
              <a:rPr lang="en-GB" dirty="0">
                <a:solidFill>
                  <a:schemeClr val="accent4"/>
                </a:solidFill>
              </a:rPr>
              <a:t> ,</a:t>
            </a:r>
            <a:r>
              <a:rPr lang="en-GB" dirty="0" err="1">
                <a:solidFill>
                  <a:schemeClr val="accent4"/>
                </a:solidFill>
              </a:rPr>
              <a:t>hogy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nincsenek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barátaid</a:t>
            </a:r>
            <a:r>
              <a:rPr lang="en-GB" dirty="0">
                <a:solidFill>
                  <a:schemeClr val="accent4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Lejárató Facebook chat folyam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8" y="1812571"/>
            <a:ext cx="3999899" cy="225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 lang="hu-HU" sz="1600" dirty="0">
              <a:solidFill>
                <a:schemeClr val="accent4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-GB" sz="1600" dirty="0" err="1" smtClean="0">
                <a:solidFill>
                  <a:schemeClr val="accent4"/>
                </a:solidFill>
              </a:rPr>
              <a:t>Pisti</a:t>
            </a:r>
            <a:r>
              <a:rPr lang="en-GB" sz="1600" dirty="0">
                <a:solidFill>
                  <a:schemeClr val="accent4"/>
                </a:solidFill>
              </a:rPr>
              <a:t>, </a:t>
            </a:r>
            <a:r>
              <a:rPr lang="en-GB" sz="1600" dirty="0" err="1">
                <a:solidFill>
                  <a:schemeClr val="accent4"/>
                </a:solidFill>
              </a:rPr>
              <a:t>hogy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felvidítsa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Marikát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küldött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egy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linket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egy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vicces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játékról</a:t>
            </a:r>
            <a:r>
              <a:rPr lang="en-GB" sz="1600" dirty="0">
                <a:solidFill>
                  <a:schemeClr val="accent4"/>
                </a:solidFill>
              </a:rPr>
              <a:t>. </a:t>
            </a:r>
            <a:r>
              <a:rPr lang="en-GB" sz="1600" dirty="0" err="1">
                <a:solidFill>
                  <a:schemeClr val="accent4"/>
                </a:solidFill>
              </a:rPr>
              <a:t>Sajnos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az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egész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oldal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vírusos</a:t>
            </a:r>
            <a:r>
              <a:rPr lang="en-GB" sz="1600" dirty="0">
                <a:solidFill>
                  <a:schemeClr val="accent4"/>
                </a:solidFill>
              </a:rPr>
              <a:t> volt </a:t>
            </a:r>
            <a:r>
              <a:rPr lang="en-GB" sz="1600" dirty="0" err="1">
                <a:solidFill>
                  <a:schemeClr val="accent4"/>
                </a:solidFill>
              </a:rPr>
              <a:t>és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mivel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Marikának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nem</a:t>
            </a:r>
            <a:r>
              <a:rPr lang="en-GB" sz="1600" dirty="0">
                <a:solidFill>
                  <a:schemeClr val="accent4"/>
                </a:solidFill>
              </a:rPr>
              <a:t> volt </a:t>
            </a:r>
            <a:r>
              <a:rPr lang="en-GB" sz="1600" dirty="0" err="1">
                <a:solidFill>
                  <a:schemeClr val="accent4"/>
                </a:solidFill>
              </a:rPr>
              <a:t>védelme</a:t>
            </a:r>
            <a:r>
              <a:rPr lang="en-GB" sz="1600" dirty="0">
                <a:solidFill>
                  <a:schemeClr val="accent4"/>
                </a:solidFill>
              </a:rPr>
              <a:t>, </a:t>
            </a:r>
            <a:r>
              <a:rPr lang="en-GB" sz="1600" dirty="0" err="1">
                <a:solidFill>
                  <a:schemeClr val="accent4"/>
                </a:solidFill>
              </a:rPr>
              <a:t>így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azonnal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vírusos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lett</a:t>
            </a:r>
            <a:r>
              <a:rPr lang="en-GB" sz="1600" dirty="0">
                <a:solidFill>
                  <a:schemeClr val="accent4"/>
                </a:solidFill>
              </a:rPr>
              <a:t> a </a:t>
            </a:r>
            <a:r>
              <a:rPr lang="en-GB" sz="1600" dirty="0" err="1">
                <a:solidFill>
                  <a:schemeClr val="accent4"/>
                </a:solidFill>
              </a:rPr>
              <a:t>számítógépe</a:t>
            </a:r>
            <a:r>
              <a:rPr lang="en-GB" sz="16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Támadnak a vírusok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448712"/>
            <a:ext cx="3999900" cy="282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3999900" cy="3562415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GB" dirty="0" err="1">
                <a:solidFill>
                  <a:schemeClr val="accent4"/>
                </a:solidFill>
              </a:rPr>
              <a:t>Nagyon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fontosak</a:t>
            </a:r>
            <a:r>
              <a:rPr lang="en-GB" dirty="0">
                <a:solidFill>
                  <a:schemeClr val="accent4"/>
                </a:solidFill>
              </a:rPr>
              <a:t> a </a:t>
            </a:r>
            <a:r>
              <a:rPr lang="en-GB" dirty="0" err="1">
                <a:solidFill>
                  <a:schemeClr val="accent4"/>
                </a:solidFill>
              </a:rPr>
              <a:t>vírusirtók</a:t>
            </a:r>
            <a:r>
              <a:rPr lang="en-GB" dirty="0">
                <a:solidFill>
                  <a:schemeClr val="accent4"/>
                </a:solidFill>
              </a:rPr>
              <a:t>, </a:t>
            </a:r>
            <a:r>
              <a:rPr lang="en-GB" dirty="0" err="1">
                <a:solidFill>
                  <a:schemeClr val="accent4"/>
                </a:solidFill>
              </a:rPr>
              <a:t>mivel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folyamatosan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védik</a:t>
            </a:r>
            <a:r>
              <a:rPr lang="en-GB" dirty="0">
                <a:solidFill>
                  <a:schemeClr val="accent4"/>
                </a:solidFill>
              </a:rPr>
              <a:t> a </a:t>
            </a:r>
            <a:r>
              <a:rPr lang="en-GB" dirty="0" err="1">
                <a:solidFill>
                  <a:schemeClr val="accent4"/>
                </a:solidFill>
              </a:rPr>
              <a:t>gépünket</a:t>
            </a:r>
            <a:r>
              <a:rPr lang="en-GB" dirty="0">
                <a:solidFill>
                  <a:schemeClr val="accent4"/>
                </a:solidFill>
              </a:rPr>
              <a:t> a </a:t>
            </a:r>
            <a:r>
              <a:rPr lang="en-GB" dirty="0" err="1">
                <a:solidFill>
                  <a:schemeClr val="accent4"/>
                </a:solidFill>
              </a:rPr>
              <a:t>káros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programoktól</a:t>
            </a:r>
            <a:r>
              <a:rPr lang="en-GB" dirty="0">
                <a:solidFill>
                  <a:schemeClr val="accent4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>
                <a:solidFill>
                  <a:schemeClr val="accent4"/>
                </a:solidFill>
              </a:rPr>
              <a:t>Vírusirtók</a:t>
            </a:r>
            <a:r>
              <a:rPr lang="en-GB" dirty="0">
                <a:solidFill>
                  <a:schemeClr val="accent4"/>
                </a:solidFill>
              </a:rPr>
              <a:t>: 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dirty="0">
                <a:solidFill>
                  <a:schemeClr val="accent4"/>
                </a:solidFill>
              </a:rPr>
              <a:t>Norton 360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dirty="0">
                <a:solidFill>
                  <a:schemeClr val="accent4"/>
                </a:solidFill>
              </a:rPr>
              <a:t>AVG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dirty="0" err="1">
                <a:solidFill>
                  <a:schemeClr val="accent4"/>
                </a:solidFill>
              </a:rPr>
              <a:t>Avast</a:t>
            </a:r>
            <a:r>
              <a:rPr lang="en-GB" dirty="0">
                <a:solidFill>
                  <a:schemeClr val="accent4"/>
                </a:solidFill>
              </a:rPr>
              <a:t>!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dirty="0" err="1">
                <a:solidFill>
                  <a:schemeClr val="accent4"/>
                </a:solidFill>
              </a:rPr>
              <a:t>Eset</a:t>
            </a:r>
            <a:r>
              <a:rPr lang="en-GB" dirty="0">
                <a:solidFill>
                  <a:schemeClr val="accent4"/>
                </a:solidFill>
              </a:rPr>
              <a:t> NOD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dirty="0">
                <a:solidFill>
                  <a:schemeClr val="accent4"/>
                </a:solidFill>
              </a:rPr>
              <a:t>McAfee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Vírusírtók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680625"/>
            <a:ext cx="3999900" cy="252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hu-HU" dirty="0" smtClean="0">
              <a:solidFill>
                <a:schemeClr val="accent4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-GB" sz="1600" dirty="0" err="1" smtClean="0">
                <a:solidFill>
                  <a:schemeClr val="accent4"/>
                </a:solidFill>
              </a:rPr>
              <a:t>Figyeljünk</a:t>
            </a:r>
            <a:r>
              <a:rPr lang="en-GB" sz="1600" dirty="0" smtClean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oda</a:t>
            </a:r>
            <a:r>
              <a:rPr lang="en-GB" sz="1600" dirty="0">
                <a:solidFill>
                  <a:schemeClr val="accent4"/>
                </a:solidFill>
              </a:rPr>
              <a:t>, </a:t>
            </a:r>
            <a:r>
              <a:rPr lang="en-GB" sz="1600" dirty="0" err="1">
                <a:solidFill>
                  <a:schemeClr val="accent4"/>
                </a:solidFill>
              </a:rPr>
              <a:t>hogy</a:t>
            </a:r>
            <a:r>
              <a:rPr lang="en-GB" sz="1600" dirty="0">
                <a:solidFill>
                  <a:schemeClr val="accent4"/>
                </a:solidFill>
              </a:rPr>
              <a:t>  </a:t>
            </a:r>
            <a:r>
              <a:rPr lang="en-GB" sz="1600" dirty="0" err="1">
                <a:solidFill>
                  <a:schemeClr val="accent4"/>
                </a:solidFill>
              </a:rPr>
              <a:t>kinek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adjuk</a:t>
            </a:r>
            <a:r>
              <a:rPr lang="en-GB" sz="1600" dirty="0">
                <a:solidFill>
                  <a:schemeClr val="accent4"/>
                </a:solidFill>
              </a:rPr>
              <a:t> meg </a:t>
            </a:r>
            <a:r>
              <a:rPr lang="en-GB" sz="1600" dirty="0" err="1">
                <a:solidFill>
                  <a:schemeClr val="accent4"/>
                </a:solidFill>
              </a:rPr>
              <a:t>adatainkat</a:t>
            </a:r>
            <a:r>
              <a:rPr lang="en-GB" sz="1600" dirty="0">
                <a:solidFill>
                  <a:schemeClr val="accent4"/>
                </a:solidFill>
              </a:rPr>
              <a:t>!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-GB" sz="1600" dirty="0">
                <a:solidFill>
                  <a:schemeClr val="accent4"/>
                </a:solidFill>
              </a:rPr>
              <a:t>Ha </a:t>
            </a:r>
            <a:r>
              <a:rPr lang="en-GB" sz="1600" dirty="0" err="1">
                <a:solidFill>
                  <a:schemeClr val="accent4"/>
                </a:solidFill>
              </a:rPr>
              <a:t>egy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ismeretlennel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kommunikálunk</a:t>
            </a:r>
            <a:r>
              <a:rPr lang="en-GB" sz="1600" dirty="0">
                <a:solidFill>
                  <a:schemeClr val="accent4"/>
                </a:solidFill>
              </a:rPr>
              <a:t>, </a:t>
            </a:r>
            <a:r>
              <a:rPr lang="en-GB" sz="1600" dirty="0" err="1">
                <a:solidFill>
                  <a:schemeClr val="accent4"/>
                </a:solidFill>
              </a:rPr>
              <a:t>kezeljük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fenntartásokkal</a:t>
            </a:r>
            <a:r>
              <a:rPr lang="en-GB" sz="1600" dirty="0">
                <a:solidFill>
                  <a:schemeClr val="accent4"/>
                </a:solidFill>
              </a:rPr>
              <a:t>! </a:t>
            </a:r>
            <a:r>
              <a:rPr lang="en-GB" sz="1600" dirty="0" err="1">
                <a:solidFill>
                  <a:schemeClr val="accent4"/>
                </a:solidFill>
              </a:rPr>
              <a:t>Nem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biztos</a:t>
            </a:r>
            <a:r>
              <a:rPr lang="en-GB" sz="1600" dirty="0">
                <a:solidFill>
                  <a:schemeClr val="accent4"/>
                </a:solidFill>
              </a:rPr>
              <a:t>, </a:t>
            </a:r>
            <a:r>
              <a:rPr lang="en-GB" sz="1600" dirty="0" err="1">
                <a:solidFill>
                  <a:schemeClr val="accent4"/>
                </a:solidFill>
              </a:rPr>
              <a:t>hogy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az</a:t>
            </a:r>
            <a:r>
              <a:rPr lang="en-GB" sz="1600" dirty="0">
                <a:solidFill>
                  <a:schemeClr val="accent4"/>
                </a:solidFill>
              </a:rPr>
              <a:t>, </a:t>
            </a:r>
            <a:r>
              <a:rPr lang="en-GB" sz="1600" dirty="0" err="1">
                <a:solidFill>
                  <a:schemeClr val="accent4"/>
                </a:solidFill>
              </a:rPr>
              <a:t>akinek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kiadja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magát</a:t>
            </a:r>
            <a:r>
              <a:rPr lang="en-GB" sz="1600" dirty="0">
                <a:solidFill>
                  <a:schemeClr val="accent4"/>
                </a:solidFill>
              </a:rPr>
              <a:t>!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99900" cy="34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Internetes ismerkedés, őszinteség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1749525" y="618150"/>
            <a:ext cx="5131800" cy="375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b="1" dirty="0" err="1" smtClean="0">
                <a:solidFill>
                  <a:srgbClr val="FF0000"/>
                </a:solidFill>
              </a:rPr>
              <a:t>Kérdések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hu-HU" sz="1600" dirty="0">
              <a:solidFill>
                <a:schemeClr val="accent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-GB" sz="1600" dirty="0">
              <a:solidFill>
                <a:schemeClr val="accent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chemeClr val="accent4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sz="1600" dirty="0" err="1">
                <a:solidFill>
                  <a:schemeClr val="accent4"/>
                </a:solidFill>
              </a:rPr>
              <a:t>Milyen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adatokat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adhatsz</a:t>
            </a:r>
            <a:r>
              <a:rPr lang="en-GB" sz="1600" dirty="0">
                <a:solidFill>
                  <a:schemeClr val="accent4"/>
                </a:solidFill>
              </a:rPr>
              <a:t> meg </a:t>
            </a:r>
            <a:r>
              <a:rPr lang="en-GB" sz="1600" dirty="0" err="1">
                <a:solidFill>
                  <a:schemeClr val="accent4"/>
                </a:solidFill>
              </a:rPr>
              <a:t>regisztráláskor</a:t>
            </a:r>
            <a:r>
              <a:rPr lang="en-GB" sz="1600" dirty="0">
                <a:solidFill>
                  <a:schemeClr val="accent4"/>
                </a:solidFill>
              </a:rPr>
              <a:t>?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sz="1600" dirty="0">
                <a:solidFill>
                  <a:schemeClr val="accent4"/>
                </a:solidFill>
              </a:rPr>
              <a:t>Mire </a:t>
            </a:r>
            <a:r>
              <a:rPr lang="en-GB" sz="1600" dirty="0" err="1">
                <a:solidFill>
                  <a:schemeClr val="accent4"/>
                </a:solidFill>
              </a:rPr>
              <a:t>kell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ügyelni</a:t>
            </a:r>
            <a:r>
              <a:rPr lang="en-GB" sz="1600" dirty="0">
                <a:solidFill>
                  <a:schemeClr val="accent4"/>
                </a:solidFill>
              </a:rPr>
              <a:t> a </a:t>
            </a:r>
            <a:r>
              <a:rPr lang="en-GB" sz="1600" dirty="0" err="1">
                <a:solidFill>
                  <a:schemeClr val="accent4"/>
                </a:solidFill>
              </a:rPr>
              <a:t>szelfik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vagy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képek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készítésekor</a:t>
            </a:r>
            <a:r>
              <a:rPr lang="en-GB" sz="1600" dirty="0">
                <a:solidFill>
                  <a:schemeClr val="accent4"/>
                </a:solidFill>
              </a:rPr>
              <a:t>?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sz="1600" dirty="0" err="1">
                <a:solidFill>
                  <a:schemeClr val="accent4"/>
                </a:solidFill>
              </a:rPr>
              <a:t>Miért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fontos</a:t>
            </a:r>
            <a:r>
              <a:rPr lang="en-GB" sz="1600" dirty="0">
                <a:solidFill>
                  <a:schemeClr val="accent4"/>
                </a:solidFill>
              </a:rPr>
              <a:t> a </a:t>
            </a:r>
            <a:r>
              <a:rPr lang="en-GB" sz="1600" dirty="0" err="1">
                <a:solidFill>
                  <a:schemeClr val="accent4"/>
                </a:solidFill>
              </a:rPr>
              <a:t>vírusirtó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használata</a:t>
            </a:r>
            <a:r>
              <a:rPr lang="en-GB" sz="1600" dirty="0">
                <a:solidFill>
                  <a:schemeClr val="accent4"/>
                </a:solidFill>
              </a:rPr>
              <a:t>?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sz="1600" dirty="0" err="1">
                <a:solidFill>
                  <a:schemeClr val="accent4"/>
                </a:solidFill>
              </a:rPr>
              <a:t>Milyen</a:t>
            </a:r>
            <a:r>
              <a:rPr lang="en-GB" sz="1600" dirty="0">
                <a:solidFill>
                  <a:schemeClr val="accent4"/>
                </a:solidFill>
              </a:rPr>
              <a:t> a </a:t>
            </a:r>
            <a:r>
              <a:rPr lang="en-GB" sz="1600" dirty="0" err="1">
                <a:solidFill>
                  <a:schemeClr val="accent4"/>
                </a:solidFill>
              </a:rPr>
              <a:t>jó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jelszó</a:t>
            </a:r>
            <a:r>
              <a:rPr lang="en-GB" sz="1600" dirty="0">
                <a:solidFill>
                  <a:schemeClr val="accent4"/>
                </a:solidFill>
              </a:rPr>
              <a:t>?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sz="1600" dirty="0" err="1">
                <a:solidFill>
                  <a:schemeClr val="accent4"/>
                </a:solidFill>
              </a:rPr>
              <a:t>Elegendő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egy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helyről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olvasni</a:t>
            </a:r>
            <a:r>
              <a:rPr lang="en-GB" sz="1600" dirty="0">
                <a:solidFill>
                  <a:schemeClr val="accent4"/>
                </a:solidFill>
              </a:rPr>
              <a:t>, </a:t>
            </a:r>
            <a:r>
              <a:rPr lang="en-GB" sz="1600" dirty="0" err="1">
                <a:solidFill>
                  <a:schemeClr val="accent4"/>
                </a:solidFill>
              </a:rPr>
              <a:t>informálódni</a:t>
            </a:r>
            <a:r>
              <a:rPr lang="en-GB" sz="1600" dirty="0">
                <a:solidFill>
                  <a:schemeClr val="accent4"/>
                </a:solidFill>
              </a:rPr>
              <a:t>?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sz="1600" dirty="0" err="1">
                <a:solidFill>
                  <a:schemeClr val="accent4"/>
                </a:solidFill>
              </a:rPr>
              <a:t>Mit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tegyünk</a:t>
            </a:r>
            <a:r>
              <a:rPr lang="en-GB" sz="1600" dirty="0">
                <a:solidFill>
                  <a:schemeClr val="accent4"/>
                </a:solidFill>
              </a:rPr>
              <a:t>, </a:t>
            </a:r>
            <a:r>
              <a:rPr lang="en-GB" sz="1600" dirty="0" err="1">
                <a:solidFill>
                  <a:schemeClr val="accent4"/>
                </a:solidFill>
              </a:rPr>
              <a:t>hogy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tájékozottak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legyünk</a:t>
            </a:r>
            <a:r>
              <a:rPr lang="en-GB" sz="1600" dirty="0">
                <a:solidFill>
                  <a:schemeClr val="accent4"/>
                </a:solidFill>
              </a:rPr>
              <a:t>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1749525" y="618150"/>
            <a:ext cx="5131800" cy="375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endParaRPr lang="hu-HU" dirty="0" smtClean="0">
              <a:solidFill>
                <a:schemeClr val="accent1"/>
              </a:solidFill>
            </a:endParaRPr>
          </a:p>
          <a:p>
            <a:pPr lvl="0" indent="457200" rtl="0">
              <a:spcBef>
                <a:spcPts val="0"/>
              </a:spcBef>
              <a:buNone/>
            </a:pPr>
            <a:endParaRPr lang="hu-HU" dirty="0">
              <a:solidFill>
                <a:schemeClr val="accent1"/>
              </a:solidFill>
            </a:endParaRPr>
          </a:p>
          <a:p>
            <a:pPr lvl="0" indent="457200" rtl="0">
              <a:spcBef>
                <a:spcPts val="0"/>
              </a:spcBef>
              <a:buNone/>
            </a:pPr>
            <a:endParaRPr lang="hu-HU" dirty="0" smtClean="0">
              <a:solidFill>
                <a:schemeClr val="accent1"/>
              </a:solidFill>
            </a:endParaRPr>
          </a:p>
          <a:p>
            <a:pPr lvl="0" indent="457200" rtl="0">
              <a:spcBef>
                <a:spcPts val="0"/>
              </a:spcBef>
              <a:buNone/>
            </a:pPr>
            <a:endParaRPr lang="hu-HU" dirty="0">
              <a:solidFill>
                <a:schemeClr val="accent1"/>
              </a:solidFill>
            </a:endParaRPr>
          </a:p>
          <a:p>
            <a:pPr lvl="0" indent="457200" rtl="0">
              <a:spcBef>
                <a:spcPts val="0"/>
              </a:spcBef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Források</a:t>
            </a:r>
            <a:r>
              <a:rPr lang="en-GB" dirty="0">
                <a:solidFill>
                  <a:schemeClr val="accent1"/>
                </a:solidFill>
              </a:rPr>
              <a:t>:	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accent1"/>
              </a:solidFill>
            </a:endParaRPr>
          </a:p>
          <a:p>
            <a:pPr lvl="0" indent="457200" rtl="0">
              <a:spcBef>
                <a:spcPts val="0"/>
              </a:spcBef>
              <a:buNone/>
            </a:pPr>
            <a:r>
              <a:rPr lang="en-GB" u="sng" dirty="0">
                <a:solidFill>
                  <a:schemeClr val="accent5"/>
                </a:solidFill>
                <a:hlinkClick r:id="rId3"/>
              </a:rPr>
              <a:t>http://techvark.com/top-10-free-antivirus-software/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 u="sng" dirty="0">
                <a:solidFill>
                  <a:schemeClr val="accent5"/>
                </a:solidFill>
                <a:hlinkClick r:id="rId4"/>
              </a:rPr>
              <a:t>http://nemkutya.com/like/45159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 u="sng" dirty="0">
                <a:solidFill>
                  <a:schemeClr val="accent5"/>
                </a:solidFill>
                <a:hlinkClick r:id="rId5"/>
              </a:rPr>
              <a:t>http://facebook.com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6"/>
          <p:cNvSpPr txBox="1"/>
          <p:nvPr/>
        </p:nvSpPr>
        <p:spPr>
          <a:xfrm>
            <a:off x="1403648" y="1275606"/>
            <a:ext cx="6120680" cy="2304256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spcBef>
                <a:spcPts val="0"/>
              </a:spcBef>
              <a:buNone/>
            </a:pPr>
            <a:endParaRPr lang="hu-HU" sz="2800" dirty="0" smtClean="0">
              <a:solidFill>
                <a:schemeClr val="accent1"/>
              </a:solidFill>
            </a:endParaRPr>
          </a:p>
          <a:p>
            <a:pPr lvl="0" indent="457200" algn="ctr" rtl="0">
              <a:spcBef>
                <a:spcPts val="0"/>
              </a:spcBef>
              <a:buNone/>
            </a:pPr>
            <a:endParaRPr lang="hu-HU" sz="2800" dirty="0">
              <a:solidFill>
                <a:schemeClr val="accent1"/>
              </a:solidFill>
            </a:endParaRPr>
          </a:p>
          <a:p>
            <a:pPr lvl="0" indent="457200" rtl="0"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chemeClr val="accent1"/>
                </a:solidFill>
              </a:rPr>
              <a:t>  KÖSZÖNÖM A FIGYELMET!</a:t>
            </a:r>
            <a:endParaRPr lang="hu-H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Modern történet a kis Marikáról</a:t>
            </a:r>
          </a:p>
        </p:txBody>
      </p:sp>
      <p:pic>
        <p:nvPicPr>
          <p:cNvPr id="63" name="Shape 63" descr="Draw-a-Little-Girl-Step-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60712"/>
            <a:ext cx="3999896" cy="299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20170111183705-facebook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24" y="1626449"/>
            <a:ext cx="3999898" cy="26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1C232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1C232"/>
              </a:buClr>
              <a:buChar char="-"/>
            </a:pPr>
            <a:r>
              <a:rPr lang="en-GB">
                <a:solidFill>
                  <a:srgbClr val="F1C232"/>
                </a:solidFill>
              </a:rPr>
              <a:t>Tiltott 18 éves kor alatt regisztrálni a Facebookra, mégis könnyen “becsapható” a rendszer</a:t>
            </a:r>
          </a:p>
          <a:p>
            <a:pPr marL="457200" lvl="0" indent="-228600" rtl="0">
              <a:spcBef>
                <a:spcPts val="0"/>
              </a:spcBef>
              <a:buClr>
                <a:srgbClr val="F1C232"/>
              </a:buClr>
              <a:buChar char="-"/>
            </a:pPr>
            <a:r>
              <a:rPr lang="en-GB">
                <a:solidFill>
                  <a:srgbClr val="F1C232"/>
                </a:solidFill>
              </a:rPr>
              <a:t>Sok gyerek és fiatal felügyelet nélkül használja az internetet</a:t>
            </a:r>
          </a:p>
          <a:p>
            <a:pPr marL="457200" lvl="0" indent="-228600">
              <a:spcBef>
                <a:spcPts val="0"/>
              </a:spcBef>
              <a:buClr>
                <a:srgbClr val="F1C232"/>
              </a:buClr>
              <a:buChar char="-"/>
            </a:pPr>
            <a:r>
              <a:rPr lang="en-GB">
                <a:solidFill>
                  <a:srgbClr val="F1C232"/>
                </a:solidFill>
              </a:rPr>
              <a:t>A megfelelő jelszó megválasztása nagyon fontos!!!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Marika 11 évesen a Facebook-on</a:t>
            </a:r>
          </a:p>
        </p:txBody>
      </p:sp>
      <p:pic>
        <p:nvPicPr>
          <p:cNvPr id="71" name="Shape 71" descr="password laptop.jpg.838x0_q67_crop-smar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1591148"/>
            <a:ext cx="3999899" cy="266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Jelszó választás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1C232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1C232"/>
              </a:buClr>
              <a:buChar char="-"/>
            </a:pPr>
            <a:r>
              <a:rPr lang="en-GB">
                <a:solidFill>
                  <a:srgbClr val="F1C232"/>
                </a:solidFill>
              </a:rPr>
              <a:t>Online lehetőségek!</a:t>
            </a:r>
          </a:p>
          <a:p>
            <a:pPr marL="457200" lvl="0" indent="-228600" rtl="0">
              <a:spcBef>
                <a:spcPts val="0"/>
              </a:spcBef>
              <a:buClr>
                <a:srgbClr val="F1C232"/>
              </a:buClr>
              <a:buChar char="-"/>
            </a:pPr>
            <a:r>
              <a:rPr lang="en-GB">
                <a:solidFill>
                  <a:srgbClr val="F1C232"/>
                </a:solidFill>
              </a:rPr>
              <a:t>A jó jelszónak </a:t>
            </a:r>
            <a:br>
              <a:rPr lang="en-GB">
                <a:solidFill>
                  <a:srgbClr val="F1C232"/>
                </a:solidFill>
              </a:rPr>
            </a:br>
            <a:r>
              <a:rPr lang="en-GB">
                <a:solidFill>
                  <a:srgbClr val="F1C232"/>
                </a:solidFill>
              </a:rPr>
              <a:t>tartalmaznia kell olyan </a:t>
            </a:r>
            <a:br>
              <a:rPr lang="en-GB">
                <a:solidFill>
                  <a:srgbClr val="F1C232"/>
                </a:solidFill>
              </a:rPr>
            </a:br>
            <a:r>
              <a:rPr lang="en-GB">
                <a:solidFill>
                  <a:srgbClr val="F1C232"/>
                </a:solidFill>
              </a:rPr>
              <a:t>karaktereket is,</a:t>
            </a:r>
            <a:br>
              <a:rPr lang="en-GB">
                <a:solidFill>
                  <a:srgbClr val="F1C232"/>
                </a:solidFill>
              </a:rPr>
            </a:br>
            <a:r>
              <a:rPr lang="en-GB">
                <a:solidFill>
                  <a:srgbClr val="F1C232"/>
                </a:solidFill>
              </a:rPr>
              <a:t>amelyekre hétköznapi</a:t>
            </a:r>
            <a:br>
              <a:rPr lang="en-GB">
                <a:solidFill>
                  <a:srgbClr val="F1C232"/>
                </a:solidFill>
              </a:rPr>
            </a:br>
            <a:r>
              <a:rPr lang="en-GB">
                <a:solidFill>
                  <a:srgbClr val="F1C232"/>
                </a:solidFill>
              </a:rPr>
              <a:t>használatban nincs </a:t>
            </a:r>
            <a:br>
              <a:rPr lang="en-GB">
                <a:solidFill>
                  <a:srgbClr val="F1C232"/>
                </a:solidFill>
              </a:rPr>
            </a:br>
            <a:r>
              <a:rPr lang="en-GB">
                <a:solidFill>
                  <a:srgbClr val="F1C232"/>
                </a:solidFill>
              </a:rPr>
              <a:t>szükségünk.</a:t>
            </a:r>
          </a:p>
        </p:txBody>
      </p:sp>
      <p:pic>
        <p:nvPicPr>
          <p:cNvPr id="78" name="Shape 78" descr="password_generat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600" y="1797300"/>
            <a:ext cx="587692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912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hu-HU" sz="1800" dirty="0" smtClean="0">
              <a:solidFill>
                <a:srgbClr val="F1C232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1800" dirty="0" err="1" smtClean="0">
                <a:solidFill>
                  <a:srgbClr val="F1C232"/>
                </a:solidFill>
              </a:rPr>
              <a:t>Mit</a:t>
            </a:r>
            <a:r>
              <a:rPr lang="en-GB" sz="1800" dirty="0" smtClean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szeretne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látni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egy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betörő</a:t>
            </a:r>
            <a:r>
              <a:rPr lang="en-GB" sz="1800" dirty="0">
                <a:solidFill>
                  <a:srgbClr val="F1C232"/>
                </a:solidFill>
              </a:rPr>
              <a:t> a </a:t>
            </a:r>
            <a:r>
              <a:rPr lang="en-GB" sz="1800" dirty="0" err="1">
                <a:solidFill>
                  <a:srgbClr val="F1C232"/>
                </a:solidFill>
              </a:rPr>
              <a:t>leendő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áldozata</a:t>
            </a:r>
            <a:r>
              <a:rPr lang="en-GB" sz="1800" dirty="0">
                <a:solidFill>
                  <a:srgbClr val="F1C232"/>
                </a:solidFill>
              </a:rPr>
              <a:t> Facebook </a:t>
            </a:r>
            <a:r>
              <a:rPr lang="en-GB" sz="1800" dirty="0" err="1">
                <a:solidFill>
                  <a:srgbClr val="F1C232"/>
                </a:solidFill>
              </a:rPr>
              <a:t>oldalán</a:t>
            </a:r>
            <a:r>
              <a:rPr lang="en-GB" sz="1800" dirty="0">
                <a:solidFill>
                  <a:srgbClr val="F1C232"/>
                </a:solidFill>
              </a:rPr>
              <a:t>?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-GB" sz="1800" dirty="0" err="1">
                <a:solidFill>
                  <a:srgbClr val="F1C232"/>
                </a:solidFill>
              </a:rPr>
              <a:t>Csak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olyan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tartalmakat</a:t>
            </a:r>
            <a:r>
              <a:rPr lang="en-GB" sz="1800" dirty="0">
                <a:solidFill>
                  <a:srgbClr val="F1C232"/>
                </a:solidFill>
              </a:rPr>
              <a:t>, </a:t>
            </a:r>
            <a:r>
              <a:rPr lang="en-GB" sz="1800" dirty="0" err="1">
                <a:solidFill>
                  <a:srgbClr val="F1C232"/>
                </a:solidFill>
              </a:rPr>
              <a:t>képeket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osszunk</a:t>
            </a:r>
            <a:r>
              <a:rPr lang="en-GB" sz="1800" dirty="0">
                <a:solidFill>
                  <a:srgbClr val="F1C232"/>
                </a:solidFill>
              </a:rPr>
              <a:t> meg, </a:t>
            </a:r>
            <a:r>
              <a:rPr lang="en-GB" sz="1800" dirty="0" err="1">
                <a:solidFill>
                  <a:srgbClr val="F1C232"/>
                </a:solidFill>
              </a:rPr>
              <a:t>amelyeket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egyébként</a:t>
            </a:r>
            <a:r>
              <a:rPr lang="en-GB" sz="1800" dirty="0">
                <a:solidFill>
                  <a:srgbClr val="F1C232"/>
                </a:solidFill>
              </a:rPr>
              <a:t> is </a:t>
            </a:r>
            <a:r>
              <a:rPr lang="en-GB" sz="1800" dirty="0" err="1">
                <a:solidFill>
                  <a:srgbClr val="F1C232"/>
                </a:solidFill>
              </a:rPr>
              <a:t>megmutatnánk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az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ismerőseinknek</a:t>
            </a:r>
            <a:r>
              <a:rPr lang="en-GB" sz="1800" dirty="0">
                <a:solidFill>
                  <a:srgbClr val="F1C232"/>
                </a:solidFill>
              </a:rPr>
              <a:t>! </a:t>
            </a:r>
            <a:r>
              <a:rPr lang="en-GB" sz="1800" dirty="0" err="1">
                <a:solidFill>
                  <a:srgbClr val="F1C232"/>
                </a:solidFill>
              </a:rPr>
              <a:t>Szűkítsük</a:t>
            </a:r>
            <a:r>
              <a:rPr lang="en-GB" sz="1800" dirty="0">
                <a:solidFill>
                  <a:srgbClr val="F1C232"/>
                </a:solidFill>
              </a:rPr>
              <a:t> a </a:t>
            </a:r>
            <a:r>
              <a:rPr lang="en-GB" sz="1800" dirty="0" err="1">
                <a:solidFill>
                  <a:srgbClr val="F1C232"/>
                </a:solidFill>
              </a:rPr>
              <a:t>láthatósági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kört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az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ismerőseinkre</a:t>
            </a:r>
            <a:r>
              <a:rPr lang="en-GB" sz="1800" dirty="0">
                <a:solidFill>
                  <a:srgbClr val="F1C232"/>
                </a:solidFill>
              </a:rPr>
              <a:t>, </a:t>
            </a:r>
            <a:r>
              <a:rPr lang="en-GB" sz="1800" dirty="0" err="1">
                <a:solidFill>
                  <a:srgbClr val="F1C232"/>
                </a:solidFill>
              </a:rPr>
              <a:t>vagy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még</a:t>
            </a:r>
            <a:r>
              <a:rPr lang="en-GB" sz="1800" dirty="0">
                <a:solidFill>
                  <a:srgbClr val="F1C232"/>
                </a:solidFill>
              </a:rPr>
              <a:t> </a:t>
            </a:r>
            <a:r>
              <a:rPr lang="en-GB" sz="1800" dirty="0" err="1">
                <a:solidFill>
                  <a:srgbClr val="F1C232"/>
                </a:solidFill>
              </a:rPr>
              <a:t>tovább</a:t>
            </a:r>
            <a:r>
              <a:rPr lang="en-GB" sz="1800" dirty="0">
                <a:solidFill>
                  <a:srgbClr val="F1C232"/>
                </a:solidFill>
              </a:rPr>
              <a:t>!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Árulkodó képek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Árulkodó képek</a:t>
            </a:r>
          </a:p>
        </p:txBody>
      </p:sp>
      <p:pic>
        <p:nvPicPr>
          <p:cNvPr id="90" name="Shape 90" descr="reach_selfie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7100"/>
            <a:ext cx="3621849" cy="241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0274" y="1599250"/>
            <a:ext cx="3906199" cy="260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1949" y="2728899"/>
            <a:ext cx="2918575" cy="218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hu-HU" dirty="0" smtClean="0">
              <a:solidFill>
                <a:srgbClr val="F1C23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600" dirty="0" err="1" smtClean="0">
                <a:solidFill>
                  <a:srgbClr val="F1C232"/>
                </a:solidFill>
              </a:rPr>
              <a:t>Marika</a:t>
            </a:r>
            <a:r>
              <a:rPr lang="en-GB" sz="1600" dirty="0" smtClean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megkönnyíti</a:t>
            </a:r>
            <a:r>
              <a:rPr lang="en-GB" sz="1600" dirty="0">
                <a:solidFill>
                  <a:srgbClr val="F1C232"/>
                </a:solidFill>
              </a:rPr>
              <a:t> a </a:t>
            </a:r>
            <a:r>
              <a:rPr lang="en-GB" sz="1600" dirty="0" err="1">
                <a:solidFill>
                  <a:srgbClr val="F1C232"/>
                </a:solidFill>
              </a:rPr>
              <a:t>betörők</a:t>
            </a:r>
            <a:r>
              <a:rPr lang="en-GB" sz="1600" dirty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dolgát</a:t>
            </a:r>
            <a:r>
              <a:rPr lang="en-GB" sz="1600" dirty="0">
                <a:solidFill>
                  <a:srgbClr val="F1C232"/>
                </a:solidFill>
              </a:rPr>
              <a:t>, </a:t>
            </a:r>
            <a:r>
              <a:rPr lang="en-GB" sz="1600" dirty="0" err="1">
                <a:solidFill>
                  <a:srgbClr val="F1C232"/>
                </a:solidFill>
              </a:rPr>
              <a:t>mivel</a:t>
            </a:r>
            <a:r>
              <a:rPr lang="en-GB" sz="1600" dirty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olyan</a:t>
            </a:r>
            <a:r>
              <a:rPr lang="en-GB" sz="1600" dirty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postokat</a:t>
            </a:r>
            <a:r>
              <a:rPr lang="en-GB" sz="1600" dirty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hagy</a:t>
            </a:r>
            <a:r>
              <a:rPr lang="en-GB" sz="1600" dirty="0">
                <a:solidFill>
                  <a:srgbClr val="F1C232"/>
                </a:solidFill>
              </a:rPr>
              <a:t> a Facebook-on, </a:t>
            </a:r>
            <a:r>
              <a:rPr lang="en-GB" sz="1600" dirty="0" err="1">
                <a:solidFill>
                  <a:srgbClr val="F1C232"/>
                </a:solidFill>
              </a:rPr>
              <a:t>amelyben</a:t>
            </a:r>
            <a:r>
              <a:rPr lang="en-GB" sz="1600" dirty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leírja</a:t>
            </a:r>
            <a:r>
              <a:rPr lang="en-GB" sz="1600" dirty="0">
                <a:solidFill>
                  <a:srgbClr val="F1C232"/>
                </a:solidFill>
              </a:rPr>
              <a:t>, </a:t>
            </a:r>
            <a:r>
              <a:rPr lang="en-GB" sz="1600" dirty="0" err="1">
                <a:solidFill>
                  <a:srgbClr val="F1C232"/>
                </a:solidFill>
              </a:rPr>
              <a:t>hogy</a:t>
            </a:r>
            <a:r>
              <a:rPr lang="en-GB" sz="1600" dirty="0">
                <a:solidFill>
                  <a:srgbClr val="F1C232"/>
                </a:solidFill>
              </a:rPr>
              <a:t> 2 </a:t>
            </a:r>
            <a:r>
              <a:rPr lang="en-GB" sz="1600" dirty="0" err="1">
                <a:solidFill>
                  <a:srgbClr val="F1C232"/>
                </a:solidFill>
              </a:rPr>
              <a:t>hét</a:t>
            </a:r>
            <a:r>
              <a:rPr lang="en-GB" sz="1600" dirty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múlva</a:t>
            </a:r>
            <a:r>
              <a:rPr lang="en-GB" sz="1600" dirty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nyaralni</a:t>
            </a:r>
            <a:r>
              <a:rPr lang="en-GB" sz="1600" dirty="0">
                <a:solidFill>
                  <a:srgbClr val="F1C232"/>
                </a:solidFill>
              </a:rPr>
              <a:t> </a:t>
            </a:r>
            <a:r>
              <a:rPr lang="en-GB" sz="1600" dirty="0" err="1">
                <a:solidFill>
                  <a:srgbClr val="F1C232"/>
                </a:solidFill>
              </a:rPr>
              <a:t>mennek</a:t>
            </a:r>
            <a:r>
              <a:rPr lang="en-GB" sz="1600" dirty="0">
                <a:solidFill>
                  <a:srgbClr val="F1C232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sz="1600" dirty="0" err="1">
                <a:solidFill>
                  <a:srgbClr val="FFFF00"/>
                </a:solidFill>
              </a:rPr>
              <a:t>Ilyet</a:t>
            </a:r>
            <a:r>
              <a:rPr lang="en-GB" sz="1600" dirty="0">
                <a:solidFill>
                  <a:srgbClr val="FFFF00"/>
                </a:solidFill>
              </a:rPr>
              <a:t> mi ne </a:t>
            </a:r>
            <a:r>
              <a:rPr lang="en-GB" sz="1600" dirty="0" err="1">
                <a:solidFill>
                  <a:srgbClr val="FFFF00"/>
                </a:solidFill>
              </a:rPr>
              <a:t>tegyünk</a:t>
            </a:r>
            <a:r>
              <a:rPr lang="en-GB" sz="1600" dirty="0">
                <a:solidFill>
                  <a:srgbClr val="FFFF00"/>
                </a:solidFill>
              </a:rPr>
              <a:t>!!!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-GB">
                <a:solidFill>
                  <a:schemeClr val="accent4"/>
                </a:solidFill>
              </a:rPr>
              <a:t>Felesleges Facebook post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518500"/>
            <a:ext cx="3999897" cy="245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5850" y="2673850"/>
            <a:ext cx="1628499" cy="162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 descr="letöltés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673775"/>
            <a:ext cx="3836799" cy="252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Más is várja a nyaralásod!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hu-HU" dirty="0" smtClean="0">
              <a:solidFill>
                <a:srgbClr val="F1C23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dirty="0" err="1" smtClean="0">
                <a:solidFill>
                  <a:srgbClr val="F1C232"/>
                </a:solidFill>
              </a:rPr>
              <a:t>Egy</a:t>
            </a:r>
            <a:r>
              <a:rPr lang="en-GB" dirty="0" smtClean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gazdagon</a:t>
            </a:r>
            <a:r>
              <a:rPr lang="en-GB" dirty="0">
                <a:solidFill>
                  <a:srgbClr val="F1C232"/>
                </a:solidFill>
              </a:rPr>
              <a:t> post-</a:t>
            </a:r>
            <a:r>
              <a:rPr lang="en-GB" dirty="0" err="1">
                <a:solidFill>
                  <a:srgbClr val="F1C232"/>
                </a:solidFill>
              </a:rPr>
              <a:t>olt</a:t>
            </a:r>
            <a:r>
              <a:rPr lang="en-GB" dirty="0">
                <a:solidFill>
                  <a:srgbClr val="F1C232"/>
                </a:solidFill>
              </a:rPr>
              <a:t> Facebook </a:t>
            </a:r>
            <a:r>
              <a:rPr lang="en-GB" dirty="0" err="1">
                <a:solidFill>
                  <a:srgbClr val="F1C232"/>
                </a:solidFill>
              </a:rPr>
              <a:t>oldal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igazi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felhívás</a:t>
            </a:r>
            <a:r>
              <a:rPr lang="en-GB" dirty="0">
                <a:solidFill>
                  <a:srgbClr val="F1C232"/>
                </a:solidFill>
              </a:rPr>
              <a:t>, </a:t>
            </a:r>
            <a:r>
              <a:rPr lang="en-GB" dirty="0" err="1">
                <a:solidFill>
                  <a:srgbClr val="F1C232"/>
                </a:solidFill>
              </a:rPr>
              <a:t>csemege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az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alkalmi</a:t>
            </a:r>
            <a:r>
              <a:rPr lang="en-GB" dirty="0">
                <a:solidFill>
                  <a:srgbClr val="F1C232"/>
                </a:solidFill>
              </a:rPr>
              <a:t>-, </a:t>
            </a:r>
            <a:r>
              <a:rPr lang="en-GB" dirty="0" err="1">
                <a:solidFill>
                  <a:srgbClr val="F1C232"/>
                </a:solidFill>
              </a:rPr>
              <a:t>vagy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az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éppen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ezt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kereső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betörők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számára</a:t>
            </a:r>
            <a:r>
              <a:rPr lang="en-GB" dirty="0">
                <a:solidFill>
                  <a:srgbClr val="F1C232"/>
                </a:solidFill>
              </a:rPr>
              <a:t>!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err="1">
                <a:solidFill>
                  <a:srgbClr val="F1C232"/>
                </a:solidFill>
              </a:rPr>
              <a:t>Régen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minden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idegennek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megmondtuk</a:t>
            </a:r>
            <a:r>
              <a:rPr lang="en-GB" dirty="0">
                <a:solidFill>
                  <a:srgbClr val="F1C232"/>
                </a:solidFill>
              </a:rPr>
              <a:t>, </a:t>
            </a:r>
            <a:r>
              <a:rPr lang="en-GB" dirty="0" err="1">
                <a:solidFill>
                  <a:srgbClr val="F1C232"/>
                </a:solidFill>
              </a:rPr>
              <a:t>hogy</a:t>
            </a:r>
            <a:r>
              <a:rPr lang="en-GB" dirty="0">
                <a:solidFill>
                  <a:srgbClr val="F1C232"/>
                </a:solidFill>
              </a:rPr>
              <a:t> 2 </a:t>
            </a:r>
            <a:r>
              <a:rPr lang="en-GB" dirty="0" err="1">
                <a:solidFill>
                  <a:srgbClr val="F1C232"/>
                </a:solidFill>
              </a:rPr>
              <a:t>hétig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nem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leszünk</a:t>
            </a:r>
            <a:r>
              <a:rPr lang="en-GB" dirty="0">
                <a:solidFill>
                  <a:srgbClr val="F1C232"/>
                </a:solidFill>
              </a:rPr>
              <a:t> </a:t>
            </a:r>
            <a:r>
              <a:rPr lang="en-GB" dirty="0" err="1">
                <a:solidFill>
                  <a:srgbClr val="F1C232"/>
                </a:solidFill>
              </a:rPr>
              <a:t>otthon</a:t>
            </a:r>
            <a:r>
              <a:rPr lang="en-GB" dirty="0">
                <a:solidFill>
                  <a:srgbClr val="F1C232"/>
                </a:solidFill>
              </a:rPr>
              <a:t>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1155CC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endParaRPr lang="hu-HU" dirty="0" smtClean="0">
              <a:solidFill>
                <a:schemeClr val="accent4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dirty="0" err="1" smtClean="0">
                <a:solidFill>
                  <a:schemeClr val="accent4"/>
                </a:solidFill>
              </a:rPr>
              <a:t>Marika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megdöbbentő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hírt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talál</a:t>
            </a:r>
            <a:r>
              <a:rPr lang="en-GB" dirty="0">
                <a:solidFill>
                  <a:schemeClr val="accent4"/>
                </a:solidFill>
              </a:rPr>
              <a:t> a Facebook-on. A “</a:t>
            </a:r>
            <a:r>
              <a:rPr lang="en-GB" dirty="0" err="1">
                <a:solidFill>
                  <a:schemeClr val="accent4"/>
                </a:solidFill>
              </a:rPr>
              <a:t>hír</a:t>
            </a:r>
            <a:r>
              <a:rPr lang="en-GB" dirty="0">
                <a:solidFill>
                  <a:schemeClr val="accent4"/>
                </a:solidFill>
              </a:rPr>
              <a:t>” </a:t>
            </a:r>
            <a:r>
              <a:rPr lang="en-GB" dirty="0" err="1">
                <a:solidFill>
                  <a:schemeClr val="accent4"/>
                </a:solidFill>
              </a:rPr>
              <a:t>szerint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kedvenc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énekese</a:t>
            </a:r>
            <a:r>
              <a:rPr lang="en-GB" dirty="0">
                <a:solidFill>
                  <a:schemeClr val="accent4"/>
                </a:solidFill>
              </a:rPr>
              <a:t> - Justin Bieber - </a:t>
            </a:r>
            <a:r>
              <a:rPr lang="en-GB" dirty="0" err="1">
                <a:solidFill>
                  <a:schemeClr val="accent4"/>
                </a:solidFill>
              </a:rPr>
              <a:t>meghalt</a:t>
            </a:r>
            <a:r>
              <a:rPr lang="en-GB" dirty="0">
                <a:solidFill>
                  <a:schemeClr val="accent4"/>
                </a:solidFill>
              </a:rPr>
              <a:t>. </a:t>
            </a:r>
            <a:r>
              <a:rPr lang="en-GB" dirty="0" err="1">
                <a:solidFill>
                  <a:schemeClr val="accent4"/>
                </a:solidFill>
              </a:rPr>
              <a:t>Más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forrást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nem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keresett</a:t>
            </a:r>
            <a:r>
              <a:rPr lang="en-GB" dirty="0">
                <a:solidFill>
                  <a:schemeClr val="accent4"/>
                </a:solidFill>
              </a:rPr>
              <a:t>, el is </a:t>
            </a:r>
            <a:r>
              <a:rPr lang="en-GB" dirty="0" err="1">
                <a:solidFill>
                  <a:schemeClr val="accent4"/>
                </a:solidFill>
              </a:rPr>
              <a:t>hitte</a:t>
            </a:r>
            <a:r>
              <a:rPr lang="en-GB" dirty="0">
                <a:solidFill>
                  <a:schemeClr val="accent4"/>
                </a:solidFill>
              </a:rPr>
              <a:t>, </a:t>
            </a:r>
            <a:r>
              <a:rPr lang="en-GB" dirty="0" err="1">
                <a:solidFill>
                  <a:schemeClr val="accent4"/>
                </a:solidFill>
              </a:rPr>
              <a:t>sőt</a:t>
            </a:r>
            <a:r>
              <a:rPr lang="en-GB" dirty="0">
                <a:solidFill>
                  <a:schemeClr val="accent4"/>
                </a:solidFill>
              </a:rPr>
              <a:t>!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-"/>
            </a:pPr>
            <a:r>
              <a:rPr lang="en-GB" dirty="0" err="1">
                <a:solidFill>
                  <a:schemeClr val="accent4"/>
                </a:solidFill>
              </a:rPr>
              <a:t>Másnap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az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osztálytársainak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elmesélte</a:t>
            </a:r>
            <a:r>
              <a:rPr lang="en-GB" dirty="0">
                <a:solidFill>
                  <a:schemeClr val="accent4"/>
                </a:solidFill>
              </a:rPr>
              <a:t>, de </a:t>
            </a:r>
            <a:r>
              <a:rPr lang="en-GB" dirty="0" err="1">
                <a:solidFill>
                  <a:schemeClr val="accent4"/>
                </a:solidFill>
              </a:rPr>
              <a:t>ők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csak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nevettek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rajta</a:t>
            </a:r>
            <a:r>
              <a:rPr lang="en-GB" dirty="0">
                <a:solidFill>
                  <a:schemeClr val="accent4"/>
                </a:solidFill>
              </a:rPr>
              <a:t>. </a:t>
            </a:r>
            <a:r>
              <a:rPr lang="en-GB" dirty="0" err="1">
                <a:solidFill>
                  <a:schemeClr val="accent4"/>
                </a:solidFill>
              </a:rPr>
              <a:t>Kiderült</a:t>
            </a:r>
            <a:r>
              <a:rPr lang="en-GB" dirty="0">
                <a:solidFill>
                  <a:schemeClr val="accent4"/>
                </a:solidFill>
              </a:rPr>
              <a:t>, </a:t>
            </a:r>
            <a:r>
              <a:rPr lang="en-GB" dirty="0" err="1">
                <a:solidFill>
                  <a:schemeClr val="accent4"/>
                </a:solidFill>
              </a:rPr>
              <a:t>hogy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csak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egy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 err="1">
                <a:solidFill>
                  <a:schemeClr val="accent4"/>
                </a:solidFill>
              </a:rPr>
              <a:t>filmről</a:t>
            </a:r>
            <a:r>
              <a:rPr lang="en-GB" dirty="0">
                <a:solidFill>
                  <a:schemeClr val="accent4"/>
                </a:solidFill>
              </a:rPr>
              <a:t> volt </a:t>
            </a:r>
            <a:r>
              <a:rPr lang="en-GB" dirty="0" err="1">
                <a:solidFill>
                  <a:schemeClr val="accent4"/>
                </a:solidFill>
              </a:rPr>
              <a:t>szó</a:t>
            </a:r>
            <a:r>
              <a:rPr lang="en-GB" dirty="0">
                <a:solidFill>
                  <a:schemeClr val="accent4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63475" y="412000"/>
            <a:ext cx="5872200" cy="572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accent4"/>
                </a:solidFill>
              </a:rPr>
              <a:t>Hazug hír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1799125"/>
            <a:ext cx="3999900" cy="224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472</Words>
  <Application>Microsoft Office PowerPoint</Application>
  <PresentationFormat>Diavetítés a képernyőre (16:9 oldalarány)</PresentationFormat>
  <Paragraphs>79</Paragraphs>
  <Slides>17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9" baseType="lpstr">
      <vt:lpstr>Arial</vt:lpstr>
      <vt:lpstr>simple-light-2</vt:lpstr>
      <vt:lpstr>Az internet veszélyei</vt:lpstr>
      <vt:lpstr>Modern történet a kis Marikáról</vt:lpstr>
      <vt:lpstr>Marika 11 évesen a Facebook-on</vt:lpstr>
      <vt:lpstr>Jelszó választás</vt:lpstr>
      <vt:lpstr>Árulkodó képek</vt:lpstr>
      <vt:lpstr>Árulkodó képek</vt:lpstr>
      <vt:lpstr>Felesleges Facebook post</vt:lpstr>
      <vt:lpstr>Más is várja a nyaralásod!</vt:lpstr>
      <vt:lpstr>Hazug hír</vt:lpstr>
      <vt:lpstr>Hiszékeny Marika</vt:lpstr>
      <vt:lpstr>Lejárató Facebook chat folyam</vt:lpstr>
      <vt:lpstr>Támadnak a vírusok</vt:lpstr>
      <vt:lpstr>Vírusírtók</vt:lpstr>
      <vt:lpstr>Internetes ismerkedés, őszinteség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veszélyei</dc:title>
  <dc:creator>Domi</dc:creator>
  <cp:lastModifiedBy>Tomi</cp:lastModifiedBy>
  <cp:revision>4</cp:revision>
  <dcterms:modified xsi:type="dcterms:W3CDTF">2017-03-25T10:40:16Z</dcterms:modified>
</cp:coreProperties>
</file>