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6" r:id="rId11"/>
    <p:sldId id="265" r:id="rId12"/>
    <p:sldId id="264" r:id="rId13"/>
    <p:sldId id="263" r:id="rId14"/>
    <p:sldId id="267" r:id="rId15"/>
    <p:sldId id="268" r:id="rId16"/>
    <p:sldId id="270" r:id="rId17"/>
    <p:sldId id="271" r:id="rId18"/>
    <p:sldId id="272" r:id="rId19"/>
    <p:sldId id="273" r:id="rId20"/>
    <p:sldId id="281" r:id="rId21"/>
    <p:sldId id="274" r:id="rId22"/>
    <p:sldId id="275" r:id="rId23"/>
    <p:sldId id="277" r:id="rId24"/>
    <p:sldId id="278" r:id="rId25"/>
    <p:sldId id="279" r:id="rId26"/>
    <p:sldId id="283" r:id="rId27"/>
    <p:sldId id="280" r:id="rId28"/>
    <p:sldId id="276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u-HU"/>
          </a:p>
        </p:txBody>
      </p:sp>
      <p:sp>
        <p:nvSpPr>
          <p:cNvPr id="3" name="Dátum helye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FDCC6ED-AA17-41E7-8DFC-AFD935FB79E2}" type="datetime1">
              <a:rPr lang="hu-HU"/>
              <a:pPr lvl="0"/>
              <a:t>2017. 03. 26.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Jegyzetek helye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FB37365-854F-40D1-9DD0-A4889FC54CCF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574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06379B-0E2D-4A5E-9E2B-F3104E640411}" type="slidenum">
              <a:t>22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61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B60445-29F3-4D6D-921A-E8DE1D9CF714}" type="datetime1">
              <a:rPr lang="hu-HU"/>
              <a:pPr lvl="0"/>
              <a:t>2017. 03. 26.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9EFFDB-967F-4CF0-9E09-B20F4DA925EC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341569"/>
      </p:ext>
    </p:extLst>
  </p:cSld>
  <p:clrMapOvr>
    <a:masterClrMapping/>
  </p:clrMapOvr>
  <p:transition spd="slow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3E45A3-D0C4-4C27-A22F-CB5A69D60861}" type="datetime1">
              <a:rPr lang="hu-HU"/>
              <a:pPr lvl="0"/>
              <a:t>2017. 03. 26.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08458C-B8F9-4DF7-991F-8249A174D728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009058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947C51-B821-453C-94B9-1483CF7358EB}" type="datetime1">
              <a:rPr lang="hu-HU"/>
              <a:pPr lvl="0"/>
              <a:t>2017. 03. 26.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76E232-8A0B-47AF-A5F8-1C7573EE25D8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851596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DB0F1A-6416-4182-8314-D884F9D37E9C}" type="datetime1">
              <a:rPr lang="hu-HU"/>
              <a:pPr lvl="0"/>
              <a:t>2017. 03. 26.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AF992B-F4C9-4814-9AF5-52B5777FAC76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968760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117439-D2C9-4DD7-AAAF-83660C6BDC09}" type="datetime1">
              <a:rPr lang="hu-HU"/>
              <a:pPr lvl="0"/>
              <a:t>2017. 03. 26.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0A5191-4884-4637-AEC8-091938DDAE9E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82520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1505C5-E885-410D-9B26-8E16408F1432}" type="datetime1">
              <a:rPr lang="hu-HU"/>
              <a:pPr lvl="0"/>
              <a:t>2017. 03. 26.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8C265B-B91F-435D-821C-6F455979257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4793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D11BB3-05B6-4CFF-BA7C-DEF140E89749}" type="datetime1">
              <a:rPr lang="hu-HU"/>
              <a:pPr lvl="0"/>
              <a:t>2017. 03. 26.</a:t>
            </a:fld>
            <a:endParaRPr lang="hu-HU"/>
          </a:p>
        </p:txBody>
      </p:sp>
      <p:sp>
        <p:nvSpPr>
          <p:cNvPr id="8" name="Élőláb hely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Dia számának hely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B12FF7-0CBD-418B-B032-80BB6F78E90A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29038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Dátum hely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1E3CAF-0602-4F97-9F90-4ADB761801D0}" type="datetime1">
              <a:rPr lang="hu-HU"/>
              <a:pPr lvl="0"/>
              <a:t>2017. 03. 26.</a:t>
            </a:fld>
            <a:endParaRPr lang="hu-HU"/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748CF4-3D33-452A-97FB-E641707A2DC0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30977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2CE31D-5360-4693-89FA-20E39837D0A8}" type="datetime1">
              <a:rPr lang="hu-HU"/>
              <a:pPr lvl="0"/>
              <a:t>2017. 03. 26.</a:t>
            </a:fld>
            <a:endParaRPr lang="hu-HU"/>
          </a:p>
        </p:txBody>
      </p:sp>
      <p:sp>
        <p:nvSpPr>
          <p:cNvPr id="3" name="Élőláb hely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Dia számának hely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8BE323-6D82-4918-AF2A-39D644AE386D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9404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09D8A-3B45-4153-B80D-BB8DC17E8E0E}" type="datetime1">
              <a:rPr lang="hu-HU"/>
              <a:pPr lvl="0"/>
              <a:t>2017. 03. 26.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9BE1E4-2886-46CA-A7FF-F37E34A898F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9866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Kép helye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hu-HU"/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1A7658-8952-4A84-A0B4-93FD664534AC}" type="datetime1">
              <a:rPr lang="hu-HU"/>
              <a:pPr lvl="0"/>
              <a:t>2017. 03. 26.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A7C0A9-D6C0-4DB4-8D17-674F7261C4E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17082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948CC19-8B25-4A3F-A441-11AE127E0204}" type="datetime1">
              <a:rPr lang="hu-HU"/>
              <a:pPr lvl="0"/>
              <a:t>2017. 03. 26.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16BFC58-3AE8-4EA4-B6A6-88F8B6EE5529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tvedelmiszakerto.hu/2010/02/internetes-szemelyiseglopas/" TargetMode="External"/><Relationship Id="rId2" Type="http://schemas.openxmlformats.org/officeDocument/2006/relationships/hyperlink" Target="http://lopasesatveres.network.hu/blog/lopas_es_atveres_klub_hirei/hogyan_vedekezzunk_az_internetes_atveresek_ell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atum.hu/idezet/94904" TargetMode="External"/><Relationship Id="rId5" Type="http://schemas.openxmlformats.org/officeDocument/2006/relationships/hyperlink" Target="https://www.citatum.hu/szerzo/Ranschburg_Jeno" TargetMode="External"/><Relationship Id="rId4" Type="http://schemas.openxmlformats.org/officeDocument/2006/relationships/hyperlink" Target="https://www.youtube.com/watch?v=9WUoT6GVtX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black seal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14325" y="109535"/>
            <a:ext cx="1789572" cy="17895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733546" y="3948114"/>
            <a:ext cx="9144000" cy="1655758"/>
          </a:xfrm>
        </p:spPr>
        <p:txBody>
          <a:bodyPr/>
          <a:lstStyle/>
          <a:p>
            <a:pPr lvl="0"/>
            <a:r>
              <a:rPr lang="hu-HU" sz="1600" dirty="0">
                <a:solidFill>
                  <a:srgbClr val="BFBFBF"/>
                </a:solidFill>
                <a:latin typeface="Arial Black" pitchFamily="34"/>
              </a:rPr>
              <a:t>Tanuló: </a:t>
            </a:r>
            <a:r>
              <a:rPr lang="hu-HU" sz="1600" dirty="0" err="1">
                <a:solidFill>
                  <a:srgbClr val="BFBFBF"/>
                </a:solidFill>
                <a:latin typeface="Arial Black" pitchFamily="34"/>
              </a:rPr>
              <a:t>Czuth</a:t>
            </a:r>
            <a:r>
              <a:rPr lang="hu-HU" sz="1600" dirty="0">
                <a:solidFill>
                  <a:srgbClr val="BFBFBF"/>
                </a:solidFill>
                <a:latin typeface="Arial Black" pitchFamily="34"/>
              </a:rPr>
              <a:t> Olivér</a:t>
            </a:r>
          </a:p>
          <a:p>
            <a:pPr lvl="0"/>
            <a:r>
              <a:rPr lang="hu-HU" sz="1600" dirty="0">
                <a:solidFill>
                  <a:srgbClr val="BFBFBF"/>
                </a:solidFill>
                <a:latin typeface="Arial Black" pitchFamily="34"/>
              </a:rPr>
              <a:t>Felkészítő tanár: </a:t>
            </a:r>
            <a:r>
              <a:rPr lang="hu-HU" sz="1600" dirty="0" err="1">
                <a:solidFill>
                  <a:srgbClr val="BFBFBF"/>
                </a:solidFill>
                <a:latin typeface="Arial Black" pitchFamily="34"/>
              </a:rPr>
              <a:t>Debre</a:t>
            </a:r>
            <a:r>
              <a:rPr lang="hu-HU" sz="1600" dirty="0">
                <a:solidFill>
                  <a:srgbClr val="BFBFBF"/>
                </a:solidFill>
                <a:latin typeface="Arial Black" pitchFamily="34"/>
              </a:rPr>
              <a:t> Márta</a:t>
            </a:r>
          </a:p>
          <a:p>
            <a:pPr lvl="0"/>
            <a:r>
              <a:rPr lang="hu-HU" sz="1600" dirty="0">
                <a:solidFill>
                  <a:srgbClr val="BFBFBF"/>
                </a:solidFill>
                <a:latin typeface="Arial Black" pitchFamily="34"/>
              </a:rPr>
              <a:t>Iskola neve és címe: Leányfalui Móricz Zsigmond Általános Iskola, 2016 Leányfalu Szent Imre herceg útja 9-13.</a:t>
            </a:r>
          </a:p>
        </p:txBody>
      </p:sp>
      <p:sp>
        <p:nvSpPr>
          <p:cNvPr id="4" name="Téglalap 4"/>
          <p:cNvSpPr/>
          <p:nvPr/>
        </p:nvSpPr>
        <p:spPr>
          <a:xfrm>
            <a:off x="2113306" y="2358557"/>
            <a:ext cx="8384471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5400" b="0" i="0" u="none" strike="noStrike" kern="1200" cap="none" spc="0" baseline="0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Constantia" pitchFamily="18"/>
              </a:rPr>
              <a:t>AZ INTERNET VESZÉLYEI</a:t>
            </a:r>
            <a:endParaRPr lang="hu-HU" sz="5400" b="0" i="0" u="none" strike="noStrike" kern="1200" cap="none" spc="0" baseline="0" dirty="0"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Calibri"/>
            </a:endParaRPr>
          </a:p>
        </p:txBody>
      </p:sp>
      <p:sp>
        <p:nvSpPr>
          <p:cNvPr id="5" name="Szövegdoboz 5"/>
          <p:cNvSpPr txBox="1"/>
          <p:nvPr/>
        </p:nvSpPr>
        <p:spPr>
          <a:xfrm>
            <a:off x="601428" y="1563779"/>
            <a:ext cx="200297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Bradley Hand ITC" pitchFamily="66"/>
              </a:rPr>
              <a:t>Oliver</a:t>
            </a:r>
          </a:p>
        </p:txBody>
      </p:sp>
      <p:pic>
        <p:nvPicPr>
          <p:cNvPr id="6" name="Jean-Michel Jarre - Oxygene Pt. 17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0980" y="695666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zövegdoboz 5"/>
          <p:cNvSpPr txBox="1"/>
          <p:nvPr/>
        </p:nvSpPr>
        <p:spPr>
          <a:xfrm rot="19446577">
            <a:off x="7809162" y="739730"/>
            <a:ext cx="16709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B050"/>
                </a:solidFill>
                <a:uFillTx/>
                <a:latin typeface="Georgia" pitchFamily="18"/>
              </a:rPr>
              <a:t>Hanganyaggal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40379" y="384834"/>
            <a:ext cx="10515600" cy="1325559"/>
          </a:xfrm>
        </p:spPr>
        <p:txBody>
          <a:bodyPr>
            <a:noAutofit/>
          </a:bodyPr>
          <a:lstStyle/>
          <a:p>
            <a:pPr lvl="0"/>
            <a:r>
              <a:rPr lang="hu-HU" sz="4800" b="1" dirty="0">
                <a:solidFill>
                  <a:srgbClr val="548235"/>
                </a:solidFill>
                <a:latin typeface="Courier New" pitchFamily="49"/>
                <a:cs typeface="Courier New" pitchFamily="49"/>
              </a:rPr>
              <a:t>Mit szeretne látni egy betörő leendő áldozata </a:t>
            </a:r>
            <a:r>
              <a:rPr lang="hu-HU" sz="4800" b="1" dirty="0" err="1">
                <a:solidFill>
                  <a:srgbClr val="548235"/>
                </a:solidFill>
                <a:latin typeface="Courier New" pitchFamily="49"/>
                <a:cs typeface="Courier New" pitchFamily="49"/>
              </a:rPr>
              <a:t>Facebook</a:t>
            </a:r>
            <a:r>
              <a:rPr lang="hu-HU" sz="4800" b="1" dirty="0">
                <a:solidFill>
                  <a:srgbClr val="548235"/>
                </a:solidFill>
                <a:latin typeface="Courier New" pitchFamily="49"/>
                <a:cs typeface="Courier New" pitchFamily="49"/>
              </a:rPr>
              <a:t> profilján?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840379" y="2506663"/>
            <a:ext cx="10515600" cy="4351336"/>
          </a:xfrm>
        </p:spPr>
        <p:txBody>
          <a:bodyPr/>
          <a:lstStyle/>
          <a:p>
            <a:pPr marL="0" lvl="0" indent="0">
              <a:buNone/>
            </a:pPr>
            <a:r>
              <a:rPr lang="hu-HU" sz="4400" dirty="0">
                <a:solidFill>
                  <a:srgbClr val="BFBFBF"/>
                </a:solidFill>
                <a:latin typeface="Consolas" pitchFamily="49"/>
              </a:rPr>
              <a:t>A </a:t>
            </a:r>
            <a:r>
              <a:rPr lang="hu-HU" sz="4400" dirty="0" err="1">
                <a:solidFill>
                  <a:srgbClr val="BFBFBF"/>
                </a:solidFill>
                <a:latin typeface="Consolas" pitchFamily="49"/>
              </a:rPr>
              <a:t>Facebook</a:t>
            </a:r>
            <a:r>
              <a:rPr lang="hu-HU" sz="4400" dirty="0">
                <a:solidFill>
                  <a:srgbClr val="BFBFBF"/>
                </a:solidFill>
                <a:latin typeface="Consolas" pitchFamily="49"/>
              </a:rPr>
              <a:t> betörő nem tudhatjuk </a:t>
            </a: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milyen</a:t>
            </a:r>
            <a:r>
              <a:rPr lang="hu-HU" sz="4400" dirty="0">
                <a:solidFill>
                  <a:srgbClr val="BFBFBF"/>
                </a:solidFill>
                <a:latin typeface="Consolas" pitchFamily="49"/>
              </a:rPr>
              <a:t> célokból érkezik profilunkra, de egy biztos az, hogy információt akar szerezni.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749286" y="1276191"/>
            <a:ext cx="9030440" cy="4351336"/>
          </a:xfrm>
        </p:spPr>
        <p:txBody>
          <a:bodyPr/>
          <a:lstStyle/>
          <a:p>
            <a:pPr marL="0" lvl="0" indent="0"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A betörő továbbá megtekintheti privát üzeneteinket, ezáltal még több információt szerez rólunk és baráti körünkről. </a:t>
            </a:r>
          </a:p>
        </p:txBody>
      </p:sp>
      <p:pic>
        <p:nvPicPr>
          <p:cNvPr id="3" name="Picture 2" descr="Image result for private message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9286" y="4000500"/>
            <a:ext cx="2857500" cy="28575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8203" y="184827"/>
            <a:ext cx="10515600" cy="1791419"/>
          </a:xfrm>
        </p:spPr>
        <p:txBody>
          <a:bodyPr>
            <a:noAutofit/>
          </a:bodyPr>
          <a:lstStyle/>
          <a:p>
            <a:pPr lvl="0"/>
            <a:r>
              <a:rPr lang="hu-HU" sz="3600" b="1" dirty="0">
                <a:solidFill>
                  <a:srgbClr val="548235"/>
                </a:solidFill>
                <a:latin typeface="Courier New" pitchFamily="49"/>
                <a:cs typeface="Courier New" pitchFamily="49"/>
              </a:rPr>
              <a:t>Mit jelent az internetes zaklatás? Hova fordulhatunk és kitől kérhetnek segítséget azok akik internetes zaklatás áldozatává válnak? 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838203" y="2230377"/>
            <a:ext cx="9577251" cy="3449189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Az internetes zaklatás emberek postjai alá írt sértő megjegyzések, kommentek, mások lejáratása, rossz hírének keltése érdekében. </a:t>
            </a:r>
          </a:p>
        </p:txBody>
      </p:sp>
      <p:pic>
        <p:nvPicPr>
          <p:cNvPr id="4" name="Picture 2" descr="Image result for cyber bullyi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56975" y="4501728"/>
            <a:ext cx="4258479" cy="2129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557352" y="2837589"/>
            <a:ext cx="10406740" cy="435133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  <a:cs typeface="Courier New" pitchFamily="49"/>
              </a:rPr>
              <a:t>A legegyszerűbb módja, hogy ne érjen minket bántódás az, hogy nem is figyelünk rá, de ez eltud fajulni és ki tud hatni az életünkre is. </a:t>
            </a:r>
            <a:r>
              <a:rPr lang="hu-HU" sz="4000" dirty="0">
                <a:solidFill>
                  <a:srgbClr val="548235"/>
                </a:solidFill>
                <a:latin typeface="Consolas" pitchFamily="49"/>
                <a:cs typeface="Courier New" pitchFamily="49"/>
              </a:rPr>
              <a:t>Először forduljunk </a:t>
            </a:r>
            <a:r>
              <a:rPr lang="hu-HU" sz="4000" dirty="0" smtClean="0">
                <a:solidFill>
                  <a:srgbClr val="548235"/>
                </a:solidFill>
                <a:latin typeface="Consolas" pitchFamily="49"/>
                <a:cs typeface="Courier New" pitchFamily="49"/>
              </a:rPr>
              <a:t>szüleinkhez, tanárainkhoz súlyosabb esetben a hatósághoz</a:t>
            </a:r>
            <a:r>
              <a:rPr lang="hu-HU" sz="4000" dirty="0" smtClean="0">
                <a:solidFill>
                  <a:srgbClr val="BFBFBF"/>
                </a:solidFill>
                <a:latin typeface="Consolas" pitchFamily="49"/>
                <a:cs typeface="Courier New" pitchFamily="49"/>
              </a:rPr>
              <a:t>.</a:t>
            </a:r>
            <a:endParaRPr lang="hu-HU" sz="4000" dirty="0">
              <a:solidFill>
                <a:srgbClr val="BFBFBF"/>
              </a:solidFill>
              <a:latin typeface="Consolas" pitchFamily="49"/>
              <a:cs typeface="Courier New" pitchFamily="49"/>
            </a:endParaRPr>
          </a:p>
        </p:txBody>
      </p:sp>
      <p:pic>
        <p:nvPicPr>
          <p:cNvPr id="3" name="Picture 2" descr="Image result for cyber bullyi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046" y="139337"/>
            <a:ext cx="3624123" cy="2417810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548235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803364" y="961528"/>
            <a:ext cx="10569220" cy="4351336"/>
          </a:xfrm>
        </p:spPr>
        <p:txBody>
          <a:bodyPr/>
          <a:lstStyle/>
          <a:p>
            <a:pPr marL="0" lvl="0" indent="0"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Az ilyen zaklatásokból már depressziók és öngyilkosságok is születtek! </a:t>
            </a:r>
          </a:p>
        </p:txBody>
      </p:sp>
      <p:sp>
        <p:nvSpPr>
          <p:cNvPr id="3" name="AutoShape 2" descr="Image result for suicide attempt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4" descr="Image result for suicide attemp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3364" y="3517596"/>
            <a:ext cx="4564474" cy="307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Image result for suicide attemp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08110" y="3517596"/>
            <a:ext cx="4564474" cy="307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8203" y="264380"/>
            <a:ext cx="10515600" cy="1655256"/>
          </a:xfrm>
        </p:spPr>
        <p:txBody>
          <a:bodyPr>
            <a:noAutofit/>
          </a:bodyPr>
          <a:lstStyle/>
          <a:p>
            <a:pPr lvl="0"/>
            <a:r>
              <a:rPr lang="hu-HU" sz="3600" b="1" dirty="0">
                <a:solidFill>
                  <a:srgbClr val="548235"/>
                </a:solidFill>
                <a:latin typeface="Courier New" pitchFamily="49"/>
                <a:cs typeface="Courier New" pitchFamily="49"/>
              </a:rPr>
              <a:t>Mit lehet tenni annak érdekében, hogy elkerüljük a vírusokat, és a számítógép illetéktelen felhasználóit</a:t>
            </a:r>
            <a:r>
              <a:rPr lang="hu-HU" sz="3200" b="1" dirty="0">
                <a:solidFill>
                  <a:srgbClr val="548235"/>
                </a:solidFill>
                <a:latin typeface="Courier New" pitchFamily="49"/>
                <a:cs typeface="Courier New" pitchFamily="49"/>
              </a:rPr>
              <a:t>?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838203" y="2130423"/>
            <a:ext cx="8044543" cy="4351336"/>
          </a:xfrm>
        </p:spPr>
        <p:txBody>
          <a:bodyPr/>
          <a:lstStyle/>
          <a:p>
            <a:pPr marL="0" lvl="0" indent="0" algn="just"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A legegyszerűbb módja a vírusok elkerülésének az, hogy telepítünk egy </a:t>
            </a:r>
            <a:r>
              <a:rPr lang="hu-HU" sz="4000" dirty="0" smtClean="0">
                <a:solidFill>
                  <a:srgbClr val="BFBFBF"/>
                </a:solidFill>
                <a:latin typeface="Consolas" pitchFamily="49"/>
              </a:rPr>
              <a:t>vírusirtó </a:t>
            </a: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programot, ami a gyanús weboldalakat is letilthatja. </a:t>
            </a:r>
          </a:p>
        </p:txBody>
      </p:sp>
      <p:pic>
        <p:nvPicPr>
          <p:cNvPr id="4" name="Picture 2" descr="Image result for anti virus logo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53410" y="5129345"/>
            <a:ext cx="4129037" cy="1563185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548235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949229" y="2506663"/>
            <a:ext cx="7532909" cy="4351336"/>
          </a:xfrm>
        </p:spPr>
        <p:txBody>
          <a:bodyPr/>
          <a:lstStyle/>
          <a:p>
            <a:pPr marL="0" lvl="0" indent="0" algn="just"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Netalántán ha egy trójai vírus bekerül a rendszerbe és még nem fedte teljesen fel magát, de észlelhető, akkor érdemes egy vírus keresést indítani a számítógépen.</a:t>
            </a:r>
          </a:p>
          <a:p>
            <a:pPr lvl="0" algn="just"/>
            <a:endParaRPr lang="hu-HU" sz="4000" dirty="0"/>
          </a:p>
        </p:txBody>
      </p:sp>
      <p:pic>
        <p:nvPicPr>
          <p:cNvPr id="3" name="Picture 2" descr="Image result for trojan viru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760619" cy="242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Többszintű belépésekkel: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u-HU" sz="4000" b="1" i="1" dirty="0">
                <a:solidFill>
                  <a:srgbClr val="A9D18E"/>
                </a:solidFill>
                <a:latin typeface="Consolas" pitchFamily="49"/>
              </a:rPr>
              <a:t>Első szint   </a:t>
            </a: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Felhasználónév+Jelszó</a:t>
            </a:r>
          </a:p>
          <a:p>
            <a:pPr marL="0" lvl="0" indent="0">
              <a:lnSpc>
                <a:spcPct val="80000"/>
              </a:lnSpc>
              <a:buNone/>
            </a:pPr>
            <a:endParaRPr lang="hu-HU" sz="4000" dirty="0">
              <a:solidFill>
                <a:srgbClr val="BFBFBF"/>
              </a:solidFill>
              <a:latin typeface="Consolas" pitchFamily="49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hu-HU" sz="4000" b="1" i="1" dirty="0">
                <a:solidFill>
                  <a:srgbClr val="A9D18E"/>
                </a:solidFill>
                <a:latin typeface="Consolas" pitchFamily="49"/>
              </a:rPr>
              <a:t>Második szint</a:t>
            </a:r>
            <a:r>
              <a:rPr lang="hu-HU" sz="4000" b="1" dirty="0">
                <a:solidFill>
                  <a:srgbClr val="A9D18E"/>
                </a:solidFill>
                <a:latin typeface="Consolas" pitchFamily="49"/>
              </a:rPr>
              <a:t>   </a:t>
            </a: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E-mailbe vagy telefonra érkező egyszeri belépést engedélyező kódok.</a:t>
            </a:r>
          </a:p>
        </p:txBody>
      </p:sp>
      <p:sp>
        <p:nvSpPr>
          <p:cNvPr id="3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b="1" dirty="0">
                <a:solidFill>
                  <a:srgbClr val="548235"/>
                </a:solidFill>
                <a:latin typeface="Courier New" pitchFamily="49"/>
                <a:cs typeface="Courier New" pitchFamily="49"/>
              </a:rPr>
              <a:t>Hogyan kerülhetjük el az illetéktelen felhasználókat?</a:t>
            </a:r>
          </a:p>
        </p:txBody>
      </p:sp>
      <p:sp>
        <p:nvSpPr>
          <p:cNvPr id="4" name="Jobbra nyíl 4"/>
          <p:cNvSpPr/>
          <p:nvPr/>
        </p:nvSpPr>
        <p:spPr>
          <a:xfrm>
            <a:off x="3901443" y="3169923"/>
            <a:ext cx="513810" cy="287386"/>
          </a:xfrm>
          <a:custGeom>
            <a:avLst>
              <a:gd name="f0" fmla="val 1555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70AD47"/>
          </a:solidFill>
          <a:ln w="12701" cap="flat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Jobbra nyíl 5"/>
          <p:cNvSpPr/>
          <p:nvPr/>
        </p:nvSpPr>
        <p:spPr>
          <a:xfrm>
            <a:off x="4741813" y="4384474"/>
            <a:ext cx="513810" cy="287386"/>
          </a:xfrm>
          <a:custGeom>
            <a:avLst>
              <a:gd name="f0" fmla="val 1555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70AD47"/>
          </a:solidFill>
          <a:ln w="12701" cap="flat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66" y="3101891"/>
            <a:ext cx="756172" cy="4234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636" y="4316443"/>
            <a:ext cx="756172" cy="4234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sz="4000" b="1" dirty="0">
                <a:solidFill>
                  <a:srgbClr val="548235"/>
                </a:solidFill>
                <a:latin typeface="Courier New" pitchFamily="49"/>
                <a:cs typeface="Courier New" pitchFamily="49"/>
              </a:rPr>
              <a:t>Mit jelent és hogyan előzhető meg az internetes személyiség lopás?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838203" y="1808207"/>
            <a:ext cx="10515600" cy="435133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Egy internetes portálhoz, fórumhoz, </a:t>
            </a:r>
            <a:r>
              <a:rPr lang="hu-HU" sz="4000" dirty="0" err="1">
                <a:solidFill>
                  <a:srgbClr val="BFBFBF"/>
                </a:solidFill>
                <a:latin typeface="Consolas" pitchFamily="49"/>
              </a:rPr>
              <a:t>blog</a:t>
            </a: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 oldalhoz regisztrálnunk kell. Regisztrációkor jelszót kell megadnunk. Egy olyan portálon, ahol fizethetünk is a szolgáltatásért, regisztrálnunk kell. Jelszót, illetve bankkártya számot kell megadnunk.</a:t>
            </a:r>
          </a:p>
          <a:p>
            <a:pPr marL="0" lvl="0" indent="0" algn="just">
              <a:buNone/>
            </a:pPr>
            <a:endParaRPr lang="hu-HU" sz="4000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661284" y="2153704"/>
            <a:ext cx="11278163" cy="4704295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Jelszavainkat hol máshol tárolnánk, mint a számítógépen. De nem is kell, hogy tároljuk egy fájlban, elég, ha a billentyűzetünkön bepötyögjük, és ha számítógépünkön rosszindulatú program fut (mert az internetről tudtunkon kívül letöltöttük), máris küldi belépési azonosítóinkat, kártyaszámunkat a </a:t>
            </a:r>
            <a:r>
              <a:rPr lang="hu-HU" sz="4000" dirty="0" err="1" smtClean="0">
                <a:solidFill>
                  <a:srgbClr val="BFBFBF"/>
                </a:solidFill>
                <a:latin typeface="Consolas" pitchFamily="49"/>
              </a:rPr>
              <a:t>kibermaffia</a:t>
            </a:r>
            <a:r>
              <a:rPr lang="hu-HU" sz="4000" dirty="0" smtClean="0">
                <a:solidFill>
                  <a:srgbClr val="BFBFBF"/>
                </a:solidFill>
                <a:latin typeface="Consolas" pitchFamily="49"/>
              </a:rPr>
              <a:t> </a:t>
            </a: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részére.</a:t>
            </a:r>
          </a:p>
          <a:p>
            <a:pPr lvl="0">
              <a:lnSpc>
                <a:spcPct val="80000"/>
              </a:lnSpc>
            </a:pPr>
            <a:endParaRPr lang="hu-HU" sz="2600" dirty="0">
              <a:solidFill>
                <a:srgbClr val="BFBFBF"/>
              </a:solidFill>
            </a:endParaRPr>
          </a:p>
        </p:txBody>
      </p:sp>
      <p:pic>
        <p:nvPicPr>
          <p:cNvPr id="3" name="Picture 2" descr="Image result for cyber mafi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682"/>
            <a:ext cx="3384880" cy="215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evezetésül</a:t>
            </a:r>
            <a:endParaRPr lang="hu-HU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3" y="1782084"/>
            <a:ext cx="10515600" cy="4351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i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„</a:t>
            </a:r>
            <a:r>
              <a:rPr lang="hu-HU" i="1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Gyermekeinket </a:t>
            </a:r>
            <a:r>
              <a:rPr lang="hu-HU" i="1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(...) az internet által megígért határtalan szabadság helyett a virtuális jelenlét és a teljesen digitális világ áraként valóban a teljes ellenőrzés fenyegeti? Egy óriási, kapzsi marketingmasina áldozataivá válnak, amely az egész világot behálózva, minden irányból támad? Ez a veszély csak akkor fenyegeti őket, ha nem értik meg ezt a szép, új médiavilágot. Ezért kell elmagyaráznunk nekik, hogy tisztán lássák. Minden egyes alkalommal</a:t>
            </a:r>
            <a:r>
              <a:rPr lang="hu-HU" i="1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hu-HU" i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”</a:t>
            </a:r>
            <a:endParaRPr lang="hu-HU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Melissa Müller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4787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>
              <a:lnSpc>
                <a:spcPct val="100000"/>
              </a:lnSpc>
            </a:pPr>
            <a:r>
              <a:rPr lang="hu-HU" sz="4000" kern="0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/>
              </a:rPr>
              <a:t>Ellenőrizd tudásodat!</a:t>
            </a:r>
            <a:endParaRPr lang="hu-HU" sz="4000" kern="0" dirty="0"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  <p:pic>
        <p:nvPicPr>
          <p:cNvPr id="3" name="Picture 6" descr="Image result for hack skull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06664"/>
            <a:ext cx="5804620" cy="435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b="1" dirty="0">
                <a:solidFill>
                  <a:srgbClr val="00B0F0"/>
                </a:solidFill>
                <a:latin typeface="Courier New" pitchFamily="49"/>
                <a:cs typeface="Courier New" pitchFamily="49"/>
              </a:rPr>
              <a:t>Kérdőív 1.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Jelszavunkat mivel nehezíthetjük meg?</a:t>
            </a:r>
          </a:p>
          <a:p>
            <a:pPr marL="0" lvl="0" indent="0">
              <a:buNone/>
            </a:pPr>
            <a:endParaRPr lang="hu-HU" sz="4000" dirty="0">
              <a:solidFill>
                <a:srgbClr val="A9D18E"/>
              </a:solidFill>
              <a:latin typeface="Consolas" pitchFamily="49"/>
            </a:endParaRPr>
          </a:p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a, Speciális karakterekkel </a:t>
            </a:r>
          </a:p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b, Nyilakkal</a:t>
            </a:r>
          </a:p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c, Képekkel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b="1" dirty="0">
                <a:solidFill>
                  <a:srgbClr val="00B0F0"/>
                </a:solidFill>
                <a:latin typeface="Courier New" pitchFamily="49"/>
                <a:cs typeface="Courier New" pitchFamily="49"/>
              </a:rPr>
              <a:t>Kérdőív 2.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Hol érhetnek leggyakrabban internetes támadások?</a:t>
            </a:r>
          </a:p>
          <a:p>
            <a:pPr marL="0" lvl="0" indent="0">
              <a:buNone/>
            </a:pPr>
            <a:endParaRPr lang="hu-HU" sz="4000" dirty="0">
              <a:solidFill>
                <a:srgbClr val="A9D18E"/>
              </a:solidFill>
              <a:latin typeface="Consolas" pitchFamily="49"/>
            </a:endParaRPr>
          </a:p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a, </a:t>
            </a:r>
            <a:r>
              <a:rPr lang="hu-HU" sz="4000" dirty="0" err="1">
                <a:solidFill>
                  <a:srgbClr val="A9D18E"/>
                </a:solidFill>
                <a:latin typeface="Consolas" pitchFamily="49"/>
              </a:rPr>
              <a:t>YouTube-on</a:t>
            </a:r>
            <a:endParaRPr lang="hu-HU" sz="4000" dirty="0">
              <a:solidFill>
                <a:srgbClr val="A9D18E"/>
              </a:solidFill>
              <a:latin typeface="Consolas" pitchFamily="49"/>
            </a:endParaRPr>
          </a:p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b, Internetes felhőkben</a:t>
            </a:r>
          </a:p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c, E-mailekben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b="1" dirty="0">
                <a:solidFill>
                  <a:srgbClr val="00B0F0"/>
                </a:solidFill>
                <a:latin typeface="Courier New" pitchFamily="49"/>
                <a:cs typeface="Courier New" pitchFamily="49"/>
              </a:rPr>
              <a:t>Kérdőív 3.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Mik történtek már az internetes </a:t>
            </a:r>
            <a:r>
              <a:rPr lang="hu-HU" sz="4000" dirty="0" smtClean="0">
                <a:solidFill>
                  <a:srgbClr val="A9D18E"/>
                </a:solidFill>
                <a:latin typeface="Consolas" pitchFamily="49"/>
              </a:rPr>
              <a:t>zaklatásokból?</a:t>
            </a:r>
            <a:endParaRPr lang="hu-HU" sz="4000" dirty="0">
              <a:solidFill>
                <a:srgbClr val="A9D18E"/>
              </a:solidFill>
              <a:latin typeface="Consolas" pitchFamily="49"/>
            </a:endParaRPr>
          </a:p>
          <a:p>
            <a:pPr marL="0" lvl="0" indent="0">
              <a:buNone/>
            </a:pPr>
            <a:endParaRPr lang="hu-HU" sz="4000" dirty="0">
              <a:solidFill>
                <a:srgbClr val="A9D18E"/>
              </a:solidFill>
              <a:latin typeface="Consolas" pitchFamily="49"/>
            </a:endParaRPr>
          </a:p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a, Hosszan tartó barátságok</a:t>
            </a:r>
          </a:p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b, Szerelmek</a:t>
            </a:r>
          </a:p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c, Öngyilkossági kísérletek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b="1" dirty="0" smtClean="0">
                <a:solidFill>
                  <a:srgbClr val="00B0F0"/>
                </a:solidFill>
                <a:latin typeface="Courier New" pitchFamily="49"/>
                <a:cs typeface="Courier New" pitchFamily="49"/>
              </a:rPr>
              <a:t>Kérdőív Megoldó </a:t>
            </a:r>
            <a:r>
              <a:rPr lang="hu-HU" b="1" dirty="0">
                <a:solidFill>
                  <a:srgbClr val="00B0F0"/>
                </a:solidFill>
                <a:latin typeface="Courier New" pitchFamily="49"/>
                <a:cs typeface="Courier New" pitchFamily="49"/>
              </a:rPr>
              <a:t>kulcs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Ha jól dolgoztál, akkor ezeket a betűket kellet, hogy bejelöljed.</a:t>
            </a:r>
          </a:p>
          <a:p>
            <a:pPr marL="0" lvl="0" indent="0">
              <a:buNone/>
            </a:pPr>
            <a:endParaRPr lang="hu-HU" sz="4000" dirty="0">
              <a:solidFill>
                <a:srgbClr val="00B0F0"/>
              </a:solidFill>
              <a:latin typeface="Consolas" pitchFamily="49"/>
            </a:endParaRPr>
          </a:p>
          <a:p>
            <a:pPr marL="0" indent="0">
              <a:buNone/>
            </a:pPr>
            <a:r>
              <a:rPr lang="hu-HU" sz="4000" dirty="0">
                <a:solidFill>
                  <a:srgbClr val="00B0F0"/>
                </a:solidFill>
                <a:latin typeface="Consolas" pitchFamily="49"/>
              </a:rPr>
              <a:t>1.</a:t>
            </a: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 a </a:t>
            </a:r>
            <a:r>
              <a:rPr lang="hu-HU" sz="4000" dirty="0" smtClean="0">
                <a:solidFill>
                  <a:srgbClr val="FF0000"/>
                </a:solidFill>
                <a:latin typeface="Consolas" pitchFamily="49"/>
                <a:sym typeface="Wingdings" panose="05000000000000000000" pitchFamily="2" charset="2"/>
              </a:rPr>
              <a:t></a:t>
            </a:r>
            <a:endParaRPr lang="hu-HU" sz="4000" dirty="0">
              <a:solidFill>
                <a:srgbClr val="FF0000"/>
              </a:solidFill>
              <a:latin typeface="Consolas" pitchFamily="49"/>
            </a:endParaRPr>
          </a:p>
          <a:p>
            <a:pPr marL="0" lvl="0" indent="0">
              <a:buNone/>
            </a:pPr>
            <a:r>
              <a:rPr lang="hu-HU" sz="4000" dirty="0">
                <a:solidFill>
                  <a:srgbClr val="00B0F0"/>
                </a:solidFill>
                <a:latin typeface="Consolas" pitchFamily="49"/>
              </a:rPr>
              <a:t>2. </a:t>
            </a: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c </a:t>
            </a:r>
            <a:r>
              <a:rPr lang="hu-HU" sz="4000" dirty="0" smtClean="0">
                <a:solidFill>
                  <a:srgbClr val="FF0000"/>
                </a:solidFill>
                <a:latin typeface="Consolas" pitchFamily="49"/>
                <a:sym typeface="Wingdings" panose="05000000000000000000" pitchFamily="2" charset="2"/>
              </a:rPr>
              <a:t></a:t>
            </a:r>
            <a:endParaRPr lang="hu-HU" sz="4000" dirty="0">
              <a:solidFill>
                <a:srgbClr val="FF0000"/>
              </a:solidFill>
              <a:latin typeface="Consolas" pitchFamily="49"/>
            </a:endParaRPr>
          </a:p>
          <a:p>
            <a:pPr marL="0" indent="0">
              <a:buNone/>
            </a:pPr>
            <a:r>
              <a:rPr lang="hu-HU" sz="4000" dirty="0">
                <a:solidFill>
                  <a:srgbClr val="00B0F0"/>
                </a:solidFill>
                <a:latin typeface="Consolas" pitchFamily="49"/>
              </a:rPr>
              <a:t>3. </a:t>
            </a: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c </a:t>
            </a:r>
            <a:r>
              <a:rPr lang="hu-HU" sz="4000" dirty="0" smtClean="0">
                <a:solidFill>
                  <a:srgbClr val="FF0000"/>
                </a:solidFill>
                <a:latin typeface="Consolas" pitchFamily="49"/>
                <a:sym typeface="Wingdings" panose="05000000000000000000" pitchFamily="2" charset="2"/>
              </a:rPr>
              <a:t></a:t>
            </a:r>
            <a:endParaRPr lang="hu-HU" sz="4000" dirty="0">
              <a:solidFill>
                <a:srgbClr val="FF0000"/>
              </a:solidFill>
              <a:latin typeface="Consolas" pitchFamily="49"/>
            </a:endParaRPr>
          </a:p>
          <a:p>
            <a:pPr marL="0" lvl="0" indent="0">
              <a:buNone/>
            </a:pPr>
            <a:endParaRPr lang="hu-HU" sz="4000" dirty="0">
              <a:solidFill>
                <a:srgbClr val="00B0F0"/>
              </a:solidFill>
              <a:latin typeface="Consolas" pitchFamily="49"/>
            </a:endParaRPr>
          </a:p>
        </p:txBody>
      </p:sp>
      <p:pic>
        <p:nvPicPr>
          <p:cNvPr id="4" name="Picture 4" descr="Image result for blue smil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70566" y="3701143"/>
            <a:ext cx="1904996" cy="1904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b="1" dirty="0" smtClean="0">
                <a:solidFill>
                  <a:srgbClr val="00B0F0"/>
                </a:solidFill>
                <a:latin typeface="Courier New" pitchFamily="49"/>
                <a:cs typeface="Courier New" pitchFamily="49"/>
              </a:rPr>
              <a:t>Kérdőív </a:t>
            </a:r>
            <a:r>
              <a:rPr lang="hu-HU" b="1" dirty="0" smtClean="0">
                <a:solidFill>
                  <a:srgbClr val="00B0F0"/>
                </a:solidFill>
                <a:latin typeface="Courier New" pitchFamily="49"/>
                <a:cs typeface="Courier New" pitchFamily="49"/>
              </a:rPr>
              <a:t>értékelés</a:t>
            </a:r>
            <a:endParaRPr lang="hu-HU" dirty="0"/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712113" cy="4351336"/>
          </a:xfrm>
        </p:spPr>
        <p:txBody>
          <a:bodyPr/>
          <a:lstStyle/>
          <a:p>
            <a:pPr marL="0" lvl="0" indent="0">
              <a:buNone/>
            </a:pPr>
            <a:endParaRPr lang="hu-HU" sz="4000" dirty="0">
              <a:solidFill>
                <a:srgbClr val="A9D18E"/>
              </a:solidFill>
              <a:latin typeface="Consolas" pitchFamily="49"/>
            </a:endParaRPr>
          </a:p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0 pont: Jobban is figyelhettél volna!</a:t>
            </a:r>
          </a:p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1 pont: Lehettél volna ügyesebb!</a:t>
            </a:r>
          </a:p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2 pont: Szép eredmény!</a:t>
            </a:r>
          </a:p>
          <a:p>
            <a:pPr marL="0" lvl="0" indent="0">
              <a:buNone/>
            </a:pPr>
            <a:r>
              <a:rPr lang="hu-HU" sz="4000" dirty="0">
                <a:solidFill>
                  <a:srgbClr val="A9D18E"/>
                </a:solidFill>
                <a:latin typeface="Consolas" pitchFamily="49"/>
              </a:rPr>
              <a:t>3 pont: Kiváló teljesítmény!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Zárszóként</a:t>
            </a:r>
            <a:endParaRPr lang="hu-HU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3" y="1764667"/>
            <a:ext cx="10515600" cy="4351336"/>
          </a:xfrm>
        </p:spPr>
        <p:txBody>
          <a:bodyPr/>
          <a:lstStyle/>
          <a:p>
            <a:pPr marL="0" indent="0">
              <a:buNone/>
            </a:pPr>
            <a:r>
              <a:rPr lang="hu-HU" sz="3600" i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„</a:t>
            </a:r>
            <a:r>
              <a:rPr lang="hu-HU" sz="3600" i="1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A </a:t>
            </a:r>
            <a:r>
              <a:rPr lang="hu-HU" sz="3600" i="1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televízió, a számítógép és az internet a modern világ szellemi táplálékai. Nélkülük nemcsak íztelenebb lenne az élet, de olyan tápanyagokban is könnyen hiányt szenvedhetünk, amelyek az egészséges mentális fejlődés nélkülözhetetlen elemei</a:t>
            </a:r>
            <a:r>
              <a:rPr lang="hu-HU" sz="3600" i="1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hu-HU" sz="3600" i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”</a:t>
            </a:r>
            <a:endParaRPr lang="hu-HU" sz="36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Ranschburg Jenő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7835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8203" y="330299"/>
            <a:ext cx="10515600" cy="1325559"/>
          </a:xfrm>
        </p:spPr>
        <p:txBody>
          <a:bodyPr anchorCtr="1"/>
          <a:lstStyle/>
          <a:p>
            <a:pPr lvl="0" algn="ctr">
              <a:lnSpc>
                <a:spcPct val="100000"/>
              </a:lnSpc>
            </a:pPr>
            <a:r>
              <a:rPr lang="hu-HU" sz="6000" kern="0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/>
              </a:rPr>
              <a:t>Köszönöm a figyelmet!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047417" y="4511036"/>
            <a:ext cx="275190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7F7F7F"/>
                </a:solidFill>
                <a:uFillTx/>
                <a:latin typeface="Agency FB" pitchFamily="34"/>
              </a:rPr>
              <a:t>Légy óvatos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907872" y="1198609"/>
            <a:ext cx="10515600" cy="491480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u-HU" dirty="0">
                <a:solidFill>
                  <a:srgbClr val="9DC3E6"/>
                </a:solidFill>
                <a:latin typeface="Kristen ITC" panose="03050502040202030202" pitchFamily="66" charset="0"/>
                <a:cs typeface="Calibri" panose="020F0502020204030204" pitchFamily="34" charset="0"/>
              </a:rPr>
              <a:t>Forrás:</a:t>
            </a:r>
          </a:p>
          <a:p>
            <a:pPr lvl="0"/>
            <a:endParaRPr lang="hu-HU" dirty="0">
              <a:solidFill>
                <a:srgbClr val="9DC3E6"/>
              </a:solidFill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lvl="0"/>
            <a:r>
              <a:rPr lang="hu-HU" dirty="0">
                <a:solidFill>
                  <a:srgbClr val="9DC3E6"/>
                </a:solidFill>
                <a:latin typeface="Constantia" panose="02030602050306030303" pitchFamily="18" charset="0"/>
                <a:cs typeface="Calibri" panose="020F0502020204030204" pitchFamily="34" charset="0"/>
                <a:hlinkClick r:id="rId2"/>
              </a:rPr>
              <a:t>http://lopasesatveres.network.hu/blog/lopas_es_atveres_klub_hirei/hogyan_vedekezzunk_az_internetes_atveresek_ellen</a:t>
            </a:r>
            <a:endParaRPr lang="hu-HU" b="1" dirty="0">
              <a:solidFill>
                <a:srgbClr val="9DC3E6"/>
              </a:solidFill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lvl="0"/>
            <a:r>
              <a:rPr lang="hu-HU" dirty="0">
                <a:solidFill>
                  <a:srgbClr val="9DC3E6"/>
                </a:solidFill>
                <a:latin typeface="Constantia" panose="02030602050306030303" pitchFamily="18" charset="0"/>
                <a:cs typeface="Calibri" panose="020F0502020204030204" pitchFamily="34" charset="0"/>
                <a:hlinkClick r:id="rId3"/>
              </a:rPr>
              <a:t>http://www.adatvedelmiszakerto.hu/2010/02/internetes-szemelyiseglopas/</a:t>
            </a:r>
            <a:endParaRPr lang="hu-HU" dirty="0">
              <a:solidFill>
                <a:srgbClr val="9DC3E6"/>
              </a:solidFill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lvl="0"/>
            <a:r>
              <a:rPr lang="hu-HU" dirty="0">
                <a:solidFill>
                  <a:srgbClr val="9DC3E6"/>
                </a:solidFill>
                <a:latin typeface="Constantia" panose="02030602050306030303" pitchFamily="18" charset="0"/>
                <a:cs typeface="Calibri" panose="020F0502020204030204" pitchFamily="34" charset="0"/>
                <a:hlinkClick r:id="rId4"/>
              </a:rPr>
              <a:t>https://www.youtube.com/watch?v=9WUoT6GVtXI</a:t>
            </a:r>
            <a:endParaRPr lang="hu-HU" dirty="0">
              <a:solidFill>
                <a:srgbClr val="9DC3E6"/>
              </a:solidFill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r>
              <a:rPr lang="hu-HU" dirty="0">
                <a:solidFill>
                  <a:srgbClr val="9DC3E6"/>
                </a:solidFill>
                <a:latin typeface="Constantia" panose="02030602050306030303" pitchFamily="18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hu-HU" dirty="0" smtClean="0">
                <a:solidFill>
                  <a:srgbClr val="9DC3E6"/>
                </a:solidFill>
                <a:latin typeface="Constantia" panose="02030602050306030303" pitchFamily="18" charset="0"/>
                <a:cs typeface="Calibri" panose="020F0502020204030204" pitchFamily="34" charset="0"/>
                <a:hlinkClick r:id="rId5"/>
              </a:rPr>
              <a:t>www.citatum.hu/szerzo/Ranschburg_Jeno</a:t>
            </a:r>
            <a:r>
              <a:rPr lang="hu-HU" dirty="0" smtClean="0">
                <a:solidFill>
                  <a:srgbClr val="9DC3E6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hu-HU" dirty="0">
                <a:solidFill>
                  <a:srgbClr val="9DC3E6"/>
                </a:solidFill>
                <a:latin typeface="Constantia" panose="02030602050306030303" pitchFamily="18" charset="0"/>
                <a:cs typeface="Calibri" panose="020F0502020204030204" pitchFamily="34" charset="0"/>
                <a:hlinkClick r:id="rId6"/>
              </a:rPr>
              <a:t>http://</a:t>
            </a:r>
            <a:r>
              <a:rPr lang="hu-HU" dirty="0" smtClean="0">
                <a:solidFill>
                  <a:srgbClr val="9DC3E6"/>
                </a:solidFill>
                <a:latin typeface="Constantia" panose="02030602050306030303" pitchFamily="18" charset="0"/>
                <a:cs typeface="Calibri" panose="020F0502020204030204" pitchFamily="34" charset="0"/>
                <a:hlinkClick r:id="rId6"/>
              </a:rPr>
              <a:t>www.citatum.hu/idezet/94904</a:t>
            </a:r>
            <a:endParaRPr lang="hu-HU" dirty="0" smtClean="0">
              <a:solidFill>
                <a:srgbClr val="9DC3E6"/>
              </a:solidFill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dirty="0">
              <a:solidFill>
                <a:srgbClr val="9DC3E6"/>
              </a:solidFill>
            </a:endParaRPr>
          </a:p>
          <a:p>
            <a:pPr marL="0" lvl="0" indent="0">
              <a:buNone/>
            </a:pPr>
            <a:r>
              <a:rPr lang="hu-HU" dirty="0">
                <a:solidFill>
                  <a:srgbClr val="9DC3E6"/>
                </a:solidFill>
                <a:latin typeface="Kristen ITC" panose="03050502040202030202" pitchFamily="66" charset="0"/>
              </a:rPr>
              <a:t>2017. 03. 23.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838203" y="0"/>
            <a:ext cx="10515600" cy="1325559"/>
          </a:xfrm>
        </p:spPr>
        <p:txBody>
          <a:bodyPr/>
          <a:lstStyle/>
          <a:p>
            <a:pPr lvl="0"/>
            <a:r>
              <a:rPr lang="hu-HU" sz="6000" b="1" dirty="0">
                <a:solidFill>
                  <a:srgbClr val="548235"/>
                </a:solidFill>
                <a:latin typeface="Courier New" pitchFamily="49"/>
                <a:cs typeface="Courier New" pitchFamily="49"/>
              </a:rPr>
              <a:t>Milyen a jó jelszó?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838203" y="1747839"/>
            <a:ext cx="10515600" cy="4351336"/>
          </a:xfrm>
        </p:spPr>
        <p:txBody>
          <a:bodyPr/>
          <a:lstStyle/>
          <a:p>
            <a:pPr marL="0" lvl="0" indent="0"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A jó jelszó elkészítéséhez </a:t>
            </a:r>
            <a:r>
              <a:rPr lang="hu-HU" sz="4000" dirty="0" smtClean="0">
                <a:solidFill>
                  <a:srgbClr val="BFBFBF"/>
                </a:solidFill>
                <a:latin typeface="Consolas" pitchFamily="49"/>
              </a:rPr>
              <a:t>használhatjuk </a:t>
            </a: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személyes adatainkat úgy, hogy azokat nem teljes egészében vagy torzítva használjuk Például: Pistike2000. Ezek a jelszavak, azért praktikusak, mert könnyen megjegyezhetőek.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895353" y="911227"/>
            <a:ext cx="10515600" cy="4351336"/>
          </a:xfrm>
        </p:spPr>
        <p:txBody>
          <a:bodyPr>
            <a:no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hu-HU" sz="4400" dirty="0">
                <a:solidFill>
                  <a:srgbClr val="BFBFBF"/>
                </a:solidFill>
                <a:latin typeface="Consolas" pitchFamily="49"/>
              </a:rPr>
              <a:t>Ha jelszavunkat komplikáltabbá szeretnénk tenni, akkor egyéb karaktereket is használnunk kell például:%, #, ?, ! .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sz="4400" dirty="0">
                <a:solidFill>
                  <a:srgbClr val="BFBFBF"/>
                </a:solidFill>
                <a:latin typeface="Consolas" pitchFamily="49"/>
              </a:rPr>
              <a:t>Az előző jelszó komplikáltabb verziója: Pistike2000%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sz="4400" dirty="0">
                <a:solidFill>
                  <a:srgbClr val="BFBFBF"/>
                </a:solidFill>
                <a:latin typeface="Consolas" pitchFamily="49"/>
              </a:rPr>
              <a:t>A példából látható, hogy használtam kis és nagy betűt, számokat, és egyéb karaktert is.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u-HU" sz="5400" b="1" dirty="0">
                <a:solidFill>
                  <a:srgbClr val="548235"/>
                </a:solidFill>
                <a:latin typeface="Courier New" pitchFamily="49"/>
                <a:cs typeface="Courier New" pitchFamily="49"/>
              </a:rPr>
              <a:t>Honnan tudhatjuk, hogy az interneten megjelenő hír igaz lehet-e?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838203" y="2438403"/>
            <a:ext cx="10515600" cy="4057650"/>
          </a:xfrm>
        </p:spPr>
        <p:txBody>
          <a:bodyPr/>
          <a:lstStyle/>
          <a:p>
            <a:pPr marL="0" lvl="0" indent="0" algn="just"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Amikor biztosak szeretnénk lenni, hogy mit olvasunk, akkor érdemes több helyről beszerezni az információkat, ajánlott legalább három hírportálon körülnézni!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670558" y="2859773"/>
            <a:ext cx="6992983" cy="4351336"/>
          </a:xfrm>
        </p:spPr>
        <p:txBody>
          <a:bodyPr/>
          <a:lstStyle/>
          <a:p>
            <a:pPr marL="0" lvl="0" indent="0"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Ha a hazai hírportálok sem meggyőzőek, akkor érdemes külföldi portálokon is böngészni a keresett hír után.</a:t>
            </a:r>
          </a:p>
        </p:txBody>
      </p:sp>
      <p:pic>
        <p:nvPicPr>
          <p:cNvPr id="3" name="Picture 2" descr="Related 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108262" cy="183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b="1" dirty="0">
                <a:solidFill>
                  <a:srgbClr val="548235"/>
                </a:solidFill>
                <a:latin typeface="Courier New" pitchFamily="49"/>
                <a:cs typeface="Courier New" pitchFamily="49"/>
              </a:rPr>
              <a:t>Hogyan kerülhetőek el az internetes átverések?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838203" y="2295893"/>
            <a:ext cx="10515600" cy="4351336"/>
          </a:xfrm>
        </p:spPr>
        <p:txBody>
          <a:bodyPr/>
          <a:lstStyle/>
          <a:p>
            <a:pPr marL="0" lvl="0" indent="0"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A hiszékenységet, a kapzsiságot vagy  éppen ellenkezőleg a karitatív hajlamot használják ki azok a bűnözők, csalók akik változatos eszközökkel csalják ki az emberekből a százezreket, milliókat.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775054" y="2097975"/>
            <a:ext cx="10528666" cy="6046918"/>
          </a:xfrm>
        </p:spPr>
        <p:txBody>
          <a:bodyPr/>
          <a:lstStyle/>
          <a:p>
            <a:pPr marL="0" lvl="0" indent="0">
              <a:buNone/>
            </a:pPr>
            <a:r>
              <a:rPr lang="hu-HU" sz="3900" dirty="0">
                <a:solidFill>
                  <a:srgbClr val="BFBFBF"/>
                </a:solidFill>
                <a:latin typeface="Consolas" pitchFamily="49"/>
              </a:rPr>
              <a:t>Az internetes átverésekkel általában  E-mailben vagy egyéb közösségi oldalakon találkozhatunk. A csaló esetleg személyes úton próbál pénzt kihajtani belőlünk például: A lánya megsebesült ezért a pénzt a következő számlaszámra utalja (</a:t>
            </a:r>
            <a:r>
              <a:rPr lang="hu-HU" sz="3900" dirty="0" err="1">
                <a:solidFill>
                  <a:srgbClr val="BFBFBF"/>
                </a:solidFill>
                <a:latin typeface="Consolas" pitchFamily="49"/>
              </a:rPr>
              <a:t>Pl</a:t>
            </a:r>
            <a:r>
              <a:rPr lang="hu-HU" sz="3900" dirty="0">
                <a:solidFill>
                  <a:srgbClr val="BFBFBF"/>
                </a:solidFill>
                <a:latin typeface="Consolas" pitchFamily="49"/>
              </a:rPr>
              <a:t>:1234).</a:t>
            </a:r>
          </a:p>
        </p:txBody>
      </p:sp>
      <p:pic>
        <p:nvPicPr>
          <p:cNvPr id="3" name="Picture 2" descr="Image result for money hacker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152503" cy="171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idx="1"/>
          </p:nvPr>
        </p:nvSpPr>
        <p:spPr>
          <a:xfrm>
            <a:off x="1245325" y="2785332"/>
            <a:ext cx="6130832" cy="4351336"/>
          </a:xfrm>
        </p:spPr>
        <p:txBody>
          <a:bodyPr/>
          <a:lstStyle/>
          <a:p>
            <a:pPr marL="0" lvl="0" indent="0">
              <a:buNone/>
            </a:pPr>
            <a:r>
              <a:rPr lang="hu-HU" sz="4000" dirty="0">
                <a:solidFill>
                  <a:srgbClr val="BFBFBF"/>
                </a:solidFill>
                <a:latin typeface="Consolas" pitchFamily="49"/>
              </a:rPr>
              <a:t>Ha ilyen történik győződjünk meg az információról, hogy milyen mértékben igaz vagy hamis a hír!</a:t>
            </a:r>
          </a:p>
          <a:p>
            <a:pPr lvl="0" algn="just"/>
            <a:endParaRPr lang="hu-HU" dirty="0"/>
          </a:p>
        </p:txBody>
      </p:sp>
      <p:pic>
        <p:nvPicPr>
          <p:cNvPr id="3" name="Picture 4" descr="Image result for fake informatio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524993" cy="150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840</Words>
  <Application>Microsoft Office PowerPoint</Application>
  <PresentationFormat>Szélesvásznú</PresentationFormat>
  <Paragraphs>86</Paragraphs>
  <Slides>28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41" baseType="lpstr">
      <vt:lpstr>Agency FB</vt:lpstr>
      <vt:lpstr>Arial</vt:lpstr>
      <vt:lpstr>Arial Black</vt:lpstr>
      <vt:lpstr>Bradley Hand ITC</vt:lpstr>
      <vt:lpstr>Calibri</vt:lpstr>
      <vt:lpstr>Calibri Light</vt:lpstr>
      <vt:lpstr>Consolas</vt:lpstr>
      <vt:lpstr>Constantia</vt:lpstr>
      <vt:lpstr>Courier New</vt:lpstr>
      <vt:lpstr>Georgia</vt:lpstr>
      <vt:lpstr>Kristen ITC</vt:lpstr>
      <vt:lpstr>Wingdings</vt:lpstr>
      <vt:lpstr>Office téma</vt:lpstr>
      <vt:lpstr>PowerPoint bemutató</vt:lpstr>
      <vt:lpstr>Bevezetésül</vt:lpstr>
      <vt:lpstr>Milyen a jó jelszó?</vt:lpstr>
      <vt:lpstr>PowerPoint bemutató</vt:lpstr>
      <vt:lpstr>Honnan tudhatjuk, hogy az interneten megjelenő hír igaz lehet-e?</vt:lpstr>
      <vt:lpstr>PowerPoint bemutató</vt:lpstr>
      <vt:lpstr>Hogyan kerülhetőek el az internetes átverések?</vt:lpstr>
      <vt:lpstr>PowerPoint bemutató</vt:lpstr>
      <vt:lpstr>PowerPoint bemutató</vt:lpstr>
      <vt:lpstr>Mit szeretne látni egy betörő leendő áldozata Facebook profilján?</vt:lpstr>
      <vt:lpstr>PowerPoint bemutató</vt:lpstr>
      <vt:lpstr>Mit jelent az internetes zaklatás? Hova fordulhatunk és kitől kérhetnek segítséget azok akik internetes zaklatás áldozatává válnak? </vt:lpstr>
      <vt:lpstr>PowerPoint bemutató</vt:lpstr>
      <vt:lpstr>PowerPoint bemutató</vt:lpstr>
      <vt:lpstr>Mit lehet tenni annak érdekében, hogy elkerüljük a vírusokat, és a számítógép illetéktelen felhasználóit?</vt:lpstr>
      <vt:lpstr>PowerPoint bemutató</vt:lpstr>
      <vt:lpstr>Hogyan kerülhetjük el az illetéktelen felhasználókat?</vt:lpstr>
      <vt:lpstr>Mit jelent és hogyan előzhető meg az internetes személyiség lopás?</vt:lpstr>
      <vt:lpstr>PowerPoint bemutató</vt:lpstr>
      <vt:lpstr>Ellenőrizd tudásodat!</vt:lpstr>
      <vt:lpstr>Kérdőív 1.</vt:lpstr>
      <vt:lpstr>Kérdőív 2.</vt:lpstr>
      <vt:lpstr>Kérdőív 3.</vt:lpstr>
      <vt:lpstr>Kérdőív Megoldó kulcs</vt:lpstr>
      <vt:lpstr>Kérdőív értékelés</vt:lpstr>
      <vt:lpstr>Zárszóként</vt:lpstr>
      <vt:lpstr>Köszönöm a figyelmet!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internet veszélyei</dc:title>
  <dc:creator>pc1</dc:creator>
  <cp:lastModifiedBy>pc1</cp:lastModifiedBy>
  <cp:revision>53</cp:revision>
  <dcterms:created xsi:type="dcterms:W3CDTF">2017-03-18T18:07:51Z</dcterms:created>
  <dcterms:modified xsi:type="dcterms:W3CDTF">2017-03-26T09:36:22Z</dcterms:modified>
</cp:coreProperties>
</file>