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8" r:id="rId5"/>
    <p:sldId id="261" r:id="rId6"/>
    <p:sldId id="262" r:id="rId7"/>
    <p:sldId id="263" r:id="rId8"/>
    <p:sldId id="264" r:id="rId9"/>
    <p:sldId id="265" r:id="rId10"/>
    <p:sldId id="266" r:id="rId11"/>
    <p:sldId id="267" r:id="rId12"/>
    <p:sldId id="268" r:id="rId13"/>
    <p:sldId id="270" r:id="rId14"/>
    <p:sldId id="269" r:id="rId15"/>
    <p:sldId id="271" r:id="rId16"/>
    <p:sldId id="272" r:id="rId17"/>
    <p:sldId id="273" r:id="rId18"/>
    <p:sldId id="274" r:id="rId19"/>
    <p:sldId id="276" r:id="rId20"/>
    <p:sldId id="275" r:id="rId21"/>
    <p:sldId id="277" r:id="rId22"/>
    <p:sldId id="282" r:id="rId23"/>
    <p:sldId id="283" r:id="rId24"/>
    <p:sldId id="259" r:id="rId25"/>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73" d="100"/>
          <a:sy n="73" d="100"/>
        </p:scale>
        <p:origin x="5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Kattintson ide az alcím mintájának szerkesztéséhez</a:t>
            </a:r>
            <a:endParaRPr lang="hu-HU"/>
          </a:p>
        </p:txBody>
      </p:sp>
      <p:sp>
        <p:nvSpPr>
          <p:cNvPr id="4" name="Dátum helye 3"/>
          <p:cNvSpPr>
            <a:spLocks noGrp="1"/>
          </p:cNvSpPr>
          <p:nvPr>
            <p:ph type="dt" sz="half" idx="10"/>
          </p:nvPr>
        </p:nvSpPr>
        <p:spPr/>
        <p:txBody>
          <a:bodyPr/>
          <a:lstStyle/>
          <a:p>
            <a:fld id="{4150CFC2-CB79-4F53-A965-0186D18F1E19}" type="datetimeFigureOut">
              <a:rPr lang="hu-HU" smtClean="0"/>
              <a:t>2017. 03. 24.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E050E3B-3F75-4E9B-9A8E-E3C18E5B6A46}" type="slidenum">
              <a:rPr lang="hu-HU" smtClean="0"/>
              <a:t>‹#›</a:t>
            </a:fld>
            <a:endParaRPr lang="hu-HU"/>
          </a:p>
        </p:txBody>
      </p:sp>
    </p:spTree>
    <p:extLst>
      <p:ext uri="{BB962C8B-B14F-4D97-AF65-F5344CB8AC3E}">
        <p14:creationId xmlns:p14="http://schemas.microsoft.com/office/powerpoint/2010/main" val="1799320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4150CFC2-CB79-4F53-A965-0186D18F1E19}" type="datetimeFigureOut">
              <a:rPr lang="hu-HU" smtClean="0"/>
              <a:t>2017. 03. 24.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E050E3B-3F75-4E9B-9A8E-E3C18E5B6A46}" type="slidenum">
              <a:rPr lang="hu-HU" smtClean="0"/>
              <a:t>‹#›</a:t>
            </a:fld>
            <a:endParaRPr lang="hu-HU"/>
          </a:p>
        </p:txBody>
      </p:sp>
    </p:spTree>
    <p:extLst>
      <p:ext uri="{BB962C8B-B14F-4D97-AF65-F5344CB8AC3E}">
        <p14:creationId xmlns:p14="http://schemas.microsoft.com/office/powerpoint/2010/main" val="2489299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4150CFC2-CB79-4F53-A965-0186D18F1E19}" type="datetimeFigureOut">
              <a:rPr lang="hu-HU" smtClean="0"/>
              <a:t>2017. 03. 24.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E050E3B-3F75-4E9B-9A8E-E3C18E5B6A46}" type="slidenum">
              <a:rPr lang="hu-HU" smtClean="0"/>
              <a:t>‹#›</a:t>
            </a:fld>
            <a:endParaRPr lang="hu-HU"/>
          </a:p>
        </p:txBody>
      </p:sp>
    </p:spTree>
    <p:extLst>
      <p:ext uri="{BB962C8B-B14F-4D97-AF65-F5344CB8AC3E}">
        <p14:creationId xmlns:p14="http://schemas.microsoft.com/office/powerpoint/2010/main" val="541706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4150CFC2-CB79-4F53-A965-0186D18F1E19}" type="datetimeFigureOut">
              <a:rPr lang="hu-HU" smtClean="0"/>
              <a:t>2017. 03. 24.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E050E3B-3F75-4E9B-9A8E-E3C18E5B6A46}" type="slidenum">
              <a:rPr lang="hu-HU" smtClean="0"/>
              <a:t>‹#›</a:t>
            </a:fld>
            <a:endParaRPr lang="hu-HU"/>
          </a:p>
        </p:txBody>
      </p:sp>
    </p:spTree>
    <p:extLst>
      <p:ext uri="{BB962C8B-B14F-4D97-AF65-F5344CB8AC3E}">
        <p14:creationId xmlns:p14="http://schemas.microsoft.com/office/powerpoint/2010/main" val="3187369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4150CFC2-CB79-4F53-A965-0186D18F1E19}" type="datetimeFigureOut">
              <a:rPr lang="hu-HU" smtClean="0"/>
              <a:t>2017. 03. 24.</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E050E3B-3F75-4E9B-9A8E-E3C18E5B6A46}" type="slidenum">
              <a:rPr lang="hu-HU" smtClean="0"/>
              <a:t>‹#›</a:t>
            </a:fld>
            <a:endParaRPr lang="hu-HU"/>
          </a:p>
        </p:txBody>
      </p:sp>
    </p:spTree>
    <p:extLst>
      <p:ext uri="{BB962C8B-B14F-4D97-AF65-F5344CB8AC3E}">
        <p14:creationId xmlns:p14="http://schemas.microsoft.com/office/powerpoint/2010/main" val="7576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4150CFC2-CB79-4F53-A965-0186D18F1E19}" type="datetimeFigureOut">
              <a:rPr lang="hu-HU" smtClean="0"/>
              <a:t>2017. 03. 24.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E050E3B-3F75-4E9B-9A8E-E3C18E5B6A46}" type="slidenum">
              <a:rPr lang="hu-HU" smtClean="0"/>
              <a:t>‹#›</a:t>
            </a:fld>
            <a:endParaRPr lang="hu-HU"/>
          </a:p>
        </p:txBody>
      </p:sp>
    </p:spTree>
    <p:extLst>
      <p:ext uri="{BB962C8B-B14F-4D97-AF65-F5344CB8AC3E}">
        <p14:creationId xmlns:p14="http://schemas.microsoft.com/office/powerpoint/2010/main" val="2850987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4150CFC2-CB79-4F53-A965-0186D18F1E19}" type="datetimeFigureOut">
              <a:rPr lang="hu-HU" smtClean="0"/>
              <a:t>2017. 03. 24.</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AE050E3B-3F75-4E9B-9A8E-E3C18E5B6A46}" type="slidenum">
              <a:rPr lang="hu-HU" smtClean="0"/>
              <a:t>‹#›</a:t>
            </a:fld>
            <a:endParaRPr lang="hu-HU"/>
          </a:p>
        </p:txBody>
      </p:sp>
    </p:spTree>
    <p:extLst>
      <p:ext uri="{BB962C8B-B14F-4D97-AF65-F5344CB8AC3E}">
        <p14:creationId xmlns:p14="http://schemas.microsoft.com/office/powerpoint/2010/main" val="1299527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4150CFC2-CB79-4F53-A965-0186D18F1E19}" type="datetimeFigureOut">
              <a:rPr lang="hu-HU" smtClean="0"/>
              <a:t>2017. 03. 24.</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AE050E3B-3F75-4E9B-9A8E-E3C18E5B6A46}" type="slidenum">
              <a:rPr lang="hu-HU" smtClean="0"/>
              <a:t>‹#›</a:t>
            </a:fld>
            <a:endParaRPr lang="hu-HU"/>
          </a:p>
        </p:txBody>
      </p:sp>
    </p:spTree>
    <p:extLst>
      <p:ext uri="{BB962C8B-B14F-4D97-AF65-F5344CB8AC3E}">
        <p14:creationId xmlns:p14="http://schemas.microsoft.com/office/powerpoint/2010/main" val="712666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4150CFC2-CB79-4F53-A965-0186D18F1E19}" type="datetimeFigureOut">
              <a:rPr lang="hu-HU" smtClean="0"/>
              <a:t>2017. 03. 24.</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AE050E3B-3F75-4E9B-9A8E-E3C18E5B6A46}" type="slidenum">
              <a:rPr lang="hu-HU" smtClean="0"/>
              <a:t>‹#›</a:t>
            </a:fld>
            <a:endParaRPr lang="hu-HU"/>
          </a:p>
        </p:txBody>
      </p:sp>
    </p:spTree>
    <p:extLst>
      <p:ext uri="{BB962C8B-B14F-4D97-AF65-F5344CB8AC3E}">
        <p14:creationId xmlns:p14="http://schemas.microsoft.com/office/powerpoint/2010/main" val="3460362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4150CFC2-CB79-4F53-A965-0186D18F1E19}" type="datetimeFigureOut">
              <a:rPr lang="hu-HU" smtClean="0"/>
              <a:t>2017. 03. 24.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E050E3B-3F75-4E9B-9A8E-E3C18E5B6A46}" type="slidenum">
              <a:rPr lang="hu-HU" smtClean="0"/>
              <a:t>‹#›</a:t>
            </a:fld>
            <a:endParaRPr lang="hu-HU"/>
          </a:p>
        </p:txBody>
      </p:sp>
    </p:spTree>
    <p:extLst>
      <p:ext uri="{BB962C8B-B14F-4D97-AF65-F5344CB8AC3E}">
        <p14:creationId xmlns:p14="http://schemas.microsoft.com/office/powerpoint/2010/main" val="2127767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4150CFC2-CB79-4F53-A965-0186D18F1E19}" type="datetimeFigureOut">
              <a:rPr lang="hu-HU" smtClean="0"/>
              <a:t>2017. 03. 24.</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E050E3B-3F75-4E9B-9A8E-E3C18E5B6A46}" type="slidenum">
              <a:rPr lang="hu-HU" smtClean="0"/>
              <a:t>‹#›</a:t>
            </a:fld>
            <a:endParaRPr lang="hu-HU"/>
          </a:p>
        </p:txBody>
      </p:sp>
    </p:spTree>
    <p:extLst>
      <p:ext uri="{BB962C8B-B14F-4D97-AF65-F5344CB8AC3E}">
        <p14:creationId xmlns:p14="http://schemas.microsoft.com/office/powerpoint/2010/main" val="2959946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50CFC2-CB79-4F53-A965-0186D18F1E19}" type="datetimeFigureOut">
              <a:rPr lang="hu-HU" smtClean="0"/>
              <a:t>2017. 03. 24.</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050E3B-3F75-4E9B-9A8E-E3C18E5B6A46}" type="slidenum">
              <a:rPr lang="hu-HU" smtClean="0"/>
              <a:t>‹#›</a:t>
            </a:fld>
            <a:endParaRPr lang="hu-HU"/>
          </a:p>
        </p:txBody>
      </p:sp>
    </p:spTree>
    <p:extLst>
      <p:ext uri="{BB962C8B-B14F-4D97-AF65-F5344CB8AC3E}">
        <p14:creationId xmlns:p14="http://schemas.microsoft.com/office/powerpoint/2010/main" val="2653142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teamfortress.wikia.com/" TargetMode="External"/><Relationship Id="rId2" Type="http://schemas.openxmlformats.org/officeDocument/2006/relationships/hyperlink" Target="http://tudasbazis.sulinet.hu/hu/informatika/informatika/informatika-8-evfolyam/virusirto-alkalmazasok-megismerese/virusok-tortenete-fogalma-terjedese-vedekezes-ellenuk" TargetMode="External"/><Relationship Id="rId1" Type="http://schemas.openxmlformats.org/officeDocument/2006/relationships/slideLayout" Target="../slideLayouts/slideLayout6.xml"/><Relationship Id="rId6" Type="http://schemas.openxmlformats.org/officeDocument/2006/relationships/hyperlink" Target="http://www.jogiforum.hu/hirek/22150" TargetMode="External"/><Relationship Id="rId5" Type="http://schemas.openxmlformats.org/officeDocument/2006/relationships/hyperlink" Target="http://www.k&#252;lker.hu/deep-web-az-internet-sotet-oldala/" TargetMode="External"/><Relationship Id="rId4" Type="http://schemas.openxmlformats.org/officeDocument/2006/relationships/hyperlink" Target="http://tudasbazis.sulinet.hu/hu/informatika/informatika/informatika-8-evfolyam/virusirto-alkalmazasok-megismerese/virusok-csoportositasa-fajtai"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655320" y="479425"/>
            <a:ext cx="10515600" cy="1325563"/>
          </a:xfrm>
          <a:gradFill>
            <a:gsLst>
              <a:gs pos="78000">
                <a:schemeClr val="accent1">
                  <a:lumMod val="60000"/>
                  <a:lumOff val="40000"/>
                </a:schemeClr>
              </a:gs>
              <a:gs pos="44000">
                <a:srgbClr val="FF0000"/>
              </a:gs>
            </a:gsLst>
            <a:lin ang="5400000" scaled="1"/>
          </a:gradFill>
        </p:spPr>
        <p:txBody>
          <a:bodyPr/>
          <a:lstStyle/>
          <a:p>
            <a:pPr algn="ctr"/>
            <a:r>
              <a:rPr lang="hu-HU" dirty="0" smtClean="0"/>
              <a:t>Az internet veszélyei</a:t>
            </a:r>
            <a:endParaRPr lang="hu-HU" dirty="0"/>
          </a:p>
        </p:txBody>
      </p:sp>
      <p:sp>
        <p:nvSpPr>
          <p:cNvPr id="2" name="Szövegdoboz 1"/>
          <p:cNvSpPr txBox="1"/>
          <p:nvPr/>
        </p:nvSpPr>
        <p:spPr>
          <a:xfrm>
            <a:off x="262890" y="2537460"/>
            <a:ext cx="5977890" cy="1891287"/>
          </a:xfrm>
          <a:prstGeom prst="rect">
            <a:avLst/>
          </a:prstGeom>
          <a:gradFill>
            <a:gsLst>
              <a:gs pos="78000">
                <a:schemeClr val="accent1">
                  <a:lumMod val="60000"/>
                  <a:lumOff val="40000"/>
                </a:schemeClr>
              </a:gs>
              <a:gs pos="44000">
                <a:srgbClr val="FF0000"/>
              </a:gs>
            </a:gsLst>
            <a:lin ang="5400000" scaled="1"/>
          </a:gradFill>
        </p:spPr>
        <p:txBody>
          <a:bodyPr wrap="square" rtlCol="0">
            <a:spAutoFit/>
          </a:bodyPr>
          <a:lstStyle/>
          <a:p>
            <a:pPr marL="285750" indent="-285750">
              <a:lnSpc>
                <a:spcPct val="150000"/>
              </a:lnSpc>
              <a:buFont typeface="Wingdings" panose="05000000000000000000" pitchFamily="2" charset="2"/>
              <a:buChar char="Ø"/>
            </a:pPr>
            <a:r>
              <a:rPr lang="hu-HU" sz="2000" dirty="0"/>
              <a:t>Prezentációt készítő tanuló neve: Csordás Gergely</a:t>
            </a:r>
          </a:p>
          <a:p>
            <a:pPr marL="285750" indent="-285750">
              <a:lnSpc>
                <a:spcPct val="150000"/>
              </a:lnSpc>
              <a:buFont typeface="Wingdings" panose="05000000000000000000" pitchFamily="2" charset="2"/>
              <a:buChar char="Ø"/>
            </a:pPr>
            <a:r>
              <a:rPr lang="hu-HU" sz="2000" dirty="0"/>
              <a:t>Felkészítő tanár: </a:t>
            </a:r>
            <a:r>
              <a:rPr lang="hu-HU" sz="2000" dirty="0" err="1"/>
              <a:t>Fila</a:t>
            </a:r>
            <a:r>
              <a:rPr lang="hu-HU" sz="2000" dirty="0"/>
              <a:t> Gyula</a:t>
            </a:r>
          </a:p>
          <a:p>
            <a:pPr marL="285750" indent="-285750">
              <a:lnSpc>
                <a:spcPct val="150000"/>
              </a:lnSpc>
              <a:buFont typeface="Wingdings" panose="05000000000000000000" pitchFamily="2" charset="2"/>
              <a:buChar char="Ø"/>
            </a:pPr>
            <a:r>
              <a:rPr lang="hu-HU" sz="2000" dirty="0"/>
              <a:t>Iskola: Kaposmérő, Hunyadi János Általános Iskola AMI 7521 Kaposmérő Hunyadi utca 9.</a:t>
            </a:r>
          </a:p>
        </p:txBody>
      </p:sp>
    </p:spTree>
    <p:extLst>
      <p:ext uri="{BB962C8B-B14F-4D97-AF65-F5344CB8AC3E}">
        <p14:creationId xmlns:p14="http://schemas.microsoft.com/office/powerpoint/2010/main" val="29078384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gradFill>
            <a:gsLst>
              <a:gs pos="78000">
                <a:schemeClr val="accent1">
                  <a:lumMod val="60000"/>
                  <a:lumOff val="40000"/>
                </a:schemeClr>
              </a:gs>
              <a:gs pos="44000">
                <a:srgbClr val="FF0000"/>
              </a:gs>
            </a:gsLst>
            <a:lin ang="5400000" scaled="1"/>
          </a:gradFill>
        </p:spPr>
        <p:txBody>
          <a:bodyPr/>
          <a:lstStyle/>
          <a:p>
            <a:r>
              <a:rPr lang="hu-HU" dirty="0" smtClean="0"/>
              <a:t>Ez eddig oké, de ha a jelszavam @#&amp;?210AiK, akkor hogy jegyezzem meg?</a:t>
            </a:r>
            <a:endParaRPr lang="hu-HU" dirty="0"/>
          </a:p>
        </p:txBody>
      </p:sp>
      <p:sp>
        <p:nvSpPr>
          <p:cNvPr id="3" name="Ellipszis 2"/>
          <p:cNvSpPr/>
          <p:nvPr/>
        </p:nvSpPr>
        <p:spPr>
          <a:xfrm>
            <a:off x="0" y="1965960"/>
            <a:ext cx="5076825" cy="3360420"/>
          </a:xfrm>
          <a:prstGeom prst="ellipse">
            <a:avLst/>
          </a:prstGeom>
          <a:gradFill>
            <a:gsLst>
              <a:gs pos="78000">
                <a:schemeClr val="accent1">
                  <a:lumMod val="60000"/>
                  <a:lumOff val="40000"/>
                </a:schemeClr>
              </a:gs>
              <a:gs pos="44000">
                <a:srgbClr val="FF0000"/>
              </a:gs>
            </a:gsLst>
            <a:lin ang="5400000" scaled="1"/>
          </a:gradFill>
          <a:ln>
            <a:solidFill>
              <a:schemeClr val="dk1"/>
            </a:solidFill>
          </a:ln>
        </p:spPr>
        <p:style>
          <a:lnRef idx="0">
            <a:scrgbClr r="0" g="0" b="0"/>
          </a:lnRef>
          <a:fillRef idx="0">
            <a:scrgbClr r="0" g="0" b="0"/>
          </a:fillRef>
          <a:effectRef idx="0">
            <a:scrgbClr r="0" g="0" b="0"/>
          </a:effectRef>
          <a:fontRef idx="minor">
            <a:schemeClr val="dk1"/>
          </a:fontRef>
        </p:style>
        <p:txBody>
          <a:bodyPr rtlCol="0" anchor="ctr"/>
          <a:lstStyle/>
          <a:p>
            <a:pPr algn="ctr"/>
            <a:r>
              <a:rPr lang="hu-HU" dirty="0" smtClean="0"/>
              <a:t>Hát </a:t>
            </a:r>
            <a:r>
              <a:rPr lang="hu-HU" dirty="0" err="1" smtClean="0"/>
              <a:t>legfőkébb</a:t>
            </a:r>
            <a:r>
              <a:rPr lang="hu-HU" dirty="0" smtClean="0"/>
              <a:t> írd fel egy papírra. De ha rendszert is akarsz bele tenni akkor tudok adni egy tanácsot. Fogj egy mondatot, mondjuk „Itt van 10 nagyon szép almafa.” </a:t>
            </a:r>
            <a:endParaRPr lang="hu-HU" dirty="0"/>
          </a:p>
        </p:txBody>
      </p:sp>
      <p:sp>
        <p:nvSpPr>
          <p:cNvPr id="4" name="Ellipszis 3"/>
          <p:cNvSpPr/>
          <p:nvPr/>
        </p:nvSpPr>
        <p:spPr>
          <a:xfrm>
            <a:off x="5076825" y="1965960"/>
            <a:ext cx="4364355" cy="3383280"/>
          </a:xfrm>
          <a:prstGeom prst="ellipse">
            <a:avLst/>
          </a:prstGeom>
          <a:gradFill>
            <a:gsLst>
              <a:gs pos="78000">
                <a:schemeClr val="accent1">
                  <a:lumMod val="60000"/>
                  <a:lumOff val="40000"/>
                </a:schemeClr>
              </a:gs>
              <a:gs pos="44000">
                <a:srgbClr val="FF0000"/>
              </a:gs>
            </a:gsLst>
            <a:lin ang="5400000" scaled="1"/>
          </a:gradFill>
          <a:ln>
            <a:solidFill>
              <a:schemeClr val="dk1"/>
            </a:solidFill>
          </a:ln>
        </p:spPr>
        <p:style>
          <a:lnRef idx="0">
            <a:scrgbClr r="0" g="0" b="0"/>
          </a:lnRef>
          <a:fillRef idx="0">
            <a:scrgbClr r="0" g="0" b="0"/>
          </a:fillRef>
          <a:effectRef idx="0">
            <a:scrgbClr r="0" g="0" b="0"/>
          </a:effectRef>
          <a:fontRef idx="minor">
            <a:schemeClr val="dk1"/>
          </a:fontRef>
        </p:style>
        <p:txBody>
          <a:bodyPr rtlCol="0" anchor="ctr"/>
          <a:lstStyle/>
          <a:p>
            <a:pPr algn="ctr"/>
            <a:r>
              <a:rPr lang="hu-HU" dirty="0" smtClean="0"/>
              <a:t>Találós kérdés: Hogy lesz a „Itt van 10 nagyon szép almafa.” mondatból ez a jelszó: </a:t>
            </a:r>
          </a:p>
          <a:p>
            <a:pPr algn="ctr"/>
            <a:r>
              <a:rPr lang="hu-HU" dirty="0" smtClean="0"/>
              <a:t>Iv10NsA?</a:t>
            </a:r>
            <a:endParaRPr lang="hu-HU" dirty="0"/>
          </a:p>
        </p:txBody>
      </p:sp>
    </p:spTree>
    <p:extLst>
      <p:ext uri="{BB962C8B-B14F-4D97-AF65-F5344CB8AC3E}">
        <p14:creationId xmlns:p14="http://schemas.microsoft.com/office/powerpoint/2010/main" val="855313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gradFill>
            <a:gsLst>
              <a:gs pos="78000">
                <a:schemeClr val="accent1">
                  <a:lumMod val="60000"/>
                  <a:lumOff val="40000"/>
                </a:schemeClr>
              </a:gs>
              <a:gs pos="44000">
                <a:srgbClr val="FF0000"/>
              </a:gs>
            </a:gsLst>
            <a:lin ang="5400000" scaled="1"/>
          </a:gradFill>
        </p:spPr>
        <p:txBody>
          <a:bodyPr/>
          <a:lstStyle/>
          <a:p>
            <a:r>
              <a:rPr lang="hu-HU" dirty="0" smtClean="0"/>
              <a:t>Fogalmam sincs, ez csak véletlen betűk és számok sorának tűnik.</a:t>
            </a:r>
            <a:endParaRPr lang="hu-HU" dirty="0"/>
          </a:p>
        </p:txBody>
      </p:sp>
      <p:sp>
        <p:nvSpPr>
          <p:cNvPr id="3" name="Ellipszis 2"/>
          <p:cNvSpPr/>
          <p:nvPr/>
        </p:nvSpPr>
        <p:spPr>
          <a:xfrm>
            <a:off x="0" y="2512314"/>
            <a:ext cx="6364224" cy="3211830"/>
          </a:xfrm>
          <a:prstGeom prst="ellipse">
            <a:avLst/>
          </a:prstGeom>
          <a:gradFill>
            <a:gsLst>
              <a:gs pos="78000">
                <a:schemeClr val="accent1">
                  <a:lumMod val="60000"/>
                  <a:lumOff val="40000"/>
                </a:schemeClr>
              </a:gs>
              <a:gs pos="44000">
                <a:srgbClr val="FF0000"/>
              </a:gs>
            </a:gsLst>
            <a:lin ang="5400000" scaled="1"/>
          </a:gradFill>
          <a:ln>
            <a:solidFill>
              <a:schemeClr val="dk1"/>
            </a:solidFill>
          </a:ln>
        </p:spPr>
        <p:style>
          <a:lnRef idx="0">
            <a:scrgbClr r="0" g="0" b="0"/>
          </a:lnRef>
          <a:fillRef idx="0">
            <a:scrgbClr r="0" g="0" b="0"/>
          </a:fillRef>
          <a:effectRef idx="0">
            <a:scrgbClr r="0" g="0" b="0"/>
          </a:effectRef>
          <a:fontRef idx="minor">
            <a:schemeClr val="dk1"/>
          </a:fontRef>
        </p:style>
        <p:txBody>
          <a:bodyPr rtlCol="0" anchor="ctr"/>
          <a:lstStyle/>
          <a:p>
            <a:pPr algn="ctr"/>
            <a:r>
              <a:rPr lang="hu-HU" dirty="0" smtClean="0"/>
              <a:t>Pedig ha közelebbről megnézed láthatsz benne logikát. „Itt van 10 nagyon szép almafa.”  Vegyük a kezdőbetűket: iv10nsa. Nagyítsuk fel a betűk felét: Iv10NsA és tá-dám meg van a </a:t>
            </a:r>
            <a:r>
              <a:rPr lang="hu-HU" dirty="0" err="1" smtClean="0"/>
              <a:t>jelszavunk</a:t>
            </a:r>
            <a:r>
              <a:rPr lang="hu-HU" dirty="0" smtClean="0"/>
              <a:t>, amit csak és kizárólag mi tudunk megfejteni.</a:t>
            </a:r>
            <a:endParaRPr lang="hu-HU" dirty="0"/>
          </a:p>
        </p:txBody>
      </p:sp>
      <p:pic>
        <p:nvPicPr>
          <p:cNvPr id="5" name="Kép 4"/>
          <p:cNvPicPr>
            <a:picLocks noChangeAspect="1"/>
          </p:cNvPicPr>
          <p:nvPr/>
        </p:nvPicPr>
        <p:blipFill>
          <a:blip r:embed="rId2"/>
          <a:stretch>
            <a:fillRect/>
          </a:stretch>
        </p:blipFill>
        <p:spPr>
          <a:xfrm>
            <a:off x="7586662" y="4118229"/>
            <a:ext cx="3190875" cy="1428750"/>
          </a:xfrm>
          <a:prstGeom prst="rect">
            <a:avLst/>
          </a:prstGeom>
        </p:spPr>
      </p:pic>
      <p:sp>
        <p:nvSpPr>
          <p:cNvPr id="6" name="Szövegdoboz 5"/>
          <p:cNvSpPr txBox="1"/>
          <p:nvPr/>
        </p:nvSpPr>
        <p:spPr>
          <a:xfrm>
            <a:off x="7115175" y="3295650"/>
            <a:ext cx="4114800" cy="369332"/>
          </a:xfrm>
          <a:prstGeom prst="rect">
            <a:avLst/>
          </a:prstGeom>
          <a:gradFill>
            <a:gsLst>
              <a:gs pos="78000">
                <a:schemeClr val="accent1">
                  <a:lumMod val="60000"/>
                  <a:lumOff val="40000"/>
                </a:schemeClr>
              </a:gs>
              <a:gs pos="44000">
                <a:srgbClr val="FF0000"/>
              </a:gs>
            </a:gsLst>
            <a:lin ang="5400000" scaled="1"/>
          </a:gradFill>
        </p:spPr>
        <p:txBody>
          <a:bodyPr wrap="square" rtlCol="0">
            <a:spAutoFit/>
          </a:bodyPr>
          <a:lstStyle/>
          <a:p>
            <a:r>
              <a:rPr lang="hu-HU" dirty="0" smtClean="0"/>
              <a:t>De az itt látható módszer se rossz.</a:t>
            </a:r>
            <a:endParaRPr lang="hu-HU" dirty="0"/>
          </a:p>
        </p:txBody>
      </p:sp>
    </p:spTree>
    <p:extLst>
      <p:ext uri="{BB962C8B-B14F-4D97-AF65-F5344CB8AC3E}">
        <p14:creationId xmlns:p14="http://schemas.microsoft.com/office/powerpoint/2010/main" val="88381876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par>
                                <p:cTn id="16" presetID="14" presetClass="entr" presetSubtype="1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19328" y="203455"/>
            <a:ext cx="10856976" cy="1657350"/>
          </a:xfrm>
          <a:gradFill>
            <a:gsLst>
              <a:gs pos="78000">
                <a:schemeClr val="accent1">
                  <a:lumMod val="60000"/>
                  <a:lumOff val="40000"/>
                </a:schemeClr>
              </a:gs>
              <a:gs pos="44000">
                <a:srgbClr val="FF0000"/>
              </a:gs>
            </a:gsLst>
            <a:lin ang="5400000" scaled="1"/>
          </a:gradFill>
        </p:spPr>
        <p:txBody>
          <a:bodyPr>
            <a:normAutofit fontScale="90000"/>
          </a:bodyPr>
          <a:lstStyle/>
          <a:p>
            <a:r>
              <a:rPr lang="hu-HU" dirty="0" smtClean="0"/>
              <a:t>Megszeretnék venni egy új játékot, és a neten a bolti ár harmadáért adják. Ráadásul előre kell utalni.</a:t>
            </a:r>
            <a:endParaRPr lang="hu-HU" dirty="0"/>
          </a:p>
        </p:txBody>
      </p:sp>
      <p:sp>
        <p:nvSpPr>
          <p:cNvPr id="3" name="Ellipszis 2"/>
          <p:cNvSpPr/>
          <p:nvPr/>
        </p:nvSpPr>
        <p:spPr>
          <a:xfrm>
            <a:off x="131445" y="2204085"/>
            <a:ext cx="5840730" cy="2217420"/>
          </a:xfrm>
          <a:prstGeom prst="ellipse">
            <a:avLst/>
          </a:prstGeom>
          <a:gradFill>
            <a:gsLst>
              <a:gs pos="78000">
                <a:schemeClr val="accent1">
                  <a:lumMod val="60000"/>
                  <a:lumOff val="40000"/>
                </a:schemeClr>
              </a:gs>
              <a:gs pos="44000">
                <a:srgbClr val="FF0000"/>
              </a:gs>
            </a:gsLst>
            <a:lin ang="5400000" scaled="1"/>
          </a:gradFill>
          <a:ln>
            <a:solidFill>
              <a:schemeClr val="dk1"/>
            </a:solidFill>
          </a:ln>
        </p:spPr>
        <p:style>
          <a:lnRef idx="0">
            <a:scrgbClr r="0" g="0" b="0"/>
          </a:lnRef>
          <a:fillRef idx="0">
            <a:scrgbClr r="0" g="0" b="0"/>
          </a:fillRef>
          <a:effectRef idx="0">
            <a:scrgbClr r="0" g="0" b="0"/>
          </a:effectRef>
          <a:fontRef idx="minor">
            <a:schemeClr val="dk1"/>
          </a:fontRef>
        </p:style>
        <p:txBody>
          <a:bodyPr rtlCol="0" anchor="ctr"/>
          <a:lstStyle/>
          <a:p>
            <a:pPr algn="ctr"/>
            <a:r>
              <a:rPr lang="hu-HU" dirty="0" smtClean="0"/>
              <a:t>Én a helyedben óvatosabb lennék. Ilyen ár túl szép ahhoz hogy igaz legyen. Valószínű hogy nem kapsz semmit, vagy csak nagyon silány minőségű </a:t>
            </a:r>
            <a:r>
              <a:rPr lang="hu-HU" dirty="0"/>
              <a:t>á</a:t>
            </a:r>
            <a:r>
              <a:rPr lang="hu-HU" dirty="0" smtClean="0"/>
              <a:t>rut kapsz.</a:t>
            </a:r>
            <a:endParaRPr lang="hu-HU" dirty="0"/>
          </a:p>
        </p:txBody>
      </p:sp>
      <p:sp>
        <p:nvSpPr>
          <p:cNvPr id="4" name="Ellipszis 3"/>
          <p:cNvSpPr/>
          <p:nvPr/>
        </p:nvSpPr>
        <p:spPr>
          <a:xfrm>
            <a:off x="594360" y="4661535"/>
            <a:ext cx="4914900" cy="1817370"/>
          </a:xfrm>
          <a:prstGeom prst="ellipse">
            <a:avLst/>
          </a:prstGeom>
          <a:gradFill>
            <a:gsLst>
              <a:gs pos="78000">
                <a:schemeClr val="accent1">
                  <a:lumMod val="60000"/>
                  <a:lumOff val="40000"/>
                </a:schemeClr>
              </a:gs>
              <a:gs pos="44000">
                <a:srgbClr val="FF0000"/>
              </a:gs>
            </a:gsLst>
            <a:lin ang="5400000" scaled="1"/>
          </a:gradFill>
          <a:ln>
            <a:solidFill>
              <a:schemeClr val="dk1"/>
            </a:solidFill>
          </a:ln>
        </p:spPr>
        <p:style>
          <a:lnRef idx="0">
            <a:scrgbClr r="0" g="0" b="0"/>
          </a:lnRef>
          <a:fillRef idx="0">
            <a:scrgbClr r="0" g="0" b="0"/>
          </a:fillRef>
          <a:effectRef idx="0">
            <a:scrgbClr r="0" g="0" b="0"/>
          </a:effectRef>
          <a:fontRef idx="minor">
            <a:schemeClr val="dk1"/>
          </a:fontRef>
        </p:style>
        <p:txBody>
          <a:bodyPr rtlCol="0" anchor="ctr"/>
          <a:lstStyle/>
          <a:p>
            <a:pPr algn="ctr"/>
            <a:r>
              <a:rPr lang="hu-HU" dirty="0" smtClean="0"/>
              <a:t>Soha, de soha ne fizess előre. Vedd át személyesen a terméket, vagy fizess utólag.</a:t>
            </a:r>
            <a:endParaRPr lang="hu-HU" dirty="0"/>
          </a:p>
        </p:txBody>
      </p:sp>
      <p:pic>
        <p:nvPicPr>
          <p:cNvPr id="6" name="Kép 5"/>
          <p:cNvPicPr>
            <a:picLocks noChangeAspect="1"/>
          </p:cNvPicPr>
          <p:nvPr/>
        </p:nvPicPr>
        <p:blipFill>
          <a:blip r:embed="rId2"/>
          <a:stretch>
            <a:fillRect/>
          </a:stretch>
        </p:blipFill>
        <p:spPr>
          <a:xfrm>
            <a:off x="6250998" y="2560493"/>
            <a:ext cx="5619750" cy="3371850"/>
          </a:xfrm>
          <a:prstGeom prst="rect">
            <a:avLst/>
          </a:prstGeom>
        </p:spPr>
      </p:pic>
    </p:spTree>
    <p:extLst>
      <p:ext uri="{BB962C8B-B14F-4D97-AF65-F5344CB8AC3E}">
        <p14:creationId xmlns:p14="http://schemas.microsoft.com/office/powerpoint/2010/main" val="9162951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2000"/>
                                        <p:tgtEl>
                                          <p:spTgt spid="6"/>
                                        </p:tgtEl>
                                      </p:cBhvr>
                                    </p:animEffect>
                                    <p:anim calcmode="lin" valueType="num">
                                      <p:cBhvr>
                                        <p:cTn id="44" dur="2000" fill="hold"/>
                                        <p:tgtEl>
                                          <p:spTgt spid="6"/>
                                        </p:tgtEl>
                                        <p:attrNameLst>
                                          <p:attrName>ppt_w</p:attrName>
                                        </p:attrNameLst>
                                      </p:cBhvr>
                                      <p:tavLst>
                                        <p:tav tm="0" fmla="#ppt_w*sin(2.5*pi*$)">
                                          <p:val>
                                            <p:fltVal val="0"/>
                                          </p:val>
                                        </p:tav>
                                        <p:tav tm="100000">
                                          <p:val>
                                            <p:fltVal val="1"/>
                                          </p:val>
                                        </p:tav>
                                      </p:tavLst>
                                    </p:anim>
                                    <p:anim calcmode="lin" valueType="num">
                                      <p:cBhvr>
                                        <p:cTn id="45"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gradFill>
            <a:gsLst>
              <a:gs pos="78000">
                <a:schemeClr val="accent1">
                  <a:lumMod val="60000"/>
                  <a:lumOff val="40000"/>
                </a:schemeClr>
              </a:gs>
              <a:gs pos="44000">
                <a:srgbClr val="FF0000"/>
              </a:gs>
            </a:gsLst>
            <a:lin ang="5400000" scaled="1"/>
          </a:gradFill>
        </p:spPr>
        <p:txBody>
          <a:bodyPr/>
          <a:lstStyle/>
          <a:p>
            <a:r>
              <a:rPr lang="hu-HU" dirty="0" smtClean="0"/>
              <a:t>Most komolyan?! Ne már! Na mindegy remélem az </a:t>
            </a:r>
            <a:r>
              <a:rPr lang="hu-HU" dirty="0" err="1" smtClean="0"/>
              <a:t>iPad</a:t>
            </a:r>
            <a:r>
              <a:rPr lang="hu-HU" dirty="0" smtClean="0"/>
              <a:t> dolog igazi.</a:t>
            </a:r>
            <a:endParaRPr lang="hu-HU" dirty="0"/>
          </a:p>
        </p:txBody>
      </p:sp>
      <p:sp>
        <p:nvSpPr>
          <p:cNvPr id="3" name="Ellipszis 2"/>
          <p:cNvSpPr/>
          <p:nvPr/>
        </p:nvSpPr>
        <p:spPr>
          <a:xfrm>
            <a:off x="72390" y="2421255"/>
            <a:ext cx="6549390" cy="2766060"/>
          </a:xfrm>
          <a:prstGeom prst="ellipse">
            <a:avLst/>
          </a:prstGeom>
          <a:gradFill>
            <a:gsLst>
              <a:gs pos="78000">
                <a:schemeClr val="accent1">
                  <a:lumMod val="60000"/>
                  <a:lumOff val="40000"/>
                </a:schemeClr>
              </a:gs>
              <a:gs pos="44000">
                <a:srgbClr val="FF0000"/>
              </a:gs>
            </a:gsLst>
            <a:lin ang="5400000" scaled="1"/>
          </a:gradFill>
          <a:ln>
            <a:solidFill>
              <a:schemeClr val="dk1"/>
            </a:solidFill>
          </a:ln>
        </p:spPr>
        <p:style>
          <a:lnRef idx="0">
            <a:scrgbClr r="0" g="0" b="0"/>
          </a:lnRef>
          <a:fillRef idx="0">
            <a:scrgbClr r="0" g="0" b="0"/>
          </a:fillRef>
          <a:effectRef idx="0">
            <a:scrgbClr r="0" g="0" b="0"/>
          </a:effectRef>
          <a:fontRef idx="minor">
            <a:schemeClr val="dk1"/>
          </a:fontRef>
        </p:style>
        <p:txBody>
          <a:bodyPr rtlCol="0" anchor="ctr"/>
          <a:lstStyle/>
          <a:p>
            <a:pPr algn="ctr"/>
            <a:r>
              <a:rPr lang="hu-HU" dirty="0" smtClean="0"/>
              <a:t>Hát nem tudom lehet hogy igaz, de ha csak egy e-mail üzenetet kaptál, akkor sajnos megint behúztak a csőbe. Már korábban beszéltünk a vírusokról, valószínűleg az e-mailhez csatolt link, vagy fájl szerintem fertőzött. Ez is túl szép ahhoz igaz legyen.</a:t>
            </a:r>
            <a:endParaRPr lang="hu-HU" dirty="0"/>
          </a:p>
        </p:txBody>
      </p:sp>
      <p:pic>
        <p:nvPicPr>
          <p:cNvPr id="4" name="Kép 3"/>
          <p:cNvPicPr>
            <a:picLocks noChangeAspect="1"/>
          </p:cNvPicPr>
          <p:nvPr/>
        </p:nvPicPr>
        <p:blipFill>
          <a:blip r:embed="rId2"/>
          <a:stretch>
            <a:fillRect/>
          </a:stretch>
        </p:blipFill>
        <p:spPr>
          <a:xfrm>
            <a:off x="6700837" y="2405832"/>
            <a:ext cx="4938713" cy="2781483"/>
          </a:xfrm>
          <a:prstGeom prst="rect">
            <a:avLst/>
          </a:prstGeom>
        </p:spPr>
      </p:pic>
    </p:spTree>
    <p:extLst>
      <p:ext uri="{BB962C8B-B14F-4D97-AF65-F5344CB8AC3E}">
        <p14:creationId xmlns:p14="http://schemas.microsoft.com/office/powerpoint/2010/main" val="349672575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gradFill>
            <a:gsLst>
              <a:gs pos="78000">
                <a:schemeClr val="accent1">
                  <a:lumMod val="60000"/>
                  <a:lumOff val="40000"/>
                </a:schemeClr>
              </a:gs>
              <a:gs pos="44000">
                <a:srgbClr val="FF0000"/>
              </a:gs>
            </a:gsLst>
            <a:lin ang="5400000" scaled="1"/>
          </a:gradFill>
        </p:spPr>
        <p:txBody>
          <a:bodyPr>
            <a:normAutofit fontScale="90000"/>
          </a:bodyPr>
          <a:lstStyle/>
          <a:p>
            <a:r>
              <a:rPr lang="hu-HU" dirty="0" smtClean="0"/>
              <a:t> De ne szórakozz velem! Na mindegy. Amúgy láttam </a:t>
            </a:r>
            <a:r>
              <a:rPr lang="hu-HU" dirty="0" err="1" smtClean="0"/>
              <a:t>Face-en</a:t>
            </a:r>
            <a:r>
              <a:rPr lang="hu-HU" dirty="0" smtClean="0"/>
              <a:t> hogy lemondott az amerikai elnök.</a:t>
            </a:r>
            <a:endParaRPr lang="hu-HU" dirty="0"/>
          </a:p>
        </p:txBody>
      </p:sp>
      <p:sp>
        <p:nvSpPr>
          <p:cNvPr id="3" name="Ellipszis 2"/>
          <p:cNvSpPr/>
          <p:nvPr/>
        </p:nvSpPr>
        <p:spPr>
          <a:xfrm>
            <a:off x="116586" y="2258568"/>
            <a:ext cx="6686550" cy="3113532"/>
          </a:xfrm>
          <a:prstGeom prst="ellipse">
            <a:avLst/>
          </a:prstGeom>
          <a:gradFill>
            <a:gsLst>
              <a:gs pos="78000">
                <a:schemeClr val="accent1">
                  <a:lumMod val="60000"/>
                  <a:lumOff val="40000"/>
                </a:schemeClr>
              </a:gs>
              <a:gs pos="44000">
                <a:srgbClr val="FF0000"/>
              </a:gs>
            </a:gsLst>
            <a:lin ang="5400000" scaled="1"/>
          </a:gradFill>
          <a:ln>
            <a:solidFill>
              <a:schemeClr val="dk1"/>
            </a:solidFill>
          </a:ln>
        </p:spPr>
        <p:style>
          <a:lnRef idx="0">
            <a:scrgbClr r="0" g="0" b="0"/>
          </a:lnRef>
          <a:fillRef idx="0">
            <a:scrgbClr r="0" g="0" b="0"/>
          </a:fillRef>
          <a:effectRef idx="0">
            <a:scrgbClr r="0" g="0" b="0"/>
          </a:effectRef>
          <a:fontRef idx="minor">
            <a:schemeClr val="dk1"/>
          </a:fontRef>
        </p:style>
        <p:txBody>
          <a:bodyPr rtlCol="0" anchor="ctr"/>
          <a:lstStyle/>
          <a:p>
            <a:pPr algn="ctr"/>
            <a:r>
              <a:rPr lang="hu-HU" dirty="0" smtClean="0"/>
              <a:t>Nem kell mindent elhinni amit az interneten látunk. Rengeteg olyan tartalom van fönn ami hamis vagy szimplán csak hülyeség. Ezek általában olyan oldalakon találhatók amik csak haszonszerzés céljából léteznek, mert az emberek nagy része nem tudja megkülönböztetni valós hírt, a hamistól. Viszont megjelent egy megoldás, miszerint egy „Vitatott” (</a:t>
            </a:r>
            <a:r>
              <a:rPr lang="hu-HU" dirty="0" err="1" smtClean="0"/>
              <a:t>Disputed</a:t>
            </a:r>
            <a:r>
              <a:rPr lang="hu-HU" dirty="0" smtClean="0"/>
              <a:t>) címkét kapnak az álhírek.</a:t>
            </a:r>
            <a:endParaRPr lang="hu-HU" dirty="0"/>
          </a:p>
        </p:txBody>
      </p:sp>
      <p:sp>
        <p:nvSpPr>
          <p:cNvPr id="4" name="Ellipszis 3"/>
          <p:cNvSpPr/>
          <p:nvPr/>
        </p:nvSpPr>
        <p:spPr>
          <a:xfrm>
            <a:off x="6894576" y="2352294"/>
            <a:ext cx="4937760" cy="2926080"/>
          </a:xfrm>
          <a:prstGeom prst="ellipse">
            <a:avLst/>
          </a:prstGeom>
          <a:gradFill>
            <a:gsLst>
              <a:gs pos="78000">
                <a:schemeClr val="accent1">
                  <a:lumMod val="60000"/>
                  <a:lumOff val="40000"/>
                </a:schemeClr>
              </a:gs>
              <a:gs pos="44000">
                <a:srgbClr val="FF0000"/>
              </a:gs>
            </a:gsLst>
            <a:lin ang="5400000" scaled="1"/>
          </a:gradFill>
          <a:ln>
            <a:solidFill>
              <a:schemeClr val="dk1"/>
            </a:solidFill>
          </a:ln>
        </p:spPr>
        <p:style>
          <a:lnRef idx="0">
            <a:scrgbClr r="0" g="0" b="0"/>
          </a:lnRef>
          <a:fillRef idx="0">
            <a:scrgbClr r="0" g="0" b="0"/>
          </a:fillRef>
          <a:effectRef idx="0">
            <a:scrgbClr r="0" g="0" b="0"/>
          </a:effectRef>
          <a:fontRef idx="minor">
            <a:schemeClr val="dk1"/>
          </a:fontRef>
        </p:style>
        <p:txBody>
          <a:bodyPr rtlCol="0" anchor="ctr"/>
          <a:lstStyle/>
          <a:p>
            <a:pPr algn="ctr"/>
            <a:r>
              <a:rPr lang="hu-HU" dirty="0" smtClean="0"/>
              <a:t>Ha viszont nincs ilyen címke, akkor sem lehetsz teljesen biztos benne, hogy igaz. Ilyen helyzetben nézz utána más hírportálokról. Én például az Index.hu-t és az Origót használom, de van egy csomó ahonnan válogathatsz.</a:t>
            </a:r>
            <a:endParaRPr lang="hu-HU" dirty="0"/>
          </a:p>
        </p:txBody>
      </p:sp>
      <p:pic>
        <p:nvPicPr>
          <p:cNvPr id="1026" name="Picture 2" descr="Képtalálat a következőre: „ind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7295" y="5338380"/>
            <a:ext cx="6448425" cy="139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4342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circle(in)">
                                      <p:cBhvr>
                                        <p:cTn id="1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gradFill>
            <a:gsLst>
              <a:gs pos="78000">
                <a:schemeClr val="accent1">
                  <a:lumMod val="60000"/>
                  <a:lumOff val="40000"/>
                </a:schemeClr>
              </a:gs>
              <a:gs pos="44000">
                <a:srgbClr val="FF0000"/>
              </a:gs>
            </a:gsLst>
            <a:lin ang="5400000" scaled="1"/>
          </a:gradFill>
        </p:spPr>
        <p:txBody>
          <a:bodyPr/>
          <a:lstStyle/>
          <a:p>
            <a:r>
              <a:rPr lang="hu-HU" dirty="0" smtClean="0"/>
              <a:t>Soha nem gondoltam volna hogy van sötét oldala is az Internetnek.</a:t>
            </a:r>
            <a:endParaRPr lang="hu-HU" dirty="0"/>
          </a:p>
        </p:txBody>
      </p:sp>
      <p:sp>
        <p:nvSpPr>
          <p:cNvPr id="3" name="Ellipszis 2"/>
          <p:cNvSpPr/>
          <p:nvPr/>
        </p:nvSpPr>
        <p:spPr>
          <a:xfrm>
            <a:off x="0" y="1554480"/>
            <a:ext cx="12175236" cy="3162161"/>
          </a:xfrm>
          <a:prstGeom prst="ellipse">
            <a:avLst/>
          </a:prstGeom>
          <a:gradFill>
            <a:gsLst>
              <a:gs pos="78000">
                <a:schemeClr val="accent1">
                  <a:lumMod val="60000"/>
                  <a:lumOff val="40000"/>
                </a:schemeClr>
              </a:gs>
              <a:gs pos="44000">
                <a:srgbClr val="FF0000"/>
              </a:gs>
            </a:gsLst>
            <a:lin ang="5400000" scaled="1"/>
          </a:gradFill>
          <a:ln>
            <a:solidFill>
              <a:schemeClr val="dk1"/>
            </a:solidFill>
          </a:ln>
        </p:spPr>
        <p:style>
          <a:lnRef idx="0">
            <a:scrgbClr r="0" g="0" b="0"/>
          </a:lnRef>
          <a:fillRef idx="0">
            <a:scrgbClr r="0" g="0" b="0"/>
          </a:fillRef>
          <a:effectRef idx="0">
            <a:scrgbClr r="0" g="0" b="0"/>
          </a:effectRef>
          <a:fontRef idx="minor">
            <a:schemeClr val="dk1"/>
          </a:fontRef>
        </p:style>
        <p:txBody>
          <a:bodyPr rtlCol="0" anchor="ctr"/>
          <a:lstStyle/>
          <a:p>
            <a:pPr algn="ctr"/>
            <a:r>
              <a:rPr lang="hu-HU" sz="2200" dirty="0" smtClean="0"/>
              <a:t>Amit eddig mondtam az még csak a jéghegy csúcsa, most jön csak az igazi. Ugyanis nem csak a hírek lehetnek butaságok vagy a hirdetések hamisak. Az igazán alattomos emberek képesek egészen messzire menni. Elképzelhető hogy kapsz egy olyan e-mailt, amiben a bankod kéri a számlaszámodat és a PIN-kódodat. Ez persze gonosz emberek cselszövése ellened és véletlenül se adj meg semmit, különben buktad a vakációra a pénzed (meg úgy mindenre).</a:t>
            </a:r>
            <a:endParaRPr lang="hu-HU" sz="2200" dirty="0"/>
          </a:p>
        </p:txBody>
      </p:sp>
      <p:pic>
        <p:nvPicPr>
          <p:cNvPr id="4" name="Kép 3"/>
          <p:cNvPicPr>
            <a:picLocks noChangeAspect="1"/>
          </p:cNvPicPr>
          <p:nvPr/>
        </p:nvPicPr>
        <p:blipFill>
          <a:blip r:embed="rId2"/>
          <a:stretch>
            <a:fillRect/>
          </a:stretch>
        </p:blipFill>
        <p:spPr>
          <a:xfrm>
            <a:off x="7729776" y="4079026"/>
            <a:ext cx="4171280" cy="2778974"/>
          </a:xfrm>
          <a:prstGeom prst="rect">
            <a:avLst/>
          </a:prstGeom>
          <a:ln>
            <a:noFill/>
          </a:ln>
          <a:effectLst>
            <a:softEdge rad="112500"/>
          </a:effectLst>
        </p:spPr>
      </p:pic>
    </p:spTree>
    <p:extLst>
      <p:ext uri="{BB962C8B-B14F-4D97-AF65-F5344CB8AC3E}">
        <p14:creationId xmlns:p14="http://schemas.microsoft.com/office/powerpoint/2010/main" val="180596249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gradFill>
            <a:gsLst>
              <a:gs pos="78000">
                <a:schemeClr val="accent1">
                  <a:lumMod val="60000"/>
                  <a:lumOff val="40000"/>
                </a:schemeClr>
              </a:gs>
              <a:gs pos="44000">
                <a:srgbClr val="FF0000"/>
              </a:gs>
            </a:gsLst>
            <a:lin ang="5400000" scaled="1"/>
          </a:gradFill>
        </p:spPr>
        <p:txBody>
          <a:bodyPr/>
          <a:lstStyle/>
          <a:p>
            <a:r>
              <a:rPr lang="hu-HU" dirty="0" smtClean="0"/>
              <a:t>Hű…. Hát rendben… Ez azért elég galád!</a:t>
            </a:r>
            <a:endParaRPr lang="hu-HU" dirty="0"/>
          </a:p>
        </p:txBody>
      </p:sp>
      <p:sp>
        <p:nvSpPr>
          <p:cNvPr id="3" name="Ellipszis 2"/>
          <p:cNvSpPr/>
          <p:nvPr/>
        </p:nvSpPr>
        <p:spPr>
          <a:xfrm>
            <a:off x="0" y="2109106"/>
            <a:ext cx="8116389" cy="3194413"/>
          </a:xfrm>
          <a:prstGeom prst="ellipse">
            <a:avLst/>
          </a:prstGeom>
          <a:gradFill>
            <a:gsLst>
              <a:gs pos="78000">
                <a:schemeClr val="accent1">
                  <a:lumMod val="60000"/>
                  <a:lumOff val="40000"/>
                </a:schemeClr>
              </a:gs>
              <a:gs pos="44000">
                <a:srgbClr val="FF0000"/>
              </a:gs>
            </a:gsLst>
            <a:lin ang="5400000" scaled="1"/>
          </a:gradFill>
          <a:ln>
            <a:solidFill>
              <a:schemeClr val="dk1"/>
            </a:solidFill>
          </a:ln>
        </p:spPr>
        <p:style>
          <a:lnRef idx="0">
            <a:scrgbClr r="0" g="0" b="0"/>
          </a:lnRef>
          <a:fillRef idx="0">
            <a:scrgbClr r="0" g="0" b="0"/>
          </a:fillRef>
          <a:effectRef idx="0">
            <a:scrgbClr r="0" g="0" b="0"/>
          </a:effectRef>
          <a:fontRef idx="minor">
            <a:schemeClr val="dk1"/>
          </a:fontRef>
        </p:style>
        <p:txBody>
          <a:bodyPr rtlCol="0" anchor="ctr"/>
          <a:lstStyle/>
          <a:p>
            <a:pPr algn="ctr"/>
            <a:r>
              <a:rPr lang="hu-HU" sz="2200" dirty="0" smtClean="0"/>
              <a:t>Ó, ne aggódj! Az egész személyiségedet is ellophatják és tönkre tehetik az életed. Hiteleket vesznek fel a nevedben, kiforgatnak a pénzedből és kihasználnak akármit amit csak lehet. Nagyobb pénz van ebben mint a kábítószerekben. Ez azért van mert a cégek ellophatják a konkurencia adatait és azt ugyanúgy kihasználják.</a:t>
            </a:r>
            <a:endParaRPr lang="hu-HU" sz="2200" dirty="0"/>
          </a:p>
        </p:txBody>
      </p:sp>
      <p:sp>
        <p:nvSpPr>
          <p:cNvPr id="4" name="AutoShape 2" descr="Képtalálat a következőre: „internet személyiségi lopás”"/>
          <p:cNvSpPr>
            <a:spLocks noChangeAspect="1" noChangeArrowheads="1"/>
          </p:cNvSpPr>
          <p:nvPr/>
        </p:nvSpPr>
        <p:spPr bwMode="auto">
          <a:xfrm>
            <a:off x="155575" y="-144463"/>
            <a:ext cx="8960716" cy="89607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5" name="Kép 4"/>
          <p:cNvPicPr>
            <a:picLocks noChangeAspect="1"/>
          </p:cNvPicPr>
          <p:nvPr/>
        </p:nvPicPr>
        <p:blipFill>
          <a:blip r:embed="rId2"/>
          <a:stretch>
            <a:fillRect/>
          </a:stretch>
        </p:blipFill>
        <p:spPr>
          <a:xfrm>
            <a:off x="8116389" y="2570330"/>
            <a:ext cx="3881889" cy="2747854"/>
          </a:xfrm>
          <a:prstGeom prst="rect">
            <a:avLst/>
          </a:prstGeom>
        </p:spPr>
      </p:pic>
    </p:spTree>
    <p:extLst>
      <p:ext uri="{BB962C8B-B14F-4D97-AF65-F5344CB8AC3E}">
        <p14:creationId xmlns:p14="http://schemas.microsoft.com/office/powerpoint/2010/main" val="16527962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94657" y="538072"/>
            <a:ext cx="10515600" cy="1325563"/>
          </a:xfrm>
          <a:gradFill>
            <a:gsLst>
              <a:gs pos="78000">
                <a:schemeClr val="accent1">
                  <a:lumMod val="60000"/>
                  <a:lumOff val="40000"/>
                </a:schemeClr>
              </a:gs>
              <a:gs pos="44000">
                <a:srgbClr val="FF0000"/>
              </a:gs>
            </a:gsLst>
            <a:lin ang="5400000" scaled="1"/>
          </a:gradFill>
        </p:spPr>
        <p:txBody>
          <a:bodyPr/>
          <a:lstStyle/>
          <a:p>
            <a:r>
              <a:rPr lang="hu-HU" dirty="0" smtClean="0"/>
              <a:t>De hát mégis mit tehetnék?</a:t>
            </a:r>
            <a:endParaRPr lang="hu-HU" dirty="0"/>
          </a:p>
        </p:txBody>
      </p:sp>
      <p:sp>
        <p:nvSpPr>
          <p:cNvPr id="3" name="Ellipszis 2"/>
          <p:cNvSpPr/>
          <p:nvPr/>
        </p:nvSpPr>
        <p:spPr>
          <a:xfrm>
            <a:off x="363779" y="2418606"/>
            <a:ext cx="6261463" cy="2960913"/>
          </a:xfrm>
          <a:prstGeom prst="ellipse">
            <a:avLst/>
          </a:prstGeom>
          <a:gradFill>
            <a:gsLst>
              <a:gs pos="78000">
                <a:schemeClr val="accent1">
                  <a:lumMod val="60000"/>
                  <a:lumOff val="40000"/>
                </a:schemeClr>
              </a:gs>
              <a:gs pos="44000">
                <a:srgbClr val="FF0000"/>
              </a:gs>
            </a:gsLst>
            <a:lin ang="5400000" scaled="1"/>
          </a:gradFill>
          <a:ln>
            <a:solidFill>
              <a:schemeClr val="dk1"/>
            </a:solidFill>
          </a:ln>
        </p:spPr>
        <p:style>
          <a:lnRef idx="0">
            <a:scrgbClr r="0" g="0" b="0"/>
          </a:lnRef>
          <a:fillRef idx="0">
            <a:scrgbClr r="0" g="0" b="0"/>
          </a:fillRef>
          <a:effectRef idx="0">
            <a:scrgbClr r="0" g="0" b="0"/>
          </a:effectRef>
          <a:fontRef idx="minor">
            <a:schemeClr val="dk1"/>
          </a:fontRef>
        </p:style>
        <p:txBody>
          <a:bodyPr rtlCol="0" anchor="ctr"/>
          <a:lstStyle/>
          <a:p>
            <a:pPr algn="ctr"/>
            <a:r>
              <a:rPr lang="hu-HU" sz="2000" dirty="0" smtClean="0"/>
              <a:t>Nem kell annyira megijedni. Egyszerűen csak olyan információt tegyél közzé amik mindenképpen szükségesek. Tehát ne adj meg lakcímet, banki azonosítót és a telefonszámod se legyen publikus. Amiket megadsz azt is lehetőleg csak te vagy az ismerőseid lássanak.</a:t>
            </a:r>
            <a:endParaRPr lang="hu-HU" sz="2000" dirty="0"/>
          </a:p>
        </p:txBody>
      </p:sp>
      <p:pic>
        <p:nvPicPr>
          <p:cNvPr id="5" name="Kép 4"/>
          <p:cNvPicPr>
            <a:picLocks noChangeAspect="1"/>
          </p:cNvPicPr>
          <p:nvPr/>
        </p:nvPicPr>
        <p:blipFill>
          <a:blip r:embed="rId2"/>
          <a:stretch>
            <a:fillRect/>
          </a:stretch>
        </p:blipFill>
        <p:spPr>
          <a:xfrm>
            <a:off x="7471682" y="2090612"/>
            <a:ext cx="3838575" cy="3838575"/>
          </a:xfrm>
          <a:prstGeom prst="rect">
            <a:avLst/>
          </a:prstGeom>
        </p:spPr>
      </p:pic>
    </p:spTree>
    <p:extLst>
      <p:ext uri="{BB962C8B-B14F-4D97-AF65-F5344CB8AC3E}">
        <p14:creationId xmlns:p14="http://schemas.microsoft.com/office/powerpoint/2010/main" val="1863175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gradFill>
            <a:gsLst>
              <a:gs pos="78000">
                <a:schemeClr val="accent1">
                  <a:lumMod val="60000"/>
                  <a:lumOff val="40000"/>
                </a:schemeClr>
              </a:gs>
              <a:gs pos="44000">
                <a:srgbClr val="FF0000"/>
              </a:gs>
            </a:gsLst>
            <a:lin ang="5400000" scaled="1"/>
          </a:gradFill>
        </p:spPr>
        <p:txBody>
          <a:bodyPr/>
          <a:lstStyle/>
          <a:p>
            <a:r>
              <a:rPr lang="hu-HU" dirty="0" smtClean="0"/>
              <a:t>Huh, oké. Én pont ezt csinálom szerencsére. Köszönöm, hogy megmutattad ezeket nekem.</a:t>
            </a:r>
            <a:endParaRPr lang="hu-HU" dirty="0"/>
          </a:p>
        </p:txBody>
      </p:sp>
      <p:sp>
        <p:nvSpPr>
          <p:cNvPr id="3" name="Ellipszis 2"/>
          <p:cNvSpPr/>
          <p:nvPr/>
        </p:nvSpPr>
        <p:spPr>
          <a:xfrm>
            <a:off x="838200" y="2983873"/>
            <a:ext cx="4850674" cy="2177142"/>
          </a:xfrm>
          <a:prstGeom prst="ellipse">
            <a:avLst/>
          </a:prstGeom>
          <a:gradFill>
            <a:gsLst>
              <a:gs pos="78000">
                <a:schemeClr val="accent1">
                  <a:lumMod val="60000"/>
                  <a:lumOff val="40000"/>
                </a:schemeClr>
              </a:gs>
              <a:gs pos="44000">
                <a:srgbClr val="FF0000"/>
              </a:gs>
            </a:gsLst>
            <a:lin ang="5400000" scaled="1"/>
          </a:gradFill>
          <a:ln>
            <a:solidFill>
              <a:schemeClr val="dk1"/>
            </a:solidFill>
          </a:ln>
        </p:spPr>
        <p:style>
          <a:lnRef idx="0">
            <a:scrgbClr r="0" g="0" b="0"/>
          </a:lnRef>
          <a:fillRef idx="0">
            <a:scrgbClr r="0" g="0" b="0"/>
          </a:fillRef>
          <a:effectRef idx="0">
            <a:scrgbClr r="0" g="0" b="0"/>
          </a:effectRef>
          <a:fontRef idx="minor">
            <a:schemeClr val="dk1"/>
          </a:fontRef>
        </p:style>
        <p:txBody>
          <a:bodyPr rtlCol="0" anchor="ctr"/>
          <a:lstStyle/>
          <a:p>
            <a:pPr algn="ctr"/>
            <a:r>
              <a:rPr lang="hu-HU" dirty="0" smtClean="0"/>
              <a:t>Még koránt sincs vége.</a:t>
            </a:r>
            <a:endParaRPr lang="hu-HU" dirty="0"/>
          </a:p>
        </p:txBody>
      </p:sp>
    </p:spTree>
    <p:extLst>
      <p:ext uri="{BB962C8B-B14F-4D97-AF65-F5344CB8AC3E}">
        <p14:creationId xmlns:p14="http://schemas.microsoft.com/office/powerpoint/2010/main" val="31304474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gradFill>
            <a:gsLst>
              <a:gs pos="78000">
                <a:schemeClr val="accent1">
                  <a:lumMod val="60000"/>
                  <a:lumOff val="40000"/>
                </a:schemeClr>
              </a:gs>
              <a:gs pos="44000">
                <a:srgbClr val="FF0000"/>
              </a:gs>
            </a:gsLst>
            <a:lin ang="5400000" scaled="1"/>
          </a:gradFill>
        </p:spPr>
        <p:txBody>
          <a:bodyPr/>
          <a:lstStyle/>
          <a:p>
            <a:r>
              <a:rPr lang="hu-HU" dirty="0" smtClean="0"/>
              <a:t>Mégis mi jöhet még?</a:t>
            </a:r>
            <a:endParaRPr lang="hu-HU" dirty="0"/>
          </a:p>
        </p:txBody>
      </p:sp>
      <p:sp>
        <p:nvSpPr>
          <p:cNvPr id="3" name="Ellipszis 2"/>
          <p:cNvSpPr/>
          <p:nvPr/>
        </p:nvSpPr>
        <p:spPr>
          <a:xfrm>
            <a:off x="347913" y="2643187"/>
            <a:ext cx="5143500" cy="2038350"/>
          </a:xfrm>
          <a:prstGeom prst="ellipse">
            <a:avLst/>
          </a:prstGeom>
          <a:gradFill>
            <a:gsLst>
              <a:gs pos="78000">
                <a:schemeClr val="accent1">
                  <a:lumMod val="60000"/>
                  <a:lumOff val="40000"/>
                </a:schemeClr>
              </a:gs>
              <a:gs pos="44000">
                <a:srgbClr val="FF0000"/>
              </a:gs>
            </a:gsLst>
            <a:lin ang="5400000" scaled="1"/>
          </a:gradFill>
          <a:ln>
            <a:solidFill>
              <a:schemeClr val="dk1"/>
            </a:solidFill>
          </a:ln>
        </p:spPr>
        <p:style>
          <a:lnRef idx="0">
            <a:scrgbClr r="0" g="0" b="0"/>
          </a:lnRef>
          <a:fillRef idx="0">
            <a:scrgbClr r="0" g="0" b="0"/>
          </a:fillRef>
          <a:effectRef idx="0">
            <a:scrgbClr r="0" g="0" b="0"/>
          </a:effectRef>
          <a:fontRef idx="minor">
            <a:schemeClr val="dk1"/>
          </a:fontRef>
        </p:style>
        <p:txBody>
          <a:bodyPr rtlCol="0" anchor="ctr"/>
          <a:lstStyle/>
          <a:p>
            <a:pPr algn="ctr"/>
            <a:r>
              <a:rPr lang="hu-HU" sz="2000" dirty="0" smtClean="0"/>
              <a:t>Most azt fogjuk megvizsgálni, hogy mire lehet kíváncsi egy betörő leendő áldozata Facebook oldalán</a:t>
            </a:r>
            <a:r>
              <a:rPr lang="hu-HU" dirty="0" smtClean="0"/>
              <a:t>.</a:t>
            </a:r>
            <a:endParaRPr lang="hu-HU" dirty="0"/>
          </a:p>
        </p:txBody>
      </p:sp>
      <p:sp>
        <p:nvSpPr>
          <p:cNvPr id="4" name="Ellipszis 3"/>
          <p:cNvSpPr/>
          <p:nvPr/>
        </p:nvSpPr>
        <p:spPr>
          <a:xfrm>
            <a:off x="6096000" y="2728912"/>
            <a:ext cx="5010150" cy="1952625"/>
          </a:xfrm>
          <a:prstGeom prst="ellipse">
            <a:avLst/>
          </a:prstGeom>
          <a:gradFill>
            <a:gsLst>
              <a:gs pos="78000">
                <a:schemeClr val="accent1">
                  <a:lumMod val="60000"/>
                  <a:lumOff val="40000"/>
                </a:schemeClr>
              </a:gs>
              <a:gs pos="44000">
                <a:srgbClr val="FF0000"/>
              </a:gs>
            </a:gsLst>
            <a:lin ang="5400000" scaled="1"/>
          </a:gradFill>
          <a:ln>
            <a:solidFill>
              <a:schemeClr val="dk1"/>
            </a:solidFill>
          </a:ln>
        </p:spPr>
        <p:style>
          <a:lnRef idx="0">
            <a:scrgbClr r="0" g="0" b="0"/>
          </a:lnRef>
          <a:fillRef idx="0">
            <a:scrgbClr r="0" g="0" b="0"/>
          </a:fillRef>
          <a:effectRef idx="0">
            <a:scrgbClr r="0" g="0" b="0"/>
          </a:effectRef>
          <a:fontRef idx="minor">
            <a:schemeClr val="dk1"/>
          </a:fontRef>
        </p:style>
        <p:txBody>
          <a:bodyPr rtlCol="0" anchor="ctr"/>
          <a:lstStyle/>
          <a:p>
            <a:pPr algn="ctr"/>
            <a:r>
              <a:rPr lang="hu-HU" sz="2000" dirty="0" smtClean="0"/>
              <a:t>Először is a pontos lakcímünkre. Másodszor, otthon tartózkodunk-e. Vannak-e értéktárgyak az otthonomban</a:t>
            </a:r>
            <a:r>
              <a:rPr lang="hu-HU" dirty="0" smtClean="0"/>
              <a:t>.</a:t>
            </a:r>
            <a:endParaRPr lang="hu-HU" dirty="0"/>
          </a:p>
        </p:txBody>
      </p:sp>
    </p:spTree>
    <p:extLst>
      <p:ext uri="{BB962C8B-B14F-4D97-AF65-F5344CB8AC3E}">
        <p14:creationId xmlns:p14="http://schemas.microsoft.com/office/powerpoint/2010/main" val="238782260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49630" y="113665"/>
            <a:ext cx="10515600" cy="1325563"/>
          </a:xfrm>
          <a:gradFill>
            <a:gsLst>
              <a:gs pos="78000">
                <a:schemeClr val="accent1">
                  <a:lumMod val="60000"/>
                  <a:lumOff val="40000"/>
                </a:schemeClr>
              </a:gs>
              <a:gs pos="44000">
                <a:srgbClr val="FF0000"/>
              </a:gs>
            </a:gsLst>
            <a:lin ang="5400000" scaled="1"/>
          </a:gradFill>
        </p:spPr>
        <p:txBody>
          <a:bodyPr/>
          <a:lstStyle/>
          <a:p>
            <a:r>
              <a:rPr lang="hu-HU" dirty="0" smtClean="0"/>
              <a:t>Tartalomjegyzék</a:t>
            </a:r>
            <a:endParaRPr lang="hu-HU" dirty="0"/>
          </a:p>
        </p:txBody>
      </p:sp>
      <p:sp>
        <p:nvSpPr>
          <p:cNvPr id="3" name="Szövegdoboz 2"/>
          <p:cNvSpPr txBox="1"/>
          <p:nvPr/>
        </p:nvSpPr>
        <p:spPr>
          <a:xfrm>
            <a:off x="0" y="1271016"/>
            <a:ext cx="11987784" cy="4247317"/>
          </a:xfrm>
          <a:prstGeom prst="rect">
            <a:avLst/>
          </a:prstGeom>
          <a:gradFill>
            <a:gsLst>
              <a:gs pos="78000">
                <a:schemeClr val="accent1">
                  <a:lumMod val="60000"/>
                  <a:lumOff val="40000"/>
                </a:schemeClr>
              </a:gs>
              <a:gs pos="44000">
                <a:srgbClr val="FF0000"/>
              </a:gs>
            </a:gsLst>
            <a:lin ang="5400000" scaled="1"/>
          </a:gradFill>
        </p:spPr>
        <p:txBody>
          <a:bodyPr wrap="square" rtlCol="0">
            <a:spAutoFit/>
          </a:bodyPr>
          <a:lstStyle/>
          <a:p>
            <a:pPr lvl="0"/>
            <a:r>
              <a:rPr lang="hu-HU" b="1" dirty="0"/>
              <a:t>Mit lehet tenni annak érdekében, hogy elkerüljük a vírusokat, és a számítógépek illetéktelen felhasználóit?</a:t>
            </a:r>
            <a:endParaRPr lang="hu-HU" dirty="0"/>
          </a:p>
          <a:p>
            <a:pPr lvl="1"/>
            <a:r>
              <a:rPr lang="hu-HU" dirty="0"/>
              <a:t>Mi a vírus?</a:t>
            </a:r>
          </a:p>
          <a:p>
            <a:pPr lvl="1"/>
            <a:r>
              <a:rPr lang="hu-HU" dirty="0"/>
              <a:t>Kik készítik a vírusokat?</a:t>
            </a:r>
          </a:p>
          <a:p>
            <a:pPr lvl="1"/>
            <a:r>
              <a:rPr lang="hu-HU" dirty="0"/>
              <a:t>Napjaink leggyakoribb vírusai. (Trójai, zsarolóvírus, eltérítők, férgek)</a:t>
            </a:r>
          </a:p>
          <a:p>
            <a:pPr lvl="1"/>
            <a:r>
              <a:rPr lang="hu-HU" dirty="0"/>
              <a:t>Hogyan védekezhetünk a vírusok ellen?</a:t>
            </a:r>
          </a:p>
          <a:p>
            <a:pPr lvl="0"/>
            <a:r>
              <a:rPr lang="hu-HU" b="1" dirty="0" smtClean="0"/>
              <a:t>Milyen </a:t>
            </a:r>
            <a:r>
              <a:rPr lang="hu-HU" b="1" dirty="0"/>
              <a:t>a jó jelszó?</a:t>
            </a:r>
            <a:endParaRPr lang="hu-HU" dirty="0"/>
          </a:p>
          <a:p>
            <a:pPr lvl="1"/>
            <a:r>
              <a:rPr lang="hu-HU" dirty="0"/>
              <a:t>Példák rossz jelszavakra (123abc, 12344321, stb.)</a:t>
            </a:r>
          </a:p>
          <a:p>
            <a:pPr lvl="1"/>
            <a:r>
              <a:rPr lang="hu-HU" dirty="0" smtClean="0"/>
              <a:t>Pár példa </a:t>
            </a:r>
            <a:r>
              <a:rPr lang="hu-HU" dirty="0"/>
              <a:t>jó </a:t>
            </a:r>
            <a:r>
              <a:rPr lang="hu-HU" dirty="0" smtClean="0"/>
              <a:t>jelszóra.</a:t>
            </a:r>
            <a:endParaRPr lang="hu-HU" dirty="0"/>
          </a:p>
          <a:p>
            <a:pPr lvl="0"/>
            <a:r>
              <a:rPr lang="hu-HU" b="1" dirty="0" smtClean="0"/>
              <a:t>Hogyan </a:t>
            </a:r>
            <a:r>
              <a:rPr lang="hu-HU" b="1" dirty="0"/>
              <a:t>kerülhetők el az internetes átverések?</a:t>
            </a:r>
            <a:endParaRPr lang="hu-HU" dirty="0"/>
          </a:p>
          <a:p>
            <a:pPr lvl="0"/>
            <a:r>
              <a:rPr lang="hu-HU" b="1" dirty="0"/>
              <a:t>Honnan tudhatjuk, hogy egy az interneten megjelenő hír igaz lehet-e? </a:t>
            </a:r>
            <a:endParaRPr lang="hu-HU" dirty="0"/>
          </a:p>
          <a:p>
            <a:pPr lvl="0"/>
            <a:r>
              <a:rPr lang="hu-HU" b="1" dirty="0"/>
              <a:t>Mit jelent és hogyan előzhető meg az internetes személyiséglopás?</a:t>
            </a:r>
            <a:endParaRPr lang="hu-HU" dirty="0"/>
          </a:p>
          <a:p>
            <a:pPr lvl="1"/>
            <a:r>
              <a:rPr lang="hu-HU" dirty="0"/>
              <a:t>Mi a személyiséglopás? Milyen veszélyei vannak?</a:t>
            </a:r>
          </a:p>
          <a:p>
            <a:pPr lvl="0"/>
            <a:r>
              <a:rPr lang="hu-HU" b="1" dirty="0"/>
              <a:t>Mit szeretne látni egy betörő leendő áldozata Facebook oldalán?</a:t>
            </a:r>
            <a:endParaRPr lang="hu-HU" dirty="0"/>
          </a:p>
          <a:p>
            <a:pPr lvl="0"/>
            <a:r>
              <a:rPr lang="hu-HU" b="1" dirty="0"/>
              <a:t>Mit jelent az internetes zaklatás? Hova fordulhatnak és kitől kérhetnek segítséget azok, akik internetes zaklatás </a:t>
            </a:r>
            <a:r>
              <a:rPr lang="hu-HU" b="1" dirty="0" smtClean="0"/>
              <a:t>áldozatává válnak?</a:t>
            </a:r>
            <a:endParaRPr lang="hu-HU" dirty="0"/>
          </a:p>
        </p:txBody>
      </p:sp>
    </p:spTree>
    <p:extLst>
      <p:ext uri="{BB962C8B-B14F-4D97-AF65-F5344CB8AC3E}">
        <p14:creationId xmlns:p14="http://schemas.microsoft.com/office/powerpoint/2010/main" val="9233208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gradFill>
            <a:gsLst>
              <a:gs pos="78000">
                <a:schemeClr val="accent1">
                  <a:lumMod val="60000"/>
                  <a:lumOff val="40000"/>
                </a:schemeClr>
              </a:gs>
              <a:gs pos="44000">
                <a:srgbClr val="FF0000"/>
              </a:gs>
            </a:gsLst>
            <a:lin ang="5400000" scaled="1"/>
          </a:gradFill>
        </p:spPr>
        <p:txBody>
          <a:bodyPr/>
          <a:lstStyle/>
          <a:p>
            <a:r>
              <a:rPr lang="hu-HU" dirty="0" smtClean="0"/>
              <a:t>Már előre félek… Mi is az pontosan?</a:t>
            </a:r>
            <a:endParaRPr lang="hu-HU" dirty="0"/>
          </a:p>
        </p:txBody>
      </p:sp>
      <p:sp>
        <p:nvSpPr>
          <p:cNvPr id="3" name="Ellipszis 2"/>
          <p:cNvSpPr/>
          <p:nvPr/>
        </p:nvSpPr>
        <p:spPr>
          <a:xfrm>
            <a:off x="0" y="2014430"/>
            <a:ext cx="7045234" cy="3509555"/>
          </a:xfrm>
          <a:prstGeom prst="ellipse">
            <a:avLst/>
          </a:prstGeom>
          <a:gradFill>
            <a:gsLst>
              <a:gs pos="78000">
                <a:schemeClr val="accent1">
                  <a:lumMod val="60000"/>
                  <a:lumOff val="40000"/>
                </a:schemeClr>
              </a:gs>
              <a:gs pos="44000">
                <a:srgbClr val="FF0000"/>
              </a:gs>
            </a:gsLst>
            <a:lin ang="5400000" scaled="1"/>
          </a:gradFill>
          <a:ln>
            <a:solidFill>
              <a:schemeClr val="dk1"/>
            </a:solidFill>
          </a:ln>
        </p:spPr>
        <p:style>
          <a:lnRef idx="0">
            <a:scrgbClr r="0" g="0" b="0"/>
          </a:lnRef>
          <a:fillRef idx="0">
            <a:scrgbClr r="0" g="0" b="0"/>
          </a:fillRef>
          <a:effectRef idx="0">
            <a:scrgbClr r="0" g="0" b="0"/>
          </a:effectRef>
          <a:fontRef idx="minor">
            <a:schemeClr val="dk1"/>
          </a:fontRef>
        </p:style>
        <p:txBody>
          <a:bodyPr rtlCol="0" anchor="ctr"/>
          <a:lstStyle/>
          <a:p>
            <a:pPr algn="ctr"/>
            <a:r>
              <a:rPr lang="hu-HU" sz="2200" dirty="0" smtClean="0"/>
              <a:t>Internetes zaklatás alatt azt értjük, amikor egy gyerek (tinédzser vagy kisgyermek) sokszor ismétlődően vagy hosszú ideig érik szándékos sérelmek. Ezek célja az áldozat megalázása, nevetségessé tétele, kiközösítése és a többi. </a:t>
            </a:r>
            <a:endParaRPr lang="hu-HU" sz="2200" dirty="0"/>
          </a:p>
        </p:txBody>
      </p:sp>
      <p:pic>
        <p:nvPicPr>
          <p:cNvPr id="4" name="Kép 3"/>
          <p:cNvPicPr>
            <a:picLocks noChangeAspect="1"/>
          </p:cNvPicPr>
          <p:nvPr/>
        </p:nvPicPr>
        <p:blipFill>
          <a:blip r:embed="rId2"/>
          <a:stretch>
            <a:fillRect/>
          </a:stretch>
        </p:blipFill>
        <p:spPr>
          <a:xfrm>
            <a:off x="7215129" y="2014430"/>
            <a:ext cx="4679406" cy="3509555"/>
          </a:xfrm>
          <a:prstGeom prst="rect">
            <a:avLst/>
          </a:prstGeom>
        </p:spPr>
      </p:pic>
    </p:spTree>
    <p:extLst>
      <p:ext uri="{BB962C8B-B14F-4D97-AF65-F5344CB8AC3E}">
        <p14:creationId xmlns:p14="http://schemas.microsoft.com/office/powerpoint/2010/main" val="180723673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gradFill>
            <a:gsLst>
              <a:gs pos="78000">
                <a:schemeClr val="accent1">
                  <a:lumMod val="60000"/>
                  <a:lumOff val="40000"/>
                </a:schemeClr>
              </a:gs>
              <a:gs pos="44000">
                <a:srgbClr val="FF0000"/>
              </a:gs>
            </a:gsLst>
            <a:lin ang="5400000" scaled="1"/>
          </a:gradFill>
        </p:spPr>
        <p:txBody>
          <a:bodyPr/>
          <a:lstStyle/>
          <a:p>
            <a:r>
              <a:rPr lang="hu-HU" dirty="0" smtClean="0"/>
              <a:t>Na de, mi az „ellenszer”?</a:t>
            </a:r>
            <a:endParaRPr lang="hu-HU" dirty="0"/>
          </a:p>
        </p:txBody>
      </p:sp>
      <p:sp>
        <p:nvSpPr>
          <p:cNvPr id="3" name="Ellipszis 2"/>
          <p:cNvSpPr/>
          <p:nvPr/>
        </p:nvSpPr>
        <p:spPr>
          <a:xfrm>
            <a:off x="0" y="1844692"/>
            <a:ext cx="7415363" cy="4396088"/>
          </a:xfrm>
          <a:prstGeom prst="ellipse">
            <a:avLst/>
          </a:prstGeom>
          <a:gradFill>
            <a:gsLst>
              <a:gs pos="78000">
                <a:schemeClr val="accent1">
                  <a:lumMod val="60000"/>
                  <a:lumOff val="40000"/>
                </a:schemeClr>
              </a:gs>
              <a:gs pos="44000">
                <a:srgbClr val="FF0000"/>
              </a:gs>
            </a:gsLst>
            <a:lin ang="5400000" scaled="1"/>
          </a:gradFill>
          <a:ln>
            <a:solidFill>
              <a:schemeClr val="dk1"/>
            </a:solidFill>
          </a:ln>
        </p:spPr>
        <p:style>
          <a:lnRef idx="0">
            <a:scrgbClr r="0" g="0" b="0"/>
          </a:lnRef>
          <a:fillRef idx="0">
            <a:scrgbClr r="0" g="0" b="0"/>
          </a:fillRef>
          <a:effectRef idx="0">
            <a:scrgbClr r="0" g="0" b="0"/>
          </a:effectRef>
          <a:fontRef idx="minor">
            <a:schemeClr val="dk1"/>
          </a:fontRef>
        </p:style>
        <p:txBody>
          <a:bodyPr rtlCol="0" anchor="ctr"/>
          <a:lstStyle/>
          <a:p>
            <a:pPr algn="ctr"/>
            <a:r>
              <a:rPr lang="hu-HU" sz="2200" dirty="0" smtClean="0"/>
              <a:t>Ezt megelőzni nem igazán lehet. Ez csak az körülötted lévő embereken múlik, de ha egyszer áldozattá válsz kérhetsz segítséget és letilthatod azokat a személyeket akik zaklatnak és akár véglegesen is megtagadhatod a kapcsolatot közte és közötted. Ha </a:t>
            </a:r>
            <a:r>
              <a:rPr lang="hu-HU" sz="2200" dirty="0" smtClean="0"/>
              <a:t>olyan </a:t>
            </a:r>
            <a:r>
              <a:rPr lang="hu-HU" sz="2200" dirty="0" smtClean="0"/>
              <a:t>súlyos a helyzet, akkor beszélj a szüleiddel vagy a tanáraiddal. </a:t>
            </a:r>
            <a:r>
              <a:rPr lang="hu-HU" sz="2200" dirty="0" smtClean="0"/>
              <a:t>Hívhatod </a:t>
            </a:r>
            <a:r>
              <a:rPr lang="hu-HU" sz="2200" dirty="0" smtClean="0"/>
              <a:t>a Kék-vonal lelki segély számát </a:t>
            </a:r>
            <a:r>
              <a:rPr lang="hu-HU" sz="2200" dirty="0" smtClean="0"/>
              <a:t>is. ami</a:t>
            </a:r>
            <a:r>
              <a:rPr lang="hu-HU" sz="2200" dirty="0" smtClean="0"/>
              <a:t>: </a:t>
            </a:r>
            <a:r>
              <a:rPr lang="hu-HU" sz="2200" dirty="0" smtClean="0"/>
              <a:t>116-111.</a:t>
            </a:r>
            <a:endParaRPr lang="hu-HU" sz="2200" dirty="0"/>
          </a:p>
        </p:txBody>
      </p:sp>
      <p:pic>
        <p:nvPicPr>
          <p:cNvPr id="4" name="Kép 3"/>
          <p:cNvPicPr>
            <a:picLocks noChangeAspect="1"/>
          </p:cNvPicPr>
          <p:nvPr/>
        </p:nvPicPr>
        <p:blipFill>
          <a:blip r:embed="rId2"/>
          <a:stretch>
            <a:fillRect/>
          </a:stretch>
        </p:blipFill>
        <p:spPr>
          <a:xfrm>
            <a:off x="7415363" y="2485332"/>
            <a:ext cx="4590243" cy="3114808"/>
          </a:xfrm>
          <a:prstGeom prst="rect">
            <a:avLst/>
          </a:prstGeom>
        </p:spPr>
      </p:pic>
    </p:spTree>
    <p:extLst>
      <p:ext uri="{BB962C8B-B14F-4D97-AF65-F5344CB8AC3E}">
        <p14:creationId xmlns:p14="http://schemas.microsoft.com/office/powerpoint/2010/main" val="11659283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gradFill>
            <a:gsLst>
              <a:gs pos="78000">
                <a:schemeClr val="accent1">
                  <a:lumMod val="60000"/>
                  <a:lumOff val="40000"/>
                </a:schemeClr>
              </a:gs>
              <a:gs pos="44000">
                <a:srgbClr val="FF0000"/>
              </a:gs>
            </a:gsLst>
            <a:lin ang="5400000" scaled="1"/>
          </a:gradFill>
        </p:spPr>
        <p:txBody>
          <a:bodyPr/>
          <a:lstStyle/>
          <a:p>
            <a:r>
              <a:rPr lang="hu-HU" dirty="0" smtClean="0"/>
              <a:t>Ugye több nincs?</a:t>
            </a:r>
            <a:endParaRPr lang="hu-HU" dirty="0"/>
          </a:p>
        </p:txBody>
      </p:sp>
      <p:sp>
        <p:nvSpPr>
          <p:cNvPr id="3" name="Ellipszis 2"/>
          <p:cNvSpPr/>
          <p:nvPr/>
        </p:nvSpPr>
        <p:spPr>
          <a:xfrm>
            <a:off x="454192" y="2626895"/>
            <a:ext cx="5032208" cy="2438400"/>
          </a:xfrm>
          <a:prstGeom prst="ellipse">
            <a:avLst/>
          </a:prstGeom>
          <a:gradFill>
            <a:gsLst>
              <a:gs pos="78000">
                <a:schemeClr val="accent1">
                  <a:lumMod val="60000"/>
                  <a:lumOff val="40000"/>
                </a:schemeClr>
              </a:gs>
              <a:gs pos="44000">
                <a:srgbClr val="FF0000"/>
              </a:gs>
            </a:gsLst>
            <a:lin ang="5400000" scaled="1"/>
          </a:gradFill>
          <a:ln>
            <a:solidFill>
              <a:schemeClr val="dk1"/>
            </a:solidFill>
          </a:ln>
        </p:spPr>
        <p:style>
          <a:lnRef idx="0">
            <a:scrgbClr r="0" g="0" b="0"/>
          </a:lnRef>
          <a:fillRef idx="0">
            <a:scrgbClr r="0" g="0" b="0"/>
          </a:fillRef>
          <a:effectRef idx="0">
            <a:scrgbClr r="0" g="0" b="0"/>
          </a:effectRef>
          <a:fontRef idx="minor">
            <a:schemeClr val="dk1"/>
          </a:fontRef>
        </p:style>
        <p:txBody>
          <a:bodyPr rtlCol="0" anchor="ctr"/>
          <a:lstStyle/>
          <a:p>
            <a:pPr algn="ctr"/>
            <a:r>
              <a:rPr lang="hu-HU" sz="2200" dirty="0" smtClean="0"/>
              <a:t>Hát én ennyiről tudok. Meg aztán ha betartod a tanácsaimat akkor </a:t>
            </a:r>
            <a:r>
              <a:rPr lang="hu-HU" sz="2200" dirty="0" smtClean="0"/>
              <a:t>már tettél valamit biztonságod érdekében.</a:t>
            </a:r>
            <a:endParaRPr lang="hu-HU" sz="2200" dirty="0"/>
          </a:p>
        </p:txBody>
      </p:sp>
      <p:pic>
        <p:nvPicPr>
          <p:cNvPr id="4" name="Kép 3"/>
          <p:cNvPicPr>
            <a:picLocks noChangeAspect="1"/>
          </p:cNvPicPr>
          <p:nvPr/>
        </p:nvPicPr>
        <p:blipFill>
          <a:blip r:embed="rId2"/>
          <a:stretch>
            <a:fillRect/>
          </a:stretch>
        </p:blipFill>
        <p:spPr>
          <a:xfrm>
            <a:off x="5946425" y="2504859"/>
            <a:ext cx="5145470" cy="2682472"/>
          </a:xfrm>
          <a:prstGeom prst="rect">
            <a:avLst/>
          </a:prstGeom>
        </p:spPr>
      </p:pic>
    </p:spTree>
    <p:extLst>
      <p:ext uri="{BB962C8B-B14F-4D97-AF65-F5344CB8AC3E}">
        <p14:creationId xmlns:p14="http://schemas.microsoft.com/office/powerpoint/2010/main" val="15644597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gradFill>
            <a:gsLst>
              <a:gs pos="78000">
                <a:schemeClr val="accent1">
                  <a:lumMod val="60000"/>
                  <a:lumOff val="40000"/>
                </a:schemeClr>
              </a:gs>
              <a:gs pos="44000">
                <a:srgbClr val="FF0000"/>
              </a:gs>
            </a:gsLst>
            <a:lin ang="5400000" scaled="1"/>
          </a:gradFill>
        </p:spPr>
        <p:txBody>
          <a:bodyPr>
            <a:normAutofit fontScale="90000"/>
          </a:bodyPr>
          <a:lstStyle/>
          <a:p>
            <a:r>
              <a:rPr lang="hu-HU" dirty="0" smtClean="0"/>
              <a:t>Köszönöm hogy elmondtad nekem mindezt. Most már tudom, hogy óvatosabbnak kell lennem.</a:t>
            </a:r>
            <a:endParaRPr lang="hu-HU" dirty="0"/>
          </a:p>
        </p:txBody>
      </p:sp>
      <p:sp>
        <p:nvSpPr>
          <p:cNvPr id="3" name="Ellipszis 2"/>
          <p:cNvSpPr/>
          <p:nvPr/>
        </p:nvSpPr>
        <p:spPr>
          <a:xfrm>
            <a:off x="525780" y="1908810"/>
            <a:ext cx="4229100" cy="1863090"/>
          </a:xfrm>
          <a:prstGeom prst="ellipse">
            <a:avLst/>
          </a:prstGeom>
          <a:gradFill>
            <a:gsLst>
              <a:gs pos="78000">
                <a:schemeClr val="accent1">
                  <a:lumMod val="60000"/>
                  <a:lumOff val="40000"/>
                </a:schemeClr>
              </a:gs>
              <a:gs pos="44000">
                <a:srgbClr val="FF0000"/>
              </a:gs>
            </a:gsLst>
            <a:lin ang="5400000" scaled="1"/>
          </a:gradFill>
          <a:ln>
            <a:solidFill>
              <a:schemeClr val="dk1"/>
            </a:solidFill>
          </a:ln>
        </p:spPr>
        <p:style>
          <a:lnRef idx="0">
            <a:scrgbClr r="0" g="0" b="0"/>
          </a:lnRef>
          <a:fillRef idx="0">
            <a:scrgbClr r="0" g="0" b="0"/>
          </a:fillRef>
          <a:effectRef idx="0">
            <a:scrgbClr r="0" g="0" b="0"/>
          </a:effectRef>
          <a:fontRef idx="minor">
            <a:schemeClr val="dk1"/>
          </a:fontRef>
        </p:style>
        <p:txBody>
          <a:bodyPr rtlCol="0" anchor="ctr"/>
          <a:lstStyle/>
          <a:p>
            <a:pPr algn="ctr"/>
            <a:r>
              <a:rPr lang="hu-HU" sz="2200" dirty="0" smtClean="0"/>
              <a:t>Szívesen, de lássuk mit jegyeztél meg! Válaszolj az alábbi kérdésekre:</a:t>
            </a:r>
            <a:endParaRPr lang="hu-HU" sz="2200" dirty="0"/>
          </a:p>
        </p:txBody>
      </p:sp>
      <p:sp>
        <p:nvSpPr>
          <p:cNvPr id="4" name="Szövegdoboz 3"/>
          <p:cNvSpPr txBox="1"/>
          <p:nvPr/>
        </p:nvSpPr>
        <p:spPr>
          <a:xfrm>
            <a:off x="838200" y="4183380"/>
            <a:ext cx="9140190" cy="2352952"/>
          </a:xfrm>
          <a:prstGeom prst="rect">
            <a:avLst/>
          </a:prstGeom>
          <a:gradFill>
            <a:gsLst>
              <a:gs pos="78000">
                <a:schemeClr val="accent1">
                  <a:lumMod val="60000"/>
                  <a:lumOff val="40000"/>
                </a:schemeClr>
              </a:gs>
              <a:gs pos="44000">
                <a:srgbClr val="FF0000"/>
              </a:gs>
            </a:gsLst>
            <a:lin ang="5400000" scaled="1"/>
          </a:gradFill>
        </p:spPr>
        <p:txBody>
          <a:bodyPr wrap="square" rtlCol="0">
            <a:spAutoFit/>
          </a:bodyPr>
          <a:lstStyle/>
          <a:p>
            <a:pPr marL="285750" indent="-285750">
              <a:lnSpc>
                <a:spcPct val="150000"/>
              </a:lnSpc>
              <a:buFont typeface="Wingdings" panose="05000000000000000000" pitchFamily="2" charset="2"/>
              <a:buChar char="ü"/>
            </a:pPr>
            <a:r>
              <a:rPr lang="hu-HU" sz="2000" dirty="0" smtClean="0"/>
              <a:t>Mit nevezünk számítógépes vírusnak?</a:t>
            </a:r>
          </a:p>
          <a:p>
            <a:pPr marL="285750" indent="-285750">
              <a:lnSpc>
                <a:spcPct val="150000"/>
              </a:lnSpc>
              <a:buFont typeface="Wingdings" panose="05000000000000000000" pitchFamily="2" charset="2"/>
              <a:buChar char="ü"/>
            </a:pPr>
            <a:r>
              <a:rPr lang="hu-HU" sz="2000" dirty="0" smtClean="0"/>
              <a:t>Mik a vírus fajták?</a:t>
            </a:r>
          </a:p>
          <a:p>
            <a:pPr marL="285750" indent="-285750">
              <a:lnSpc>
                <a:spcPct val="150000"/>
              </a:lnSpc>
              <a:buFont typeface="Wingdings" panose="05000000000000000000" pitchFamily="2" charset="2"/>
              <a:buChar char="ü"/>
            </a:pPr>
            <a:r>
              <a:rPr lang="hu-HU" sz="2000" dirty="0" smtClean="0"/>
              <a:t>Milyen módszert tanultál a jó jelszó kitalálására?</a:t>
            </a:r>
          </a:p>
          <a:p>
            <a:pPr marL="285750" indent="-285750">
              <a:lnSpc>
                <a:spcPct val="150000"/>
              </a:lnSpc>
              <a:buFont typeface="Wingdings" panose="05000000000000000000" pitchFamily="2" charset="2"/>
              <a:buChar char="ü"/>
            </a:pPr>
            <a:r>
              <a:rPr lang="hu-HU" sz="2000" dirty="0" smtClean="0"/>
              <a:t>Mondj példát rossz jelszavakra! (min. 2)</a:t>
            </a:r>
          </a:p>
          <a:p>
            <a:pPr marL="285750" indent="-285750">
              <a:lnSpc>
                <a:spcPct val="150000"/>
              </a:lnSpc>
              <a:buFont typeface="Wingdings" panose="05000000000000000000" pitchFamily="2" charset="2"/>
              <a:buChar char="ü"/>
            </a:pPr>
            <a:r>
              <a:rPr lang="hu-HU" sz="2000" dirty="0" smtClean="0"/>
              <a:t>Milyen telefonszámot kell hívni ha internetes zaklatás áldozatává válsz?</a:t>
            </a:r>
            <a:endParaRPr lang="hu-HU" sz="2000" dirty="0"/>
          </a:p>
        </p:txBody>
      </p:sp>
    </p:spTree>
    <p:extLst>
      <p:ext uri="{BB962C8B-B14F-4D97-AF65-F5344CB8AC3E}">
        <p14:creationId xmlns:p14="http://schemas.microsoft.com/office/powerpoint/2010/main" val="7089928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gradFill>
            <a:gsLst>
              <a:gs pos="78000">
                <a:schemeClr val="accent1">
                  <a:lumMod val="60000"/>
                  <a:lumOff val="40000"/>
                </a:schemeClr>
              </a:gs>
              <a:gs pos="44000">
                <a:srgbClr val="FF0000"/>
              </a:gs>
            </a:gsLst>
            <a:lin ang="5400000" scaled="1"/>
          </a:gradFill>
        </p:spPr>
        <p:txBody>
          <a:bodyPr/>
          <a:lstStyle/>
          <a:p>
            <a:r>
              <a:rPr lang="hu-HU" dirty="0" smtClean="0"/>
              <a:t>Forrás</a:t>
            </a:r>
            <a:endParaRPr lang="hu-HU" dirty="0"/>
          </a:p>
        </p:txBody>
      </p:sp>
      <p:sp>
        <p:nvSpPr>
          <p:cNvPr id="3" name="Szövegdoboz 2"/>
          <p:cNvSpPr txBox="1"/>
          <p:nvPr/>
        </p:nvSpPr>
        <p:spPr>
          <a:xfrm>
            <a:off x="585215" y="2267712"/>
            <a:ext cx="11119105" cy="3600986"/>
          </a:xfrm>
          <a:prstGeom prst="rect">
            <a:avLst/>
          </a:prstGeom>
          <a:gradFill>
            <a:gsLst>
              <a:gs pos="78000">
                <a:schemeClr val="accent1">
                  <a:lumMod val="60000"/>
                  <a:lumOff val="40000"/>
                </a:schemeClr>
              </a:gs>
              <a:gs pos="44000">
                <a:srgbClr val="FF0000"/>
              </a:gs>
            </a:gsLst>
            <a:lin ang="5400000" scaled="1"/>
          </a:gradFill>
        </p:spPr>
        <p:txBody>
          <a:bodyPr wrap="square" rtlCol="0">
            <a:spAutoFit/>
          </a:bodyPr>
          <a:lstStyle/>
          <a:p>
            <a:pPr>
              <a:lnSpc>
                <a:spcPct val="150000"/>
              </a:lnSpc>
            </a:pPr>
            <a:r>
              <a:rPr lang="hu-HU" sz="2000" i="1" dirty="0" smtClean="0">
                <a:hlinkClick r:id="rId2"/>
              </a:rPr>
              <a:t>http://tudasbazis.sulinet.hu/hu/informatika/informatika/informatika-8-evfolyam/virusirto-alkalmazasok-megismerese/virusok-tortenete-fogalma-terjedese-vedekezes-ellenuk</a:t>
            </a:r>
            <a:r>
              <a:rPr lang="hu-HU" sz="2000" i="1" dirty="0" smtClean="0"/>
              <a:t> (letöltve: 2017. 03. 15.)</a:t>
            </a:r>
          </a:p>
          <a:p>
            <a:pPr>
              <a:lnSpc>
                <a:spcPct val="150000"/>
              </a:lnSpc>
            </a:pPr>
            <a:r>
              <a:rPr lang="hu-HU" sz="2000" i="1" dirty="0">
                <a:hlinkClick r:id="rId3"/>
              </a:rPr>
              <a:t>http://</a:t>
            </a:r>
            <a:r>
              <a:rPr lang="hu-HU" sz="2000" i="1" dirty="0" smtClean="0">
                <a:hlinkClick r:id="rId3"/>
              </a:rPr>
              <a:t>teamfortress.wikia.com</a:t>
            </a:r>
            <a:r>
              <a:rPr lang="hu-HU" sz="2000" i="1" dirty="0" smtClean="0"/>
              <a:t> </a:t>
            </a:r>
            <a:r>
              <a:rPr lang="hu-HU" sz="2000" i="1" dirty="0"/>
              <a:t>(letöltve: 2017. 03. 15</a:t>
            </a:r>
            <a:r>
              <a:rPr lang="hu-HU" sz="2000" i="1" dirty="0" smtClean="0"/>
              <a:t>.)</a:t>
            </a:r>
          </a:p>
          <a:p>
            <a:pPr>
              <a:lnSpc>
                <a:spcPct val="150000"/>
              </a:lnSpc>
            </a:pPr>
            <a:r>
              <a:rPr lang="hu-HU" sz="2000" i="1" dirty="0">
                <a:hlinkClick r:id="rId4"/>
              </a:rPr>
              <a:t>http://</a:t>
            </a:r>
            <a:r>
              <a:rPr lang="hu-HU" sz="2000" i="1" dirty="0" smtClean="0">
                <a:hlinkClick r:id="rId4"/>
              </a:rPr>
              <a:t>tudasbazis.sulinet.hu/hu/informatika/informatika/informatika-8-evfolyam/virusirto-alkalmazasok-megismerese/virusok-csoportositasa-fajtai</a:t>
            </a:r>
            <a:r>
              <a:rPr lang="hu-HU" sz="2000" i="1" dirty="0" smtClean="0"/>
              <a:t> (</a:t>
            </a:r>
            <a:r>
              <a:rPr lang="hu-HU" sz="2000" i="1" dirty="0"/>
              <a:t>letöltve: 2017. 03. 15</a:t>
            </a:r>
            <a:r>
              <a:rPr lang="hu-HU" sz="2000" i="1" dirty="0" smtClean="0"/>
              <a:t>.)</a:t>
            </a:r>
          </a:p>
          <a:p>
            <a:pPr>
              <a:lnSpc>
                <a:spcPct val="150000"/>
              </a:lnSpc>
            </a:pPr>
            <a:r>
              <a:rPr lang="hu-HU" sz="2000" i="1" dirty="0">
                <a:hlinkClick r:id="rId5"/>
              </a:rPr>
              <a:t>http://www.xn--klker-kva.hu/deep-web-az-internet-sotet-oldala</a:t>
            </a:r>
            <a:r>
              <a:rPr lang="hu-HU" sz="2000" i="1" dirty="0" smtClean="0">
                <a:hlinkClick r:id="rId5"/>
              </a:rPr>
              <a:t>/</a:t>
            </a:r>
            <a:r>
              <a:rPr lang="hu-HU" sz="2000" i="1" dirty="0" smtClean="0"/>
              <a:t> </a:t>
            </a:r>
            <a:r>
              <a:rPr lang="hu-HU" sz="2000" i="1" dirty="0"/>
              <a:t>(letöltve: 2017. 03. </a:t>
            </a:r>
            <a:r>
              <a:rPr lang="hu-HU" sz="2000" i="1" dirty="0" smtClean="0"/>
              <a:t>22.)</a:t>
            </a:r>
          </a:p>
          <a:p>
            <a:pPr>
              <a:lnSpc>
                <a:spcPct val="150000"/>
              </a:lnSpc>
            </a:pPr>
            <a:r>
              <a:rPr lang="hu-HU" sz="2000" i="1" dirty="0">
                <a:hlinkClick r:id="rId6"/>
              </a:rPr>
              <a:t>http://</a:t>
            </a:r>
            <a:r>
              <a:rPr lang="hu-HU" sz="2000" i="1" dirty="0" smtClean="0">
                <a:hlinkClick r:id="rId6"/>
              </a:rPr>
              <a:t>www.jogiforum.hu/hirek/22150</a:t>
            </a:r>
            <a:r>
              <a:rPr lang="hu-HU" sz="2000" i="1" dirty="0" smtClean="0"/>
              <a:t> </a:t>
            </a:r>
            <a:r>
              <a:rPr lang="hu-HU" sz="2000" i="1" dirty="0"/>
              <a:t>(letöltve: 2017. 03. </a:t>
            </a:r>
            <a:r>
              <a:rPr lang="hu-HU" sz="2000" i="1" dirty="0" smtClean="0"/>
              <a:t>22.)</a:t>
            </a:r>
          </a:p>
          <a:p>
            <a:endParaRPr lang="hu-HU" i="1" dirty="0"/>
          </a:p>
        </p:txBody>
      </p:sp>
    </p:spTree>
    <p:extLst>
      <p:ext uri="{BB962C8B-B14F-4D97-AF65-F5344CB8AC3E}">
        <p14:creationId xmlns:p14="http://schemas.microsoft.com/office/powerpoint/2010/main" val="2314522559"/>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gradFill>
            <a:gsLst>
              <a:gs pos="53000">
                <a:srgbClr val="FF0000"/>
              </a:gs>
              <a:gs pos="82000">
                <a:schemeClr val="accent1">
                  <a:lumMod val="60000"/>
                  <a:lumOff val="40000"/>
                </a:schemeClr>
              </a:gs>
            </a:gsLst>
            <a:lin ang="5400000" scaled="1"/>
          </a:gradFill>
        </p:spPr>
        <p:txBody>
          <a:bodyPr/>
          <a:lstStyle/>
          <a:p>
            <a:r>
              <a:rPr lang="hu-HU" dirty="0" smtClean="0"/>
              <a:t>Mi is az a vírus?</a:t>
            </a:r>
            <a:endParaRPr lang="hu-HU" dirty="0"/>
          </a:p>
        </p:txBody>
      </p:sp>
      <p:sp>
        <p:nvSpPr>
          <p:cNvPr id="3" name="Szövegdoboz 2"/>
          <p:cNvSpPr txBox="1"/>
          <p:nvPr/>
        </p:nvSpPr>
        <p:spPr>
          <a:xfrm>
            <a:off x="356616" y="2029968"/>
            <a:ext cx="9134856" cy="646331"/>
          </a:xfrm>
          <a:prstGeom prst="rect">
            <a:avLst/>
          </a:prstGeom>
          <a:noFill/>
        </p:spPr>
        <p:txBody>
          <a:bodyPr wrap="square" rtlCol="0">
            <a:spAutoFit/>
          </a:bodyPr>
          <a:lstStyle/>
          <a:p>
            <a:endParaRPr lang="hu-HU" dirty="0" smtClean="0"/>
          </a:p>
          <a:p>
            <a:endParaRPr lang="hu-HU" dirty="0"/>
          </a:p>
        </p:txBody>
      </p:sp>
      <p:pic>
        <p:nvPicPr>
          <p:cNvPr id="1026" name="Picture 2" descr="Képtalálat a következőre: „computer vir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4047" y="1430147"/>
            <a:ext cx="2514473" cy="2288170"/>
          </a:xfrm>
          <a:prstGeom prst="rect">
            <a:avLst/>
          </a:prstGeom>
          <a:noFill/>
          <a:extLst>
            <a:ext uri="{909E8E84-426E-40DD-AFC4-6F175D3DCCD1}">
              <a14:hiddenFill xmlns:a14="http://schemas.microsoft.com/office/drawing/2010/main">
                <a:solidFill>
                  <a:srgbClr val="FFFFFF"/>
                </a:solidFill>
              </a14:hiddenFill>
            </a:ext>
          </a:extLst>
        </p:spPr>
      </p:pic>
      <p:sp>
        <p:nvSpPr>
          <p:cNvPr id="4" name="Ellipszis 3"/>
          <p:cNvSpPr/>
          <p:nvPr/>
        </p:nvSpPr>
        <p:spPr>
          <a:xfrm>
            <a:off x="1295400" y="2125980"/>
            <a:ext cx="6751447" cy="3463290"/>
          </a:xfrm>
          <a:prstGeom prst="ellipse">
            <a:avLst/>
          </a:prstGeom>
          <a:gradFill>
            <a:gsLst>
              <a:gs pos="78000">
                <a:schemeClr val="accent1">
                  <a:lumMod val="60000"/>
                  <a:lumOff val="40000"/>
                </a:schemeClr>
              </a:gs>
              <a:gs pos="44000">
                <a:srgbClr val="FF0000"/>
              </a:gs>
            </a:gsLst>
            <a:lin ang="5400000" scaled="1"/>
          </a:gradFill>
          <a:ln>
            <a:solidFill>
              <a:schemeClr val="dk1"/>
            </a:solidFill>
          </a:ln>
        </p:spPr>
        <p:style>
          <a:lnRef idx="0">
            <a:scrgbClr r="0" g="0" b="0"/>
          </a:lnRef>
          <a:fillRef idx="0">
            <a:scrgbClr r="0" g="0" b="0"/>
          </a:fillRef>
          <a:effectRef idx="0">
            <a:scrgbClr r="0" g="0" b="0"/>
          </a:effectRef>
          <a:fontRef idx="minor">
            <a:schemeClr val="dk1"/>
          </a:fontRef>
        </p:style>
        <p:txBody>
          <a:bodyPr rtlCol="0" anchor="ctr"/>
          <a:lstStyle/>
          <a:p>
            <a:pPr algn="ctr"/>
            <a:r>
              <a:rPr lang="hu-HU" dirty="0"/>
              <a:t>- Számítógépvírusnak az olyan programokat nevezzük, amelyek ,önmaguk másolására, többszörözésére, és más programok megfertőzésére képesek. Tönkre teheti fájljainkat, programjainkat vagy akár egész számítógépes rendszerünket romba döntheti.</a:t>
            </a:r>
          </a:p>
        </p:txBody>
      </p:sp>
    </p:spTree>
    <p:extLst>
      <p:ext uri="{BB962C8B-B14F-4D97-AF65-F5344CB8AC3E}">
        <p14:creationId xmlns:p14="http://schemas.microsoft.com/office/powerpoint/2010/main" val="3780399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203200"/>
            <a:ext cx="10515600" cy="1520825"/>
          </a:xfrm>
          <a:gradFill>
            <a:gsLst>
              <a:gs pos="53000">
                <a:srgbClr val="FF0000"/>
              </a:gs>
              <a:gs pos="82000">
                <a:schemeClr val="accent1">
                  <a:lumMod val="60000"/>
                  <a:lumOff val="40000"/>
                </a:schemeClr>
              </a:gs>
            </a:gsLst>
            <a:lin ang="5400000" scaled="1"/>
          </a:gradFill>
        </p:spPr>
        <p:txBody>
          <a:bodyPr>
            <a:normAutofit fontScale="90000"/>
          </a:bodyPr>
          <a:lstStyle/>
          <a:p>
            <a:r>
              <a:rPr lang="hu-HU" dirty="0"/>
              <a:t>Ez nem hangzik túl jól. Hogyan kaphatok el én is vírust?</a:t>
            </a:r>
            <a:br>
              <a:rPr lang="hu-HU" dirty="0"/>
            </a:br>
            <a:endParaRPr lang="hu-HU" dirty="0"/>
          </a:p>
        </p:txBody>
      </p:sp>
      <p:sp>
        <p:nvSpPr>
          <p:cNvPr id="3" name="Ellipszis 2"/>
          <p:cNvSpPr/>
          <p:nvPr/>
        </p:nvSpPr>
        <p:spPr>
          <a:xfrm>
            <a:off x="342900" y="2667000"/>
            <a:ext cx="5067300" cy="2181225"/>
          </a:xfrm>
          <a:prstGeom prst="ellipse">
            <a:avLst/>
          </a:prstGeom>
          <a:gradFill>
            <a:gsLst>
              <a:gs pos="53000">
                <a:srgbClr val="FF0000"/>
              </a:gs>
              <a:gs pos="82000">
                <a:schemeClr val="accent1">
                  <a:lumMod val="60000"/>
                  <a:lumOff val="40000"/>
                </a:schemeClr>
              </a:gs>
            </a:gsLst>
            <a:lin ang="5400000" scaled="1"/>
          </a:gradFill>
          <a:ln>
            <a:solidFill>
              <a:schemeClr val="dk1"/>
            </a:solidFill>
          </a:ln>
        </p:spPr>
        <p:style>
          <a:lnRef idx="0">
            <a:scrgbClr r="0" g="0" b="0"/>
          </a:lnRef>
          <a:fillRef idx="0">
            <a:scrgbClr r="0" g="0" b="0"/>
          </a:fillRef>
          <a:effectRef idx="0">
            <a:scrgbClr r="0" g="0" b="0"/>
          </a:effectRef>
          <a:fontRef idx="minor">
            <a:schemeClr val="dk1"/>
          </a:fontRef>
        </p:style>
        <p:txBody>
          <a:bodyPr rtlCol="0" anchor="ctr"/>
          <a:lstStyle/>
          <a:p>
            <a:pPr algn="ctr"/>
            <a:r>
              <a:rPr lang="hu-HU" dirty="0"/>
              <a:t>A számítógépes vírusok nem csak úgy maguktól jönnek. A vírusokat leggyakrabban e-mail mellékletben küldik a gyanútlan felhasználónak.</a:t>
            </a:r>
          </a:p>
        </p:txBody>
      </p:sp>
      <p:sp>
        <p:nvSpPr>
          <p:cNvPr id="4" name="Ellipszis 3"/>
          <p:cNvSpPr/>
          <p:nvPr/>
        </p:nvSpPr>
        <p:spPr>
          <a:xfrm>
            <a:off x="5800725" y="2667000"/>
            <a:ext cx="4781550" cy="2114550"/>
          </a:xfrm>
          <a:prstGeom prst="ellipse">
            <a:avLst/>
          </a:prstGeom>
          <a:gradFill>
            <a:gsLst>
              <a:gs pos="53000">
                <a:srgbClr val="FF0000"/>
              </a:gs>
              <a:gs pos="82000">
                <a:schemeClr val="accent1">
                  <a:lumMod val="60000"/>
                  <a:lumOff val="40000"/>
                </a:schemeClr>
              </a:gs>
            </a:gsLst>
            <a:lin ang="5400000" scaled="1"/>
          </a:gradFill>
          <a:ln>
            <a:solidFill>
              <a:schemeClr val="dk1"/>
            </a:solidFill>
          </a:ln>
        </p:spPr>
        <p:style>
          <a:lnRef idx="0">
            <a:scrgbClr r="0" g="0" b="0"/>
          </a:lnRef>
          <a:fillRef idx="0">
            <a:scrgbClr r="0" g="0" b="0"/>
          </a:fillRef>
          <a:effectRef idx="0">
            <a:scrgbClr r="0" g="0" b="0"/>
          </a:effectRef>
          <a:fontRef idx="minor">
            <a:schemeClr val="dk1"/>
          </a:fontRef>
        </p:style>
        <p:txBody>
          <a:bodyPr rtlCol="0" anchor="ctr"/>
          <a:lstStyle/>
          <a:p>
            <a:pPr algn="ctr"/>
            <a:r>
              <a:rPr lang="hu-HU"/>
              <a:t>Nem jogtiszta programok, játékok, filmek letöltésekor is betolakodhat a számítógépünkre</a:t>
            </a:r>
            <a:endParaRPr lang="hu-HU" dirty="0"/>
          </a:p>
        </p:txBody>
      </p:sp>
    </p:spTree>
    <p:extLst>
      <p:ext uri="{BB962C8B-B14F-4D97-AF65-F5344CB8AC3E}">
        <p14:creationId xmlns:p14="http://schemas.microsoft.com/office/powerpoint/2010/main" val="17507127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gradFill>
            <a:gsLst>
              <a:gs pos="78000">
                <a:schemeClr val="accent1">
                  <a:lumMod val="60000"/>
                  <a:lumOff val="40000"/>
                </a:schemeClr>
              </a:gs>
              <a:gs pos="44000">
                <a:srgbClr val="FF0000"/>
              </a:gs>
            </a:gsLst>
            <a:lin ang="5400000" scaled="1"/>
          </a:gradFill>
        </p:spPr>
        <p:txBody>
          <a:bodyPr/>
          <a:lstStyle/>
          <a:p>
            <a:pPr algn="ctr"/>
            <a:r>
              <a:rPr lang="hu-HU" dirty="0" smtClean="0"/>
              <a:t>Mik a leggyakoribb vírus fajták?</a:t>
            </a:r>
            <a:endParaRPr lang="hu-HU" dirty="0"/>
          </a:p>
        </p:txBody>
      </p:sp>
      <p:sp>
        <p:nvSpPr>
          <p:cNvPr id="3" name="Ellipszis 2"/>
          <p:cNvSpPr/>
          <p:nvPr/>
        </p:nvSpPr>
        <p:spPr>
          <a:xfrm>
            <a:off x="3526536" y="1711024"/>
            <a:ext cx="4270248" cy="1362456"/>
          </a:xfrm>
          <a:prstGeom prst="ellipse">
            <a:avLst/>
          </a:prstGeom>
          <a:gradFill>
            <a:gsLst>
              <a:gs pos="78000">
                <a:schemeClr val="accent1">
                  <a:lumMod val="60000"/>
                  <a:lumOff val="40000"/>
                </a:schemeClr>
              </a:gs>
              <a:gs pos="44000">
                <a:srgbClr val="FF0000"/>
              </a:gs>
            </a:gsLst>
            <a:lin ang="5400000" scaled="1"/>
          </a:gradFill>
        </p:spPr>
        <p:style>
          <a:lnRef idx="2">
            <a:schemeClr val="dk1"/>
          </a:lnRef>
          <a:fillRef idx="1">
            <a:schemeClr val="lt1"/>
          </a:fillRef>
          <a:effectRef idx="0">
            <a:schemeClr val="dk1"/>
          </a:effectRef>
          <a:fontRef idx="minor">
            <a:schemeClr val="dk1"/>
          </a:fontRef>
        </p:style>
        <p:txBody>
          <a:bodyPr rtlCol="0" anchor="ctr"/>
          <a:lstStyle/>
          <a:p>
            <a:pPr algn="ctr"/>
            <a:r>
              <a:rPr lang="hu-HU" dirty="0" smtClean="0"/>
              <a:t>A leggyakoribbak a </a:t>
            </a:r>
            <a:r>
              <a:rPr lang="hu-HU" dirty="0" err="1"/>
              <a:t>s</a:t>
            </a:r>
            <a:r>
              <a:rPr lang="hu-HU" dirty="0" err="1" smtClean="0"/>
              <a:t>pyware</a:t>
            </a:r>
            <a:r>
              <a:rPr lang="hu-HU" dirty="0" smtClean="0"/>
              <a:t>-k, a trójai programok, a férgek és a legújabb vírus, a zsaroló vírus.</a:t>
            </a:r>
            <a:endParaRPr lang="hu-HU" dirty="0"/>
          </a:p>
        </p:txBody>
      </p:sp>
      <p:sp>
        <p:nvSpPr>
          <p:cNvPr id="4" name="Ellipszis 3"/>
          <p:cNvSpPr/>
          <p:nvPr/>
        </p:nvSpPr>
        <p:spPr>
          <a:xfrm>
            <a:off x="6236208" y="5061204"/>
            <a:ext cx="5896356" cy="1645920"/>
          </a:xfrm>
          <a:prstGeom prst="ellipse">
            <a:avLst/>
          </a:prstGeom>
          <a:gradFill>
            <a:gsLst>
              <a:gs pos="78000">
                <a:schemeClr val="accent1">
                  <a:lumMod val="60000"/>
                  <a:lumOff val="40000"/>
                </a:schemeClr>
              </a:gs>
              <a:gs pos="44000">
                <a:srgbClr val="FF0000"/>
              </a:gs>
            </a:gsLst>
            <a:lin ang="5400000" scaled="1"/>
          </a:gradFill>
        </p:spPr>
        <p:style>
          <a:lnRef idx="2">
            <a:schemeClr val="dk1"/>
          </a:lnRef>
          <a:fillRef idx="1">
            <a:schemeClr val="lt1"/>
          </a:fillRef>
          <a:effectRef idx="0">
            <a:schemeClr val="dk1"/>
          </a:effectRef>
          <a:fontRef idx="minor">
            <a:schemeClr val="dk1"/>
          </a:fontRef>
        </p:style>
        <p:txBody>
          <a:bodyPr rtlCol="0" anchor="ctr"/>
          <a:lstStyle/>
          <a:p>
            <a:pPr algn="ctr"/>
            <a:r>
              <a:rPr lang="hu-HU" dirty="0" smtClean="0"/>
              <a:t>Nagyon cseles vírusok. Egy hasznos programnak álcázza magát és letöltéssel telepedhet gépünkre. Nem tud magától szaporodni, viszont folyamatosan hív több és több vírust.</a:t>
            </a:r>
            <a:endParaRPr lang="hu-HU" dirty="0"/>
          </a:p>
        </p:txBody>
      </p:sp>
      <p:sp>
        <p:nvSpPr>
          <p:cNvPr id="6" name="Ellipszis 5"/>
          <p:cNvSpPr/>
          <p:nvPr/>
        </p:nvSpPr>
        <p:spPr>
          <a:xfrm>
            <a:off x="0" y="5060252"/>
            <a:ext cx="6236208" cy="1645920"/>
          </a:xfrm>
          <a:prstGeom prst="ellipse">
            <a:avLst/>
          </a:prstGeom>
          <a:gradFill>
            <a:gsLst>
              <a:gs pos="78000">
                <a:schemeClr val="accent1">
                  <a:lumMod val="60000"/>
                  <a:lumOff val="40000"/>
                </a:schemeClr>
              </a:gs>
              <a:gs pos="44000">
                <a:srgbClr val="FF0000"/>
              </a:gs>
            </a:gsLst>
            <a:lin ang="5400000" scaled="1"/>
          </a:gradFill>
        </p:spPr>
        <p:style>
          <a:lnRef idx="2">
            <a:schemeClr val="dk1"/>
          </a:lnRef>
          <a:fillRef idx="1">
            <a:schemeClr val="lt1"/>
          </a:fillRef>
          <a:effectRef idx="0">
            <a:schemeClr val="dk1"/>
          </a:effectRef>
          <a:fontRef idx="minor">
            <a:schemeClr val="dk1"/>
          </a:fontRef>
        </p:style>
        <p:txBody>
          <a:bodyPr rtlCol="0" anchor="ctr"/>
          <a:lstStyle/>
          <a:p>
            <a:pPr algn="ctr"/>
            <a:r>
              <a:rPr lang="hu-HU" dirty="0" smtClean="0"/>
              <a:t>Céljuk az adatgyűjtés. E-mail címünket ellopva rengeteg kéretlen reklámanyagot kaphatunk. De akár ellophatják </a:t>
            </a:r>
            <a:r>
              <a:rPr lang="hu-HU" dirty="0" err="1" smtClean="0"/>
              <a:t>jelszavainkat</a:t>
            </a:r>
            <a:r>
              <a:rPr lang="hu-HU" dirty="0" smtClean="0"/>
              <a:t>, személyes </a:t>
            </a:r>
            <a:r>
              <a:rPr lang="hu-HU" dirty="0" err="1" smtClean="0"/>
              <a:t>adtainkat</a:t>
            </a:r>
            <a:r>
              <a:rPr lang="hu-HU" dirty="0" smtClean="0"/>
              <a:t> és ezzel könnyen visszaélhetnek vagy vissza is élnek.</a:t>
            </a:r>
            <a:endParaRPr lang="hu-HU" dirty="0"/>
          </a:p>
        </p:txBody>
      </p:sp>
      <p:sp>
        <p:nvSpPr>
          <p:cNvPr id="8" name="Szövegdoboz 7"/>
          <p:cNvSpPr txBox="1"/>
          <p:nvPr/>
        </p:nvSpPr>
        <p:spPr>
          <a:xfrm>
            <a:off x="1498092" y="4689603"/>
            <a:ext cx="3240024" cy="371601"/>
          </a:xfrm>
          <a:prstGeom prst="rect">
            <a:avLst/>
          </a:prstGeom>
          <a:gradFill>
            <a:gsLst>
              <a:gs pos="78000">
                <a:schemeClr val="accent1">
                  <a:lumMod val="60000"/>
                  <a:lumOff val="40000"/>
                </a:schemeClr>
              </a:gs>
              <a:gs pos="44000">
                <a:srgbClr val="FF0000"/>
              </a:gs>
            </a:gsLst>
            <a:lin ang="5400000" scaled="1"/>
          </a:gradFill>
        </p:spPr>
        <p:txBody>
          <a:bodyPr wrap="square" rtlCol="0">
            <a:spAutoFit/>
          </a:bodyPr>
          <a:lstStyle/>
          <a:p>
            <a:pPr algn="ctr"/>
            <a:r>
              <a:rPr lang="hu-HU" dirty="0" err="1" smtClean="0"/>
              <a:t>Spyware</a:t>
            </a:r>
            <a:r>
              <a:rPr lang="hu-HU" dirty="0" smtClean="0"/>
              <a:t>, vagy kémprogramok</a:t>
            </a:r>
            <a:endParaRPr lang="hu-HU" dirty="0"/>
          </a:p>
        </p:txBody>
      </p:sp>
      <p:sp>
        <p:nvSpPr>
          <p:cNvPr id="9" name="Szövegdoboz 8"/>
          <p:cNvSpPr txBox="1"/>
          <p:nvPr/>
        </p:nvSpPr>
        <p:spPr>
          <a:xfrm>
            <a:off x="8100060" y="4691872"/>
            <a:ext cx="2606040" cy="369332"/>
          </a:xfrm>
          <a:prstGeom prst="rect">
            <a:avLst/>
          </a:prstGeom>
          <a:gradFill>
            <a:gsLst>
              <a:gs pos="78000">
                <a:schemeClr val="accent1">
                  <a:lumMod val="60000"/>
                  <a:lumOff val="40000"/>
                </a:schemeClr>
              </a:gs>
              <a:gs pos="44000">
                <a:srgbClr val="FF0000"/>
              </a:gs>
            </a:gsLst>
            <a:lin ang="5400000" scaled="1"/>
          </a:gradFill>
        </p:spPr>
        <p:txBody>
          <a:bodyPr wrap="square" rtlCol="0">
            <a:spAutoFit/>
          </a:bodyPr>
          <a:lstStyle/>
          <a:p>
            <a:pPr algn="ctr"/>
            <a:r>
              <a:rPr lang="hu-HU" dirty="0" smtClean="0"/>
              <a:t>Trójai programok</a:t>
            </a:r>
            <a:endParaRPr lang="hu-HU" dirty="0"/>
          </a:p>
        </p:txBody>
      </p:sp>
      <p:pic>
        <p:nvPicPr>
          <p:cNvPr id="1026" name="Picture 2" descr="Képtalálat a következőre: „s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8462" y="1670813"/>
            <a:ext cx="1633116" cy="3018790"/>
          </a:xfrm>
          <a:prstGeom prst="rect">
            <a:avLst/>
          </a:prstGeom>
          <a:noFill/>
          <a:extLst>
            <a:ext uri="{909E8E84-426E-40DD-AFC4-6F175D3DCCD1}">
              <a14:hiddenFill xmlns:a14="http://schemas.microsoft.com/office/drawing/2010/main">
                <a:solidFill>
                  <a:srgbClr val="FFFFFF"/>
                </a:solidFill>
              </a14:hiddenFill>
            </a:ext>
          </a:extLst>
        </p:spPr>
      </p:pic>
      <p:pic>
        <p:nvPicPr>
          <p:cNvPr id="10" name="Kép 9"/>
          <p:cNvPicPr>
            <a:picLocks noChangeAspect="1"/>
          </p:cNvPicPr>
          <p:nvPr/>
        </p:nvPicPr>
        <p:blipFill>
          <a:blip r:embed="rId3"/>
          <a:stretch>
            <a:fillRect/>
          </a:stretch>
        </p:blipFill>
        <p:spPr>
          <a:xfrm>
            <a:off x="7796784" y="1730264"/>
            <a:ext cx="3758360" cy="2961132"/>
          </a:xfrm>
          <a:prstGeom prst="rect">
            <a:avLst/>
          </a:prstGeom>
        </p:spPr>
      </p:pic>
    </p:spTree>
    <p:extLst>
      <p:ext uri="{BB962C8B-B14F-4D97-AF65-F5344CB8AC3E}">
        <p14:creationId xmlns:p14="http://schemas.microsoft.com/office/powerpoint/2010/main" val="1857967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circle(in)">
                                      <p:cBhvr>
                                        <p:cTn id="15" dur="2000"/>
                                        <p:tgtEl>
                                          <p:spTgt spid="102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randombar(horizontal)">
                                      <p:cBhvr>
                                        <p:cTn id="26" dur="500"/>
                                        <p:tgtEl>
                                          <p:spTgt spid="10"/>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randombar(horizontal)">
                                      <p:cBhvr>
                                        <p:cTn id="29" dur="500"/>
                                        <p:tgtEl>
                                          <p:spTgt spid="9"/>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horizont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zis 1"/>
          <p:cNvSpPr/>
          <p:nvPr/>
        </p:nvSpPr>
        <p:spPr>
          <a:xfrm>
            <a:off x="-68580" y="548640"/>
            <a:ext cx="4686300" cy="3163824"/>
          </a:xfrm>
          <a:prstGeom prst="ellipse">
            <a:avLst/>
          </a:prstGeom>
          <a:gradFill>
            <a:gsLst>
              <a:gs pos="0">
                <a:srgbClr val="FF0000"/>
              </a:gs>
              <a:gs pos="79000">
                <a:schemeClr val="accent1">
                  <a:lumMod val="45000"/>
                  <a:lumOff val="55000"/>
                </a:schemeClr>
              </a:gs>
              <a:gs pos="98000">
                <a:schemeClr val="accent1">
                  <a:lumMod val="45000"/>
                  <a:lumOff val="55000"/>
                </a:schemeClr>
              </a:gs>
            </a:gsLst>
            <a:lin ang="5400000" scaled="1"/>
          </a:gradFill>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hu-HU" dirty="0" smtClean="0"/>
              <a:t>A férgek kicsit másképp működnek mint a többi vírus. Az Interneten terjednek és megbújva </a:t>
            </a:r>
            <a:r>
              <a:rPr lang="hu-HU" dirty="0" err="1" smtClean="0"/>
              <a:t>számítógépünkön</a:t>
            </a:r>
            <a:r>
              <a:rPr lang="hu-HU" dirty="0" smtClean="0"/>
              <a:t> gyűjtenek információt vagy akár dokumentumot. Ha megint fellépünk a netre, a kis férgek eljutnak a kijelölt címre és leadják az infókat rólunk.</a:t>
            </a:r>
            <a:endParaRPr lang="hu-HU" dirty="0"/>
          </a:p>
        </p:txBody>
      </p:sp>
      <p:sp>
        <p:nvSpPr>
          <p:cNvPr id="4" name="Ellipszis 3"/>
          <p:cNvSpPr/>
          <p:nvPr/>
        </p:nvSpPr>
        <p:spPr>
          <a:xfrm>
            <a:off x="5074920" y="590360"/>
            <a:ext cx="7043928" cy="3264408"/>
          </a:xfrm>
          <a:prstGeom prst="ellipse">
            <a:avLst/>
          </a:prstGeom>
          <a:gradFill>
            <a:gsLst>
              <a:gs pos="0">
                <a:srgbClr val="FF0000"/>
              </a:gs>
              <a:gs pos="79000">
                <a:schemeClr val="accent1">
                  <a:lumMod val="45000"/>
                  <a:lumOff val="55000"/>
                </a:schemeClr>
              </a:gs>
              <a:gs pos="98000">
                <a:schemeClr val="accent1">
                  <a:lumMod val="45000"/>
                  <a:lumOff val="55000"/>
                </a:schemeClr>
              </a:gs>
            </a:gsLst>
            <a:lin ang="5400000" scaled="1"/>
          </a:gradFill>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hu-HU" dirty="0" smtClean="0"/>
              <a:t>A legújabb és legkegyetlenebb vírus. Dióhéjban lekódolja a fájljainkat, dokumentumainkat, de egy olyan rendszerrel amit még a profi vírusírtók se törnek fel. Pénzért „elvileg” visszaadják a leblokkolt dolgokat, de volt rá példa hogy csak egy részét kapta vissza az illető és az ár is igen borsos. Ezek is Interneten terjednek (főleg e-mailben) és felettébb nagy károkat tudnak okozni. Sajnos az egyik barátom saját bőrén tapasztalhatta a zsarolóvírus hatásait.</a:t>
            </a:r>
            <a:endParaRPr lang="hu-HU" dirty="0"/>
          </a:p>
        </p:txBody>
      </p:sp>
      <p:sp>
        <p:nvSpPr>
          <p:cNvPr id="5" name="Szövegdoboz 4"/>
          <p:cNvSpPr txBox="1"/>
          <p:nvPr/>
        </p:nvSpPr>
        <p:spPr>
          <a:xfrm>
            <a:off x="61722" y="159020"/>
            <a:ext cx="4425696" cy="369332"/>
          </a:xfrm>
          <a:prstGeom prst="rect">
            <a:avLst/>
          </a:prstGeom>
          <a:gradFill>
            <a:gsLst>
              <a:gs pos="78000">
                <a:schemeClr val="accent1">
                  <a:lumMod val="60000"/>
                  <a:lumOff val="40000"/>
                </a:schemeClr>
              </a:gs>
              <a:gs pos="44000">
                <a:srgbClr val="FF0000"/>
              </a:gs>
            </a:gsLst>
            <a:lin ang="5400000" scaled="1"/>
          </a:gradFill>
        </p:spPr>
        <p:txBody>
          <a:bodyPr wrap="square" rtlCol="0">
            <a:spAutoFit/>
          </a:bodyPr>
          <a:lstStyle/>
          <a:p>
            <a:pPr algn="ctr"/>
            <a:r>
              <a:rPr lang="hu-HU" dirty="0" smtClean="0"/>
              <a:t>Férgek</a:t>
            </a:r>
            <a:endParaRPr lang="hu-HU" dirty="0"/>
          </a:p>
        </p:txBody>
      </p:sp>
      <p:sp>
        <p:nvSpPr>
          <p:cNvPr id="6" name="Szövegdoboz 5"/>
          <p:cNvSpPr txBox="1"/>
          <p:nvPr/>
        </p:nvSpPr>
        <p:spPr>
          <a:xfrm>
            <a:off x="6585204" y="159020"/>
            <a:ext cx="4169664" cy="369332"/>
          </a:xfrm>
          <a:prstGeom prst="rect">
            <a:avLst/>
          </a:prstGeom>
          <a:gradFill>
            <a:gsLst>
              <a:gs pos="78000">
                <a:schemeClr val="accent1">
                  <a:lumMod val="60000"/>
                  <a:lumOff val="40000"/>
                </a:schemeClr>
              </a:gs>
              <a:gs pos="44000">
                <a:srgbClr val="FF0000"/>
              </a:gs>
            </a:gsLst>
            <a:lin ang="5400000" scaled="1"/>
          </a:gradFill>
        </p:spPr>
        <p:txBody>
          <a:bodyPr wrap="square" rtlCol="0">
            <a:spAutoFit/>
          </a:bodyPr>
          <a:lstStyle/>
          <a:p>
            <a:pPr algn="ctr"/>
            <a:r>
              <a:rPr lang="hu-HU" dirty="0" smtClean="0"/>
              <a:t>Zsarolóvírus</a:t>
            </a:r>
            <a:endParaRPr lang="hu-HU" dirty="0"/>
          </a:p>
        </p:txBody>
      </p:sp>
      <p:pic>
        <p:nvPicPr>
          <p:cNvPr id="9" name="Kép 8"/>
          <p:cNvPicPr>
            <a:picLocks noChangeAspect="1"/>
          </p:cNvPicPr>
          <p:nvPr/>
        </p:nvPicPr>
        <p:blipFill>
          <a:blip r:embed="rId2"/>
          <a:stretch>
            <a:fillRect/>
          </a:stretch>
        </p:blipFill>
        <p:spPr>
          <a:xfrm>
            <a:off x="659130" y="4001500"/>
            <a:ext cx="3230880" cy="2423160"/>
          </a:xfrm>
          <a:prstGeom prst="rect">
            <a:avLst/>
          </a:prstGeom>
        </p:spPr>
      </p:pic>
      <p:pic>
        <p:nvPicPr>
          <p:cNvPr id="10" name="Kép 9"/>
          <p:cNvPicPr>
            <a:picLocks noChangeAspect="1"/>
          </p:cNvPicPr>
          <p:nvPr/>
        </p:nvPicPr>
        <p:blipFill>
          <a:blip r:embed="rId3"/>
          <a:stretch>
            <a:fillRect/>
          </a:stretch>
        </p:blipFill>
        <p:spPr>
          <a:xfrm>
            <a:off x="6822781" y="4001500"/>
            <a:ext cx="3932087" cy="2757256"/>
          </a:xfrm>
          <a:prstGeom prst="rect">
            <a:avLst/>
          </a:prstGeom>
        </p:spPr>
      </p:pic>
    </p:spTree>
    <p:extLst>
      <p:ext uri="{BB962C8B-B14F-4D97-AF65-F5344CB8AC3E}">
        <p14:creationId xmlns:p14="http://schemas.microsoft.com/office/powerpoint/2010/main" val="33135397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par>
                                <p:cTn id="28" presetID="22" presetClass="entr" presetSubtype="4"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10768" y="118237"/>
            <a:ext cx="10515600" cy="1325563"/>
          </a:xfrm>
          <a:gradFill>
            <a:gsLst>
              <a:gs pos="78000">
                <a:schemeClr val="accent1">
                  <a:lumMod val="60000"/>
                  <a:lumOff val="40000"/>
                </a:schemeClr>
              </a:gs>
              <a:gs pos="44000">
                <a:srgbClr val="FF0000"/>
              </a:gs>
            </a:gsLst>
            <a:lin ang="5400000" scaled="1"/>
          </a:gradFill>
        </p:spPr>
        <p:txBody>
          <a:bodyPr/>
          <a:lstStyle/>
          <a:p>
            <a:r>
              <a:rPr lang="hu-HU" dirty="0" smtClean="0"/>
              <a:t>Hűha, ez nem semmi, de mit tehetek ellenük?</a:t>
            </a:r>
            <a:endParaRPr lang="hu-HU" dirty="0"/>
          </a:p>
        </p:txBody>
      </p:sp>
      <p:sp>
        <p:nvSpPr>
          <p:cNvPr id="3" name="Ellipszis 2"/>
          <p:cNvSpPr/>
          <p:nvPr/>
        </p:nvSpPr>
        <p:spPr>
          <a:xfrm>
            <a:off x="429768" y="2240280"/>
            <a:ext cx="5559552" cy="3465576"/>
          </a:xfrm>
          <a:prstGeom prst="ellipse">
            <a:avLst/>
          </a:prstGeom>
          <a:gradFill>
            <a:gsLst>
              <a:gs pos="78000">
                <a:schemeClr val="accent1">
                  <a:lumMod val="60000"/>
                  <a:lumOff val="40000"/>
                </a:schemeClr>
              </a:gs>
              <a:gs pos="44000">
                <a:srgbClr val="FF0000"/>
              </a:gs>
            </a:gsLst>
            <a:lin ang="5400000" scaled="1"/>
          </a:gradFill>
        </p:spPr>
        <p:style>
          <a:lnRef idx="2">
            <a:schemeClr val="dk1"/>
          </a:lnRef>
          <a:fillRef idx="1">
            <a:schemeClr val="lt1"/>
          </a:fillRef>
          <a:effectRef idx="0">
            <a:schemeClr val="dk1"/>
          </a:effectRef>
          <a:fontRef idx="minor">
            <a:schemeClr val="dk1"/>
          </a:fontRef>
        </p:style>
        <p:txBody>
          <a:bodyPr rtlCol="0" anchor="ctr"/>
          <a:lstStyle/>
          <a:p>
            <a:pPr algn="ctr"/>
            <a:r>
              <a:rPr lang="hu-HU" sz="2000" dirty="0" smtClean="0"/>
              <a:t>Rengeteget tehetsz. Először is szerezz be egy vírusírtót. Ne nyiss meg olyan e-mail mellékletet aminek nem tudod a forrását. Csak legálisan szerezd meg a programokat. Nem lesz jó vége ha illegális, ráadásul vírusos programot telepítesz a gépedre.</a:t>
            </a:r>
            <a:endParaRPr lang="hu-HU" sz="2000" dirty="0"/>
          </a:p>
        </p:txBody>
      </p:sp>
      <p:pic>
        <p:nvPicPr>
          <p:cNvPr id="4" name="Kép 3"/>
          <p:cNvPicPr>
            <a:picLocks noChangeAspect="1"/>
          </p:cNvPicPr>
          <p:nvPr/>
        </p:nvPicPr>
        <p:blipFill>
          <a:blip r:embed="rId2"/>
          <a:stretch>
            <a:fillRect/>
          </a:stretch>
        </p:blipFill>
        <p:spPr>
          <a:xfrm>
            <a:off x="6562447" y="2805112"/>
            <a:ext cx="4763921" cy="2338388"/>
          </a:xfrm>
          <a:prstGeom prst="rect">
            <a:avLst/>
          </a:prstGeom>
        </p:spPr>
      </p:pic>
    </p:spTree>
    <p:extLst>
      <p:ext uri="{BB962C8B-B14F-4D97-AF65-F5344CB8AC3E}">
        <p14:creationId xmlns:p14="http://schemas.microsoft.com/office/powerpoint/2010/main" val="241123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91490" y="445135"/>
            <a:ext cx="10515600" cy="1600835"/>
          </a:xfrm>
          <a:gradFill>
            <a:gsLst>
              <a:gs pos="78000">
                <a:schemeClr val="accent1">
                  <a:lumMod val="60000"/>
                  <a:lumOff val="40000"/>
                </a:schemeClr>
              </a:gs>
              <a:gs pos="44000">
                <a:srgbClr val="FF0000"/>
              </a:gs>
            </a:gsLst>
            <a:lin ang="5400000" scaled="1"/>
          </a:gradFill>
        </p:spPr>
        <p:txBody>
          <a:bodyPr>
            <a:normAutofit fontScale="90000"/>
          </a:bodyPr>
          <a:lstStyle/>
          <a:p>
            <a:r>
              <a:rPr lang="hu-HU" dirty="0" smtClean="0">
                <a:solidFill>
                  <a:schemeClr val="tx1">
                    <a:lumMod val="95000"/>
                    <a:lumOff val="5000"/>
                  </a:schemeClr>
                </a:solidFill>
              </a:rPr>
              <a:t>Köszi, hogy megosztottad velem, de van más is. Az egyik barátom mesélte hogy egy internetes játékban valaki feltörte a fiókját.</a:t>
            </a:r>
            <a:endParaRPr lang="hu-HU" dirty="0">
              <a:solidFill>
                <a:schemeClr val="tx1">
                  <a:lumMod val="95000"/>
                  <a:lumOff val="5000"/>
                </a:schemeClr>
              </a:solidFill>
            </a:endParaRPr>
          </a:p>
        </p:txBody>
      </p:sp>
      <p:sp>
        <p:nvSpPr>
          <p:cNvPr id="3" name="Ellipszis 2"/>
          <p:cNvSpPr/>
          <p:nvPr/>
        </p:nvSpPr>
        <p:spPr>
          <a:xfrm>
            <a:off x="215265" y="2807970"/>
            <a:ext cx="5703570" cy="2937510"/>
          </a:xfrm>
          <a:prstGeom prst="ellipse">
            <a:avLst/>
          </a:prstGeom>
          <a:gradFill>
            <a:gsLst>
              <a:gs pos="82000">
                <a:schemeClr val="accent1">
                  <a:lumMod val="60000"/>
                  <a:lumOff val="40000"/>
                </a:schemeClr>
              </a:gs>
              <a:gs pos="34000">
                <a:srgbClr val="FF0000"/>
              </a:gs>
            </a:gsLst>
            <a:lin ang="5400000" scaled="1"/>
          </a:gra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hu-HU" dirty="0" smtClean="0">
                <a:solidFill>
                  <a:schemeClr val="tx1">
                    <a:lumMod val="95000"/>
                    <a:lumOff val="5000"/>
                  </a:schemeClr>
                </a:solidFill>
              </a:rPr>
              <a:t>Hát nem biztos hogy hacker támadás történt. Elképzelhető hogy csak túl egyszerű jelszót használt. Például: 12345,</a:t>
            </a:r>
          </a:p>
          <a:p>
            <a:pPr algn="ctr"/>
            <a:r>
              <a:rPr lang="hu-HU" dirty="0">
                <a:solidFill>
                  <a:schemeClr val="tx1">
                    <a:lumMod val="95000"/>
                    <a:lumOff val="5000"/>
                  </a:schemeClr>
                </a:solidFill>
              </a:rPr>
              <a:t>a</a:t>
            </a:r>
            <a:r>
              <a:rPr lang="hu-HU" dirty="0" smtClean="0">
                <a:solidFill>
                  <a:schemeClr val="tx1">
                    <a:lumMod val="95000"/>
                    <a:lumOff val="5000"/>
                  </a:schemeClr>
                </a:solidFill>
              </a:rPr>
              <a:t>nyu01, a születési dátuma stb.</a:t>
            </a:r>
            <a:endParaRPr lang="hu-HU" dirty="0">
              <a:solidFill>
                <a:schemeClr val="tx1">
                  <a:lumMod val="95000"/>
                  <a:lumOff val="5000"/>
                </a:schemeClr>
              </a:solidFill>
            </a:endParaRPr>
          </a:p>
        </p:txBody>
      </p:sp>
      <p:pic>
        <p:nvPicPr>
          <p:cNvPr id="4" name="Kép 3"/>
          <p:cNvPicPr>
            <a:picLocks noChangeAspect="1"/>
          </p:cNvPicPr>
          <p:nvPr/>
        </p:nvPicPr>
        <p:blipFill>
          <a:blip r:embed="rId2"/>
          <a:stretch>
            <a:fillRect/>
          </a:stretch>
        </p:blipFill>
        <p:spPr>
          <a:xfrm>
            <a:off x="6254115" y="2692400"/>
            <a:ext cx="4752975" cy="3168650"/>
          </a:xfrm>
          <a:prstGeom prst="rect">
            <a:avLst/>
          </a:prstGeom>
        </p:spPr>
      </p:pic>
    </p:spTree>
    <p:extLst>
      <p:ext uri="{BB962C8B-B14F-4D97-AF65-F5344CB8AC3E}">
        <p14:creationId xmlns:p14="http://schemas.microsoft.com/office/powerpoint/2010/main" val="229767552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gradFill>
            <a:gsLst>
              <a:gs pos="78000">
                <a:schemeClr val="accent1">
                  <a:lumMod val="60000"/>
                  <a:lumOff val="40000"/>
                </a:schemeClr>
              </a:gs>
              <a:gs pos="44000">
                <a:srgbClr val="FF0000"/>
              </a:gs>
            </a:gsLst>
            <a:lin ang="5400000" scaled="1"/>
          </a:gradFill>
        </p:spPr>
        <p:txBody>
          <a:bodyPr/>
          <a:lstStyle/>
          <a:p>
            <a:r>
              <a:rPr lang="hu-HU" dirty="0" smtClean="0"/>
              <a:t>De akkor milyen egy jó jelszó?</a:t>
            </a:r>
            <a:endParaRPr lang="hu-HU" dirty="0"/>
          </a:p>
        </p:txBody>
      </p:sp>
      <p:sp>
        <p:nvSpPr>
          <p:cNvPr id="3" name="Ellipszis 2"/>
          <p:cNvSpPr/>
          <p:nvPr/>
        </p:nvSpPr>
        <p:spPr>
          <a:xfrm>
            <a:off x="0" y="2320290"/>
            <a:ext cx="6880860" cy="3074670"/>
          </a:xfrm>
          <a:prstGeom prst="ellipse">
            <a:avLst/>
          </a:prstGeom>
          <a:gradFill>
            <a:gsLst>
              <a:gs pos="78000">
                <a:schemeClr val="accent1">
                  <a:lumMod val="60000"/>
                  <a:lumOff val="40000"/>
                </a:schemeClr>
              </a:gs>
              <a:gs pos="44000">
                <a:srgbClr val="FF0000"/>
              </a:gs>
            </a:gsLst>
            <a:lin ang="5400000" scaled="1"/>
          </a:gradFill>
          <a:ln>
            <a:solidFill>
              <a:schemeClr val="dk1"/>
            </a:solidFill>
          </a:ln>
        </p:spPr>
        <p:style>
          <a:lnRef idx="0">
            <a:scrgbClr r="0" g="0" b="0"/>
          </a:lnRef>
          <a:fillRef idx="0">
            <a:scrgbClr r="0" g="0" b="0"/>
          </a:fillRef>
          <a:effectRef idx="0">
            <a:scrgbClr r="0" g="0" b="0"/>
          </a:effectRef>
          <a:fontRef idx="minor">
            <a:schemeClr val="dk1"/>
          </a:fontRef>
        </p:style>
        <p:txBody>
          <a:bodyPr rtlCol="0" anchor="ctr"/>
          <a:lstStyle/>
          <a:p>
            <a:pPr algn="ctr"/>
            <a:r>
              <a:rPr lang="hu-HU" dirty="0" smtClean="0"/>
              <a:t>Használj bonyolultabb jelszavakat és használj minél több különleges elemet (pl.: @, #, ? stb.). Az is lehet hogy ez nem lehetséges, mert az adott webhely vagy program nem engedélyezi. Ilyenkor ajánlott számokat és kis és nagy betűk használata.</a:t>
            </a:r>
            <a:endParaRPr lang="hu-HU" dirty="0"/>
          </a:p>
        </p:txBody>
      </p:sp>
      <p:pic>
        <p:nvPicPr>
          <p:cNvPr id="6" name="Kép 5"/>
          <p:cNvPicPr>
            <a:picLocks noChangeAspect="1"/>
          </p:cNvPicPr>
          <p:nvPr/>
        </p:nvPicPr>
        <p:blipFill>
          <a:blip r:embed="rId2"/>
          <a:stretch>
            <a:fillRect/>
          </a:stretch>
        </p:blipFill>
        <p:spPr>
          <a:xfrm>
            <a:off x="7077075" y="2320290"/>
            <a:ext cx="4572000" cy="3038475"/>
          </a:xfrm>
          <a:prstGeom prst="rect">
            <a:avLst/>
          </a:prstGeom>
        </p:spPr>
      </p:pic>
    </p:spTree>
    <p:extLst>
      <p:ext uri="{BB962C8B-B14F-4D97-AF65-F5344CB8AC3E}">
        <p14:creationId xmlns:p14="http://schemas.microsoft.com/office/powerpoint/2010/main" val="27361485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dk1"/>
          </a:solidFill>
        </a:ln>
      </a:spPr>
      <a:bodyPr/>
      <a:lstStyle/>
      <a:style>
        <a:lnRef idx="0">
          <a:scrgbClr r="0" g="0" b="0"/>
        </a:lnRef>
        <a:fillRef idx="0">
          <a:scrgbClr r="0" g="0" b="0"/>
        </a:fillRef>
        <a:effectRef idx="0">
          <a:scrgbClr r="0" g="0" b="0"/>
        </a:effectRef>
        <a:fontRef idx="minor">
          <a:schemeClr val="dk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609</TotalTime>
  <Words>1528</Words>
  <Application>Microsoft Office PowerPoint</Application>
  <PresentationFormat>Szélesvásznú</PresentationFormat>
  <Paragraphs>86</Paragraphs>
  <Slides>24</Slides>
  <Notes>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24</vt:i4>
      </vt:variant>
    </vt:vector>
  </HeadingPairs>
  <TitlesOfParts>
    <vt:vector size="29" baseType="lpstr">
      <vt:lpstr>Arial</vt:lpstr>
      <vt:lpstr>Calibri</vt:lpstr>
      <vt:lpstr>Calibri Light</vt:lpstr>
      <vt:lpstr>Wingdings</vt:lpstr>
      <vt:lpstr>Office-téma</vt:lpstr>
      <vt:lpstr>Az internet veszélyei</vt:lpstr>
      <vt:lpstr>Tartalomjegyzék</vt:lpstr>
      <vt:lpstr>Mi is az a vírus?</vt:lpstr>
      <vt:lpstr>Ez nem hangzik túl jól. Hogyan kaphatok el én is vírust? </vt:lpstr>
      <vt:lpstr>Mik a leggyakoribb vírus fajták?</vt:lpstr>
      <vt:lpstr>PowerPoint-bemutató</vt:lpstr>
      <vt:lpstr>Hűha, ez nem semmi, de mit tehetek ellenük?</vt:lpstr>
      <vt:lpstr>Köszi, hogy megosztottad velem, de van más is. Az egyik barátom mesélte hogy egy internetes játékban valaki feltörte a fiókját.</vt:lpstr>
      <vt:lpstr>De akkor milyen egy jó jelszó?</vt:lpstr>
      <vt:lpstr>Ez eddig oké, de ha a jelszavam @#&amp;?210AiK, akkor hogy jegyezzem meg?</vt:lpstr>
      <vt:lpstr>Fogalmam sincs, ez csak véletlen betűk és számok sorának tűnik.</vt:lpstr>
      <vt:lpstr>Megszeretnék venni egy új játékot, és a neten a bolti ár harmadáért adják. Ráadásul előre kell utalni.</vt:lpstr>
      <vt:lpstr>Most komolyan?! Ne már! Na mindegy remélem az iPad dolog igazi.</vt:lpstr>
      <vt:lpstr> De ne szórakozz velem! Na mindegy. Amúgy láttam Face-en hogy lemondott az amerikai elnök.</vt:lpstr>
      <vt:lpstr>Soha nem gondoltam volna hogy van sötét oldala is az Internetnek.</vt:lpstr>
      <vt:lpstr>Hű…. Hát rendben… Ez azért elég galád!</vt:lpstr>
      <vt:lpstr>De hát mégis mit tehetnék?</vt:lpstr>
      <vt:lpstr>Huh, oké. Én pont ezt csinálom szerencsére. Köszönöm, hogy megmutattad ezeket nekem.</vt:lpstr>
      <vt:lpstr>Mégis mi jöhet még?</vt:lpstr>
      <vt:lpstr>Már előre félek… Mi is az pontosan?</vt:lpstr>
      <vt:lpstr>Na de, mi az „ellenszer”?</vt:lpstr>
      <vt:lpstr>Ugye több nincs?</vt:lpstr>
      <vt:lpstr>Köszönöm hogy elmondtad nekem mindezt. Most már tudom, hogy óvatosabbnak kell lennem.</vt:lpstr>
      <vt:lpstr>Forrás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 internet veszélyei</dc:title>
  <dc:creator>Tanulo16</dc:creator>
  <cp:lastModifiedBy>Gyula bá</cp:lastModifiedBy>
  <cp:revision>67</cp:revision>
  <dcterms:created xsi:type="dcterms:W3CDTF">2017-03-07T13:12:34Z</dcterms:created>
  <dcterms:modified xsi:type="dcterms:W3CDTF">2017-03-24T19:26:19Z</dcterms:modified>
</cp:coreProperties>
</file>