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8" r:id="rId11"/>
    <p:sldId id="269" r:id="rId12"/>
    <p:sldId id="270" r:id="rId13"/>
    <p:sldId id="264" r:id="rId14"/>
    <p:sldId id="266" r:id="rId15"/>
    <p:sldId id="271" r:id="rId16"/>
    <p:sldId id="272" r:id="rId17"/>
    <p:sldId id="273" r:id="rId18"/>
    <p:sldId id="257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800080"/>
    <a:srgbClr val="CC3399"/>
    <a:srgbClr val="CE0C48"/>
    <a:srgbClr val="EA6614"/>
    <a:srgbClr val="07D779"/>
    <a:srgbClr val="FF33CC"/>
    <a:srgbClr val="D70321"/>
    <a:srgbClr val="00FFFF"/>
    <a:srgbClr val="17B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C474E-A45B-4258-B67C-C7954DDD9F94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92852-DE97-43D8-98AD-4C10ACA6A8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833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92852-DE97-43D8-98AD-4C10ACA6A89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321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4563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800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160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124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954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262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718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423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823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17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6627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34AE-942C-4308-83A7-277BE78C6CE6}" type="datetimeFigureOut">
              <a:rPr lang="hu-HU" smtClean="0"/>
              <a:t>2017. 03. 25.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281B1-419B-49BE-8A48-0EEF67E6B6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955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udasbazis.sulinet.hu/hu/informatika/informatika/informatika-6-evfolyam/az-algoritmus-hetkoznapi-fogalmanak-megismerese/az-algoritmusok-tipusai" TargetMode="External"/><Relationship Id="rId2" Type="http://schemas.openxmlformats.org/officeDocument/2006/relationships/hyperlink" Target="https://infoc.eet.bme.hu/ea01/#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mi.hu/informatika/pszeudokod.html" TargetMode="External"/><Relationship Id="rId5" Type="http://schemas.openxmlformats.org/officeDocument/2006/relationships/hyperlink" Target="http://mek.oszk.hu/01200/01255/html/" TargetMode="External"/><Relationship Id="rId4" Type="http://schemas.openxmlformats.org/officeDocument/2006/relationships/hyperlink" Target="http://www.linkgroup.hu/infotools/intro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7200" smtClean="0">
                <a:solidFill>
                  <a:srgbClr val="7030A0"/>
                </a:solidFill>
                <a:latin typeface="Algerian" panose="04020705040A02060702" pitchFamily="82" charset="0"/>
              </a:rPr>
              <a:t>Programozás </a:t>
            </a:r>
            <a:r>
              <a:rPr lang="hu-HU" sz="7200" smtClean="0">
                <a:solidFill>
                  <a:srgbClr val="7030A0"/>
                </a:solidFill>
                <a:latin typeface="Algerian" panose="04020705040A02060702" pitchFamily="82" charset="0"/>
              </a:rPr>
              <a:t>alapjai </a:t>
            </a:r>
            <a:endParaRPr lang="hu-HU" sz="7200" dirty="0">
              <a:solidFill>
                <a:srgbClr val="7030A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9337" y="520223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hu-HU" sz="1600" dirty="0" smtClean="0"/>
              <a:t>Készítette: Csiszár Nóra Anita</a:t>
            </a:r>
          </a:p>
          <a:p>
            <a:pPr algn="l"/>
            <a:r>
              <a:rPr lang="hu-HU" sz="1600" dirty="0" smtClean="0"/>
              <a:t>Felkészítő tanár: Harcsa Edit</a:t>
            </a:r>
          </a:p>
          <a:p>
            <a:pPr algn="l"/>
            <a:r>
              <a:rPr lang="hu-HU" sz="1600" dirty="0" smtClean="0"/>
              <a:t>Iskola: Kispesti Károlyi Mihály Magyar-Spanyol Tannyelvű </a:t>
            </a:r>
            <a:r>
              <a:rPr lang="hu-HU" sz="1600" dirty="0"/>
              <a:t>G</a:t>
            </a:r>
            <a:r>
              <a:rPr lang="hu-HU" sz="1600" dirty="0" smtClean="0"/>
              <a:t>imnázium</a:t>
            </a:r>
          </a:p>
          <a:p>
            <a:pPr algn="l"/>
            <a:r>
              <a:rPr lang="hu-HU" sz="1600" dirty="0" smtClean="0"/>
              <a:t>Címe: </a:t>
            </a:r>
            <a:r>
              <a:rPr lang="hu-HU" sz="1600" dirty="0"/>
              <a:t>1191 Budapest, Simonyi Zsigmond u. </a:t>
            </a:r>
            <a:r>
              <a:rPr lang="hu-HU" sz="1600" dirty="0" smtClean="0"/>
              <a:t>33.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17734252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Számláló ciklus</a:t>
            </a:r>
            <a:endParaRPr lang="hu-HU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Itt </a:t>
            </a:r>
            <a:r>
              <a:rPr lang="hu-HU" dirty="0" smtClean="0">
                <a:solidFill>
                  <a:srgbClr val="00B050"/>
                </a:solidFill>
                <a:latin typeface="Berlin Sans FB Demi" panose="020E0802020502020306" pitchFamily="34" charset="0"/>
              </a:rPr>
              <a:t>pontosan</a:t>
            </a:r>
            <a:r>
              <a:rPr lang="hu-HU" dirty="0" smtClean="0">
                <a:solidFill>
                  <a:srgbClr val="00FFFF"/>
                </a:solidFill>
                <a:latin typeface="Berlin Sans FB Demi" panose="020E0802020502020306" pitchFamily="34" charset="0"/>
              </a:rPr>
              <a:t> </a:t>
            </a:r>
            <a:r>
              <a:rPr lang="hu-HU" dirty="0" smtClean="0"/>
              <a:t>meghatározzuk, hogy hányszor ismétlődik az utasítás:</a:t>
            </a:r>
          </a:p>
          <a:p>
            <a:pPr lvl="1"/>
            <a:r>
              <a:rPr lang="hu-HU" dirty="0" smtClean="0"/>
              <a:t>Ciklus 4-szer</a:t>
            </a:r>
          </a:p>
          <a:p>
            <a:pPr lvl="1"/>
            <a:r>
              <a:rPr lang="hu-HU" dirty="0" smtClean="0"/>
              <a:t>Vonalhúzás</a:t>
            </a:r>
          </a:p>
          <a:p>
            <a:pPr lvl="1"/>
            <a:r>
              <a:rPr lang="hu-HU" dirty="0" smtClean="0"/>
              <a:t>Ciklus vége</a:t>
            </a:r>
          </a:p>
          <a:p>
            <a:r>
              <a:rPr lang="hu-HU" dirty="0" smtClean="0"/>
              <a:t>Tudunk </a:t>
            </a:r>
            <a:r>
              <a:rPr lang="hu-HU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betűvel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jelölhető ciklusváltozókat is használni:</a:t>
            </a:r>
          </a:p>
          <a:p>
            <a:pPr lvl="1"/>
            <a:r>
              <a:rPr lang="hu-HU" dirty="0" smtClean="0"/>
              <a:t>Ciklus i:=1-től 5-ig</a:t>
            </a:r>
          </a:p>
          <a:p>
            <a:pPr lvl="1"/>
            <a:r>
              <a:rPr lang="hu-HU" dirty="0" smtClean="0"/>
              <a:t>Futni</a:t>
            </a:r>
          </a:p>
          <a:p>
            <a:pPr lvl="1"/>
            <a:r>
              <a:rPr lang="hu-HU" dirty="0" smtClean="0"/>
              <a:t>i növelése</a:t>
            </a:r>
          </a:p>
          <a:p>
            <a:pPr lvl="1"/>
            <a:r>
              <a:rPr lang="hu-HU" dirty="0" smtClean="0"/>
              <a:t>Ciklus vége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679269" y="6176963"/>
            <a:ext cx="3461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i: ciklusváltozó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9626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>
                <a:solidFill>
                  <a:srgbClr val="FF33CC"/>
                </a:solidFill>
                <a:latin typeface="Arial Rounded MT Bold" panose="020F0704030504030204" pitchFamily="34" charset="0"/>
              </a:rPr>
              <a:t>Elöltesztelős</a:t>
            </a:r>
            <a:r>
              <a:rPr lang="hu-HU" dirty="0" smtClean="0">
                <a:solidFill>
                  <a:srgbClr val="FF33CC"/>
                </a:solidFill>
                <a:latin typeface="Arial Rounded MT Bold" panose="020F0704030504030204" pitchFamily="34" charset="0"/>
              </a:rPr>
              <a:t> </a:t>
            </a:r>
            <a:r>
              <a:rPr lang="hu-HU" dirty="0">
                <a:solidFill>
                  <a:srgbClr val="FF33CC"/>
                </a:solidFill>
                <a:latin typeface="Arial Rounded MT Bold" panose="020F0704030504030204" pitchFamily="34" charset="0"/>
              </a:rPr>
              <a:t>ciklus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Feltételt a ciklus vizsgálata </a:t>
            </a:r>
            <a:r>
              <a:rPr lang="hu-HU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elŐtt</a:t>
            </a:r>
            <a:r>
              <a:rPr lang="hu-HU" dirty="0" smtClean="0"/>
              <a:t> végezzük el</a:t>
            </a:r>
          </a:p>
          <a:p>
            <a:pPr lvl="1"/>
            <a:r>
              <a:rPr lang="hu-HU" dirty="0" smtClean="0"/>
              <a:t>Ciklus, amíg feltétel (igaz esetén)</a:t>
            </a:r>
          </a:p>
          <a:p>
            <a:pPr lvl="1"/>
            <a:r>
              <a:rPr lang="hu-HU" dirty="0" smtClean="0"/>
              <a:t>Ciklus mag</a:t>
            </a:r>
          </a:p>
          <a:p>
            <a:pPr lvl="1"/>
            <a:r>
              <a:rPr lang="hu-HU" dirty="0" smtClean="0"/>
              <a:t>Ciklus vége</a:t>
            </a:r>
          </a:p>
          <a:p>
            <a:r>
              <a:rPr lang="hu-HU" dirty="0" smtClean="0"/>
              <a:t>Például: ha nagyon szeretjük a csokit és sok van, akkor addig esszük, amíg jól nem lakunk vele. </a:t>
            </a:r>
            <a:r>
              <a:rPr lang="hu-HU" dirty="0" smtClean="0">
                <a:sym typeface="Wingdings" panose="05000000000000000000" pitchFamily="2" charset="2"/>
              </a:rPr>
              <a:t></a:t>
            </a:r>
            <a:endParaRPr lang="hu-HU" dirty="0" smtClean="0"/>
          </a:p>
          <a:p>
            <a:r>
              <a:rPr lang="hu-HU" dirty="0" smtClean="0"/>
              <a:t>Ha nincs csokink, akkor </a:t>
            </a:r>
            <a:r>
              <a:rPr lang="hu-HU" dirty="0" smtClean="0">
                <a:solidFill>
                  <a:srgbClr val="002060"/>
                </a:solidFill>
                <a:latin typeface="Broadway" panose="04040905080B02020502" pitchFamily="82" charset="0"/>
              </a:rPr>
              <a:t>nem</a:t>
            </a:r>
            <a:r>
              <a:rPr lang="hu-HU" dirty="0" smtClean="0"/>
              <a:t> hajtódik végre a ciklus. </a:t>
            </a:r>
            <a:r>
              <a:rPr lang="hu-HU" dirty="0" smtClean="0">
                <a:sym typeface="Wingdings" panose="05000000000000000000" pitchFamily="2" charset="2"/>
              </a:rPr>
              <a:t></a:t>
            </a:r>
            <a:r>
              <a:rPr lang="hu-HU" dirty="0" smtClean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98795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>
                <a:solidFill>
                  <a:srgbClr val="FF00FF"/>
                </a:solidFill>
                <a:latin typeface="Arial Rounded MT Bold" panose="020F0704030504030204" pitchFamily="34" charset="0"/>
              </a:rPr>
              <a:t>Hátultesztelős</a:t>
            </a:r>
            <a:endParaRPr lang="hu-HU" dirty="0">
              <a:solidFill>
                <a:srgbClr val="FF00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Addig </a:t>
            </a:r>
            <a:r>
              <a:rPr lang="hu-HU" dirty="0" smtClean="0">
                <a:solidFill>
                  <a:srgbClr val="07D779"/>
                </a:solidFill>
                <a:latin typeface="Berlin Sans FB Demi" panose="020E0802020502020306" pitchFamily="34" charset="0"/>
              </a:rPr>
              <a:t>ismételjük</a:t>
            </a:r>
            <a:r>
              <a:rPr lang="hu-HU" dirty="0" smtClean="0"/>
              <a:t> a ciklusmagot, amíg nem teljesül a feltétel a ciklus végén.</a:t>
            </a:r>
          </a:p>
          <a:p>
            <a:pPr lvl="1"/>
            <a:r>
              <a:rPr lang="hu-HU" dirty="0" smtClean="0"/>
              <a:t>Ciklus</a:t>
            </a:r>
          </a:p>
          <a:p>
            <a:pPr lvl="1"/>
            <a:r>
              <a:rPr lang="hu-HU" dirty="0" smtClean="0"/>
              <a:t>Ciklusmag</a:t>
            </a:r>
          </a:p>
          <a:p>
            <a:pPr lvl="1"/>
            <a:r>
              <a:rPr lang="hu-HU" dirty="0" smtClean="0"/>
              <a:t>Amíg igaz</a:t>
            </a:r>
          </a:p>
          <a:p>
            <a:pPr lvl="1"/>
            <a:r>
              <a:rPr lang="hu-HU" dirty="0" smtClean="0"/>
              <a:t>Ciklus vége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27328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Pszeudo</a:t>
            </a:r>
            <a:r>
              <a:rPr lang="hu-HU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-kód</a:t>
            </a:r>
            <a:endParaRPr lang="hu-HU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7D779"/>
                </a:solidFill>
                <a:latin typeface="Bernard MT Condensed" panose="02050806060905020404" pitchFamily="18" charset="0"/>
              </a:rPr>
              <a:t>Nem </a:t>
            </a:r>
            <a:r>
              <a:rPr lang="hu-HU" dirty="0" smtClean="0"/>
              <a:t>kell </a:t>
            </a:r>
            <a:r>
              <a:rPr lang="hu-HU" dirty="0" smtClean="0">
                <a:solidFill>
                  <a:srgbClr val="D70321"/>
                </a:solidFill>
                <a:latin typeface="Bodoni MT Poster Compressed" panose="02070706080601050204" pitchFamily="18" charset="0"/>
              </a:rPr>
              <a:t>aprólékosan</a:t>
            </a:r>
            <a:r>
              <a:rPr lang="hu-HU" dirty="0" smtClean="0"/>
              <a:t>, túl pontosan megfogalmazni az utasítást.</a:t>
            </a:r>
          </a:p>
          <a:p>
            <a:r>
              <a:rPr lang="hu-HU" dirty="0" smtClean="0"/>
              <a:t>Nagyon </a:t>
            </a:r>
            <a:r>
              <a:rPr lang="hu-HU" dirty="0" smtClean="0">
                <a:solidFill>
                  <a:srgbClr val="FF33CC"/>
                </a:solidFill>
                <a:latin typeface="Broadway" panose="04040905080B02020502" pitchFamily="82" charset="0"/>
              </a:rPr>
              <a:t>hasonló</a:t>
            </a:r>
            <a:r>
              <a:rPr lang="hu-HU" dirty="0" smtClean="0"/>
              <a:t> a programnyelvhez.</a:t>
            </a:r>
          </a:p>
          <a:p>
            <a:r>
              <a:rPr lang="hu-HU" dirty="0" smtClean="0"/>
              <a:t>Utasítás-</a:t>
            </a:r>
            <a:r>
              <a:rPr lang="hu-HU" dirty="0" smtClean="0">
                <a:solidFill>
                  <a:srgbClr val="EA6614"/>
                </a:solidFill>
                <a:latin typeface="Bauhaus 93" panose="04030905020B02020C02" pitchFamily="82" charset="0"/>
              </a:rPr>
              <a:t>sorozat.</a:t>
            </a:r>
          </a:p>
          <a:p>
            <a:r>
              <a:rPr lang="hu-HU" dirty="0" smtClean="0"/>
              <a:t>Véges </a:t>
            </a:r>
            <a:r>
              <a:rPr lang="hu-HU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sokféle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lépést használhatunk.</a:t>
            </a:r>
          </a:p>
          <a:p>
            <a:r>
              <a:rPr lang="hu-HU" dirty="0" smtClean="0"/>
              <a:t>Vannak </a:t>
            </a:r>
            <a:r>
              <a:rPr lang="hu-HU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állandó</a:t>
            </a:r>
            <a:r>
              <a:rPr lang="hu-HU" dirty="0" smtClean="0"/>
              <a:t> jelek, szavak.</a:t>
            </a:r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027816" y="3696789"/>
            <a:ext cx="4325983" cy="248017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chemeClr val="bg1"/>
                </a:solidFill>
              </a:rPr>
              <a:t>Olvasd be A-t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Ha A páros</a:t>
            </a:r>
          </a:p>
          <a:p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smtClean="0">
                <a:solidFill>
                  <a:schemeClr val="bg1"/>
                </a:solidFill>
              </a:rPr>
              <a:t>                   Akkor írd ki: „páros”</a:t>
            </a:r>
          </a:p>
          <a:p>
            <a:pPr algn="ctr"/>
            <a:r>
              <a:rPr lang="hu-HU" dirty="0" smtClean="0">
                <a:solidFill>
                  <a:schemeClr val="bg1"/>
                </a:solidFill>
              </a:rPr>
              <a:t>        Különben írd ki: „páratlan”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Vége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4680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E0C48"/>
                </a:solidFill>
                <a:latin typeface="Arial Rounded MT Bold" panose="020F0704030504030204" pitchFamily="34" charset="0"/>
              </a:rPr>
              <a:t>Mit csinálhatunk a számítógépen?</a:t>
            </a:r>
            <a:endParaRPr lang="hu-HU" dirty="0">
              <a:solidFill>
                <a:srgbClr val="CE0C4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Adatokat tárolni</a:t>
            </a:r>
          </a:p>
          <a:p>
            <a:r>
              <a:rPr lang="hu-HU" dirty="0"/>
              <a:t>V</a:t>
            </a:r>
            <a:r>
              <a:rPr lang="hu-HU" dirty="0" smtClean="0"/>
              <a:t>égrehajtani feladatokat</a:t>
            </a:r>
          </a:p>
          <a:p>
            <a:endParaRPr lang="hu-HU" dirty="0" smtClean="0"/>
          </a:p>
          <a:p>
            <a:r>
              <a:rPr lang="hu-HU" dirty="0" smtClean="0"/>
              <a:t>Változó vagy konstans</a:t>
            </a:r>
          </a:p>
          <a:p>
            <a:endParaRPr lang="hu-HU" dirty="0"/>
          </a:p>
        </p:txBody>
      </p:sp>
      <p:sp>
        <p:nvSpPr>
          <p:cNvPr id="4" name="Szalagnyíl balra 3"/>
          <p:cNvSpPr/>
          <p:nvPr/>
        </p:nvSpPr>
        <p:spPr>
          <a:xfrm>
            <a:off x="4833258" y="1930128"/>
            <a:ext cx="653143" cy="796834"/>
          </a:xfrm>
          <a:prstGeom prst="curvedLeftArrow">
            <a:avLst>
              <a:gd name="adj1" fmla="val 25000"/>
              <a:gd name="adj2" fmla="val 39920"/>
              <a:gd name="adj3" fmla="val 25000"/>
            </a:avLst>
          </a:prstGeom>
          <a:solidFill>
            <a:srgbClr val="00FF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00FFFF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5486401" y="2163969"/>
            <a:ext cx="1598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F33CC"/>
                </a:solidFill>
                <a:latin typeface="Bernard MT Condensed" panose="02050806060905020404" pitchFamily="18" charset="0"/>
              </a:rPr>
              <a:t>Adatok</a:t>
            </a:r>
            <a:r>
              <a:rPr lang="hu-HU" sz="2400" dirty="0" smtClean="0"/>
              <a:t>on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 flipH="1">
            <a:off x="3187337" y="2625634"/>
            <a:ext cx="2704013" cy="75764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/>
          <p:cNvSpPr txBox="1"/>
          <p:nvPr/>
        </p:nvSpPr>
        <p:spPr>
          <a:xfrm>
            <a:off x="8159931" y="3510251"/>
            <a:ext cx="2939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Logikai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Szám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Szöveg</a:t>
            </a:r>
            <a:endParaRPr lang="hu-HU" sz="2400" dirty="0"/>
          </a:p>
        </p:txBody>
      </p:sp>
      <p:cxnSp>
        <p:nvCxnSpPr>
          <p:cNvPr id="14" name="Egyenes összekötő nyíllal 13"/>
          <p:cNvCxnSpPr/>
          <p:nvPr/>
        </p:nvCxnSpPr>
        <p:spPr>
          <a:xfrm>
            <a:off x="2579915" y="3803445"/>
            <a:ext cx="13062" cy="98256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868680" y="4920951"/>
            <a:ext cx="3435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Számitógép memóriájában vannak</a:t>
            </a:r>
            <a:endParaRPr lang="hu-HU" sz="2000" dirty="0"/>
          </a:p>
        </p:txBody>
      </p:sp>
      <p:cxnSp>
        <p:nvCxnSpPr>
          <p:cNvPr id="11" name="Egyenes összekötő nyíllal 10"/>
          <p:cNvCxnSpPr/>
          <p:nvPr/>
        </p:nvCxnSpPr>
        <p:spPr>
          <a:xfrm>
            <a:off x="5991497" y="2617668"/>
            <a:ext cx="2704013" cy="75764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935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12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rgbClr val="800080"/>
                </a:solidFill>
                <a:latin typeface="Arial Rounded MT Bold" panose="020F0704030504030204" pitchFamily="34" charset="0"/>
              </a:rPr>
              <a:t>Változók</a:t>
            </a:r>
            <a:endParaRPr lang="hu-HU" dirty="0">
              <a:solidFill>
                <a:srgbClr val="80008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71609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Ahhoz, hogy megtudjuk mondani, melyik változót szeretnénk használni, </a:t>
            </a:r>
            <a:r>
              <a:rPr lang="hu-HU" dirty="0" smtClean="0">
                <a:solidFill>
                  <a:srgbClr val="C00000"/>
                </a:solidFill>
                <a:latin typeface="Berlin Sans FB Demi" panose="020E0802020502020306" pitchFamily="34" charset="0"/>
              </a:rPr>
              <a:t>nevet </a:t>
            </a:r>
            <a:r>
              <a:rPr lang="hu-HU" dirty="0" smtClean="0"/>
              <a:t>rendelünk hozzájuk.</a:t>
            </a:r>
          </a:p>
          <a:p>
            <a:endParaRPr lang="hu-HU" dirty="0" smtClean="0"/>
          </a:p>
          <a:p>
            <a:pPr>
              <a:tabLst>
                <a:tab pos="898525" algn="l"/>
              </a:tabLst>
            </a:pPr>
            <a:r>
              <a:rPr lang="hu-HU" dirty="0" err="1" smtClean="0"/>
              <a:t>pl</a:t>
            </a:r>
            <a:r>
              <a:rPr lang="hu-HU" dirty="0" smtClean="0"/>
              <a:t>: 	„Anya</a:t>
            </a:r>
            <a:r>
              <a:rPr lang="hu-HU" dirty="0"/>
              <a:t>, átugrom a </a:t>
            </a:r>
            <a:r>
              <a:rPr lang="hu-HU" dirty="0" smtClean="0"/>
              <a:t>19563967-es házba” helyett: </a:t>
            </a:r>
            <a:br>
              <a:rPr lang="hu-HU" dirty="0" smtClean="0"/>
            </a:br>
            <a:r>
              <a:rPr lang="hu-HU" dirty="0" smtClean="0"/>
              <a:t>	„Anya, átugrom </a:t>
            </a:r>
            <a:r>
              <a:rPr lang="hu-HU" dirty="0" err="1" smtClean="0"/>
              <a:t>Zitáékhoz</a:t>
            </a:r>
            <a:r>
              <a:rPr lang="hu-HU" dirty="0" smtClean="0"/>
              <a:t>”-t használjuk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11628" y="4317274"/>
            <a:ext cx="108421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65438" algn="l"/>
              </a:tabLst>
            </a:pPr>
            <a:r>
              <a:rPr lang="hu-HU" sz="5400" dirty="0" smtClean="0">
                <a:solidFill>
                  <a:srgbClr val="002060"/>
                </a:solidFill>
                <a:latin typeface="Bernard MT Condensed" panose="02050806060905020404" pitchFamily="18" charset="0"/>
              </a:rPr>
              <a:t>M</a:t>
            </a:r>
            <a:r>
              <a:rPr lang="hu-HU" sz="5000" b="1" dirty="0" smtClean="0">
                <a:solidFill>
                  <a:srgbClr val="002060"/>
                </a:solidFill>
                <a:latin typeface="Elephant" panose="02020904090505020303" pitchFamily="18" charset="0"/>
              </a:rPr>
              <a:t>ű</a:t>
            </a:r>
            <a:r>
              <a:rPr lang="hu-HU" sz="4000" dirty="0" smtClean="0">
                <a:solidFill>
                  <a:srgbClr val="002060"/>
                </a:solidFill>
                <a:latin typeface="Bernard MT Condensed" panose="02050806060905020404" pitchFamily="18" charset="0"/>
              </a:rPr>
              <a:t>veletek:</a:t>
            </a:r>
            <a:r>
              <a:rPr lang="hu-HU" sz="4000" dirty="0" smtClean="0"/>
              <a:t> </a:t>
            </a:r>
            <a:r>
              <a:rPr lang="hu-HU" sz="2400" dirty="0" smtClean="0"/>
              <a:t>	- számoknál =&gt; alapműveletek</a:t>
            </a:r>
          </a:p>
          <a:p>
            <a:pPr>
              <a:tabLst>
                <a:tab pos="2865438" algn="l"/>
              </a:tabLst>
            </a:pPr>
            <a:r>
              <a:rPr lang="hu-HU" sz="2400" dirty="0" smtClean="0"/>
              <a:t>	- szöveg =&gt; szövegösszefüggések</a:t>
            </a:r>
            <a:endParaRPr lang="hu-HU" sz="2400" dirty="0"/>
          </a:p>
          <a:p>
            <a:pPr>
              <a:tabLst>
                <a:tab pos="2865438" algn="l"/>
              </a:tabLst>
            </a:pPr>
            <a:r>
              <a:rPr lang="hu-HU" sz="2400" dirty="0"/>
              <a:t>	</a:t>
            </a:r>
            <a:r>
              <a:rPr lang="hu-HU" sz="2400" dirty="0" smtClean="0"/>
              <a:t>- logikai érték =&gt; </a:t>
            </a:r>
            <a:r>
              <a:rPr lang="hu-HU" sz="2400" dirty="0"/>
              <a:t>és, vagy</a:t>
            </a:r>
          </a:p>
          <a:p>
            <a:pPr>
              <a:tabLst>
                <a:tab pos="2865438" algn="l"/>
              </a:tabLst>
            </a:pPr>
            <a:r>
              <a:rPr lang="hu-HU" sz="2400" dirty="0"/>
              <a:t>	</a:t>
            </a:r>
            <a:r>
              <a:rPr lang="hu-HU" sz="2400" dirty="0" smtClean="0"/>
              <a:t>- saját műveletek =&gt; függvények 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0850441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i="1" dirty="0" smtClean="0">
                <a:solidFill>
                  <a:schemeClr val="accent2"/>
                </a:solidFill>
                <a:latin typeface="Old English Text MT" panose="03040902040508030806" pitchFamily="66" charset="0"/>
              </a:rPr>
              <a:t>Ellenőrző kérdések</a:t>
            </a:r>
            <a:endParaRPr lang="hu-HU" i="1" dirty="0">
              <a:solidFill>
                <a:schemeClr val="accent2"/>
              </a:solidFill>
              <a:latin typeface="Old English Text MT" panose="03040902040508030806" pitchFamily="66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Miért van szükség programozási nyelvre?</a:t>
            </a:r>
          </a:p>
          <a:p>
            <a:r>
              <a:rPr lang="hu-HU" dirty="0"/>
              <a:t>Hogyan csoportosíthatjuk a programozási nyelveket?</a:t>
            </a:r>
          </a:p>
          <a:p>
            <a:r>
              <a:rPr lang="hu-HU" dirty="0"/>
              <a:t>Mi</a:t>
            </a:r>
            <a:r>
              <a:rPr lang="hu-HU" dirty="0" smtClean="0"/>
              <a:t> az az algoritmus?</a:t>
            </a:r>
          </a:p>
          <a:p>
            <a:r>
              <a:rPr lang="hu-HU" dirty="0" smtClean="0"/>
              <a:t>Fogalmazz meg egy algoritmust a mindennapi életből!</a:t>
            </a:r>
          </a:p>
          <a:p>
            <a:r>
              <a:rPr lang="hu-HU" dirty="0" smtClean="0"/>
              <a:t>Mi a ciklus?</a:t>
            </a:r>
          </a:p>
          <a:p>
            <a:r>
              <a:rPr lang="hu-HU" dirty="0" smtClean="0"/>
              <a:t>Milyen típusai vannak?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558483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799168" y="1596043"/>
            <a:ext cx="10593665" cy="3665915"/>
          </a:xfrm>
        </p:spPr>
        <p:txBody>
          <a:bodyPr>
            <a:normAutofit/>
          </a:bodyPr>
          <a:lstStyle/>
          <a:p>
            <a:pPr algn="ctr"/>
            <a:r>
              <a:rPr lang="hu-HU" sz="7200" dirty="0">
                <a:solidFill>
                  <a:srgbClr val="002060"/>
                </a:solidFill>
                <a:latin typeface="Algerian" panose="04020705040A02060702" pitchFamily="82" charset="0"/>
              </a:rPr>
              <a:t>Köszönöm </a:t>
            </a:r>
            <a:r>
              <a:rPr lang="hu-HU" sz="7200" dirty="0" smtClean="0">
                <a:solidFill>
                  <a:srgbClr val="002060"/>
                </a:solidFill>
                <a:latin typeface="Algerian" panose="04020705040A02060702" pitchFamily="82" charset="0"/>
              </a:rPr>
              <a:t/>
            </a:r>
            <a:br>
              <a:rPr lang="hu-HU" sz="7200" dirty="0" smtClean="0">
                <a:solidFill>
                  <a:srgbClr val="002060"/>
                </a:solidFill>
                <a:latin typeface="Algerian" panose="04020705040A02060702" pitchFamily="82" charset="0"/>
              </a:rPr>
            </a:br>
            <a:r>
              <a:rPr lang="hu-HU" sz="7200" dirty="0" smtClean="0">
                <a:solidFill>
                  <a:srgbClr val="002060"/>
                </a:solidFill>
                <a:latin typeface="Algerian" panose="04020705040A02060702" pitchFamily="82" charset="0"/>
              </a:rPr>
              <a:t>a </a:t>
            </a:r>
            <a:br>
              <a:rPr lang="hu-HU" sz="7200" dirty="0" smtClean="0">
                <a:solidFill>
                  <a:srgbClr val="002060"/>
                </a:solidFill>
                <a:latin typeface="Algerian" panose="04020705040A02060702" pitchFamily="82" charset="0"/>
              </a:rPr>
            </a:br>
            <a:r>
              <a:rPr lang="hu-HU" sz="7200" dirty="0" smtClean="0">
                <a:solidFill>
                  <a:srgbClr val="002060"/>
                </a:solidFill>
                <a:latin typeface="Algerian" panose="04020705040A02060702" pitchFamily="82" charset="0"/>
              </a:rPr>
              <a:t>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8422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Forrás</a:t>
            </a:r>
            <a:endParaRPr lang="hu-HU" dirty="0">
              <a:solidFill>
                <a:srgbClr val="0070C0"/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/>
              <a:t>27. Ciklus: működés: </a:t>
            </a:r>
            <a:r>
              <a:rPr lang="hu-HU" sz="2000" dirty="0">
                <a:hlinkClick r:id="rId2"/>
              </a:rPr>
              <a:t>https://infoc.eet.bme.hu/ea01/#27</a:t>
            </a:r>
            <a:r>
              <a:rPr lang="hu-HU" sz="2000" dirty="0"/>
              <a:t> (Letöltve : 2017. március 16.)</a:t>
            </a:r>
          </a:p>
          <a:p>
            <a:r>
              <a:rPr lang="hu-HU" sz="2000" dirty="0" smtClean="0"/>
              <a:t>Az </a:t>
            </a:r>
            <a:r>
              <a:rPr lang="hu-HU" sz="2000" dirty="0"/>
              <a:t>algoritmus hétköznapi fogalmának </a:t>
            </a:r>
            <a:r>
              <a:rPr lang="hu-HU" sz="2000" dirty="0" smtClean="0"/>
              <a:t>megismerése: </a:t>
            </a:r>
            <a:r>
              <a:rPr lang="hu-HU" sz="2000" dirty="0" smtClean="0">
                <a:hlinkClick r:id="rId3"/>
              </a:rPr>
              <a:t>http://</a:t>
            </a:r>
            <a:r>
              <a:rPr lang="hu-HU" sz="2000" dirty="0">
                <a:hlinkClick r:id="rId3"/>
              </a:rPr>
              <a:t> </a:t>
            </a:r>
            <a:r>
              <a:rPr lang="hu-HU" sz="2000" dirty="0" err="1" smtClean="0">
                <a:hlinkClick r:id="rId3"/>
              </a:rPr>
              <a:t>tudasbazis.sulinet.hu</a:t>
            </a:r>
            <a:r>
              <a:rPr lang="hu-HU" sz="2000" dirty="0" smtClean="0">
                <a:hlinkClick r:id="rId3"/>
              </a:rPr>
              <a:t>/hu/informatika/</a:t>
            </a:r>
            <a:r>
              <a:rPr lang="hu-HU" sz="2000" dirty="0" err="1" smtClean="0">
                <a:hlinkClick r:id="rId3"/>
              </a:rPr>
              <a:t>informatika</a:t>
            </a:r>
            <a:r>
              <a:rPr lang="hu-HU" sz="2000" dirty="0" smtClean="0">
                <a:hlinkClick r:id="rId3"/>
              </a:rPr>
              <a:t>/informatika-6-evfolyam/</a:t>
            </a:r>
            <a:r>
              <a:rPr lang="hu-HU" sz="2000" dirty="0" err="1" smtClean="0">
                <a:hlinkClick r:id="rId3"/>
              </a:rPr>
              <a:t>az-algoritmus-hetkoznapi-fogalmanak-megismerese</a:t>
            </a:r>
            <a:r>
              <a:rPr lang="hu-HU" sz="2000" dirty="0" smtClean="0">
                <a:hlinkClick r:id="rId3"/>
              </a:rPr>
              <a:t>/</a:t>
            </a:r>
            <a:r>
              <a:rPr lang="hu-HU" sz="2000" dirty="0" err="1" smtClean="0">
                <a:hlinkClick r:id="rId3"/>
              </a:rPr>
              <a:t>az-algoritmusok-tipusai</a:t>
            </a:r>
            <a:r>
              <a:rPr lang="hu-HU" sz="2000" dirty="0" smtClean="0"/>
              <a:t> </a:t>
            </a:r>
            <a:r>
              <a:rPr lang="hu-HU" sz="2000" dirty="0"/>
              <a:t>(Letöltve : 2017. március </a:t>
            </a:r>
            <a:r>
              <a:rPr lang="hu-HU" sz="2000" dirty="0" smtClean="0"/>
              <a:t>11.) </a:t>
            </a:r>
          </a:p>
          <a:p>
            <a:r>
              <a:rPr lang="hu-HU" sz="2000" dirty="0">
                <a:hlinkClick r:id="rId4"/>
              </a:rPr>
              <a:t>http://www.linkgroup.hu/infotools/intro.html</a:t>
            </a:r>
            <a:r>
              <a:rPr lang="hu-HU" sz="2000" dirty="0"/>
              <a:t> (Letöltve : 2017. március 12.)</a:t>
            </a:r>
          </a:p>
          <a:p>
            <a:r>
              <a:rPr lang="hu-HU" sz="2000" dirty="0"/>
              <a:t>Neumann János: A számológép és az agy, 195. (</a:t>
            </a:r>
            <a:r>
              <a:rPr lang="hu-HU" sz="2000" dirty="0">
                <a:hlinkClick r:id="rId5"/>
              </a:rPr>
              <a:t>http://mek.oszk.hu/01200/01255/html/</a:t>
            </a:r>
            <a:r>
              <a:rPr lang="hu-HU" sz="2000" dirty="0"/>
              <a:t>) (Letöltve: 2017. március 5.)</a:t>
            </a:r>
          </a:p>
          <a:p>
            <a:r>
              <a:rPr lang="hu-HU" sz="2000" dirty="0" err="1" smtClean="0"/>
              <a:t>Pszeudokód</a:t>
            </a:r>
            <a:r>
              <a:rPr lang="hu-HU" sz="2000" dirty="0" smtClean="0"/>
              <a:t>: </a:t>
            </a:r>
            <a:r>
              <a:rPr lang="hu-HU" sz="2000" dirty="0" smtClean="0">
                <a:hlinkClick r:id="rId6"/>
              </a:rPr>
              <a:t>http</a:t>
            </a:r>
            <a:r>
              <a:rPr lang="hu-HU" sz="2000" dirty="0">
                <a:hlinkClick r:id="rId6"/>
              </a:rPr>
              <a:t>://www.mimi.hu/informatika/pszeudokod.html</a:t>
            </a:r>
            <a:r>
              <a:rPr lang="hu-HU" sz="2000" dirty="0"/>
              <a:t> (Letöltve : 2017. március 11</a:t>
            </a:r>
            <a:r>
              <a:rPr lang="hu-HU" sz="2000" dirty="0" smtClean="0"/>
              <a:t>.)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2839491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33046"/>
          </a:xfrm>
        </p:spPr>
        <p:txBody>
          <a:bodyPr>
            <a:normAutofit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endParaRPr lang="hu-HU" sz="2200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3877" y="979434"/>
            <a:ext cx="6467006" cy="45672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/>
              <a:t>„A</a:t>
            </a:r>
            <a:r>
              <a:rPr lang="hu-HU" dirty="0"/>
              <a:t>. M. </a:t>
            </a:r>
            <a:r>
              <a:rPr lang="hu-HU" dirty="0" smtClean="0"/>
              <a:t>Turing angol </a:t>
            </a:r>
            <a:r>
              <a:rPr lang="hu-HU" dirty="0"/>
              <a:t>matematikai logikus 1927-ben </a:t>
            </a:r>
            <a:r>
              <a:rPr lang="hu-HU" dirty="0" smtClean="0"/>
              <a:t>kimutatta, hogy </a:t>
            </a:r>
            <a:r>
              <a:rPr lang="hu-HU" dirty="0"/>
              <a:t>olyan programutasításokat is ki lehet dolgozni egy számológép számára, amelyek arra késztetik, hogy valamely más - pontosan meghatározott működésű - számológép módjára viselkedjék. Az ilyen utasításrendszereket, amelyek révén egy gép utánozza egy másik gép viselkedését… programoknak nevezzük</a:t>
            </a:r>
            <a:r>
              <a:rPr lang="hu-HU" dirty="0" smtClean="0"/>
              <a:t>.”</a:t>
            </a:r>
            <a:endParaRPr lang="hu-HU" dirty="0"/>
          </a:p>
          <a:p>
            <a:pPr marL="0" indent="0" algn="ctr">
              <a:buNone/>
            </a:pPr>
            <a:r>
              <a:rPr lang="hu-HU" sz="2000" i="1" dirty="0" smtClean="0"/>
              <a:t>Neumann </a:t>
            </a:r>
            <a:r>
              <a:rPr lang="hu-HU" sz="2000" i="1" dirty="0"/>
              <a:t>János: A számológép és az agy, </a:t>
            </a:r>
            <a:r>
              <a:rPr lang="hu-HU" sz="2000" i="1" dirty="0" smtClean="0"/>
              <a:t>1945</a:t>
            </a:r>
            <a:endParaRPr lang="hu-HU" sz="2000" i="1" dirty="0"/>
          </a:p>
          <a:p>
            <a:pPr algn="ctr"/>
            <a:endParaRPr lang="hu-HU" dirty="0"/>
          </a:p>
        </p:txBody>
      </p:sp>
      <p:pic>
        <p:nvPicPr>
          <p:cNvPr id="1026" name="Picture 2" descr="Képtalálat a következőre: „m.turing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960" y="646319"/>
            <a:ext cx="3488962" cy="52334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8116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Mit jelent a programozás?</a:t>
            </a:r>
            <a:endParaRPr lang="hu-HU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6943" y="1744165"/>
            <a:ext cx="10515600" cy="4351338"/>
          </a:xfrm>
        </p:spPr>
        <p:txBody>
          <a:bodyPr/>
          <a:lstStyle/>
          <a:p>
            <a:r>
              <a:rPr lang="hu-HU" dirty="0"/>
              <a:t>E</a:t>
            </a:r>
            <a:r>
              <a:rPr lang="hu-HU" dirty="0" smtClean="0"/>
              <a:t>gy olyan </a:t>
            </a:r>
            <a:r>
              <a:rPr lang="hu-HU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folyamat,</a:t>
            </a:r>
            <a:r>
              <a:rPr lang="hu-HU" dirty="0" smtClean="0"/>
              <a:t> ahol először </a:t>
            </a:r>
            <a:r>
              <a:rPr lang="hu-HU" dirty="0" smtClean="0">
                <a:solidFill>
                  <a:srgbClr val="0070C0"/>
                </a:solidFill>
                <a:latin typeface="Berlin Sans FB Demi" panose="020E0802020502020306" pitchFamily="34" charset="0"/>
              </a:rPr>
              <a:t>megtervezzük</a:t>
            </a:r>
            <a:r>
              <a:rPr lang="hu-HU" dirty="0" smtClean="0"/>
              <a:t> a feladatot, majd </a:t>
            </a:r>
            <a:r>
              <a:rPr lang="hu-HU" dirty="0" smtClean="0">
                <a:solidFill>
                  <a:srgbClr val="7030A0"/>
                </a:solidFill>
                <a:latin typeface="Bernard MT Condensed" panose="02050806060905020404" pitchFamily="18" charset="0"/>
              </a:rPr>
              <a:t>kidolgozzuk</a:t>
            </a:r>
            <a:r>
              <a:rPr lang="hu-HU" dirty="0" smtClean="0"/>
              <a:t> lépésről lépésre és ha tökéletesítettük, </a:t>
            </a:r>
            <a:r>
              <a:rPr lang="hu-HU" dirty="0" smtClean="0">
                <a:solidFill>
                  <a:srgbClr val="C00000"/>
                </a:solidFill>
                <a:latin typeface="Bodoni MT Poster Compressed" panose="02070706080601050204" pitchFamily="18" charset="0"/>
              </a:rPr>
              <a:t>gyakorlatba átültetjük.</a:t>
            </a:r>
          </a:p>
          <a:p>
            <a:r>
              <a:rPr lang="hu-HU" dirty="0" smtClean="0">
                <a:solidFill>
                  <a:srgbClr val="C00000"/>
                </a:solidFill>
              </a:rPr>
              <a:t>Kódolás </a:t>
            </a:r>
            <a:r>
              <a:rPr lang="hu-HU" dirty="0" smtClean="0"/>
              <a:t>= gépbe való beírás</a:t>
            </a:r>
          </a:p>
          <a:p>
            <a:r>
              <a:rPr lang="hu-HU" dirty="0" smtClean="0"/>
              <a:t>A </a:t>
            </a:r>
            <a:r>
              <a:rPr lang="hu-HU" dirty="0" smtClean="0">
                <a:solidFill>
                  <a:srgbClr val="00B050"/>
                </a:solidFill>
                <a:latin typeface="Bauhaus 93" panose="04030905020B02020C02" pitchFamily="82" charset="0"/>
              </a:rPr>
              <a:t>terv</a:t>
            </a:r>
            <a:r>
              <a:rPr lang="hu-HU" dirty="0" smtClean="0"/>
              <a:t> elkészítéséhez sok kreativitásra lesz szükség…</a:t>
            </a:r>
          </a:p>
          <a:p>
            <a:endParaRPr lang="hu-HU" dirty="0"/>
          </a:p>
        </p:txBody>
      </p:sp>
      <p:sp>
        <p:nvSpPr>
          <p:cNvPr id="9" name="Ellipszis buborék 8"/>
          <p:cNvSpPr/>
          <p:nvPr/>
        </p:nvSpPr>
        <p:spPr>
          <a:xfrm>
            <a:off x="1301988" y="4343841"/>
            <a:ext cx="2181497" cy="1513523"/>
          </a:xfrm>
          <a:prstGeom prst="wedgeEllipseCallou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8800" dirty="0" smtClean="0">
                <a:solidFill>
                  <a:schemeClr val="tx1"/>
                </a:solidFill>
              </a:rPr>
              <a:t>?</a:t>
            </a:r>
            <a:endParaRPr lang="hu-HU" sz="8800" dirty="0">
              <a:solidFill>
                <a:schemeClr val="tx1"/>
              </a:solidFill>
            </a:endParaRPr>
          </a:p>
        </p:txBody>
      </p:sp>
      <p:grpSp>
        <p:nvGrpSpPr>
          <p:cNvPr id="54" name="Csoportba foglalás 53"/>
          <p:cNvGrpSpPr/>
          <p:nvPr/>
        </p:nvGrpSpPr>
        <p:grpSpPr>
          <a:xfrm>
            <a:off x="5011425" y="3745332"/>
            <a:ext cx="923224" cy="3017520"/>
            <a:chOff x="4197416" y="3735977"/>
            <a:chExt cx="923224" cy="3017520"/>
          </a:xfrm>
        </p:grpSpPr>
        <p:sp>
          <p:nvSpPr>
            <p:cNvPr id="10" name="Téglalap 9"/>
            <p:cNvSpPr/>
            <p:nvPr/>
          </p:nvSpPr>
          <p:spPr>
            <a:xfrm>
              <a:off x="4924697" y="3735977"/>
              <a:ext cx="195943" cy="1684224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Háromszög 11"/>
            <p:cNvSpPr/>
            <p:nvPr/>
          </p:nvSpPr>
          <p:spPr>
            <a:xfrm rot="10800000">
              <a:off x="4924697" y="5420201"/>
              <a:ext cx="195943" cy="31439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Szabadkézi sokszög 12"/>
            <p:cNvSpPr/>
            <p:nvPr/>
          </p:nvSpPr>
          <p:spPr>
            <a:xfrm>
              <a:off x="4197416" y="5747657"/>
              <a:ext cx="844847" cy="1005840"/>
            </a:xfrm>
            <a:custGeom>
              <a:avLst/>
              <a:gdLst>
                <a:gd name="connsiteX0" fmla="*/ 844847 w 844847"/>
                <a:gd name="connsiteY0" fmla="*/ 0 h 1005840"/>
                <a:gd name="connsiteX1" fmla="*/ 126390 w 844847"/>
                <a:gd name="connsiteY1" fmla="*/ 274320 h 1005840"/>
                <a:gd name="connsiteX2" fmla="*/ 688093 w 844847"/>
                <a:gd name="connsiteY2" fmla="*/ 496389 h 1005840"/>
                <a:gd name="connsiteX3" fmla="*/ 8824 w 844847"/>
                <a:gd name="connsiteY3" fmla="*/ 587829 h 1005840"/>
                <a:gd name="connsiteX4" fmla="*/ 283144 w 844847"/>
                <a:gd name="connsiteY4" fmla="*/ 809897 h 1005840"/>
                <a:gd name="connsiteX5" fmla="*/ 283144 w 844847"/>
                <a:gd name="connsiteY5" fmla="*/ 809897 h 1005840"/>
                <a:gd name="connsiteX6" fmla="*/ 635841 w 844847"/>
                <a:gd name="connsiteY6" fmla="*/ 1005840 h 1005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4847" h="1005840">
                  <a:moveTo>
                    <a:pt x="844847" y="0"/>
                  </a:moveTo>
                  <a:cubicBezTo>
                    <a:pt x="498681" y="95794"/>
                    <a:pt x="152516" y="191589"/>
                    <a:pt x="126390" y="274320"/>
                  </a:cubicBezTo>
                  <a:cubicBezTo>
                    <a:pt x="100264" y="357051"/>
                    <a:pt x="707687" y="444138"/>
                    <a:pt x="688093" y="496389"/>
                  </a:cubicBezTo>
                  <a:cubicBezTo>
                    <a:pt x="668499" y="548640"/>
                    <a:pt x="76315" y="535578"/>
                    <a:pt x="8824" y="587829"/>
                  </a:cubicBezTo>
                  <a:cubicBezTo>
                    <a:pt x="-58667" y="640080"/>
                    <a:pt x="283144" y="809897"/>
                    <a:pt x="283144" y="809897"/>
                  </a:cubicBezTo>
                  <a:lnTo>
                    <a:pt x="283144" y="809897"/>
                  </a:lnTo>
                  <a:lnTo>
                    <a:pt x="635841" y="100584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4" name="Romboid 23"/>
          <p:cNvSpPr/>
          <p:nvPr/>
        </p:nvSpPr>
        <p:spPr>
          <a:xfrm>
            <a:off x="7116808" y="6237200"/>
            <a:ext cx="2377440" cy="333103"/>
          </a:xfrm>
          <a:prstGeom prst="parallelogram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6" name="Egyenes összekötő 25"/>
          <p:cNvCxnSpPr/>
          <p:nvPr/>
        </p:nvCxnSpPr>
        <p:spPr>
          <a:xfrm flipH="1">
            <a:off x="7406640" y="6250577"/>
            <a:ext cx="53342" cy="3331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flipH="1">
            <a:off x="7823016" y="6241964"/>
            <a:ext cx="53342" cy="3331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>
            <a:stCxn id="24" idx="1"/>
            <a:endCxn id="24" idx="4"/>
          </p:cNvCxnSpPr>
          <p:nvPr/>
        </p:nvCxnSpPr>
        <p:spPr>
          <a:xfrm flipH="1">
            <a:off x="8305528" y="6237200"/>
            <a:ext cx="41638" cy="3331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flipH="1">
            <a:off x="8058692" y="6234248"/>
            <a:ext cx="53342" cy="3331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flipH="1">
            <a:off x="8797289" y="6241963"/>
            <a:ext cx="53342" cy="3331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flipH="1">
            <a:off x="8594816" y="6255340"/>
            <a:ext cx="53342" cy="3331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flipH="1">
            <a:off x="9003301" y="6241962"/>
            <a:ext cx="53342" cy="3331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Csoportba foglalás 3"/>
          <p:cNvGrpSpPr/>
          <p:nvPr/>
        </p:nvGrpSpPr>
        <p:grpSpPr>
          <a:xfrm>
            <a:off x="7043329" y="4232366"/>
            <a:ext cx="2450919" cy="2334672"/>
            <a:chOff x="7043329" y="4232366"/>
            <a:chExt cx="2450919" cy="2334672"/>
          </a:xfrm>
        </p:grpSpPr>
        <p:grpSp>
          <p:nvGrpSpPr>
            <p:cNvPr id="51" name="Csoportba foglalás 50"/>
            <p:cNvGrpSpPr/>
            <p:nvPr/>
          </p:nvGrpSpPr>
          <p:grpSpPr>
            <a:xfrm>
              <a:off x="7498080" y="4232366"/>
              <a:ext cx="1881051" cy="1953210"/>
              <a:chOff x="7498080" y="4232366"/>
              <a:chExt cx="1881051" cy="1953210"/>
            </a:xfrm>
          </p:grpSpPr>
          <p:sp>
            <p:nvSpPr>
              <p:cNvPr id="16" name="Ellipszis 15"/>
              <p:cNvSpPr/>
              <p:nvPr/>
            </p:nvSpPr>
            <p:spPr>
              <a:xfrm>
                <a:off x="7682048" y="5621333"/>
                <a:ext cx="1513114" cy="564243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" name="Henger 14"/>
              <p:cNvSpPr/>
              <p:nvPr/>
            </p:nvSpPr>
            <p:spPr>
              <a:xfrm>
                <a:off x="8003062" y="5254092"/>
                <a:ext cx="796834" cy="699748"/>
              </a:xfrm>
              <a:prstGeom prst="ca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" name="Kocka 13"/>
              <p:cNvSpPr/>
              <p:nvPr/>
            </p:nvSpPr>
            <p:spPr>
              <a:xfrm>
                <a:off x="7498080" y="4232366"/>
                <a:ext cx="1881051" cy="1371600"/>
              </a:xfrm>
              <a:prstGeom prst="cube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" name="Téglalap 16"/>
              <p:cNvSpPr/>
              <p:nvPr/>
            </p:nvSpPr>
            <p:spPr>
              <a:xfrm>
                <a:off x="7682048" y="4781006"/>
                <a:ext cx="1117848" cy="63919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800" dirty="0" smtClean="0">
                    <a:solidFill>
                      <a:schemeClr val="tx1"/>
                    </a:solidFill>
                  </a:rPr>
                  <a:t>Kjxcbkdcbídchbícdhjbldgbvddsgvlb.svdclshvdc.vsdhvlhsdvclsdjhvljshvdcbdvs,jhvcddvcv</a:t>
                </a:r>
                <a:endParaRPr lang="hu-HU" sz="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1" name="Egyenes összekötő 40"/>
            <p:cNvCxnSpPr/>
            <p:nvPr/>
          </p:nvCxnSpPr>
          <p:spPr>
            <a:xfrm flipH="1">
              <a:off x="9232445" y="6233935"/>
              <a:ext cx="53342" cy="3331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gyenes összekötő 42"/>
            <p:cNvCxnSpPr>
              <a:endCxn id="24" idx="5"/>
            </p:cNvCxnSpPr>
            <p:nvPr/>
          </p:nvCxnSpPr>
          <p:spPr>
            <a:xfrm flipH="1">
              <a:off x="7158446" y="6403751"/>
              <a:ext cx="2335802" cy="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gyenes összekötő 31"/>
            <p:cNvCxnSpPr/>
            <p:nvPr/>
          </p:nvCxnSpPr>
          <p:spPr>
            <a:xfrm flipH="1">
              <a:off x="7585711" y="6222274"/>
              <a:ext cx="53342" cy="3331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Csoportba foglalás 51"/>
            <p:cNvGrpSpPr/>
            <p:nvPr/>
          </p:nvGrpSpPr>
          <p:grpSpPr>
            <a:xfrm>
              <a:off x="7043329" y="6335185"/>
              <a:ext cx="2450919" cy="155559"/>
              <a:chOff x="7043329" y="6335185"/>
              <a:chExt cx="2450919" cy="155559"/>
            </a:xfrm>
          </p:grpSpPr>
          <p:cxnSp>
            <p:nvCxnSpPr>
              <p:cNvPr id="48" name="Egyenes összekötő 47"/>
              <p:cNvCxnSpPr/>
              <p:nvPr/>
            </p:nvCxnSpPr>
            <p:spPr>
              <a:xfrm flipH="1">
                <a:off x="7043329" y="6490743"/>
                <a:ext cx="2335802" cy="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Egyenes összekötő 48"/>
              <p:cNvCxnSpPr/>
              <p:nvPr/>
            </p:nvCxnSpPr>
            <p:spPr>
              <a:xfrm flipH="1">
                <a:off x="7158446" y="6335185"/>
                <a:ext cx="2335802" cy="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740185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339690"/>
            <a:ext cx="12042866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 smtClean="0">
                <a:solidFill>
                  <a:srgbClr val="07D779"/>
                </a:solidFill>
                <a:latin typeface="Arial Rounded MT Bold" panose="020F0704030504030204" pitchFamily="34" charset="0"/>
              </a:rPr>
              <a:t>Miért van szükségünk programozási nyelvre?</a:t>
            </a:r>
            <a:endParaRPr lang="hu-HU" sz="4000" dirty="0">
              <a:solidFill>
                <a:srgbClr val="07D779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1) a számítógép csak az egyeseket és a nullákat érti meg.</a:t>
            </a:r>
          </a:p>
          <a:p>
            <a:endParaRPr lang="hu-HU" dirty="0" smtClean="0"/>
          </a:p>
          <a:p>
            <a:r>
              <a:rPr lang="hu-HU" dirty="0" smtClean="0"/>
              <a:t>2) az ember csak az emberi nyelvet érti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  <a:tabLst>
                <a:tab pos="3240000" algn="l"/>
              </a:tabLst>
            </a:pPr>
            <a:r>
              <a:rPr lang="hu-HU" dirty="0" smtClean="0"/>
              <a:t>	</a:t>
            </a:r>
          </a:p>
          <a:p>
            <a:pPr marL="0" indent="0">
              <a:buNone/>
              <a:tabLst>
                <a:tab pos="3240000" algn="l"/>
              </a:tabLst>
            </a:pPr>
            <a:endParaRPr lang="hu-HU" dirty="0"/>
          </a:p>
          <a:p>
            <a:pPr marL="0" indent="0">
              <a:buNone/>
              <a:tabLst>
                <a:tab pos="3240000" algn="l"/>
              </a:tabLst>
            </a:pPr>
            <a:r>
              <a:rPr lang="hu-HU" dirty="0"/>
              <a:t>	</a:t>
            </a:r>
            <a:r>
              <a:rPr lang="hu-HU" dirty="0" smtClean="0"/>
              <a:t>Kompromisszum: kettő közötti megoldás</a:t>
            </a:r>
            <a:endParaRPr lang="hu-HU" dirty="0"/>
          </a:p>
        </p:txBody>
      </p:sp>
      <p:sp>
        <p:nvSpPr>
          <p:cNvPr id="4" name="Jobb oldali kapcsos zárójel 3"/>
          <p:cNvSpPr/>
          <p:nvPr/>
        </p:nvSpPr>
        <p:spPr>
          <a:xfrm>
            <a:off x="9326880" y="1946366"/>
            <a:ext cx="627017" cy="1188720"/>
          </a:xfrm>
          <a:prstGeom prst="rightBrace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zalagnyíl balra 4"/>
          <p:cNvSpPr/>
          <p:nvPr/>
        </p:nvSpPr>
        <p:spPr>
          <a:xfrm>
            <a:off x="10277202" y="2481943"/>
            <a:ext cx="927463" cy="2351314"/>
          </a:xfrm>
          <a:prstGeom prst="curvedLeftArrow">
            <a:avLst/>
          </a:prstGeom>
          <a:solidFill>
            <a:srgbClr val="07D77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9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5422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rgbClr val="17B531"/>
                </a:solidFill>
                <a:latin typeface="Arial Rounded MT Bold" panose="020F0704030504030204" pitchFamily="34" charset="0"/>
              </a:rPr>
              <a:t>Programozási nyelvek</a:t>
            </a:r>
            <a:r>
              <a:rPr lang="hu-HU" dirty="0" smtClean="0">
                <a:latin typeface="Arial Rounded MT Bold" panose="020F0704030504030204" pitchFamily="34" charset="0"/>
              </a:rPr>
              <a:t/>
            </a:r>
            <a:br>
              <a:rPr lang="hu-HU" dirty="0" smtClean="0">
                <a:latin typeface="Arial Rounded MT Bold" panose="020F0704030504030204" pitchFamily="34" charset="0"/>
              </a:rPr>
            </a:br>
            <a:endParaRPr lang="hu-HU" sz="3200" dirty="0">
              <a:latin typeface="Arial Rounded MT Bold" panose="020F0704030504030204" pitchFamily="34" charset="0"/>
            </a:endParaRPr>
          </a:p>
        </p:txBody>
      </p:sp>
      <p:sp>
        <p:nvSpPr>
          <p:cNvPr id="7" name="Szöveg helye 6"/>
          <p:cNvSpPr>
            <a:spLocks noGrp="1"/>
          </p:cNvSpPr>
          <p:nvPr>
            <p:ph type="body" idx="1"/>
          </p:nvPr>
        </p:nvSpPr>
        <p:spPr>
          <a:xfrm>
            <a:off x="2709343" y="5236822"/>
            <a:ext cx="1692000" cy="823912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rgbClr val="0070C0"/>
                </a:solidFill>
                <a:latin typeface="Bernard MT Condensed" panose="02050806060905020404" pitchFamily="18" charset="0"/>
              </a:rPr>
              <a:t>Speciális</a:t>
            </a:r>
          </a:p>
          <a:p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1215343" y="5700734"/>
            <a:ext cx="4680000" cy="720000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 smtClean="0"/>
              <a:t>Könnyű, gyors megfogalmazás</a:t>
            </a:r>
          </a:p>
        </p:txBody>
      </p:sp>
      <p:sp>
        <p:nvSpPr>
          <p:cNvPr id="8" name="Szöveg helye 7"/>
          <p:cNvSpPr>
            <a:spLocks noGrp="1"/>
          </p:cNvSpPr>
          <p:nvPr>
            <p:ph type="body" sz="quarter" idx="3"/>
          </p:nvPr>
        </p:nvSpPr>
        <p:spPr>
          <a:xfrm>
            <a:off x="7676535" y="5236822"/>
            <a:ext cx="1692000" cy="823912"/>
          </a:xfrm>
        </p:spPr>
        <p:txBody>
          <a:bodyPr/>
          <a:lstStyle/>
          <a:p>
            <a:pPr algn="ctr"/>
            <a:r>
              <a:rPr lang="hu-HU" dirty="0">
                <a:solidFill>
                  <a:srgbClr val="0070C0"/>
                </a:solidFill>
                <a:latin typeface="Bernard MT Condensed" panose="02050806060905020404" pitchFamily="18" charset="0"/>
              </a:rPr>
              <a:t>Á</a:t>
            </a:r>
            <a:r>
              <a:rPr lang="hu-HU" dirty="0" smtClean="0">
                <a:solidFill>
                  <a:srgbClr val="0070C0"/>
                </a:solidFill>
                <a:latin typeface="Bernard MT Condensed" panose="02050806060905020404" pitchFamily="18" charset="0"/>
              </a:rPr>
              <a:t>ltalános</a:t>
            </a:r>
          </a:p>
          <a:p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82535" y="5692170"/>
            <a:ext cx="4680000" cy="1080000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 smtClean="0"/>
              <a:t>Nehéz vagy akár lehetetlen megfogalmazás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388959" y="1320161"/>
            <a:ext cx="1061633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/>
              <a:t>„mind a módszerek egy nagy közös kádjából merítenek, csak a </a:t>
            </a:r>
            <a:r>
              <a:rPr lang="hu-HU" sz="3200" dirty="0" smtClean="0"/>
              <a:t>megtálalásuk </a:t>
            </a:r>
            <a:r>
              <a:rPr lang="hu-HU" sz="3200" dirty="0"/>
              <a:t>más és más” </a:t>
            </a:r>
            <a:r>
              <a:rPr lang="hu-HU" dirty="0"/>
              <a:t/>
            </a:r>
            <a:br>
              <a:rPr lang="hu-HU" dirty="0"/>
            </a:br>
            <a:r>
              <a:rPr lang="hu-HU" sz="1200" dirty="0" smtClean="0"/>
              <a:t>Ismeretlen szerző (ismeretlen dátum)</a:t>
            </a:r>
            <a:endParaRPr lang="hu-HU" sz="1200" dirty="0"/>
          </a:p>
          <a:p>
            <a:pPr algn="ctr"/>
            <a:r>
              <a:rPr lang="hu-HU" sz="3600" dirty="0" smtClean="0"/>
              <a:t>Nagyon </a:t>
            </a:r>
            <a:r>
              <a:rPr lang="hu-HU" sz="3600" dirty="0">
                <a:solidFill>
                  <a:srgbClr val="EA6614"/>
                </a:solidFill>
                <a:latin typeface="Agency FB" panose="020B0503020202020204" pitchFamily="34" charset="0"/>
              </a:rPr>
              <a:t>sokféle</a:t>
            </a:r>
            <a:r>
              <a:rPr lang="hu-HU" sz="3600" dirty="0"/>
              <a:t> programnyelv létezi. 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Két </a:t>
            </a:r>
            <a:r>
              <a:rPr lang="hu-HU" sz="3600" dirty="0"/>
              <a:t>nagyobb csoportba sorolhatjuk </a:t>
            </a:r>
            <a:r>
              <a:rPr lang="hu-HU" sz="3600" dirty="0" smtClean="0"/>
              <a:t>őket:</a:t>
            </a:r>
            <a:endParaRPr lang="hu-HU" sz="3600" dirty="0"/>
          </a:p>
        </p:txBody>
      </p:sp>
      <p:cxnSp>
        <p:nvCxnSpPr>
          <p:cNvPr id="13" name="Egyenes összekötő nyíllal 12"/>
          <p:cNvCxnSpPr/>
          <p:nvPr/>
        </p:nvCxnSpPr>
        <p:spPr>
          <a:xfrm flipH="1">
            <a:off x="3438480" y="3879669"/>
            <a:ext cx="962863" cy="1045028"/>
          </a:xfrm>
          <a:prstGeom prst="straightConnector1">
            <a:avLst/>
          </a:prstGeom>
          <a:ln w="57150">
            <a:solidFill>
              <a:srgbClr val="17B53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7446600" y="3879669"/>
            <a:ext cx="962863" cy="1045028"/>
          </a:xfrm>
          <a:prstGeom prst="straightConnector1">
            <a:avLst/>
          </a:prstGeom>
          <a:ln w="57150">
            <a:solidFill>
              <a:srgbClr val="17B53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2944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 build="p"/>
      <p:bldP spid="8" grpId="0" build="p"/>
      <p:bldP spid="6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Megoldás menete/algoritmus </a:t>
            </a:r>
            <a:endParaRPr lang="hu-HU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i="1" dirty="0" smtClean="0"/>
              <a:t>Pontosan mi az az </a:t>
            </a:r>
            <a:r>
              <a:rPr lang="hu-HU" i="1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algoritmus</a:t>
            </a:r>
            <a:r>
              <a:rPr lang="hu-HU" i="1" dirty="0" smtClean="0"/>
              <a:t>?</a:t>
            </a:r>
          </a:p>
          <a:p>
            <a:pPr marL="0" indent="0">
              <a:buNone/>
            </a:pPr>
            <a:endParaRPr lang="hu-HU" i="1" dirty="0" smtClean="0"/>
          </a:p>
          <a:p>
            <a:r>
              <a:rPr lang="hu-HU" dirty="0" smtClean="0"/>
              <a:t>Problémára való </a:t>
            </a:r>
            <a:r>
              <a:rPr lang="hu-HU" dirty="0" smtClean="0">
                <a:solidFill>
                  <a:srgbClr val="00B050"/>
                </a:solidFill>
                <a:latin typeface="Bernard MT Condensed" panose="02050806060905020404" pitchFamily="18" charset="0"/>
              </a:rPr>
              <a:t>megoldás</a:t>
            </a:r>
            <a:r>
              <a:rPr lang="hu-HU" dirty="0" smtClean="0"/>
              <a:t> lépésről lépésre való lehető legkevesebb pontból való </a:t>
            </a:r>
            <a:r>
              <a:rPr lang="hu-HU" dirty="0" smtClean="0">
                <a:solidFill>
                  <a:srgbClr val="92D050"/>
                </a:solidFill>
                <a:latin typeface="Berlin Sans FB Demi" panose="020E0802020502020306" pitchFamily="34" charset="0"/>
              </a:rPr>
              <a:t>leírása.</a:t>
            </a:r>
          </a:p>
          <a:p>
            <a:pPr marL="0" indent="0">
              <a:buNone/>
            </a:pPr>
            <a:r>
              <a:rPr lang="hu-HU" dirty="0" err="1" smtClean="0"/>
              <a:t>Pl</a:t>
            </a:r>
            <a:r>
              <a:rPr lang="hu-HU" dirty="0" smtClean="0"/>
              <a:t>: </a:t>
            </a:r>
            <a:r>
              <a:rPr lang="hu-HU" sz="2400" dirty="0" smtClean="0"/>
              <a:t>Probléma: Elfogyott a tej. </a:t>
            </a:r>
          </a:p>
          <a:p>
            <a:pPr marL="457200" lvl="1" indent="0">
              <a:buNone/>
            </a:pPr>
            <a:r>
              <a:rPr lang="hu-HU" dirty="0" smtClean="0"/>
              <a:t>Megoldás: Kimegyek a boltba, Leveszem a polcról a tejet, Kifizetem, Hazaviszem</a:t>
            </a:r>
          </a:p>
          <a:p>
            <a:r>
              <a:rPr lang="hu-HU" dirty="0" smtClean="0"/>
              <a:t>Itt </a:t>
            </a:r>
            <a:r>
              <a:rPr lang="hu-HU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nem merül fel </a:t>
            </a:r>
            <a:r>
              <a:rPr lang="hu-HU" dirty="0" smtClean="0"/>
              <a:t>még, hogy „Van-e pénzünk? Van-e tej a boltban? Milyen tej van a boltban?”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9488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Folyamat ábra</a:t>
            </a:r>
            <a:r>
              <a:rPr lang="hu-H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hu-H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46760" y="1482566"/>
            <a:ext cx="6620691" cy="3896677"/>
          </a:xfrm>
        </p:spPr>
        <p:txBody>
          <a:bodyPr>
            <a:normAutofit/>
          </a:bodyPr>
          <a:lstStyle/>
          <a:p>
            <a:r>
              <a:rPr lang="hu-HU" dirty="0" smtClean="0"/>
              <a:t>Lépések </a:t>
            </a:r>
            <a:r>
              <a:rPr lang="hu-HU" dirty="0" smtClean="0">
                <a:solidFill>
                  <a:srgbClr val="CC3399"/>
                </a:solidFill>
                <a:latin typeface="Berlin Sans FB Demi" panose="020E0802020502020306" pitchFamily="34" charset="0"/>
              </a:rPr>
              <a:t>rögzítés</a:t>
            </a:r>
            <a:r>
              <a:rPr lang="hu-HU" dirty="0" smtClean="0"/>
              <a:t>ére való módszer egyszerű </a:t>
            </a:r>
            <a:r>
              <a:rPr lang="hu-HU" dirty="0" smtClean="0">
                <a:solidFill>
                  <a:srgbClr val="002060"/>
                </a:solidFill>
                <a:latin typeface="Bernard MT Condensed" panose="02050806060905020404" pitchFamily="18" charset="0"/>
              </a:rPr>
              <a:t>lineáris algoritm</a:t>
            </a:r>
            <a:r>
              <a:rPr lang="hu-HU" dirty="0" smtClean="0"/>
              <a:t>usnál.</a:t>
            </a:r>
          </a:p>
          <a:p>
            <a:r>
              <a:rPr lang="hu-HU" u="sng" dirty="0" smtClean="0">
                <a:solidFill>
                  <a:srgbClr val="FF00FF"/>
                </a:solidFill>
                <a:latin typeface="Agency FB" panose="020B0503020202020204" pitchFamily="34" charset="0"/>
              </a:rPr>
              <a:t>Feltételes algoritmus</a:t>
            </a:r>
            <a:r>
              <a:rPr lang="hu-HU" dirty="0" smtClean="0">
                <a:solidFill>
                  <a:srgbClr val="FF00FF"/>
                </a:solidFill>
                <a:latin typeface="Agency FB" panose="020B0503020202020204" pitchFamily="34" charset="0"/>
              </a:rPr>
              <a:t> </a:t>
            </a:r>
            <a:r>
              <a:rPr lang="hu-HU" dirty="0" smtClean="0"/>
              <a:t>itt minden lehetséges esetet meg kell határoznunk, ezeket </a:t>
            </a:r>
            <a:r>
              <a:rPr lang="hu-HU" dirty="0" smtClean="0">
                <a:solidFill>
                  <a:srgbClr val="17B531"/>
                </a:solidFill>
                <a:latin typeface="Bodoni MT Poster Compressed" panose="02070706080601050204" pitchFamily="18" charset="0"/>
              </a:rPr>
              <a:t>elágazások</a:t>
            </a:r>
            <a:r>
              <a:rPr lang="hu-HU" dirty="0" smtClean="0"/>
              <a:t>nak nevezzük.</a:t>
            </a:r>
          </a:p>
          <a:p>
            <a:r>
              <a:rPr lang="hu-HU" dirty="0" err="1" smtClean="0"/>
              <a:t>Pl</a:t>
            </a:r>
            <a:r>
              <a:rPr lang="hu-HU" dirty="0" smtClean="0"/>
              <a:t>: Elfogyott a tej =&gt; ha van nálunk pénz, akkor kimegyünk a boltba…, ha nincs nálunk pénz, akkor nem megyünk ki a boltba.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367451" y="296386"/>
            <a:ext cx="1645920" cy="7315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EA6614"/>
                </a:solidFill>
              </a:rPr>
              <a:t>Elfogyott a tej</a:t>
            </a:r>
            <a:endParaRPr lang="hu-HU" b="1" dirty="0">
              <a:solidFill>
                <a:srgbClr val="EA6614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7367451" y="1482567"/>
            <a:ext cx="1645920" cy="7315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EA6614"/>
                </a:solidFill>
              </a:rPr>
              <a:t>Kimegyek a boltba</a:t>
            </a:r>
            <a:endParaRPr lang="hu-HU" b="1" dirty="0">
              <a:solidFill>
                <a:srgbClr val="EA6614"/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7367451" y="2746329"/>
            <a:ext cx="1645920" cy="7315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EA6614"/>
                </a:solidFill>
              </a:rPr>
              <a:t>Leveszem a polcról a tejet</a:t>
            </a:r>
            <a:endParaRPr lang="hu-HU" b="1" dirty="0">
              <a:solidFill>
                <a:srgbClr val="EA6614"/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7367451" y="3898312"/>
            <a:ext cx="1645920" cy="7315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EA6614"/>
                </a:solidFill>
              </a:rPr>
              <a:t>Kifizetem</a:t>
            </a:r>
            <a:endParaRPr lang="hu-HU" b="1" dirty="0">
              <a:solidFill>
                <a:srgbClr val="EA6614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7367451" y="5050295"/>
            <a:ext cx="1645920" cy="7315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EA6614"/>
                </a:solidFill>
              </a:rPr>
              <a:t>Hazaviszem</a:t>
            </a:r>
            <a:endParaRPr lang="hu-HU" b="1" dirty="0">
              <a:solidFill>
                <a:srgbClr val="EA6614"/>
              </a:solidFill>
            </a:endParaRPr>
          </a:p>
        </p:txBody>
      </p:sp>
      <p:cxnSp>
        <p:nvCxnSpPr>
          <p:cNvPr id="17" name="Egyenes összekötő nyíllal 16"/>
          <p:cNvCxnSpPr>
            <a:stCxn id="8" idx="2"/>
          </p:cNvCxnSpPr>
          <p:nvPr/>
        </p:nvCxnSpPr>
        <p:spPr>
          <a:xfrm>
            <a:off x="8190411" y="5781815"/>
            <a:ext cx="0" cy="39514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églalap 8"/>
          <p:cNvSpPr/>
          <p:nvPr/>
        </p:nvSpPr>
        <p:spPr>
          <a:xfrm>
            <a:off x="7367451" y="6126480"/>
            <a:ext cx="1645920" cy="7315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EA6614"/>
                </a:solidFill>
              </a:rPr>
              <a:t>Beteszem a hűtőbe</a:t>
            </a:r>
            <a:endParaRPr lang="hu-HU" b="1" dirty="0">
              <a:solidFill>
                <a:srgbClr val="EA6614"/>
              </a:solidFill>
            </a:endParaRPr>
          </a:p>
        </p:txBody>
      </p:sp>
      <p:cxnSp>
        <p:nvCxnSpPr>
          <p:cNvPr id="12" name="Egyenes összekötő nyíllal 11"/>
          <p:cNvCxnSpPr>
            <a:stCxn id="4" idx="2"/>
          </p:cNvCxnSpPr>
          <p:nvPr/>
        </p:nvCxnSpPr>
        <p:spPr>
          <a:xfrm>
            <a:off x="8190411" y="1027906"/>
            <a:ext cx="0" cy="45466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>
            <a:stCxn id="5" idx="2"/>
          </p:cNvCxnSpPr>
          <p:nvPr/>
        </p:nvCxnSpPr>
        <p:spPr>
          <a:xfrm>
            <a:off x="8190411" y="2214087"/>
            <a:ext cx="0" cy="53224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8190411" y="3477849"/>
            <a:ext cx="0" cy="45466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>
            <a:off x="8190411" y="4629832"/>
            <a:ext cx="0" cy="45466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4009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rgbClr val="D70321"/>
                </a:solidFill>
                <a:latin typeface="Arial Rounded MT Bold" panose="020F0704030504030204" pitchFamily="34" charset="0"/>
              </a:rPr>
              <a:t>Elágazások</a:t>
            </a:r>
            <a:endParaRPr lang="hu-HU" dirty="0">
              <a:solidFill>
                <a:srgbClr val="D7032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839786" y="1387785"/>
            <a:ext cx="5157787" cy="823912"/>
          </a:xfrm>
        </p:spPr>
        <p:txBody>
          <a:bodyPr/>
          <a:lstStyle/>
          <a:p>
            <a:r>
              <a:rPr lang="hu-HU" dirty="0" smtClean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>Kétfelé ágazás</a:t>
            </a:r>
            <a:endParaRPr lang="hu-HU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2"/>
          </p:nvPr>
        </p:nvSpPr>
        <p:spPr>
          <a:xfrm>
            <a:off x="839787" y="2515574"/>
            <a:ext cx="5157787" cy="251362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Állítás </a:t>
            </a:r>
            <a:r>
              <a:rPr lang="hu-HU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logikai érték</a:t>
            </a:r>
            <a:r>
              <a:rPr lang="hu-HU" dirty="0" smtClean="0"/>
              <a:t>étől függ</a:t>
            </a:r>
          </a:p>
          <a:p>
            <a:pPr marL="0" indent="0">
              <a:buNone/>
            </a:pPr>
            <a:r>
              <a:rPr lang="hu-HU" dirty="0" smtClean="0"/>
              <a:t>                Hideg van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  <a:tabLst>
                <a:tab pos="3600000" algn="l"/>
              </a:tabLst>
            </a:pPr>
            <a:endParaRPr lang="hu-HU" dirty="0" smtClean="0"/>
          </a:p>
          <a:p>
            <a:pPr marL="0" indent="0">
              <a:buNone/>
              <a:tabLst>
                <a:tab pos="2955925" algn="l"/>
              </a:tabLst>
            </a:pPr>
            <a:r>
              <a:rPr lang="hu-HU" dirty="0"/>
              <a:t> </a:t>
            </a:r>
            <a:r>
              <a:rPr lang="hu-HU" dirty="0" smtClean="0"/>
              <a:t>    </a:t>
            </a:r>
            <a:r>
              <a:rPr lang="hu-HU" dirty="0" smtClean="0">
                <a:solidFill>
                  <a:srgbClr val="07D779"/>
                </a:solidFill>
              </a:rPr>
              <a:t>Igaz	</a:t>
            </a:r>
            <a:r>
              <a:rPr lang="hu-HU" dirty="0" smtClean="0">
                <a:solidFill>
                  <a:srgbClr val="FF0000"/>
                </a:solidFill>
              </a:rPr>
              <a:t>Hamis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084886" y="1387785"/>
            <a:ext cx="5183188" cy="823912"/>
          </a:xfrm>
        </p:spPr>
        <p:txBody>
          <a:bodyPr/>
          <a:lstStyle/>
          <a:p>
            <a:r>
              <a:rPr lang="hu-HU" dirty="0" smtClean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>Többfelé ágazás</a:t>
            </a:r>
            <a:endParaRPr lang="hu-HU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191714"/>
          </a:xfrm>
        </p:spPr>
        <p:txBody>
          <a:bodyPr>
            <a:normAutofit lnSpcReduction="10000"/>
          </a:bodyPr>
          <a:lstStyle/>
          <a:p>
            <a:pPr algn="ctr"/>
            <a:r>
              <a:rPr lang="hu-HU" dirty="0" smtClean="0"/>
              <a:t>A feltétel egy kifejezés vagy tartomány; ezen belül lévő </a:t>
            </a:r>
            <a:r>
              <a:rPr lang="hu-HU" dirty="0" smtClean="0">
                <a:solidFill>
                  <a:schemeClr val="accent6">
                    <a:lumMod val="50000"/>
                  </a:schemeClr>
                </a:solidFill>
                <a:latin typeface="Berlin Sans FB Demi" panose="020E0802020502020306" pitchFamily="34" charset="0"/>
              </a:rPr>
              <a:t>értékek</a:t>
            </a:r>
            <a:r>
              <a:rPr lang="hu-HU" dirty="0" smtClean="0"/>
              <a:t> több felé is ágazhatnak</a:t>
            </a:r>
          </a:p>
          <a:p>
            <a:pPr marL="0" indent="0">
              <a:buNone/>
            </a:pPr>
            <a:endParaRPr lang="hu-HU" dirty="0"/>
          </a:p>
        </p:txBody>
      </p:sp>
      <p:cxnSp>
        <p:nvCxnSpPr>
          <p:cNvPr id="8" name="Egyenes összekötő nyíllal 7"/>
          <p:cNvCxnSpPr/>
          <p:nvPr/>
        </p:nvCxnSpPr>
        <p:spPr>
          <a:xfrm flipH="1">
            <a:off x="1776547" y="3428669"/>
            <a:ext cx="548640" cy="99277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843492" y="5070477"/>
            <a:ext cx="1580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Veszek fel pulcsit</a:t>
            </a:r>
            <a:endParaRPr lang="hu-HU" sz="2400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3550666" y="5029200"/>
            <a:ext cx="1658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Nem veszek fel pulcsit</a:t>
            </a:r>
            <a:endParaRPr lang="hu-HU" sz="2400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7798526" y="3587721"/>
            <a:ext cx="1227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Köszönés</a:t>
            </a:r>
            <a:endParaRPr lang="hu-HU" sz="2000" dirty="0"/>
          </a:p>
        </p:txBody>
      </p:sp>
      <p:cxnSp>
        <p:nvCxnSpPr>
          <p:cNvPr id="20" name="Egyenes összekötő nyíllal 19"/>
          <p:cNvCxnSpPr/>
          <p:nvPr/>
        </p:nvCxnSpPr>
        <p:spPr>
          <a:xfrm flipH="1">
            <a:off x="6688183" y="3987831"/>
            <a:ext cx="953588" cy="74092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/>
          <p:nvPr/>
        </p:nvCxnSpPr>
        <p:spPr>
          <a:xfrm flipH="1">
            <a:off x="7461929" y="3987830"/>
            <a:ext cx="686482" cy="187236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/>
          <p:nvPr/>
        </p:nvCxnSpPr>
        <p:spPr>
          <a:xfrm>
            <a:off x="8484780" y="4014130"/>
            <a:ext cx="354419" cy="105634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>
            <a:off x="8983116" y="3987830"/>
            <a:ext cx="1844271" cy="108264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zövegdoboz 27"/>
          <p:cNvSpPr txBox="1"/>
          <p:nvPr/>
        </p:nvSpPr>
        <p:spPr>
          <a:xfrm>
            <a:off x="5824491" y="4798367"/>
            <a:ext cx="1556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6 ó – 9 ó</a:t>
            </a:r>
          </a:p>
          <a:p>
            <a:pPr algn="ctr"/>
            <a:r>
              <a:rPr lang="hu-HU" dirty="0" smtClean="0"/>
              <a:t>„Jó reggelt!”</a:t>
            </a:r>
            <a:endParaRPr lang="hu-HU" dirty="0"/>
          </a:p>
        </p:txBody>
      </p:sp>
      <p:sp>
        <p:nvSpPr>
          <p:cNvPr id="29" name="Téglalap 28"/>
          <p:cNvSpPr/>
          <p:nvPr/>
        </p:nvSpPr>
        <p:spPr>
          <a:xfrm>
            <a:off x="6463280" y="5928170"/>
            <a:ext cx="1836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 smtClean="0"/>
              <a:t>10 ó – 18 ó</a:t>
            </a:r>
          </a:p>
          <a:p>
            <a:pPr algn="ctr"/>
            <a:r>
              <a:rPr lang="hu-HU" dirty="0" smtClean="0"/>
              <a:t>„Jó napot!”</a:t>
            </a:r>
            <a:endParaRPr lang="hu-HU" dirty="0"/>
          </a:p>
        </p:txBody>
      </p:sp>
      <p:sp>
        <p:nvSpPr>
          <p:cNvPr id="30" name="Téglalap 29"/>
          <p:cNvSpPr/>
          <p:nvPr/>
        </p:nvSpPr>
        <p:spPr>
          <a:xfrm>
            <a:off x="8228964" y="5187247"/>
            <a:ext cx="14408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 smtClean="0"/>
              <a:t>19 ó – 22 ó</a:t>
            </a:r>
          </a:p>
          <a:p>
            <a:pPr algn="ctr"/>
            <a:r>
              <a:rPr lang="hu-HU" dirty="0" smtClean="0"/>
              <a:t>„Jó estét!”</a:t>
            </a:r>
            <a:endParaRPr lang="hu-HU" dirty="0"/>
          </a:p>
        </p:txBody>
      </p:sp>
      <p:sp>
        <p:nvSpPr>
          <p:cNvPr id="31" name="Téglalap 30"/>
          <p:cNvSpPr/>
          <p:nvPr/>
        </p:nvSpPr>
        <p:spPr>
          <a:xfrm>
            <a:off x="10079058" y="5361518"/>
            <a:ext cx="18766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 smtClean="0"/>
              <a:t>23 ó – 5 ó</a:t>
            </a:r>
          </a:p>
          <a:p>
            <a:pPr algn="ctr"/>
            <a:r>
              <a:rPr lang="hu-HU" dirty="0" smtClean="0"/>
              <a:t>„Jó éjszakát!”</a:t>
            </a:r>
            <a:endParaRPr lang="hu-HU" dirty="0"/>
          </a:p>
        </p:txBody>
      </p:sp>
      <p:cxnSp>
        <p:nvCxnSpPr>
          <p:cNvPr id="24" name="Egyenes összekötő nyíllal 23"/>
          <p:cNvCxnSpPr/>
          <p:nvPr/>
        </p:nvCxnSpPr>
        <p:spPr>
          <a:xfrm>
            <a:off x="3556133" y="3428668"/>
            <a:ext cx="548640" cy="99277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9444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uiExpand="1" build="p"/>
      <p:bldP spid="5" grpId="0" build="p"/>
      <p:bldP spid="6" grpId="0" build="p"/>
      <p:bldP spid="16" grpId="0"/>
      <p:bldP spid="17" grpId="0"/>
      <p:bldP spid="18" grpId="0"/>
      <p:bldP spid="28" grpId="0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838200" y="329323"/>
            <a:ext cx="10515600" cy="1325563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rgbClr val="9900FF"/>
                </a:solidFill>
                <a:latin typeface="Arial Rounded MT Bold" panose="020F0704030504030204" pitchFamily="34" charset="0"/>
              </a:rPr>
              <a:t>Ciklusok</a:t>
            </a:r>
            <a:endParaRPr lang="hu-HU" dirty="0">
              <a:solidFill>
                <a:srgbClr val="9900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Addig </a:t>
            </a:r>
            <a:r>
              <a:rPr lang="hu-HU" dirty="0" smtClean="0">
                <a:solidFill>
                  <a:srgbClr val="00B050"/>
                </a:solidFill>
                <a:latin typeface="Broadway" panose="04040905080B02020502" pitchFamily="82" charset="0"/>
              </a:rPr>
              <a:t>ismétel</a:t>
            </a:r>
            <a:r>
              <a:rPr lang="hu-HU" dirty="0" smtClean="0"/>
              <a:t> valamit, amíg nem oldódott meg a probléma.</a:t>
            </a:r>
          </a:p>
          <a:p>
            <a:r>
              <a:rPr lang="hu-HU" dirty="0" smtClean="0"/>
              <a:t>Számláló ciklus</a:t>
            </a:r>
          </a:p>
          <a:p>
            <a:r>
              <a:rPr lang="hu-HU" dirty="0" smtClean="0"/>
              <a:t>Néhány eset során lehet </a:t>
            </a:r>
            <a:r>
              <a:rPr lang="hu-HU" dirty="0" smtClean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több változó</a:t>
            </a:r>
          </a:p>
          <a:p>
            <a:pPr lvl="1"/>
            <a:r>
              <a:rPr lang="hu-HU" dirty="0" err="1" smtClean="0"/>
              <a:t>Elölteszetlős</a:t>
            </a:r>
            <a:endParaRPr lang="hu-HU" dirty="0" smtClean="0"/>
          </a:p>
          <a:p>
            <a:pPr lvl="1"/>
            <a:r>
              <a:rPr lang="hu-HU" dirty="0" err="1" smtClean="0"/>
              <a:t>Hátultesztelős</a:t>
            </a:r>
            <a:endParaRPr lang="hu-HU" dirty="0" smtClean="0"/>
          </a:p>
          <a:p>
            <a:r>
              <a:rPr lang="hu-HU" dirty="0" smtClean="0"/>
              <a:t>Néhány </a:t>
            </a:r>
            <a:r>
              <a:rPr lang="hu-HU" dirty="0" smtClean="0">
                <a:solidFill>
                  <a:srgbClr val="002060"/>
                </a:solidFill>
                <a:latin typeface="Bernard MT Condensed" panose="02050806060905020404" pitchFamily="18" charset="0"/>
              </a:rPr>
              <a:t>kifejezés</a:t>
            </a:r>
          </a:p>
          <a:p>
            <a:pPr lvl="1"/>
            <a:r>
              <a:rPr lang="hu-HU" dirty="0" smtClean="0"/>
              <a:t>Ciklus mag: ismétlődő utasítás</a:t>
            </a:r>
          </a:p>
          <a:p>
            <a:pPr lvl="1"/>
            <a:r>
              <a:rPr lang="hu-HU" dirty="0" smtClean="0"/>
              <a:t>Ciklusváltozó: ciklust vezérlő változó</a:t>
            </a:r>
          </a:p>
          <a:p>
            <a:pPr lvl="1"/>
            <a:r>
              <a:rPr lang="hu-HU" dirty="0" smtClean="0"/>
              <a:t>Ciklusfeltétel: igaz/hamis esetén dől el, hogy végrehajtódik-e az utasítás vagy sem</a:t>
            </a:r>
          </a:p>
          <a:p>
            <a:endParaRPr lang="hu-HU" dirty="0" smtClean="0"/>
          </a:p>
          <a:p>
            <a:endParaRPr lang="hu-HU" dirty="0"/>
          </a:p>
        </p:txBody>
      </p:sp>
      <p:grpSp>
        <p:nvGrpSpPr>
          <p:cNvPr id="3" name="Csoportba foglalás 2"/>
          <p:cNvGrpSpPr/>
          <p:nvPr/>
        </p:nvGrpSpPr>
        <p:grpSpPr>
          <a:xfrm>
            <a:off x="8072846" y="2583272"/>
            <a:ext cx="2730137" cy="2409028"/>
            <a:chOff x="8072846" y="2583272"/>
            <a:chExt cx="2730137" cy="2409028"/>
          </a:xfrm>
        </p:grpSpPr>
        <p:sp>
          <p:nvSpPr>
            <p:cNvPr id="9" name="Téglalap 8"/>
            <p:cNvSpPr/>
            <p:nvPr/>
          </p:nvSpPr>
          <p:spPr>
            <a:xfrm>
              <a:off x="8072846" y="3161211"/>
              <a:ext cx="2246811" cy="126709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11" name="Egyenes összekötő nyíllal 10"/>
            <p:cNvCxnSpPr/>
            <p:nvPr/>
          </p:nvCxnSpPr>
          <p:spPr>
            <a:xfrm>
              <a:off x="9170125" y="2583272"/>
              <a:ext cx="13063" cy="535577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gyenes összekötő nyíllal 11"/>
            <p:cNvCxnSpPr/>
            <p:nvPr/>
          </p:nvCxnSpPr>
          <p:spPr>
            <a:xfrm>
              <a:off x="9157062" y="4456723"/>
              <a:ext cx="13063" cy="535577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Csoportba foglalás 1"/>
            <p:cNvGrpSpPr/>
            <p:nvPr/>
          </p:nvGrpSpPr>
          <p:grpSpPr>
            <a:xfrm>
              <a:off x="9379131" y="2858034"/>
              <a:ext cx="1423852" cy="1873451"/>
              <a:chOff x="9379131" y="2858034"/>
              <a:chExt cx="1423852" cy="1873451"/>
            </a:xfrm>
          </p:grpSpPr>
          <p:cxnSp>
            <p:nvCxnSpPr>
              <p:cNvPr id="16" name="Egyenes összekötő 15"/>
              <p:cNvCxnSpPr/>
              <p:nvPr/>
            </p:nvCxnSpPr>
            <p:spPr>
              <a:xfrm>
                <a:off x="9379131" y="4714806"/>
                <a:ext cx="1423852" cy="0"/>
              </a:xfrm>
              <a:prstGeom prst="line">
                <a:avLst/>
              </a:prstGeom>
              <a:ln w="76200">
                <a:solidFill>
                  <a:srgbClr val="99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Egyenes összekötő 16"/>
              <p:cNvCxnSpPr/>
              <p:nvPr/>
            </p:nvCxnSpPr>
            <p:spPr>
              <a:xfrm>
                <a:off x="10769237" y="2858034"/>
                <a:ext cx="33746" cy="1873451"/>
              </a:xfrm>
              <a:prstGeom prst="line">
                <a:avLst/>
              </a:prstGeom>
              <a:ln w="76200">
                <a:solidFill>
                  <a:srgbClr val="99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gyenes összekötő nyíllal 20"/>
              <p:cNvCxnSpPr/>
              <p:nvPr/>
            </p:nvCxnSpPr>
            <p:spPr>
              <a:xfrm flipH="1">
                <a:off x="9520645" y="2893607"/>
                <a:ext cx="1248592" cy="13948"/>
              </a:xfrm>
              <a:prstGeom prst="straightConnector1">
                <a:avLst/>
              </a:prstGeom>
              <a:ln w="76200">
                <a:solidFill>
                  <a:srgbClr val="99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0270913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686</Words>
  <Application>Microsoft Office PowerPoint</Application>
  <PresentationFormat>Szélesvásznú</PresentationFormat>
  <Paragraphs>144</Paragraphs>
  <Slides>18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35" baseType="lpstr">
      <vt:lpstr>Agency FB</vt:lpstr>
      <vt:lpstr>Algerian</vt:lpstr>
      <vt:lpstr>Arial</vt:lpstr>
      <vt:lpstr>Arial Narrow</vt:lpstr>
      <vt:lpstr>Arial Rounded MT Bold</vt:lpstr>
      <vt:lpstr>Baskerville Old Face</vt:lpstr>
      <vt:lpstr>Bauhaus 93</vt:lpstr>
      <vt:lpstr>Berlin Sans FB Demi</vt:lpstr>
      <vt:lpstr>Bernard MT Condensed</vt:lpstr>
      <vt:lpstr>Bodoni MT Poster Compressed</vt:lpstr>
      <vt:lpstr>Broadway</vt:lpstr>
      <vt:lpstr>Calibri</vt:lpstr>
      <vt:lpstr>Calibri Light</vt:lpstr>
      <vt:lpstr>Elephant</vt:lpstr>
      <vt:lpstr>Old English Text MT</vt:lpstr>
      <vt:lpstr>Wingdings</vt:lpstr>
      <vt:lpstr>Office-téma</vt:lpstr>
      <vt:lpstr>Programozás alapjai </vt:lpstr>
      <vt:lpstr> </vt:lpstr>
      <vt:lpstr>Mit jelent a programozás?</vt:lpstr>
      <vt:lpstr>Miért van szükségünk programozási nyelvre?</vt:lpstr>
      <vt:lpstr>Programozási nyelvek </vt:lpstr>
      <vt:lpstr>Megoldás menete/algoritmus </vt:lpstr>
      <vt:lpstr>Folyamat ábra </vt:lpstr>
      <vt:lpstr>Elágazások</vt:lpstr>
      <vt:lpstr>Ciklusok</vt:lpstr>
      <vt:lpstr>Számláló ciklus</vt:lpstr>
      <vt:lpstr>Elöltesztelős ciklus</vt:lpstr>
      <vt:lpstr>Hátultesztelős</vt:lpstr>
      <vt:lpstr>Pszeudo-kód</vt:lpstr>
      <vt:lpstr>Mit csinálhatunk a számítógépen?</vt:lpstr>
      <vt:lpstr>Változók</vt:lpstr>
      <vt:lpstr>Ellenőrző kérdések</vt:lpstr>
      <vt:lpstr>Köszönöm  a  figyelmet!</vt:lpstr>
      <vt:lpstr>Forrás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programozás alapjai</dc:title>
  <dc:creator>Csiszár Nóri</dc:creator>
  <cp:lastModifiedBy>Nóri</cp:lastModifiedBy>
  <cp:revision>46</cp:revision>
  <dcterms:created xsi:type="dcterms:W3CDTF">2017-03-12T07:19:41Z</dcterms:created>
  <dcterms:modified xsi:type="dcterms:W3CDTF">2017-03-25T19:40:39Z</dcterms:modified>
</cp:coreProperties>
</file>