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1" r:id="rId11"/>
    <p:sldId id="280" r:id="rId12"/>
    <p:sldId id="279" r:id="rId13"/>
    <p:sldId id="278" r:id="rId14"/>
    <p:sldId id="277" r:id="rId15"/>
    <p:sldId id="274" r:id="rId16"/>
    <p:sldId id="275" r:id="rId17"/>
    <p:sldId id="276" r:id="rId18"/>
    <p:sldId id="270" r:id="rId19"/>
    <p:sldId id="272" r:id="rId20"/>
    <p:sldId id="273" r:id="rId21"/>
    <p:sldId id="269" r:id="rId22"/>
    <p:sldId id="281" r:id="rId2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C2FFA766-2183-408B-81A8-BEB799A9451F}">
          <p14:sldIdLst>
            <p14:sldId id="258"/>
            <p14:sldId id="267"/>
          </p14:sldIdLst>
        </p14:section>
        <p14:section name="Porblématérkép" id="{F4CF260B-010E-48D1-A7C6-BB07C1772C96}">
          <p14:sldIdLst>
            <p14:sldId id="259"/>
            <p14:sldId id="260"/>
            <p14:sldId id="261"/>
            <p14:sldId id="262"/>
            <p14:sldId id="263"/>
            <p14:sldId id="264"/>
            <p14:sldId id="266"/>
          </p14:sldIdLst>
        </p14:section>
        <p14:section name="Baj esetén" id="{6637388A-9C42-45C1-B134-5488B26D72BE}">
          <p14:sldIdLst>
            <p14:sldId id="271"/>
          </p14:sldIdLst>
        </p14:section>
        <p14:section name="Tippek" id="{8008753F-E7B1-48AF-8EE3-796E88AB8706}">
          <p14:sldIdLst>
            <p14:sldId id="280"/>
            <p14:sldId id="279"/>
            <p14:sldId id="278"/>
            <p14:sldId id="277"/>
            <p14:sldId id="274"/>
            <p14:sldId id="275"/>
            <p14:sldId id="276"/>
            <p14:sldId id="270"/>
            <p14:sldId id="272"/>
            <p14:sldId id="273"/>
          </p14:sldIdLst>
        </p14:section>
        <p14:section name="Tesztsor" id="{D8893C5D-F9F1-4FB9-8D68-3975E7EA7C61}">
          <p14:sldIdLst>
            <p14:sldId id="26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F74"/>
    <a:srgbClr val="25A2A6"/>
    <a:srgbClr val="D84A4D"/>
    <a:srgbClr val="2174AD"/>
    <a:srgbClr val="3CAC22"/>
    <a:srgbClr val="98CB4A"/>
    <a:srgbClr val="A4D05F"/>
    <a:srgbClr val="48143A"/>
    <a:srgbClr val="F7D842"/>
    <a:srgbClr val="F76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8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26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076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412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88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153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427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0805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775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34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523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B9082-B396-44F0-8DAC-D4EFF1EB9CF5}" type="datetimeFigureOut">
              <a:rPr lang="hu-HU" smtClean="0"/>
              <a:t>2017. 03. 26.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8BC8A-FED1-4792-BE08-31633E4C03C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370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microsoft.com/office/2007/relationships/hdphoto" Target="../media/hdphoto4.wdp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23.gif"/><Relationship Id="rId4" Type="http://schemas.openxmlformats.org/officeDocument/2006/relationships/image" Target="../media/image20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7" b="15222"/>
          <a:stretch/>
        </p:blipFill>
        <p:spPr>
          <a:xfrm>
            <a:off x="0" y="-267160"/>
            <a:ext cx="12192000" cy="4724859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0" y="3425371"/>
            <a:ext cx="12192000" cy="3432628"/>
          </a:xfrm>
          <a:prstGeom prst="rect">
            <a:avLst/>
          </a:prstGeom>
          <a:solidFill>
            <a:srgbClr val="D8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8" name="Egyenes összekötő 7"/>
          <p:cNvCxnSpPr/>
          <p:nvPr/>
        </p:nvCxnSpPr>
        <p:spPr>
          <a:xfrm>
            <a:off x="0" y="3429000"/>
            <a:ext cx="1219200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 rot="2695965">
            <a:off x="-624114" y="2813613"/>
            <a:ext cx="1248228" cy="1248228"/>
          </a:xfrm>
          <a:prstGeom prst="rect">
            <a:avLst/>
          </a:prstGeom>
          <a:solidFill>
            <a:srgbClr val="E7E6E6"/>
          </a:solidFill>
          <a:ln w="571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zövegdoboz 8"/>
          <p:cNvSpPr txBox="1"/>
          <p:nvPr/>
        </p:nvSpPr>
        <p:spPr>
          <a:xfrm>
            <a:off x="176981" y="4024709"/>
            <a:ext cx="60002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7200" b="1" cap="small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hu-HU" sz="6600" b="1" cap="small" dirty="0">
                <a:solidFill>
                  <a:schemeClr val="bg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 INTERNET VESZÉLYEI</a:t>
            </a:r>
            <a:endParaRPr lang="hu-HU" sz="6000" b="1" cap="small" dirty="0">
              <a:solidFill>
                <a:schemeClr val="bg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566828" y="3962990"/>
            <a:ext cx="53346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Béda Bálint</a:t>
            </a:r>
          </a:p>
          <a:p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Felkészítő tanár: </a:t>
            </a:r>
            <a:r>
              <a:rPr lang="hu-HU" sz="2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Vereb Márta Beáta</a:t>
            </a:r>
          </a:p>
          <a:p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Iskola: </a:t>
            </a:r>
            <a:r>
              <a:rPr lang="hu-HU" sz="2400" dirty="0">
                <a:solidFill>
                  <a:schemeClr val="bg1">
                    <a:lumMod val="9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Budapesti Gépészeti Szakképzési Centrum Mechatronikai Szakgimnáziuma</a:t>
            </a:r>
          </a:p>
        </p:txBody>
      </p:sp>
      <p:cxnSp>
        <p:nvCxnSpPr>
          <p:cNvPr id="14" name="Egyenes összekötő 13"/>
          <p:cNvCxnSpPr>
            <a:cxnSpLocks/>
          </p:cNvCxnSpPr>
          <p:nvPr/>
        </p:nvCxnSpPr>
        <p:spPr>
          <a:xfrm>
            <a:off x="6383341" y="4078510"/>
            <a:ext cx="17459" cy="2249715"/>
          </a:xfrm>
          <a:prstGeom prst="line">
            <a:avLst/>
          </a:prstGeom>
          <a:ln w="762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80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Abs val="11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701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01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yíl: sávnyíl 2"/>
          <p:cNvSpPr/>
          <p:nvPr/>
        </p:nvSpPr>
        <p:spPr>
          <a:xfrm>
            <a:off x="1" y="0"/>
            <a:ext cx="12192000" cy="953092"/>
          </a:xfrm>
          <a:prstGeom prst="chevron">
            <a:avLst>
              <a:gd name="adj" fmla="val 0"/>
            </a:avLst>
          </a:prstGeom>
          <a:solidFill>
            <a:srgbClr val="00206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bg1">
                    <a:lumMod val="95000"/>
                  </a:schemeClr>
                </a:solidFill>
              </a:rPr>
              <a:t>Baj esetén kihez fordulhatsz?</a:t>
            </a:r>
          </a:p>
        </p:txBody>
      </p:sp>
      <p:grpSp>
        <p:nvGrpSpPr>
          <p:cNvPr id="30" name="Csoportba foglalás 29"/>
          <p:cNvGrpSpPr/>
          <p:nvPr/>
        </p:nvGrpSpPr>
        <p:grpSpPr>
          <a:xfrm>
            <a:off x="13496" y="3337269"/>
            <a:ext cx="2963864" cy="2224073"/>
            <a:chOff x="13496" y="3337269"/>
            <a:chExt cx="2963864" cy="2224073"/>
          </a:xfrm>
        </p:grpSpPr>
        <p:sp>
          <p:nvSpPr>
            <p:cNvPr id="10" name="Szövegdoboz 9"/>
            <p:cNvSpPr txBox="1"/>
            <p:nvPr/>
          </p:nvSpPr>
          <p:spPr>
            <a:xfrm flipH="1">
              <a:off x="13496" y="3381258"/>
              <a:ext cx="2963864" cy="2180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4400" b="1" dirty="0">
                  <a:solidFill>
                    <a:srgbClr val="1AB49C"/>
                  </a:solidFill>
                </a:rPr>
                <a:t>Egy </a:t>
              </a:r>
              <a:r>
                <a:rPr lang="hu-HU" sz="4400" b="1" dirty="0">
                  <a:solidFill>
                    <a:srgbClr val="D84A4D"/>
                  </a:solidFill>
                </a:rPr>
                <a:t>hatóság</a:t>
              </a:r>
              <a:endParaRPr lang="hu-HU" sz="4400" b="1" dirty="0">
                <a:solidFill>
                  <a:srgbClr val="1AB49C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hu-HU" sz="2800" b="1" dirty="0">
                  <a:solidFill>
                    <a:srgbClr val="1AB49C"/>
                  </a:solidFill>
                </a:rPr>
                <a:t>tevékenysége vagy</a:t>
              </a:r>
            </a:p>
            <a:p>
              <a:r>
                <a:rPr lang="hu-HU" sz="2500" b="1" dirty="0">
                  <a:solidFill>
                    <a:srgbClr val="D84A4D"/>
                  </a:solidFill>
                </a:rPr>
                <a:t>mulasztása</a:t>
              </a:r>
              <a:r>
                <a:rPr lang="hu-HU" sz="2500" b="1" dirty="0">
                  <a:solidFill>
                    <a:srgbClr val="1AB49C"/>
                  </a:solidFill>
                </a:rPr>
                <a:t> alapvető</a:t>
              </a:r>
            </a:p>
            <a:p>
              <a:pPr>
                <a:lnSpc>
                  <a:spcPts val="3000"/>
                </a:lnSpc>
              </a:pPr>
              <a:r>
                <a:rPr lang="hu-HU" sz="3200" b="1" dirty="0">
                  <a:solidFill>
                    <a:srgbClr val="1AB49C"/>
                  </a:solidFill>
                </a:rPr>
                <a:t>jogom </a:t>
              </a:r>
              <a:r>
                <a:rPr lang="hu-HU" sz="3200" b="1" dirty="0">
                  <a:solidFill>
                    <a:srgbClr val="D84A4D"/>
                  </a:solidFill>
                </a:rPr>
                <a:t>sérti </a:t>
              </a:r>
              <a:r>
                <a:rPr lang="hu-HU" sz="3200" b="1" dirty="0">
                  <a:solidFill>
                    <a:srgbClr val="1AB49C"/>
                  </a:solidFill>
                </a:rPr>
                <a:t>vagy</a:t>
              </a:r>
              <a:endParaRPr lang="hu-HU" sz="2400" b="1" dirty="0">
                <a:solidFill>
                  <a:srgbClr val="1AB49C"/>
                </a:solidFill>
              </a:endParaRPr>
            </a:p>
            <a:p>
              <a:pPr>
                <a:lnSpc>
                  <a:spcPts val="2500"/>
                </a:lnSpc>
              </a:pPr>
              <a:r>
                <a:rPr lang="hu-HU" sz="2550" b="1" dirty="0">
                  <a:solidFill>
                    <a:srgbClr val="1AB49C"/>
                  </a:solidFill>
                </a:rPr>
                <a:t>közvetlenül sértheti.</a:t>
              </a:r>
            </a:p>
          </p:txBody>
        </p:sp>
        <p:sp>
          <p:nvSpPr>
            <p:cNvPr id="14" name="Téglalap 13"/>
            <p:cNvSpPr/>
            <p:nvPr/>
          </p:nvSpPr>
          <p:spPr>
            <a:xfrm flipV="1">
              <a:off x="149228" y="3337269"/>
              <a:ext cx="2692400" cy="114066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1" name="Csoportba foglalás 30"/>
          <p:cNvGrpSpPr/>
          <p:nvPr/>
        </p:nvGrpSpPr>
        <p:grpSpPr>
          <a:xfrm>
            <a:off x="3110708" y="3330575"/>
            <a:ext cx="3049588" cy="3822166"/>
            <a:chOff x="3110708" y="3330575"/>
            <a:chExt cx="3049588" cy="3822166"/>
          </a:xfrm>
        </p:grpSpPr>
        <p:sp>
          <p:nvSpPr>
            <p:cNvPr id="12" name="Szövegdoboz 11"/>
            <p:cNvSpPr txBox="1"/>
            <p:nvPr/>
          </p:nvSpPr>
          <p:spPr>
            <a:xfrm>
              <a:off x="3110708" y="3387608"/>
              <a:ext cx="3049588" cy="3765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3800" b="1" dirty="0">
                  <a:solidFill>
                    <a:srgbClr val="1AB49C"/>
                  </a:solidFill>
                </a:rPr>
                <a:t>Ha személyes</a:t>
              </a:r>
            </a:p>
            <a:p>
              <a:pPr>
                <a:lnSpc>
                  <a:spcPts val="5000"/>
                </a:lnSpc>
              </a:pPr>
              <a:r>
                <a:rPr lang="hu-HU" sz="6200" b="1" dirty="0">
                  <a:solidFill>
                    <a:srgbClr val="D84A4D"/>
                  </a:solidFill>
                </a:rPr>
                <a:t>adataim</a:t>
              </a:r>
              <a:r>
                <a:rPr lang="hu-HU" sz="6200" b="1" dirty="0">
                  <a:solidFill>
                    <a:srgbClr val="1AB49C"/>
                  </a:solidFill>
                </a:rPr>
                <a:t> </a:t>
              </a:r>
            </a:p>
            <a:p>
              <a:pPr>
                <a:lnSpc>
                  <a:spcPts val="2000"/>
                </a:lnSpc>
              </a:pPr>
              <a:r>
                <a:rPr lang="hu-HU" sz="2800" b="1" dirty="0">
                  <a:solidFill>
                    <a:srgbClr val="1AB49C"/>
                  </a:solidFill>
                </a:rPr>
                <a:t>védelmével vagy a</a:t>
              </a:r>
            </a:p>
            <a:p>
              <a:r>
                <a:rPr lang="hu-HU" sz="2900" b="1" dirty="0">
                  <a:solidFill>
                    <a:srgbClr val="1AB49C"/>
                  </a:solidFill>
                </a:rPr>
                <a:t>közérdekű </a:t>
              </a:r>
              <a:r>
                <a:rPr lang="hu-HU" sz="2900" b="1" dirty="0">
                  <a:solidFill>
                    <a:srgbClr val="D84A4D"/>
                  </a:solidFill>
                </a:rPr>
                <a:t>adatok</a:t>
              </a:r>
              <a:endParaRPr lang="hu-HU" sz="2400" b="1" dirty="0">
                <a:solidFill>
                  <a:srgbClr val="D84A4D"/>
                </a:solidFill>
              </a:endParaRPr>
            </a:p>
            <a:p>
              <a:r>
                <a:rPr lang="hu-HU" sz="3100" b="1" dirty="0">
                  <a:solidFill>
                    <a:srgbClr val="1AB49C"/>
                  </a:solidFill>
                </a:rPr>
                <a:t>nyilvánosságával</a:t>
              </a:r>
              <a:endParaRPr lang="hu-HU" sz="2400" b="1" dirty="0">
                <a:solidFill>
                  <a:srgbClr val="1AB49C"/>
                </a:solidFill>
              </a:endParaRPr>
            </a:p>
            <a:p>
              <a:pPr>
                <a:lnSpc>
                  <a:spcPts val="4000"/>
                </a:lnSpc>
              </a:pPr>
              <a:r>
                <a:rPr lang="hu-HU" sz="4400" b="1" dirty="0">
                  <a:solidFill>
                    <a:srgbClr val="D84A4D"/>
                  </a:solidFill>
                </a:rPr>
                <a:t>kapcsolatos</a:t>
              </a:r>
              <a:endParaRPr lang="hu-HU" sz="2400" b="1" dirty="0">
                <a:solidFill>
                  <a:srgbClr val="D84A4D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hu-HU" sz="3500" b="1" dirty="0">
                  <a:solidFill>
                    <a:srgbClr val="1AB49C"/>
                  </a:solidFill>
                </a:rPr>
                <a:t>kérdésem van.</a:t>
              </a:r>
            </a:p>
            <a:p>
              <a:endParaRPr lang="hu-HU" sz="2400" b="1" dirty="0">
                <a:solidFill>
                  <a:srgbClr val="1AB49C"/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 flipV="1">
              <a:off x="3180118" y="3330575"/>
              <a:ext cx="2692400" cy="114066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2" name="Csoportba foglalás 31"/>
          <p:cNvGrpSpPr/>
          <p:nvPr/>
        </p:nvGrpSpPr>
        <p:grpSpPr>
          <a:xfrm>
            <a:off x="6096001" y="3330575"/>
            <a:ext cx="2922588" cy="2271908"/>
            <a:chOff x="6096001" y="3330575"/>
            <a:chExt cx="2922588" cy="2271908"/>
          </a:xfrm>
        </p:grpSpPr>
        <p:sp>
          <p:nvSpPr>
            <p:cNvPr id="7" name="Szövegdoboz 6"/>
            <p:cNvSpPr txBox="1"/>
            <p:nvPr/>
          </p:nvSpPr>
          <p:spPr>
            <a:xfrm flipH="1">
              <a:off x="6096001" y="3501908"/>
              <a:ext cx="2922588" cy="21005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800" b="1" dirty="0">
                  <a:solidFill>
                    <a:srgbClr val="D84A4D"/>
                  </a:solidFill>
                </a:rPr>
                <a:t>Jogellenes, </a:t>
              </a:r>
              <a:r>
                <a:rPr lang="hu-HU" sz="2800" b="1" dirty="0">
                  <a:solidFill>
                    <a:srgbClr val="1AB49C"/>
                  </a:solidFill>
                </a:rPr>
                <a:t>illetve</a:t>
              </a:r>
            </a:p>
            <a:p>
              <a:pPr>
                <a:lnSpc>
                  <a:spcPts val="2500"/>
                </a:lnSpc>
              </a:pPr>
              <a:r>
                <a:rPr lang="hu-HU" sz="2400" b="1" dirty="0">
                  <a:solidFill>
                    <a:srgbClr val="1AB49C"/>
                  </a:solidFill>
                </a:rPr>
                <a:t>gyerekekre </a:t>
              </a:r>
              <a:r>
                <a:rPr lang="hu-HU" sz="2400" b="1" dirty="0">
                  <a:solidFill>
                    <a:srgbClr val="D84A4D"/>
                  </a:solidFill>
                </a:rPr>
                <a:t>veszélyes</a:t>
              </a:r>
              <a:endParaRPr lang="hu-HU" sz="2400" b="1" dirty="0">
                <a:solidFill>
                  <a:srgbClr val="1AB49C"/>
                </a:solidFill>
              </a:endParaRPr>
            </a:p>
            <a:p>
              <a:pPr>
                <a:lnSpc>
                  <a:spcPts val="2600"/>
                </a:lnSpc>
              </a:pPr>
              <a:r>
                <a:rPr lang="hu-HU" sz="2400" b="1" dirty="0">
                  <a:solidFill>
                    <a:srgbClr val="1AB49C"/>
                  </a:solidFill>
                </a:rPr>
                <a:t>vagy </a:t>
              </a:r>
              <a:r>
                <a:rPr lang="hu-HU" sz="2400" b="1" dirty="0">
                  <a:solidFill>
                    <a:srgbClr val="D84A4D"/>
                  </a:solidFill>
                </a:rPr>
                <a:t>káros</a:t>
              </a:r>
              <a:r>
                <a:rPr lang="hu-HU" sz="2400" b="1" dirty="0">
                  <a:solidFill>
                    <a:srgbClr val="1AB49C"/>
                  </a:solidFill>
                </a:rPr>
                <a:t> internetes</a:t>
              </a:r>
            </a:p>
            <a:p>
              <a:pPr>
                <a:lnSpc>
                  <a:spcPts val="2200"/>
                </a:lnSpc>
              </a:pPr>
              <a:r>
                <a:rPr lang="hu-HU" sz="2600" b="1" dirty="0">
                  <a:solidFill>
                    <a:srgbClr val="1AB49C"/>
                  </a:solidFill>
                </a:rPr>
                <a:t>tartalmat szeretnék</a:t>
              </a:r>
            </a:p>
            <a:p>
              <a:pPr>
                <a:lnSpc>
                  <a:spcPts val="5000"/>
                </a:lnSpc>
              </a:pPr>
              <a:r>
                <a:rPr lang="hu-HU" sz="5400" b="1" dirty="0">
                  <a:solidFill>
                    <a:srgbClr val="D84A4D"/>
                  </a:solidFill>
                </a:rPr>
                <a:t>jelenteni.</a:t>
              </a:r>
              <a:endParaRPr lang="hu-HU" sz="2400" b="1" dirty="0">
                <a:solidFill>
                  <a:srgbClr val="D84A4D"/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 flipV="1">
              <a:off x="6170151" y="3330575"/>
              <a:ext cx="2692400" cy="114066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8172" y1="72009" x2="18172" y2="72009"/>
                        <a14:foregroundMark x1="20767" y1="72235" x2="20767" y2="72235"/>
                        <a14:foregroundMark x1="23702" y1="72460" x2="23702" y2="72460"/>
                        <a14:foregroundMark x1="26637" y1="73476" x2="26637" y2="73476"/>
                        <a14:foregroundMark x1="29233" y1="72573" x2="29233" y2="72573"/>
                        <a14:foregroundMark x1="34312" y1="72235" x2="34312" y2="72235"/>
                        <a14:foregroundMark x1="36343" y1="72912" x2="36343" y2="72912"/>
                        <a14:foregroundMark x1="39278" y1="73476" x2="39278" y2="73476"/>
                        <a14:foregroundMark x1="42212" y1="72799" x2="42212" y2="72799"/>
                        <a14:foregroundMark x1="45372" y1="72799" x2="45372" y2="72799"/>
                        <a14:foregroundMark x1="46614" y1="74041" x2="81716" y2="72799"/>
                        <a14:foregroundMark x1="16704" y1="73363" x2="84312" y2="739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63" y="734725"/>
            <a:ext cx="2763599" cy="2763599"/>
          </a:xfrm>
          <a:prstGeom prst="rect">
            <a:avLst/>
          </a:prstGeom>
        </p:spPr>
      </p:pic>
      <p:grpSp>
        <p:nvGrpSpPr>
          <p:cNvPr id="33" name="Csoportba foglalás 32"/>
          <p:cNvGrpSpPr/>
          <p:nvPr/>
        </p:nvGrpSpPr>
        <p:grpSpPr>
          <a:xfrm>
            <a:off x="9036051" y="3330575"/>
            <a:ext cx="3138487" cy="3028525"/>
            <a:chOff x="9036051" y="3330575"/>
            <a:chExt cx="3138487" cy="3028525"/>
          </a:xfrm>
        </p:grpSpPr>
        <p:sp>
          <p:nvSpPr>
            <p:cNvPr id="13" name="Szövegdoboz 12"/>
            <p:cNvSpPr txBox="1"/>
            <p:nvPr/>
          </p:nvSpPr>
          <p:spPr>
            <a:xfrm>
              <a:off x="9036051" y="3501908"/>
              <a:ext cx="3138487" cy="2857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550" b="1" dirty="0">
                  <a:solidFill>
                    <a:srgbClr val="1AB49C"/>
                  </a:solidFill>
                </a:rPr>
                <a:t>Ha úgy érzem, bajba</a:t>
              </a:r>
            </a:p>
            <a:p>
              <a:pPr>
                <a:lnSpc>
                  <a:spcPts val="2700"/>
                </a:lnSpc>
              </a:pPr>
              <a:r>
                <a:rPr lang="hu-HU" sz="2600" b="1" dirty="0">
                  <a:solidFill>
                    <a:srgbClr val="1AB49C"/>
                  </a:solidFill>
                </a:rPr>
                <a:t>kerültem, </a:t>
              </a:r>
              <a:r>
                <a:rPr lang="hu-HU" sz="2600" b="1" dirty="0">
                  <a:solidFill>
                    <a:srgbClr val="D84A4D"/>
                  </a:solidFill>
                </a:rPr>
                <a:t>zaklatnak</a:t>
              </a:r>
              <a:r>
                <a:rPr lang="hu-HU" sz="2600" b="1" dirty="0">
                  <a:solidFill>
                    <a:srgbClr val="1AB49C"/>
                  </a:solidFill>
                </a:rPr>
                <a:t> </a:t>
              </a:r>
            </a:p>
            <a:p>
              <a:pPr>
                <a:lnSpc>
                  <a:spcPts val="3000"/>
                </a:lnSpc>
              </a:pPr>
              <a:r>
                <a:rPr lang="hu-HU" sz="3800" b="1" dirty="0">
                  <a:solidFill>
                    <a:srgbClr val="1AB49C"/>
                  </a:solidFill>
                </a:rPr>
                <a:t>a neten, </a:t>
              </a:r>
              <a:r>
                <a:rPr lang="hu-HU" sz="3800" b="1" dirty="0">
                  <a:solidFill>
                    <a:srgbClr val="D84A4D"/>
                  </a:solidFill>
                </a:rPr>
                <a:t>rossz</a:t>
              </a:r>
              <a:endParaRPr lang="hu-HU" sz="2400" b="1" dirty="0">
                <a:solidFill>
                  <a:srgbClr val="D84A4D"/>
                </a:solidFill>
              </a:endParaRPr>
            </a:p>
            <a:p>
              <a:pPr>
                <a:lnSpc>
                  <a:spcPts val="3000"/>
                </a:lnSpc>
              </a:pPr>
              <a:r>
                <a:rPr lang="hu-HU" sz="3400" b="1" dirty="0">
                  <a:solidFill>
                    <a:srgbClr val="D84A4D"/>
                  </a:solidFill>
                </a:rPr>
                <a:t>érzéseket</a:t>
              </a:r>
              <a:r>
                <a:rPr lang="hu-HU" sz="3400" b="1" dirty="0">
                  <a:solidFill>
                    <a:srgbClr val="1AB49C"/>
                  </a:solidFill>
                </a:rPr>
                <a:t> keltő</a:t>
              </a:r>
            </a:p>
            <a:p>
              <a:pPr>
                <a:lnSpc>
                  <a:spcPts val="2500"/>
                </a:lnSpc>
              </a:pPr>
              <a:r>
                <a:rPr lang="hu-HU" sz="2600" b="1" dirty="0">
                  <a:solidFill>
                    <a:srgbClr val="1AB49C"/>
                  </a:solidFill>
                </a:rPr>
                <a:t>weboldalakkal vagy</a:t>
              </a:r>
            </a:p>
            <a:p>
              <a:pPr>
                <a:lnSpc>
                  <a:spcPts val="4000"/>
                </a:lnSpc>
              </a:pPr>
              <a:r>
                <a:rPr lang="hu-HU" sz="4400" b="1" dirty="0">
                  <a:solidFill>
                    <a:srgbClr val="D84A4D"/>
                  </a:solidFill>
                </a:rPr>
                <a:t>üzenetekkel</a:t>
              </a:r>
              <a:endParaRPr lang="hu-HU" sz="2400" b="1" dirty="0">
                <a:solidFill>
                  <a:srgbClr val="1AB49C"/>
                </a:solidFill>
              </a:endParaRPr>
            </a:p>
            <a:p>
              <a:pPr>
                <a:lnSpc>
                  <a:spcPts val="3500"/>
                </a:lnSpc>
              </a:pPr>
              <a:r>
                <a:rPr lang="hu-HU" sz="4200" b="1" dirty="0">
                  <a:solidFill>
                    <a:srgbClr val="1AB49C"/>
                  </a:solidFill>
                </a:rPr>
                <a:t>találkoztam.</a:t>
              </a:r>
            </a:p>
          </p:txBody>
        </p:sp>
        <p:sp>
          <p:nvSpPr>
            <p:cNvPr id="19" name="Téglalap 18"/>
            <p:cNvSpPr/>
            <p:nvPr/>
          </p:nvSpPr>
          <p:spPr>
            <a:xfrm flipV="1">
              <a:off x="9149910" y="3330575"/>
              <a:ext cx="2692400" cy="114066"/>
            </a:xfrm>
            <a:prstGeom prst="rect">
              <a:avLst/>
            </a:prstGeom>
            <a:solidFill>
              <a:srgbClr val="0023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21" name="Kép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307" y1="18347" x2="3307" y2="18347"/>
                        <a14:foregroundMark x1="9350" y1="19139" x2="9350" y2="19139"/>
                        <a14:foregroundMark x1="3535" y1="4530" x2="3421" y2="43601"/>
                        <a14:foregroundMark x1="3649" y1="41563" x2="3649" y2="45187"/>
                        <a14:foregroundMark x1="3763" y1="54813" x2="3934" y2="93658"/>
                        <a14:foregroundMark x1="18757" y1="53681" x2="18643" y2="94111"/>
                        <a14:foregroundMark x1="4561" y1="72707" x2="18985" y2="72593"/>
                        <a14:foregroundMark x1="43101" y1="61608" x2="44470" y2="92639"/>
                        <a14:foregroundMark x1="48632" y1="91846" x2="44299" y2="91393"/>
                        <a14:foregroundMark x1="44299" y1="65912" x2="48461" y2="66591"/>
                        <a14:foregroundMark x1="52908" y1="53114" x2="53136" y2="94111"/>
                        <a14:foregroundMark x1="58837" y1="53341" x2="61688" y2="57418"/>
                        <a14:foregroundMark x1="59293" y1="64326" x2="61859" y2="94224"/>
                        <a14:foregroundMark x1="66249" y1="64439" x2="68985" y2="95130"/>
                        <a14:foregroundMark x1="68415" y1="71687" x2="74572" y2="66138"/>
                        <a14:foregroundMark x1="75029" y1="65119" x2="79247" y2="75425"/>
                        <a14:foregroundMark x1="78620" y1="77123" x2="79190" y2="94677"/>
                        <a14:foregroundMark x1="84778" y1="78935" x2="96465" y2="78369"/>
                        <a14:foregroundMark x1="96864" y1="76670" x2="91961" y2="65685"/>
                        <a14:foregroundMark x1="91334" y1="65685" x2="84778" y2="72140"/>
                        <a14:foregroundMark x1="85633" y1="70102" x2="85747" y2="89921"/>
                        <a14:foregroundMark x1="86032" y1="90374" x2="96237" y2="92639"/>
                        <a14:foregroundMark x1="92075" y1="11665" x2="92702" y2="42129"/>
                        <a14:foregroundMark x1="92588" y1="43148" x2="96066" y2="45187"/>
                        <a14:foregroundMark x1="91790" y1="10646" x2="91790" y2="10646"/>
                        <a14:foregroundMark x1="75542" y1="29558" x2="87514" y2="29332"/>
                        <a14:foregroundMark x1="87514" y1="29332" x2="86773" y2="21291"/>
                        <a14:foregroundMark x1="86545" y1="20612" x2="86545" y2="20612"/>
                        <a14:foregroundMark x1="78734" y1="16082" x2="84379" y2="16308"/>
                        <a14:foregroundMark x1="77993" y1="17554" x2="75200" y2="24575"/>
                        <a14:foregroundMark x1="74914" y1="29898" x2="76853" y2="41903"/>
                        <a14:foregroundMark x1="76967" y1="43148" x2="85405" y2="46093"/>
                        <a14:foregroundMark x1="87514" y1="44168" x2="85519" y2="45413"/>
                        <a14:foregroundMark x1="58210" y1="15629" x2="58324" y2="45187"/>
                        <a14:foregroundMark x1="59350" y1="19592" x2="66135" y2="15402"/>
                        <a14:foregroundMark x1="66990" y1="15402" x2="70525" y2="21065"/>
                        <a14:foregroundMark x1="70182" y1="20385" x2="70639" y2="45187"/>
                        <a14:foregroundMark x1="50000" y1="15402" x2="50228" y2="45187"/>
                        <a14:foregroundMark x1="54390" y1="15629" x2="52794" y2="16874"/>
                        <a14:foregroundMark x1="26169" y1="10872" x2="26967" y2="42129"/>
                        <a14:foregroundMark x1="27423" y1="42809" x2="30502" y2="46433"/>
                        <a14:foregroundMark x1="8837" y1="16082" x2="9293" y2="45413"/>
                        <a14:foregroundMark x1="9977" y1="19592" x2="16249" y2="15855"/>
                        <a14:foregroundMark x1="17389" y1="16082" x2="21038" y2="21065"/>
                        <a14:foregroundMark x1="21266" y1="20612" x2="21152" y2="44168"/>
                        <a14:foregroundMark x1="32896" y1="29105" x2="45952" y2="29898"/>
                        <a14:foregroundMark x1="36431" y1="16535" x2="33352" y2="23330"/>
                        <a14:foregroundMark x1="35861" y1="42129" x2="32497" y2="31370"/>
                        <a14:foregroundMark x1="35747" y1="43148" x2="41277" y2="46319"/>
                        <a14:foregroundMark x1="41961" y1="45413" x2="44698" y2="44394"/>
                        <a14:foregroundMark x1="45325" y1="29558" x2="44698" y2="20612"/>
                        <a14:foregroundMark x1="36773" y1="16308" x2="42189" y2="16308"/>
                        <a14:foregroundMark x1="42417" y1="16082" x2="45211" y2="2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1" y="1584637"/>
            <a:ext cx="2321797" cy="1168841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3" y="1262765"/>
            <a:ext cx="1847850" cy="18397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085" y="1616706"/>
            <a:ext cx="2793762" cy="11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3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yíl: sávnyíl 13"/>
          <p:cNvSpPr/>
          <p:nvPr/>
        </p:nvSpPr>
        <p:spPr>
          <a:xfrm>
            <a:off x="201025" y="1561290"/>
            <a:ext cx="3885854" cy="4972685"/>
          </a:xfrm>
          <a:prstGeom prst="chevron">
            <a:avLst>
              <a:gd name="adj" fmla="val 0"/>
            </a:avLst>
          </a:prstGeom>
          <a:solidFill>
            <a:srgbClr val="25A2A6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endParaRPr lang="hu-HU" sz="3200" b="1" dirty="0"/>
          </a:p>
        </p:txBody>
      </p:sp>
      <p:sp>
        <p:nvSpPr>
          <p:cNvPr id="12" name="Nyíl: sávnyíl 11"/>
          <p:cNvSpPr/>
          <p:nvPr/>
        </p:nvSpPr>
        <p:spPr>
          <a:xfrm>
            <a:off x="4164865" y="1561291"/>
            <a:ext cx="3885854" cy="4972685"/>
          </a:xfrm>
          <a:prstGeom prst="chevron">
            <a:avLst>
              <a:gd name="adj" fmla="val 0"/>
            </a:avLst>
          </a:prstGeom>
          <a:solidFill>
            <a:srgbClr val="25A2A6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endParaRPr lang="hu-HU" sz="3200" b="1" dirty="0"/>
          </a:p>
        </p:txBody>
      </p:sp>
      <p:sp>
        <p:nvSpPr>
          <p:cNvPr id="5" name="Nyíl: sávnyíl 4"/>
          <p:cNvSpPr/>
          <p:nvPr/>
        </p:nvSpPr>
        <p:spPr>
          <a:xfrm>
            <a:off x="2627086" y="0"/>
            <a:ext cx="9564914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hu-HU" sz="3200" b="1" dirty="0"/>
              <a:t>Mit szeretne látni egy betörő leendő áldozata Facebook oldalán?</a:t>
            </a:r>
            <a:endParaRPr lang="hu-HU" sz="2400" b="1" dirty="0"/>
          </a:p>
        </p:txBody>
      </p:sp>
      <p:sp>
        <p:nvSpPr>
          <p:cNvPr id="6" name="Nyíl: ötszög 5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2174A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Facebook?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2" y="1610720"/>
            <a:ext cx="3780000" cy="122514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792" y="1610720"/>
            <a:ext cx="3780000" cy="3047625"/>
          </a:xfrm>
          <a:prstGeom prst="rect">
            <a:avLst/>
          </a:prstGeom>
        </p:spPr>
      </p:pic>
      <p:sp>
        <p:nvSpPr>
          <p:cNvPr id="15" name="Nyíl: sávnyíl 14"/>
          <p:cNvSpPr/>
          <p:nvPr/>
        </p:nvSpPr>
        <p:spPr>
          <a:xfrm>
            <a:off x="8146421" y="1561290"/>
            <a:ext cx="3885854" cy="4972685"/>
          </a:xfrm>
          <a:prstGeom prst="chevron">
            <a:avLst>
              <a:gd name="adj" fmla="val 0"/>
            </a:avLst>
          </a:prstGeom>
          <a:solidFill>
            <a:srgbClr val="25A2A6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endParaRPr lang="hu-HU" sz="3200" b="1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48" y="1610720"/>
            <a:ext cx="3780000" cy="198208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09883" y="2922944"/>
            <a:ext cx="39197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Megadni azt, hogy elutazunk valahova, egyrészt </a:t>
            </a:r>
            <a:r>
              <a:rPr lang="hu-HU" sz="2400" b="1" dirty="0">
                <a:solidFill>
                  <a:srgbClr val="C00000"/>
                </a:solidFill>
              </a:rPr>
              <a:t>felesleges</a:t>
            </a:r>
            <a:r>
              <a:rPr lang="hu-HU" sz="2400" b="1" dirty="0">
                <a:solidFill>
                  <a:schemeClr val="bg1"/>
                </a:solidFill>
              </a:rPr>
              <a:t>, másrészt pedig </a:t>
            </a:r>
            <a:r>
              <a:rPr lang="hu-HU" sz="2400" b="1" dirty="0">
                <a:solidFill>
                  <a:srgbClr val="C00000"/>
                </a:solidFill>
              </a:rPr>
              <a:t>veszélyes</a:t>
            </a:r>
            <a:r>
              <a:rPr lang="hu-HU" sz="2400" b="1" dirty="0">
                <a:solidFill>
                  <a:schemeClr val="bg1"/>
                </a:solidFill>
              </a:rPr>
              <a:t> is, mivel így egy betörő rendkívül </a:t>
            </a:r>
            <a:r>
              <a:rPr lang="hu-HU" sz="2400" b="1" dirty="0">
                <a:solidFill>
                  <a:srgbClr val="C00000"/>
                </a:solidFill>
              </a:rPr>
              <a:t>könnyen megtudja</a:t>
            </a:r>
            <a:r>
              <a:rPr lang="hu-HU" sz="2400" b="1" dirty="0">
                <a:solidFill>
                  <a:schemeClr val="bg1"/>
                </a:solidFill>
              </a:rPr>
              <a:t>, hogy mikor </a:t>
            </a:r>
            <a:r>
              <a:rPr lang="hu-HU" sz="2400" b="1" dirty="0">
                <a:solidFill>
                  <a:srgbClr val="C00000"/>
                </a:solidFill>
              </a:rPr>
              <a:t>nem </a:t>
            </a:r>
            <a:r>
              <a:rPr lang="hu-HU" sz="2400" b="1" dirty="0">
                <a:solidFill>
                  <a:schemeClr val="bg1"/>
                </a:solidFill>
              </a:rPr>
              <a:t>tartózkodunk otthon, és valószínűleg akkor fog </a:t>
            </a:r>
            <a:r>
              <a:rPr lang="hu-HU" sz="2400" b="1" dirty="0">
                <a:solidFill>
                  <a:srgbClr val="C00000"/>
                </a:solidFill>
              </a:rPr>
              <a:t>betörni</a:t>
            </a:r>
            <a:r>
              <a:rPr lang="hu-HU" sz="2400" b="1" dirty="0">
                <a:solidFill>
                  <a:schemeClr val="bg1"/>
                </a:solidFill>
              </a:rPr>
              <a:t> a házunkba.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4217792" y="4658345"/>
            <a:ext cx="378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Ha </a:t>
            </a:r>
            <a:r>
              <a:rPr lang="hu-HU" sz="2400" b="1" dirty="0">
                <a:solidFill>
                  <a:srgbClr val="C00000"/>
                </a:solidFill>
              </a:rPr>
              <a:t>kiposztoljuk</a:t>
            </a:r>
            <a:r>
              <a:rPr lang="hu-HU" sz="2400" b="1" dirty="0">
                <a:solidFill>
                  <a:schemeClr val="bg1"/>
                </a:solidFill>
              </a:rPr>
              <a:t> azt, hogy mi az új szerzeményünk, úgy </a:t>
            </a:r>
            <a:r>
              <a:rPr lang="hu-HU" sz="2400" b="1" dirty="0">
                <a:solidFill>
                  <a:srgbClr val="C00000"/>
                </a:solidFill>
              </a:rPr>
              <a:t>pontos leírást </a:t>
            </a:r>
            <a:r>
              <a:rPr lang="hu-HU" sz="2400" b="1" dirty="0">
                <a:solidFill>
                  <a:schemeClr val="bg1"/>
                </a:solidFill>
              </a:rPr>
              <a:t>adunk, hogy milyen értékek </a:t>
            </a:r>
            <a:r>
              <a:rPr lang="hu-HU" sz="2400" b="1" dirty="0">
                <a:solidFill>
                  <a:srgbClr val="C00000"/>
                </a:solidFill>
              </a:rPr>
              <a:t>találhatóak</a:t>
            </a:r>
            <a:r>
              <a:rPr lang="hu-HU" sz="2400" b="1" dirty="0">
                <a:solidFill>
                  <a:srgbClr val="F15F74"/>
                </a:solidFill>
              </a:rPr>
              <a:t> </a:t>
            </a:r>
            <a:r>
              <a:rPr lang="hu-HU" sz="2400" b="1" dirty="0">
                <a:solidFill>
                  <a:schemeClr val="bg1"/>
                </a:solidFill>
              </a:rPr>
              <a:t>a házunkban.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8085931" y="3669356"/>
            <a:ext cx="39820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/>
                </a:solidFill>
              </a:rPr>
              <a:t>A </a:t>
            </a:r>
            <a:r>
              <a:rPr lang="hu-HU" sz="2400" b="1" dirty="0">
                <a:solidFill>
                  <a:srgbClr val="C00000"/>
                </a:solidFill>
              </a:rPr>
              <a:t>lakcímünket</a:t>
            </a:r>
            <a:r>
              <a:rPr lang="hu-HU" sz="2400" b="1" dirty="0">
                <a:solidFill>
                  <a:schemeClr val="bg1"/>
                </a:solidFill>
              </a:rPr>
              <a:t> nyilvánossággá kürtölni </a:t>
            </a:r>
            <a:r>
              <a:rPr lang="hu-HU" sz="2400" b="1" dirty="0">
                <a:solidFill>
                  <a:srgbClr val="C00000"/>
                </a:solidFill>
              </a:rPr>
              <a:t>nem</a:t>
            </a:r>
            <a:r>
              <a:rPr lang="hu-HU" sz="2400" b="1" dirty="0">
                <a:solidFill>
                  <a:schemeClr val="bg1"/>
                </a:solidFill>
              </a:rPr>
              <a:t> túl jó döntés. Ha csak ezt a </a:t>
            </a:r>
            <a:r>
              <a:rPr lang="hu-HU" sz="2400" b="1" dirty="0">
                <a:solidFill>
                  <a:srgbClr val="C00000"/>
                </a:solidFill>
              </a:rPr>
              <a:t>három információt </a:t>
            </a:r>
            <a:r>
              <a:rPr lang="hu-HU" sz="2400" b="1" dirty="0">
                <a:solidFill>
                  <a:schemeClr val="bg1"/>
                </a:solidFill>
              </a:rPr>
              <a:t>nézzük, amit eddig felsoroltunk, akkor egy betörőnek megvan az </a:t>
            </a:r>
            <a:r>
              <a:rPr lang="hu-HU" sz="2400" b="1" dirty="0">
                <a:solidFill>
                  <a:srgbClr val="C00000"/>
                </a:solidFill>
              </a:rPr>
              <a:t>időpont</a:t>
            </a:r>
            <a:r>
              <a:rPr lang="hu-HU" sz="2400" b="1" dirty="0">
                <a:solidFill>
                  <a:schemeClr val="bg1"/>
                </a:solidFill>
              </a:rPr>
              <a:t>, a </a:t>
            </a:r>
            <a:r>
              <a:rPr lang="hu-HU" sz="2400" b="1" dirty="0">
                <a:solidFill>
                  <a:srgbClr val="C00000"/>
                </a:solidFill>
              </a:rPr>
              <a:t>helyszín</a:t>
            </a:r>
            <a:r>
              <a:rPr lang="hu-HU" sz="2400" b="1" dirty="0">
                <a:solidFill>
                  <a:schemeClr val="bg1"/>
                </a:solidFill>
              </a:rPr>
              <a:t>, és a </a:t>
            </a:r>
            <a:r>
              <a:rPr lang="hu-HU" sz="2400" b="1" dirty="0">
                <a:solidFill>
                  <a:srgbClr val="C00000"/>
                </a:solidFill>
              </a:rPr>
              <a:t>tárgy</a:t>
            </a:r>
            <a:r>
              <a:rPr lang="hu-HU" sz="24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000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7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5" grpId="0" animBg="1"/>
      <p:bldP spid="6" grpId="0" animBg="1"/>
      <p:bldP spid="15" grpId="0" animBg="1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sávnyíl 3"/>
          <p:cNvSpPr/>
          <p:nvPr/>
        </p:nvSpPr>
        <p:spPr>
          <a:xfrm>
            <a:off x="2452914" y="1"/>
            <a:ext cx="9776158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ctr"/>
            <a:r>
              <a:rPr lang="hu-HU" sz="3200" b="1" dirty="0"/>
              <a:t>Mit </a:t>
            </a:r>
            <a:r>
              <a:rPr lang="hu-HU" sz="3200" b="1" dirty="0">
                <a:solidFill>
                  <a:srgbClr val="F15F74"/>
                </a:solidFill>
              </a:rPr>
              <a:t>nem</a:t>
            </a:r>
            <a:r>
              <a:rPr lang="hu-HU" sz="3200" b="1" dirty="0">
                <a:solidFill>
                  <a:srgbClr val="D84A4D"/>
                </a:solidFill>
              </a:rPr>
              <a:t> </a:t>
            </a:r>
            <a:r>
              <a:rPr lang="hu-HU" sz="3200" b="1" dirty="0"/>
              <a:t>szeretne látni egy munkáltató leendő alkalmazottjának Facebook oldalán?</a:t>
            </a:r>
          </a:p>
        </p:txBody>
      </p:sp>
      <p:sp>
        <p:nvSpPr>
          <p:cNvPr id="6" name="Nyíl: ötszög 5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2174A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cap="small" dirty="0">
                <a:latin typeface="Arial" panose="020B0604020202020204" pitchFamily="34" charset="0"/>
                <a:cs typeface="Arial" panose="020B0604020202020204" pitchFamily="34" charset="0"/>
              </a:rPr>
              <a:t>Facebook?</a:t>
            </a:r>
          </a:p>
        </p:txBody>
      </p:sp>
      <p:sp>
        <p:nvSpPr>
          <p:cNvPr id="5" name="Nyíl: sávnyíl 4"/>
          <p:cNvSpPr/>
          <p:nvPr/>
        </p:nvSpPr>
        <p:spPr>
          <a:xfrm>
            <a:off x="201025" y="1561290"/>
            <a:ext cx="3885854" cy="4972685"/>
          </a:xfrm>
          <a:prstGeom prst="chevron">
            <a:avLst>
              <a:gd name="adj" fmla="val 0"/>
            </a:avLst>
          </a:prstGeom>
          <a:solidFill>
            <a:srgbClr val="25A2A6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hu-HU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Sértegető poszt</a:t>
            </a:r>
          </a:p>
          <a:p>
            <a:pPr algn="ctr"/>
            <a:r>
              <a:rPr lang="hu-HU" sz="3600" b="1" dirty="0">
                <a:solidFill>
                  <a:schemeClr val="bg1">
                    <a:lumMod val="95000"/>
                  </a:schemeClr>
                </a:solidFill>
              </a:rPr>
              <a:t>Egy </a:t>
            </a:r>
            <a:r>
              <a:rPr lang="hu-HU" sz="3600" b="1" dirty="0">
                <a:solidFill>
                  <a:srgbClr val="C00000"/>
                </a:solidFill>
              </a:rPr>
              <a:t>munkáltató</a:t>
            </a:r>
            <a:r>
              <a:rPr lang="hu-HU" sz="3600" b="1" dirty="0">
                <a:solidFill>
                  <a:schemeClr val="bg1">
                    <a:lumMod val="95000"/>
                  </a:schemeClr>
                </a:solidFill>
              </a:rPr>
              <a:t>, ha </a:t>
            </a:r>
            <a:r>
              <a:rPr lang="hu-HU" sz="3300" b="1" dirty="0">
                <a:solidFill>
                  <a:srgbClr val="C00000"/>
                </a:solidFill>
              </a:rPr>
              <a:t>meglát </a:t>
            </a: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egy </a:t>
            </a:r>
            <a:r>
              <a:rPr lang="hu-HU" sz="3300" b="1" dirty="0">
                <a:solidFill>
                  <a:srgbClr val="C00000"/>
                </a:solidFill>
              </a:rPr>
              <a:t>sértegető</a:t>
            </a: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4100" b="1" dirty="0">
                <a:solidFill>
                  <a:srgbClr val="C00000"/>
                </a:solidFill>
              </a:rPr>
              <a:t>posztot</a:t>
            </a:r>
            <a:r>
              <a:rPr lang="hu-HU" sz="4100" b="1" dirty="0">
                <a:solidFill>
                  <a:schemeClr val="bg1">
                    <a:lumMod val="95000"/>
                  </a:schemeClr>
                </a:solidFill>
              </a:rPr>
              <a:t>, akkor az </a:t>
            </a: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alkalmazott </a:t>
            </a:r>
            <a:r>
              <a:rPr lang="hu-HU" sz="3300" b="1" dirty="0">
                <a:solidFill>
                  <a:srgbClr val="C00000"/>
                </a:solidFill>
              </a:rPr>
              <a:t>jelöltnek</a:t>
            </a: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hu-HU" sz="3000" b="1" dirty="0">
                <a:solidFill>
                  <a:schemeClr val="bg1">
                    <a:lumMod val="95000"/>
                  </a:schemeClr>
                </a:solidFill>
              </a:rPr>
              <a:t>onnan kezdve </a:t>
            </a:r>
            <a:r>
              <a:rPr lang="hu-HU" sz="3000" b="1" dirty="0">
                <a:solidFill>
                  <a:srgbClr val="C00000"/>
                </a:solidFill>
              </a:rPr>
              <a:t>nincs</a:t>
            </a:r>
            <a:r>
              <a:rPr lang="hu-HU" sz="3000" b="1" dirty="0">
                <a:solidFill>
                  <a:schemeClr val="bg1">
                    <a:lumMod val="95000"/>
                  </a:schemeClr>
                </a:solidFill>
              </a:rPr>
              <a:t> túl </a:t>
            </a:r>
            <a:r>
              <a:rPr lang="hu-HU" sz="3600" b="1" dirty="0">
                <a:solidFill>
                  <a:schemeClr val="bg1">
                    <a:lumMod val="95000"/>
                  </a:schemeClr>
                </a:solidFill>
              </a:rPr>
              <a:t>sok </a:t>
            </a:r>
            <a:r>
              <a:rPr lang="hu-HU" sz="3600" b="1" dirty="0">
                <a:solidFill>
                  <a:srgbClr val="C00000"/>
                </a:solidFill>
              </a:rPr>
              <a:t>esélye</a:t>
            </a:r>
            <a:r>
              <a:rPr lang="hu-HU" sz="3600" b="1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hu-HU" sz="3600" b="1" dirty="0">
                <a:solidFill>
                  <a:srgbClr val="C00000"/>
                </a:solidFill>
              </a:rPr>
              <a:t>munka </a:t>
            </a:r>
            <a:r>
              <a:rPr lang="hu-HU" sz="4600" b="1" dirty="0">
                <a:solidFill>
                  <a:srgbClr val="C00000"/>
                </a:solidFill>
              </a:rPr>
              <a:t>megszerzésére</a:t>
            </a:r>
            <a:r>
              <a:rPr lang="hu-HU" sz="46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7" name="Nyíl: sávnyíl 6"/>
          <p:cNvSpPr/>
          <p:nvPr/>
        </p:nvSpPr>
        <p:spPr>
          <a:xfrm>
            <a:off x="4164865" y="1561291"/>
            <a:ext cx="3885854" cy="4972685"/>
          </a:xfrm>
          <a:prstGeom prst="chevron">
            <a:avLst>
              <a:gd name="adj" fmla="val 0"/>
            </a:avLst>
          </a:prstGeom>
          <a:solidFill>
            <a:srgbClr val="25A2A6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Drog, pia poszt</a:t>
            </a:r>
          </a:p>
          <a:p>
            <a:pPr algn="ctr"/>
            <a:r>
              <a:rPr lang="hu-HU" sz="3200" b="1" dirty="0">
                <a:solidFill>
                  <a:schemeClr val="bg1">
                    <a:lumMod val="95000"/>
                  </a:schemeClr>
                </a:solidFill>
              </a:rPr>
              <a:t>Ez a kategória az, ami </a:t>
            </a:r>
            <a:r>
              <a:rPr lang="hu-HU" sz="3400" b="1" dirty="0">
                <a:solidFill>
                  <a:schemeClr val="bg1">
                    <a:lumMod val="95000"/>
                  </a:schemeClr>
                </a:solidFill>
              </a:rPr>
              <a:t>több dolgot </a:t>
            </a:r>
            <a:r>
              <a:rPr lang="hu-HU" sz="3400" b="1" dirty="0">
                <a:solidFill>
                  <a:srgbClr val="C00000"/>
                </a:solidFill>
              </a:rPr>
              <a:t>elárul</a:t>
            </a:r>
            <a:r>
              <a:rPr lang="hu-HU" sz="3400" b="1" dirty="0">
                <a:solidFill>
                  <a:schemeClr val="bg1">
                    <a:lumMod val="95000"/>
                  </a:schemeClr>
                </a:solidFill>
              </a:rPr>
              <a:t> az </a:t>
            </a: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emberről: </a:t>
            </a:r>
            <a:r>
              <a:rPr lang="hu-HU" sz="3300" b="1" dirty="0">
                <a:solidFill>
                  <a:srgbClr val="C00000"/>
                </a:solidFill>
              </a:rPr>
              <a:t>buta</a:t>
            </a: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, mert</a:t>
            </a:r>
          </a:p>
          <a:p>
            <a:pPr algn="ctr">
              <a:lnSpc>
                <a:spcPts val="4000"/>
              </a:lnSpc>
            </a:pPr>
            <a:r>
              <a:rPr lang="hu-HU" sz="4400" b="1" dirty="0">
                <a:solidFill>
                  <a:schemeClr val="bg1">
                    <a:lumMod val="95000"/>
                  </a:schemeClr>
                </a:solidFill>
              </a:rPr>
              <a:t>ezzel </a:t>
            </a:r>
            <a:r>
              <a:rPr lang="hu-HU" sz="4400" b="1" dirty="0">
                <a:solidFill>
                  <a:srgbClr val="C00000"/>
                </a:solidFill>
              </a:rPr>
              <a:t>dicsekszik</a:t>
            </a:r>
            <a:r>
              <a:rPr lang="hu-HU" sz="4400" b="1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pPr algn="ctr">
              <a:lnSpc>
                <a:spcPts val="4000"/>
              </a:lnSpc>
            </a:pPr>
            <a:r>
              <a:rPr lang="hu-HU" sz="4100" b="1" dirty="0">
                <a:solidFill>
                  <a:srgbClr val="C00000"/>
                </a:solidFill>
              </a:rPr>
              <a:t>meggondolatlan</a:t>
            </a:r>
            <a:r>
              <a:rPr lang="hu-HU" sz="4100" b="1" dirty="0">
                <a:solidFill>
                  <a:schemeClr val="bg1">
                    <a:lumMod val="95000"/>
                  </a:schemeClr>
                </a:solidFill>
              </a:rPr>
              <a:t>,</a:t>
            </a:r>
          </a:p>
          <a:p>
            <a:pPr algn="ctr"/>
            <a:r>
              <a:rPr lang="hu-HU" sz="2400" b="1" dirty="0">
                <a:solidFill>
                  <a:schemeClr val="bg1">
                    <a:lumMod val="95000"/>
                  </a:schemeClr>
                </a:solidFill>
              </a:rPr>
              <a:t>mert </a:t>
            </a:r>
            <a:r>
              <a:rPr lang="hu-HU" sz="2400" b="1" dirty="0">
                <a:solidFill>
                  <a:srgbClr val="C00000"/>
                </a:solidFill>
              </a:rPr>
              <a:t>súlyos</a:t>
            </a:r>
            <a:r>
              <a:rPr lang="hu-HU" sz="2400" b="1" dirty="0">
                <a:solidFill>
                  <a:schemeClr val="bg1">
                    <a:lumMod val="95000"/>
                  </a:schemeClr>
                </a:solidFill>
              </a:rPr>
              <a:t> következményei</a:t>
            </a:r>
          </a:p>
          <a:p>
            <a:pPr algn="ctr">
              <a:lnSpc>
                <a:spcPts val="4000"/>
              </a:lnSpc>
            </a:pPr>
            <a:r>
              <a:rPr lang="hu-HU" sz="4700" b="1" dirty="0">
                <a:solidFill>
                  <a:schemeClr val="bg1">
                    <a:lumMod val="95000"/>
                  </a:schemeClr>
                </a:solidFill>
              </a:rPr>
              <a:t>lehetnek a kép</a:t>
            </a:r>
          </a:p>
          <a:p>
            <a:pPr algn="ctr">
              <a:lnSpc>
                <a:spcPts val="4000"/>
              </a:lnSpc>
            </a:pPr>
            <a:r>
              <a:rPr lang="hu-HU" sz="4500" b="1" dirty="0">
                <a:solidFill>
                  <a:srgbClr val="C00000"/>
                </a:solidFill>
              </a:rPr>
              <a:t>közzétételének</a:t>
            </a:r>
            <a:r>
              <a:rPr lang="hu-HU" sz="45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8" name="Nyíl: sávnyíl 7"/>
          <p:cNvSpPr/>
          <p:nvPr/>
        </p:nvSpPr>
        <p:spPr>
          <a:xfrm>
            <a:off x="8146421" y="1561290"/>
            <a:ext cx="3885854" cy="4972685"/>
          </a:xfrm>
          <a:prstGeom prst="chevron">
            <a:avLst>
              <a:gd name="adj" fmla="val 0"/>
            </a:avLst>
          </a:prstGeom>
          <a:solidFill>
            <a:srgbClr val="25A2A6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hu-HU" sz="4800" b="1" dirty="0">
                <a:solidFill>
                  <a:schemeClr val="tx1"/>
                </a:solidFill>
              </a:rPr>
              <a:t>Meztelen kép</a:t>
            </a:r>
          </a:p>
          <a:p>
            <a:pPr algn="ctr"/>
            <a:r>
              <a:rPr lang="hu-HU" sz="3100" b="1" dirty="0">
                <a:solidFill>
                  <a:srgbClr val="C00000"/>
                </a:solidFill>
              </a:rPr>
              <a:t>Melyik</a:t>
            </a:r>
            <a:r>
              <a:rPr lang="hu-HU" sz="3100" b="1" dirty="0">
                <a:solidFill>
                  <a:schemeClr val="bg1">
                    <a:lumMod val="95000"/>
                  </a:schemeClr>
                </a:solidFill>
              </a:rPr>
              <a:t> munkáltatónak</a:t>
            </a:r>
          </a:p>
          <a:p>
            <a:pPr algn="ctr"/>
            <a:r>
              <a:rPr lang="hu-HU" sz="5100" b="1" dirty="0">
                <a:solidFill>
                  <a:schemeClr val="bg1">
                    <a:lumMod val="95000"/>
                  </a:schemeClr>
                </a:solidFill>
              </a:rPr>
              <a:t>kell egy </a:t>
            </a:r>
            <a:r>
              <a:rPr lang="hu-HU" sz="5100" b="1" dirty="0">
                <a:solidFill>
                  <a:srgbClr val="C00000"/>
                </a:solidFill>
              </a:rPr>
              <a:t>olyan</a:t>
            </a:r>
          </a:p>
          <a:p>
            <a:pPr algn="ctr">
              <a:lnSpc>
                <a:spcPts val="3500"/>
              </a:lnSpc>
            </a:pPr>
            <a:r>
              <a:rPr lang="hu-HU" sz="3300" b="1" dirty="0">
                <a:solidFill>
                  <a:schemeClr val="bg1">
                    <a:lumMod val="95000"/>
                  </a:schemeClr>
                </a:solidFill>
              </a:rPr>
              <a:t>alkalmazott, aki saját</a:t>
            </a:r>
          </a:p>
          <a:p>
            <a:pPr algn="ctr">
              <a:lnSpc>
                <a:spcPts val="6500"/>
              </a:lnSpc>
            </a:pPr>
            <a:r>
              <a:rPr lang="hu-HU" sz="6400" b="1" dirty="0">
                <a:solidFill>
                  <a:srgbClr val="C00000"/>
                </a:solidFill>
              </a:rPr>
              <a:t>testét</a:t>
            </a:r>
            <a:r>
              <a:rPr lang="hu-HU" sz="6400" b="1" dirty="0">
                <a:solidFill>
                  <a:schemeClr val="bg1">
                    <a:lumMod val="95000"/>
                  </a:schemeClr>
                </a:solidFill>
              </a:rPr>
              <a:t> teszi</a:t>
            </a:r>
          </a:p>
          <a:p>
            <a:pPr algn="ctr">
              <a:lnSpc>
                <a:spcPts val="3500"/>
              </a:lnSpc>
            </a:pPr>
            <a:r>
              <a:rPr lang="hu-HU" sz="3100" b="1" dirty="0">
                <a:solidFill>
                  <a:srgbClr val="C00000"/>
                </a:solidFill>
              </a:rPr>
              <a:t>közkívánatra</a:t>
            </a:r>
            <a:r>
              <a:rPr lang="hu-HU" sz="3100" b="1" dirty="0">
                <a:solidFill>
                  <a:schemeClr val="bg1">
                    <a:lumMod val="95000"/>
                  </a:schemeClr>
                </a:solidFill>
              </a:rPr>
              <a:t>? A válasz</a:t>
            </a:r>
          </a:p>
          <a:p>
            <a:pPr algn="ctr">
              <a:lnSpc>
                <a:spcPts val="4000"/>
              </a:lnSpc>
            </a:pPr>
            <a:r>
              <a:rPr lang="hu-HU" sz="3500" b="1" dirty="0">
                <a:solidFill>
                  <a:schemeClr val="bg1">
                    <a:lumMod val="95000"/>
                  </a:schemeClr>
                </a:solidFill>
              </a:rPr>
              <a:t>egyszerű: </a:t>
            </a:r>
            <a:r>
              <a:rPr lang="hu-HU" sz="3500" b="1" dirty="0">
                <a:solidFill>
                  <a:srgbClr val="C00000"/>
                </a:solidFill>
              </a:rPr>
              <a:t>kevésnek</a:t>
            </a:r>
            <a:r>
              <a:rPr lang="hu-HU" sz="35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</p:txBody>
      </p:sp>
      <p:sp>
        <p:nvSpPr>
          <p:cNvPr id="2" name="Téglalap 1"/>
          <p:cNvSpPr/>
          <p:nvPr/>
        </p:nvSpPr>
        <p:spPr>
          <a:xfrm>
            <a:off x="12192000" y="1561289"/>
            <a:ext cx="1045029" cy="4972685"/>
          </a:xfrm>
          <a:prstGeom prst="rect">
            <a:avLst/>
          </a:prstGeom>
          <a:solidFill>
            <a:srgbClr val="25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hu-HU" sz="7200" b="1" cap="small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27432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yíl: sávnyíl 5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>
                <a:solidFill>
                  <a:schemeClr val="bg1"/>
                </a:solidFill>
              </a:rPr>
              <a:t>Internetes személyiséglopás</a:t>
            </a:r>
            <a:endParaRPr lang="hu-HU" sz="8000" b="1" dirty="0">
              <a:solidFill>
                <a:schemeClr val="bg1"/>
              </a:solidFill>
            </a:endParaRPr>
          </a:p>
        </p:txBody>
      </p:sp>
      <p:sp>
        <p:nvSpPr>
          <p:cNvPr id="7" name="Nyíl: ötszög 6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3CAC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Mi az?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319529" y="1924067"/>
            <a:ext cx="3225112" cy="4670862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b="1" dirty="0"/>
              <a:t>Így történhet meg az, </a:t>
            </a:r>
            <a:r>
              <a:rPr lang="hu-HU" sz="3000" b="1" dirty="0"/>
              <a:t>hogy egy egyszerű </a:t>
            </a:r>
            <a:r>
              <a:rPr lang="hu-HU" sz="2700" b="1" dirty="0" err="1"/>
              <a:t>játékbeli</a:t>
            </a:r>
            <a:r>
              <a:rPr lang="hu-HU" sz="2700" b="1" dirty="0"/>
              <a:t> vásárlásnál, </a:t>
            </a:r>
            <a:r>
              <a:rPr lang="hu-HU" sz="4100" b="1" dirty="0"/>
              <a:t>illetéktelenek</a:t>
            </a:r>
          </a:p>
          <a:p>
            <a:pPr algn="ctr">
              <a:lnSpc>
                <a:spcPts val="5000"/>
              </a:lnSpc>
            </a:pPr>
            <a:r>
              <a:rPr lang="hu-HU" sz="5200" b="1" dirty="0"/>
              <a:t>megszerzik</a:t>
            </a:r>
          </a:p>
          <a:p>
            <a:pPr algn="ctr">
              <a:lnSpc>
                <a:spcPts val="3400"/>
              </a:lnSpc>
            </a:pPr>
            <a:r>
              <a:rPr lang="hu-HU" sz="2700" b="1" dirty="0"/>
              <a:t>személyiségünket, és </a:t>
            </a:r>
            <a:r>
              <a:rPr lang="hu-HU" sz="2500" b="1" dirty="0"/>
              <a:t>akár kereskedhetnek is</a:t>
            </a:r>
          </a:p>
          <a:p>
            <a:pPr algn="ctr">
              <a:lnSpc>
                <a:spcPts val="8900"/>
              </a:lnSpc>
            </a:pPr>
            <a:r>
              <a:rPr lang="hu-HU" sz="9000" b="1" dirty="0"/>
              <a:t>velük.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4453385" y="1924075"/>
            <a:ext cx="3225112" cy="4876905"/>
            <a:chOff x="4453385" y="1953571"/>
            <a:chExt cx="3225112" cy="4876905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4453385" y="1953571"/>
              <a:ext cx="3225112" cy="4670854"/>
              <a:chOff x="4573518" y="1651354"/>
              <a:chExt cx="3225112" cy="4670854"/>
            </a:xfrm>
          </p:grpSpPr>
          <p:sp>
            <p:nvSpPr>
              <p:cNvPr id="9" name="Téglalap 8"/>
              <p:cNvSpPr/>
              <p:nvPr/>
            </p:nvSpPr>
            <p:spPr>
              <a:xfrm>
                <a:off x="4573518" y="3986781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4573518" y="165135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200" b="1" dirty="0"/>
                  <a:t>A kémprogramok</a:t>
                </a:r>
              </a:p>
              <a:p>
                <a:pPr algn="ctr">
                  <a:lnSpc>
                    <a:spcPts val="5500"/>
                  </a:lnSpc>
                </a:pPr>
                <a:r>
                  <a:rPr lang="hu-HU" sz="6000" b="1" dirty="0"/>
                  <a:t>rögzítik a</a:t>
                </a:r>
              </a:p>
              <a:p>
                <a:pPr algn="ctr">
                  <a:lnSpc>
                    <a:spcPts val="2700"/>
                  </a:lnSpc>
                </a:pPr>
                <a:r>
                  <a:rPr lang="hu-HU" sz="2500" b="1" dirty="0" err="1"/>
                  <a:t>billentyűleütéseketet</a:t>
                </a:r>
                <a:r>
                  <a:rPr lang="hu-HU" sz="2500" b="1" dirty="0"/>
                  <a:t>, </a:t>
                </a:r>
                <a:r>
                  <a:rPr lang="hu-HU" sz="2900" b="1" dirty="0"/>
                  <a:t>és továbbítják azt a </a:t>
                </a:r>
                <a:r>
                  <a:rPr lang="hu-HU" sz="3100" b="1" dirty="0"/>
                  <a:t>netes bűnözőknek</a:t>
                </a:r>
              </a:p>
            </p:txBody>
          </p:sp>
        </p:grpSp>
        <p:pic>
          <p:nvPicPr>
            <p:cNvPr id="4" name="Kép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47" y="4112089"/>
              <a:ext cx="2718387" cy="2718387"/>
            </a:xfrm>
            <a:prstGeom prst="rect">
              <a:avLst/>
            </a:prstGeom>
          </p:spPr>
        </p:pic>
      </p:grpSp>
      <p:grpSp>
        <p:nvGrpSpPr>
          <p:cNvPr id="5" name="Csoportba foglalás 4"/>
          <p:cNvGrpSpPr/>
          <p:nvPr/>
        </p:nvGrpSpPr>
        <p:grpSpPr>
          <a:xfrm>
            <a:off x="587240" y="1924074"/>
            <a:ext cx="3225112" cy="4700000"/>
            <a:chOff x="587240" y="1953570"/>
            <a:chExt cx="3225112" cy="4700000"/>
          </a:xfrm>
        </p:grpSpPr>
        <p:grpSp>
          <p:nvGrpSpPr>
            <p:cNvPr id="2" name="Csoportba foglalás 1"/>
            <p:cNvGrpSpPr/>
            <p:nvPr/>
          </p:nvGrpSpPr>
          <p:grpSpPr>
            <a:xfrm>
              <a:off x="587240" y="1953570"/>
              <a:ext cx="3225112" cy="4700000"/>
              <a:chOff x="587241" y="1597115"/>
              <a:chExt cx="3225112" cy="4700000"/>
            </a:xfrm>
          </p:grpSpPr>
          <p:sp>
            <p:nvSpPr>
              <p:cNvPr id="11" name="Téglalap 10"/>
              <p:cNvSpPr/>
              <p:nvPr/>
            </p:nvSpPr>
            <p:spPr>
              <a:xfrm>
                <a:off x="587241" y="3932542"/>
                <a:ext cx="3225112" cy="2364573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b="1" dirty="0"/>
                  <a:t>Az interneten résen kell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600" b="1" dirty="0"/>
                  <a:t>lennünk, mert a </a:t>
                </a:r>
                <a:r>
                  <a:rPr lang="hu-HU" sz="2400" b="1" dirty="0"/>
                  <a:t>készülékünkre bármikor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hu-HU" sz="4800" b="1" dirty="0"/>
                  <a:t>kerülhetnek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600" b="1" dirty="0"/>
                  <a:t>kémprogramok.</a:t>
                </a:r>
                <a:endParaRPr lang="hu-HU" sz="3900" b="1" dirty="0"/>
              </a:p>
            </p:txBody>
          </p:sp>
          <p:sp>
            <p:nvSpPr>
              <p:cNvPr id="30" name="Téglalap 29"/>
              <p:cNvSpPr/>
              <p:nvPr/>
            </p:nvSpPr>
            <p:spPr>
              <a:xfrm>
                <a:off x="587241" y="1597115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146" y="2036633"/>
              <a:ext cx="2169302" cy="2169302"/>
            </a:xfrm>
            <a:prstGeom prst="rect">
              <a:avLst/>
            </a:prstGeom>
          </p:spPr>
        </p:pic>
      </p:grpSp>
      <p:sp>
        <p:nvSpPr>
          <p:cNvPr id="17" name="Téglalap 16"/>
          <p:cNvSpPr/>
          <p:nvPr/>
        </p:nvSpPr>
        <p:spPr>
          <a:xfrm>
            <a:off x="4453384" y="1365679"/>
            <a:ext cx="3225112" cy="395617"/>
          </a:xfrm>
          <a:prstGeom prst="rect">
            <a:avLst/>
          </a:prstGeom>
          <a:solidFill>
            <a:srgbClr val="3CA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587240" y="1365679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églalap 18"/>
          <p:cNvSpPr/>
          <p:nvPr/>
        </p:nvSpPr>
        <p:spPr>
          <a:xfrm>
            <a:off x="8319529" y="1365679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5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yíl: sávnyíl 5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/>
              <a:t>Előzd meg az személyiséglopást!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Nyíl: ötszög 6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3CAC2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  <a:endParaRPr lang="hu-HU" sz="40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587240" y="1907069"/>
            <a:ext cx="3225112" cy="4670850"/>
            <a:chOff x="543698" y="1680504"/>
            <a:chExt cx="3225112" cy="467085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543698" y="1680504"/>
              <a:ext cx="3225112" cy="4670850"/>
              <a:chOff x="543698" y="1680504"/>
              <a:chExt cx="3225112" cy="4670850"/>
            </a:xfrm>
          </p:grpSpPr>
          <p:sp>
            <p:nvSpPr>
              <p:cNvPr id="3" name="Téglalap 2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Téglalap 10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b="1" dirty="0"/>
                  <a:t>Csak olyan személyes </a:t>
                </a:r>
                <a:r>
                  <a:rPr lang="hu-HU" sz="3200" b="1" dirty="0"/>
                  <a:t>információkat adj</a:t>
                </a:r>
                <a:r>
                  <a:rPr lang="hu-HU" sz="2400" b="1" dirty="0"/>
                  <a:t> </a:t>
                </a:r>
                <a:r>
                  <a:rPr lang="hu-HU" sz="2800" b="1" dirty="0"/>
                  <a:t>közzé, amik feltétlen</a:t>
                </a:r>
              </a:p>
              <a:p>
                <a:pPr algn="ctr">
                  <a:lnSpc>
                    <a:spcPts val="4500"/>
                  </a:lnSpc>
                </a:pPr>
                <a:r>
                  <a:rPr lang="hu-HU" sz="4400" b="1" dirty="0"/>
                  <a:t>szükségesek.</a:t>
                </a:r>
                <a:endParaRPr lang="hu-HU" sz="2400" b="1" dirty="0"/>
              </a:p>
            </p:txBody>
          </p:sp>
        </p:grpSp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392" y="1877354"/>
              <a:ext cx="1941723" cy="1941723"/>
            </a:xfrm>
            <a:prstGeom prst="rect">
              <a:avLst/>
            </a:prstGeom>
          </p:spPr>
        </p:pic>
      </p:grpSp>
      <p:grpSp>
        <p:nvGrpSpPr>
          <p:cNvPr id="24" name="Csoportba foglalás 23"/>
          <p:cNvGrpSpPr/>
          <p:nvPr/>
        </p:nvGrpSpPr>
        <p:grpSpPr>
          <a:xfrm>
            <a:off x="4453385" y="1907062"/>
            <a:ext cx="3225112" cy="4670857"/>
            <a:chOff x="4491680" y="1680504"/>
            <a:chExt cx="3225112" cy="4670857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4491680" y="1680504"/>
              <a:ext cx="3225112" cy="4670857"/>
              <a:chOff x="4164226" y="1680504"/>
              <a:chExt cx="3225112" cy="4670857"/>
            </a:xfrm>
          </p:grpSpPr>
          <p:sp>
            <p:nvSpPr>
              <p:cNvPr id="8" name="Téglalap 7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3400" b="1" dirty="0"/>
                  <a:t>Csak biztonságos </a:t>
                </a:r>
                <a:r>
                  <a:rPr lang="hu-HU" sz="4000" b="1" dirty="0"/>
                  <a:t>helyről </a:t>
                </a:r>
                <a:r>
                  <a:rPr lang="hu-HU" sz="4000" b="1" dirty="0" err="1"/>
                  <a:t>tölts</a:t>
                </a:r>
                <a:r>
                  <a:rPr lang="hu-HU" sz="4000" b="1" dirty="0"/>
                  <a:t> le</a:t>
                </a:r>
              </a:p>
              <a:p>
                <a:pPr>
                  <a:lnSpc>
                    <a:spcPts val="6000"/>
                  </a:lnSpc>
                </a:pPr>
                <a:r>
                  <a:rPr lang="hu-HU" sz="5700" b="1" dirty="0"/>
                  <a:t>tartalmat.</a:t>
                </a:r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7" y="4164761"/>
              <a:ext cx="2037758" cy="2037758"/>
            </a:xfrm>
            <a:prstGeom prst="rect">
              <a:avLst/>
            </a:prstGeom>
          </p:spPr>
        </p:pic>
      </p:grpSp>
      <p:grpSp>
        <p:nvGrpSpPr>
          <p:cNvPr id="25" name="Csoportba foglalás 24"/>
          <p:cNvGrpSpPr/>
          <p:nvPr/>
        </p:nvGrpSpPr>
        <p:grpSpPr>
          <a:xfrm>
            <a:off x="8319529" y="1896692"/>
            <a:ext cx="3225112" cy="4681227"/>
            <a:chOff x="8439662" y="1670127"/>
            <a:chExt cx="3225112" cy="4681227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8439662" y="1680492"/>
              <a:ext cx="3225112" cy="4670862"/>
              <a:chOff x="8439662" y="1680492"/>
              <a:chExt cx="3225112" cy="4670862"/>
            </a:xfrm>
          </p:grpSpPr>
          <p:sp>
            <p:nvSpPr>
              <p:cNvPr id="9" name="Téglalap 8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3100" b="1" dirty="0"/>
                  <a:t>Bizalmas adatokat</a:t>
                </a:r>
              </a:p>
              <a:p>
                <a:r>
                  <a:rPr lang="hu-HU" sz="4000" b="1" dirty="0"/>
                  <a:t>soha ne adj ki,</a:t>
                </a:r>
              </a:p>
              <a:p>
                <a:r>
                  <a:rPr lang="hu-HU" sz="2700" b="1" dirty="0"/>
                  <a:t>kivéve, ha a webhely</a:t>
                </a:r>
              </a:p>
              <a:p>
                <a:pPr>
                  <a:lnSpc>
                    <a:spcPts val="4500"/>
                  </a:lnSpc>
                </a:pPr>
                <a:r>
                  <a:rPr lang="hu-HU" sz="4600" b="1" dirty="0"/>
                  <a:t>biztonságos.</a:t>
                </a:r>
              </a:p>
            </p:txBody>
          </p:sp>
        </p:grpSp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4140" y="1670127"/>
              <a:ext cx="2356155" cy="2356155"/>
            </a:xfrm>
            <a:prstGeom prst="rect">
              <a:avLst/>
            </a:prstGeom>
          </p:spPr>
        </p:pic>
      </p:grpSp>
      <p:sp>
        <p:nvSpPr>
          <p:cNvPr id="27" name="Téglalap 26"/>
          <p:cNvSpPr/>
          <p:nvPr/>
        </p:nvSpPr>
        <p:spPr>
          <a:xfrm>
            <a:off x="4453384" y="1365679"/>
            <a:ext cx="3225112" cy="395617"/>
          </a:xfrm>
          <a:prstGeom prst="rect">
            <a:avLst/>
          </a:prstGeom>
          <a:solidFill>
            <a:srgbClr val="3CA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587240" y="1365679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587240" y="1896692"/>
            <a:ext cx="3225112" cy="4670850"/>
            <a:chOff x="543698" y="1680504"/>
            <a:chExt cx="3225112" cy="4670850"/>
          </a:xfrm>
        </p:grpSpPr>
        <p:grpSp>
          <p:nvGrpSpPr>
            <p:cNvPr id="30" name="Csoportba foglalás 29"/>
            <p:cNvGrpSpPr/>
            <p:nvPr/>
          </p:nvGrpSpPr>
          <p:grpSpPr>
            <a:xfrm>
              <a:off x="543698" y="1680504"/>
              <a:ext cx="3225112" cy="4670850"/>
              <a:chOff x="543698" y="1680504"/>
              <a:chExt cx="3225112" cy="4670850"/>
            </a:xfrm>
          </p:grpSpPr>
          <p:sp>
            <p:nvSpPr>
              <p:cNvPr id="32" name="Téglalap 31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3" name="Téglalap 32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100" b="1" dirty="0"/>
                  <a:t>Gyakran változtass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hu-HU" sz="5000" b="1" dirty="0"/>
                  <a:t>jelszót, ami</a:t>
                </a:r>
              </a:p>
              <a:p>
                <a:pPr algn="ctr">
                  <a:lnSpc>
                    <a:spcPts val="4500"/>
                  </a:lnSpc>
                </a:pPr>
                <a:r>
                  <a:rPr lang="hu-HU" sz="4600" b="1" dirty="0"/>
                  <a:t>megfelelően</a:t>
                </a:r>
                <a:endParaRPr lang="hu-HU" sz="4400" b="1" dirty="0"/>
              </a:p>
              <a:p>
                <a:pPr algn="ctr">
                  <a:lnSpc>
                    <a:spcPts val="4000"/>
                  </a:lnSpc>
                </a:pPr>
                <a:r>
                  <a:rPr lang="hu-HU" sz="4600" b="1" dirty="0"/>
                  <a:t>biztonságos.</a:t>
                </a:r>
              </a:p>
            </p:txBody>
          </p:sp>
        </p:grpSp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392" y="1877354"/>
              <a:ext cx="1941723" cy="1941723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4453386" y="1896692"/>
            <a:ext cx="3225112" cy="4670857"/>
            <a:chOff x="4491680" y="1680504"/>
            <a:chExt cx="3225112" cy="4670857"/>
          </a:xfrm>
        </p:grpSpPr>
        <p:grpSp>
          <p:nvGrpSpPr>
            <p:cNvPr id="35" name="Csoportba foglalás 34"/>
            <p:cNvGrpSpPr/>
            <p:nvPr/>
          </p:nvGrpSpPr>
          <p:grpSpPr>
            <a:xfrm>
              <a:off x="4491680" y="1680504"/>
              <a:ext cx="3225112" cy="4670857"/>
              <a:chOff x="4164226" y="1680504"/>
              <a:chExt cx="3225112" cy="4670857"/>
            </a:xfrm>
          </p:grpSpPr>
          <p:sp>
            <p:nvSpPr>
              <p:cNvPr id="37" name="Téglalap 36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000" b="1" dirty="0"/>
                  <a:t>Használj vírusírtót,</a:t>
                </a:r>
              </a:p>
              <a:p>
                <a:pPr algn="ctr">
                  <a:lnSpc>
                    <a:spcPts val="4000"/>
                  </a:lnSpc>
                </a:pPr>
                <a:r>
                  <a:rPr lang="hu-HU" sz="4400" b="1" dirty="0"/>
                  <a:t>kémprogram</a:t>
                </a:r>
                <a:endParaRPr lang="hu-HU" sz="4800" b="1" dirty="0"/>
              </a:p>
              <a:p>
                <a:pPr algn="ctr">
                  <a:lnSpc>
                    <a:spcPts val="6500"/>
                  </a:lnSpc>
                </a:pPr>
                <a:r>
                  <a:rPr lang="hu-HU" sz="7000" b="1" dirty="0"/>
                  <a:t>keresőt!</a:t>
                </a:r>
              </a:p>
            </p:txBody>
          </p:sp>
          <p:sp>
            <p:nvSpPr>
              <p:cNvPr id="38" name="Téglalap 37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36" name="Kép 3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7" y="4164761"/>
              <a:ext cx="2037758" cy="2037758"/>
            </a:xfrm>
            <a:prstGeom prst="rect">
              <a:avLst/>
            </a:prstGeom>
          </p:spPr>
        </p:pic>
      </p:grpSp>
      <p:grpSp>
        <p:nvGrpSpPr>
          <p:cNvPr id="39" name="Csoportba foglalás 38"/>
          <p:cNvGrpSpPr/>
          <p:nvPr/>
        </p:nvGrpSpPr>
        <p:grpSpPr>
          <a:xfrm>
            <a:off x="8319529" y="1896692"/>
            <a:ext cx="3225112" cy="4681227"/>
            <a:chOff x="8439662" y="1670127"/>
            <a:chExt cx="3225112" cy="4681227"/>
          </a:xfrm>
        </p:grpSpPr>
        <p:grpSp>
          <p:nvGrpSpPr>
            <p:cNvPr id="40" name="Csoportba foglalás 39"/>
            <p:cNvGrpSpPr/>
            <p:nvPr/>
          </p:nvGrpSpPr>
          <p:grpSpPr>
            <a:xfrm>
              <a:off x="8439662" y="1680492"/>
              <a:ext cx="3225112" cy="4670862"/>
              <a:chOff x="8439662" y="1680492"/>
              <a:chExt cx="3225112" cy="4670862"/>
            </a:xfrm>
          </p:grpSpPr>
          <p:sp>
            <p:nvSpPr>
              <p:cNvPr id="42" name="Téglalap 41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3CAC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43" name="Téglalap 42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800" b="1" dirty="0"/>
                  <a:t>Ne fizess olyan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hu-HU" sz="4800" b="1" dirty="0"/>
                  <a:t>helyen, ami</a:t>
                </a:r>
                <a:endParaRPr lang="hu-HU" sz="2800" b="1" dirty="0"/>
              </a:p>
              <a:p>
                <a:pPr algn="ctr">
                  <a:lnSpc>
                    <a:spcPts val="3000"/>
                  </a:lnSpc>
                </a:pPr>
                <a:r>
                  <a:rPr lang="hu-HU" sz="3300" b="1" dirty="0"/>
                  <a:t>bűzlik attól, hogy</a:t>
                </a:r>
              </a:p>
              <a:p>
                <a:pPr algn="ctr">
                  <a:lnSpc>
                    <a:spcPts val="4500"/>
                  </a:lnSpc>
                </a:pPr>
                <a:r>
                  <a:rPr lang="hu-HU" sz="4600" b="1" dirty="0"/>
                  <a:t>hamis oldal.</a:t>
                </a:r>
              </a:p>
            </p:txBody>
          </p:sp>
        </p:grpSp>
        <p:pic>
          <p:nvPicPr>
            <p:cNvPr id="41" name="Kép 4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74140" y="1670127"/>
              <a:ext cx="2356155" cy="2356155"/>
            </a:xfrm>
            <a:prstGeom prst="rect">
              <a:avLst/>
            </a:prstGeom>
          </p:spPr>
        </p:pic>
      </p:grpSp>
      <p:sp>
        <p:nvSpPr>
          <p:cNvPr id="44" name="Téglalap 43"/>
          <p:cNvSpPr/>
          <p:nvPr/>
        </p:nvSpPr>
        <p:spPr>
          <a:xfrm>
            <a:off x="8319529" y="1365679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803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 animBg="1"/>
      <p:bldP spid="28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sávnyíl 3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/>
              <a:t>Milyen a </a:t>
            </a:r>
            <a:r>
              <a:rPr lang="hu-HU" sz="4800" b="1" dirty="0">
                <a:solidFill>
                  <a:schemeClr val="bg1"/>
                </a:solidFill>
              </a:rPr>
              <a:t>jó</a:t>
            </a:r>
            <a:r>
              <a:rPr lang="hu-HU" sz="4800" b="1" dirty="0"/>
              <a:t> jelszó?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</a:p>
        </p:txBody>
      </p:sp>
      <p:grpSp>
        <p:nvGrpSpPr>
          <p:cNvPr id="7" name="Csoportba foglalás 6"/>
          <p:cNvGrpSpPr/>
          <p:nvPr/>
        </p:nvGrpSpPr>
        <p:grpSpPr>
          <a:xfrm>
            <a:off x="587241" y="1626265"/>
            <a:ext cx="3225112" cy="4670850"/>
            <a:chOff x="543698" y="1680504"/>
            <a:chExt cx="3225112" cy="4670850"/>
          </a:xfrm>
        </p:grpSpPr>
        <p:sp>
          <p:nvSpPr>
            <p:cNvPr id="9" name="Téglalap 8"/>
            <p:cNvSpPr/>
            <p:nvPr/>
          </p:nvSpPr>
          <p:spPr>
            <a:xfrm>
              <a:off x="543698" y="1680504"/>
              <a:ext cx="3225112" cy="2335427"/>
            </a:xfrm>
            <a:prstGeom prst="rect">
              <a:avLst/>
            </a:prstGeom>
            <a:solidFill>
              <a:srgbClr val="D84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99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#1</a:t>
              </a:r>
            </a:p>
          </p:txBody>
        </p:sp>
        <p:sp>
          <p:nvSpPr>
            <p:cNvPr id="10" name="Téglalap 9"/>
            <p:cNvSpPr/>
            <p:nvPr/>
          </p:nvSpPr>
          <p:spPr>
            <a:xfrm>
              <a:off x="543698" y="4015927"/>
              <a:ext cx="3225112" cy="2335427"/>
            </a:xfrm>
            <a:prstGeom prst="rect">
              <a:avLst/>
            </a:prstGeom>
            <a:solidFill>
              <a:srgbClr val="32373B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200" b="1" dirty="0"/>
                <a:t>Minimum 6-8 </a:t>
              </a:r>
              <a:r>
                <a:rPr lang="hu-HU" sz="2800" b="1" dirty="0"/>
                <a:t>karakter hosszúságú</a:t>
              </a:r>
            </a:p>
            <a:p>
              <a:pPr algn="ctr">
                <a:lnSpc>
                  <a:spcPts val="8000"/>
                </a:lnSpc>
              </a:pPr>
              <a:r>
                <a:rPr lang="hu-HU" sz="8000" b="1" dirty="0"/>
                <a:t>legyen.</a:t>
              </a:r>
              <a:endParaRPr lang="hu-HU" sz="4400" b="1" dirty="0"/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4453385" y="2107572"/>
            <a:ext cx="3225112" cy="4670857"/>
            <a:chOff x="4491680" y="1680504"/>
            <a:chExt cx="3225112" cy="4670857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4491680" y="1680504"/>
              <a:ext cx="3225112" cy="4670857"/>
              <a:chOff x="4164226" y="1680504"/>
              <a:chExt cx="3225112" cy="4670857"/>
            </a:xfrm>
          </p:grpSpPr>
          <p:sp>
            <p:nvSpPr>
              <p:cNvPr id="14" name="Téglalap 13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</a:pPr>
                <a:r>
                  <a:rPr lang="hu-HU" sz="3200" b="1" dirty="0"/>
                  <a:t>Ne legyen benne </a:t>
                </a:r>
                <a:r>
                  <a:rPr lang="hu-HU" sz="5000" b="1" dirty="0"/>
                  <a:t>szótári szó,</a:t>
                </a:r>
              </a:p>
              <a:p>
                <a:pPr algn="ctr">
                  <a:lnSpc>
                    <a:spcPts val="4500"/>
                  </a:lnSpc>
                </a:pPr>
                <a:r>
                  <a:rPr lang="hu-HU" sz="5400" b="1" dirty="0"/>
                  <a:t>személyes</a:t>
                </a:r>
                <a:endParaRPr lang="hu-HU" sz="3200" b="1" dirty="0"/>
              </a:p>
              <a:p>
                <a:pPr algn="ctr">
                  <a:lnSpc>
                    <a:spcPts val="5000"/>
                  </a:lnSpc>
                </a:pPr>
                <a:r>
                  <a:rPr lang="hu-HU" sz="6000" b="1" dirty="0"/>
                  <a:t>adat, név</a:t>
                </a:r>
                <a:endParaRPr lang="hu-HU" sz="6600" b="1" dirty="0"/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D84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7" y="4164761"/>
              <a:ext cx="2037758" cy="2037758"/>
            </a:xfrm>
            <a:prstGeom prst="rect">
              <a:avLst/>
            </a:prstGeom>
          </p:spPr>
        </p:pic>
      </p:grpSp>
      <p:grpSp>
        <p:nvGrpSpPr>
          <p:cNvPr id="17" name="Csoportba foglalás 16"/>
          <p:cNvGrpSpPr/>
          <p:nvPr/>
        </p:nvGrpSpPr>
        <p:grpSpPr>
          <a:xfrm>
            <a:off x="8319530" y="1626253"/>
            <a:ext cx="3225112" cy="4670862"/>
            <a:chOff x="8439662" y="1680492"/>
            <a:chExt cx="3225112" cy="4670862"/>
          </a:xfrm>
        </p:grpSpPr>
        <p:sp>
          <p:nvSpPr>
            <p:cNvPr id="19" name="Téglalap 18"/>
            <p:cNvSpPr/>
            <p:nvPr/>
          </p:nvSpPr>
          <p:spPr>
            <a:xfrm>
              <a:off x="8439662" y="1680492"/>
              <a:ext cx="3225112" cy="2335427"/>
            </a:xfrm>
            <a:prstGeom prst="rect">
              <a:avLst/>
            </a:prstGeom>
            <a:solidFill>
              <a:srgbClr val="D84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hu-HU" sz="166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;)</a:t>
              </a:r>
            </a:p>
          </p:txBody>
        </p:sp>
        <p:sp>
          <p:nvSpPr>
            <p:cNvPr id="20" name="Téglalap 19"/>
            <p:cNvSpPr/>
            <p:nvPr/>
          </p:nvSpPr>
          <p:spPr>
            <a:xfrm>
              <a:off x="8439662" y="4015927"/>
              <a:ext cx="3225112" cy="2335427"/>
            </a:xfrm>
            <a:prstGeom prst="rect">
              <a:avLst/>
            </a:prstGeom>
            <a:solidFill>
              <a:srgbClr val="32373B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3000" b="1" dirty="0"/>
                <a:t>Tartalmazzon kis és </a:t>
              </a:r>
              <a:r>
                <a:rPr lang="hu-HU" sz="2600" b="1" dirty="0"/>
                <a:t>nagybetűt, számokat,</a:t>
              </a:r>
            </a:p>
            <a:p>
              <a:pPr algn="ctr"/>
              <a:r>
                <a:rPr lang="hu-HU" sz="3100" b="1" dirty="0"/>
                <a:t>esetleg különleges </a:t>
              </a:r>
              <a:r>
                <a:rPr lang="hu-HU" sz="4500" b="1" dirty="0"/>
                <a:t>karaktereket</a:t>
              </a:r>
              <a:r>
                <a:rPr lang="hu-HU" sz="2800" b="1" dirty="0"/>
                <a:t> </a:t>
              </a:r>
              <a:endParaRPr lang="hu-HU" sz="2600" b="1" dirty="0"/>
            </a:p>
          </p:txBody>
        </p:sp>
      </p:grpSp>
      <p:sp>
        <p:nvSpPr>
          <p:cNvPr id="21" name="Téglalap 20"/>
          <p:cNvSpPr/>
          <p:nvPr/>
        </p:nvSpPr>
        <p:spPr>
          <a:xfrm>
            <a:off x="587241" y="6383552"/>
            <a:ext cx="3225112" cy="395617"/>
          </a:xfrm>
          <a:prstGeom prst="rect">
            <a:avLst/>
          </a:prstGeom>
          <a:solidFill>
            <a:srgbClr val="D8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8319530" y="6382812"/>
            <a:ext cx="3225112" cy="395617"/>
          </a:xfrm>
          <a:prstGeom prst="rect">
            <a:avLst/>
          </a:prstGeom>
          <a:solidFill>
            <a:srgbClr val="D8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églalap 17"/>
          <p:cNvSpPr/>
          <p:nvPr/>
        </p:nvSpPr>
        <p:spPr>
          <a:xfrm>
            <a:off x="4453385" y="1626253"/>
            <a:ext cx="3225112" cy="395617"/>
          </a:xfrm>
          <a:prstGeom prst="rect">
            <a:avLst/>
          </a:prstGeom>
          <a:solidFill>
            <a:srgbClr val="D84A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4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3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sávnyíl 3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/>
              <a:t>Vajon igaz-e a hír?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25A2A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  <a:endParaRPr lang="hu-HU" sz="4800" b="1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4453385" y="2107572"/>
            <a:ext cx="3225112" cy="4670857"/>
            <a:chOff x="4491680" y="1680504"/>
            <a:chExt cx="3225112" cy="4670857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4491680" y="1680504"/>
              <a:ext cx="3225112" cy="4670857"/>
              <a:chOff x="4164226" y="1680504"/>
              <a:chExt cx="3225112" cy="4670857"/>
            </a:xfrm>
          </p:grpSpPr>
          <p:sp>
            <p:nvSpPr>
              <p:cNvPr id="14" name="Téglalap 13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4000"/>
                  </a:lnSpc>
                </a:pPr>
                <a:r>
                  <a:rPr lang="hu-HU" sz="6000" b="1" dirty="0"/>
                  <a:t>Kattints a </a:t>
                </a:r>
                <a:r>
                  <a:rPr lang="hu-HU" sz="4400" b="1" dirty="0"/>
                  <a:t>hivatkozásra,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300" b="1" dirty="0"/>
                  <a:t>bizonyosodj meg,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000" b="1" dirty="0"/>
                  <a:t>hogy alátámasztják</a:t>
                </a:r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25A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7" y="4164761"/>
              <a:ext cx="2037758" cy="2037758"/>
            </a:xfrm>
            <a:prstGeom prst="rect">
              <a:avLst/>
            </a:prstGeom>
          </p:spPr>
        </p:pic>
      </p:grpSp>
      <p:sp>
        <p:nvSpPr>
          <p:cNvPr id="21" name="Téglalap 20"/>
          <p:cNvSpPr/>
          <p:nvPr/>
        </p:nvSpPr>
        <p:spPr>
          <a:xfrm>
            <a:off x="587241" y="6383552"/>
            <a:ext cx="3225112" cy="395617"/>
          </a:xfrm>
          <a:prstGeom prst="rect">
            <a:avLst/>
          </a:prstGeom>
          <a:solidFill>
            <a:srgbClr val="25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8319530" y="6382812"/>
            <a:ext cx="3225112" cy="395617"/>
          </a:xfrm>
          <a:prstGeom prst="rect">
            <a:avLst/>
          </a:prstGeom>
          <a:solidFill>
            <a:srgbClr val="25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87241" y="1626265"/>
            <a:ext cx="3225112" cy="4670850"/>
            <a:chOff x="587241" y="1626265"/>
            <a:chExt cx="3225112" cy="4670850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587241" y="1626265"/>
              <a:ext cx="3225112" cy="4670850"/>
              <a:chOff x="543698" y="1680504"/>
              <a:chExt cx="3225112" cy="4670850"/>
            </a:xfrm>
          </p:grpSpPr>
          <p:sp>
            <p:nvSpPr>
              <p:cNvPr id="9" name="Téglalap 8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25A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9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5000" b="1" dirty="0"/>
                  <a:t>Keress rá a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hu-HU" sz="4200" b="1" dirty="0"/>
                  <a:t>hír szerzőire, </a:t>
                </a:r>
                <a:r>
                  <a:rPr lang="hu-HU" sz="3200" b="1" dirty="0"/>
                  <a:t>hogy ismertek-e.</a:t>
                </a:r>
                <a:endParaRPr lang="hu-HU" sz="4400" b="1" dirty="0"/>
              </a:p>
            </p:txBody>
          </p:sp>
        </p:grp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2895" y="1837075"/>
              <a:ext cx="1913804" cy="1913804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8319530" y="1626253"/>
            <a:ext cx="3225112" cy="4670862"/>
            <a:chOff x="8319530" y="1626253"/>
            <a:chExt cx="3225112" cy="4670862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8319530" y="1626253"/>
              <a:ext cx="3225112" cy="4670862"/>
              <a:chOff x="8439662" y="1680492"/>
              <a:chExt cx="3225112" cy="4670862"/>
            </a:xfrm>
          </p:grpSpPr>
          <p:sp>
            <p:nvSpPr>
              <p:cNvPr id="19" name="Téglalap 18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25A2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hu-HU" sz="16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100" b="1" dirty="0"/>
                  <a:t>Ha túlságosan</a:t>
                </a:r>
              </a:p>
              <a:p>
                <a:pPr algn="ctr">
                  <a:lnSpc>
                    <a:spcPts val="4000"/>
                  </a:lnSpc>
                </a:pPr>
                <a:r>
                  <a:rPr lang="hu-HU" sz="3700" b="1" dirty="0"/>
                  <a:t>szokatlan, nézz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hu-HU" sz="5400" b="1" dirty="0"/>
                  <a:t>utána más</a:t>
                </a:r>
              </a:p>
              <a:p>
                <a:pPr algn="ctr">
                  <a:lnSpc>
                    <a:spcPts val="4000"/>
                  </a:lnSpc>
                </a:pPr>
                <a:r>
                  <a:rPr lang="hu-HU" sz="4400" b="1" dirty="0"/>
                  <a:t>oldalakon is!</a:t>
                </a:r>
                <a:endParaRPr lang="hu-HU" sz="3200" b="1" dirty="0"/>
              </a:p>
            </p:txBody>
          </p:sp>
        </p:grpSp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3187" y="1715067"/>
              <a:ext cx="2157798" cy="2157798"/>
            </a:xfrm>
            <a:prstGeom prst="rect">
              <a:avLst/>
            </a:prstGeom>
          </p:spPr>
        </p:pic>
      </p:grpSp>
      <p:sp>
        <p:nvSpPr>
          <p:cNvPr id="24" name="Téglalap 23"/>
          <p:cNvSpPr/>
          <p:nvPr/>
        </p:nvSpPr>
        <p:spPr>
          <a:xfrm>
            <a:off x="4453385" y="1624583"/>
            <a:ext cx="3225112" cy="395617"/>
          </a:xfrm>
          <a:prstGeom prst="rect">
            <a:avLst/>
          </a:prstGeom>
          <a:solidFill>
            <a:srgbClr val="25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944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Csoportba foglalás 10"/>
          <p:cNvGrpSpPr/>
          <p:nvPr/>
        </p:nvGrpSpPr>
        <p:grpSpPr>
          <a:xfrm>
            <a:off x="4453386" y="1626258"/>
            <a:ext cx="3225112" cy="4670857"/>
            <a:chOff x="4491680" y="1680504"/>
            <a:chExt cx="3225112" cy="4670857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4491680" y="1680504"/>
              <a:ext cx="3225112" cy="4670857"/>
              <a:chOff x="4164226" y="1680504"/>
              <a:chExt cx="3225112" cy="4670857"/>
            </a:xfrm>
          </p:grpSpPr>
          <p:sp>
            <p:nvSpPr>
              <p:cNvPr id="14" name="Téglalap 13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5200" b="1" dirty="0"/>
                  <a:t>Ha szinte a</a:t>
                </a:r>
              </a:p>
              <a:p>
                <a:pPr algn="ctr">
                  <a:lnSpc>
                    <a:spcPts val="2700"/>
                  </a:lnSpc>
                </a:pPr>
                <a:r>
                  <a:rPr lang="hu-HU" sz="2800" b="1" dirty="0"/>
                  <a:t>semmiért ajánlanak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hu-HU" sz="3800" b="1" dirty="0"/>
                  <a:t>fel jutalmat, az</a:t>
                </a:r>
              </a:p>
              <a:p>
                <a:pPr algn="ctr">
                  <a:lnSpc>
                    <a:spcPts val="4000"/>
                  </a:lnSpc>
                </a:pPr>
                <a:r>
                  <a:rPr lang="hu-HU" sz="3900" b="1" dirty="0"/>
                  <a:t>biztos átverés.</a:t>
                </a:r>
              </a:p>
            </p:txBody>
          </p:sp>
          <p:sp>
            <p:nvSpPr>
              <p:cNvPr id="15" name="Téglalap 14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98CB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</p:grpSp>
        <p:pic>
          <p:nvPicPr>
            <p:cNvPr id="13" name="Kép 12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7" y="4164761"/>
              <a:ext cx="2037758" cy="2037758"/>
            </a:xfrm>
            <a:prstGeom prst="rect">
              <a:avLst/>
            </a:prstGeom>
          </p:spPr>
        </p:pic>
      </p:grpSp>
      <p:sp>
        <p:nvSpPr>
          <p:cNvPr id="21" name="Téglalap 20"/>
          <p:cNvSpPr/>
          <p:nvPr/>
        </p:nvSpPr>
        <p:spPr>
          <a:xfrm>
            <a:off x="587241" y="6383552"/>
            <a:ext cx="3225112" cy="395617"/>
          </a:xfrm>
          <a:prstGeom prst="rect">
            <a:avLst/>
          </a:prstGeom>
          <a:solidFill>
            <a:srgbClr val="98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églalap 21"/>
          <p:cNvSpPr/>
          <p:nvPr/>
        </p:nvSpPr>
        <p:spPr>
          <a:xfrm>
            <a:off x="4453386" y="6381135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églalap 22"/>
          <p:cNvSpPr/>
          <p:nvPr/>
        </p:nvSpPr>
        <p:spPr>
          <a:xfrm>
            <a:off x="8319530" y="6382812"/>
            <a:ext cx="3225112" cy="395617"/>
          </a:xfrm>
          <a:prstGeom prst="rect">
            <a:avLst/>
          </a:prstGeom>
          <a:solidFill>
            <a:srgbClr val="98C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587241" y="1626265"/>
            <a:ext cx="3225112" cy="4670850"/>
            <a:chOff x="587241" y="1626265"/>
            <a:chExt cx="3225112" cy="4670850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587241" y="1626265"/>
              <a:ext cx="3225112" cy="4670850"/>
              <a:chOff x="543698" y="1680504"/>
              <a:chExt cx="3225112" cy="4670850"/>
            </a:xfrm>
          </p:grpSpPr>
          <p:sp>
            <p:nvSpPr>
              <p:cNvPr id="9" name="Téglalap 8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98CB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9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églalap 9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400" b="1" dirty="0"/>
                  <a:t>Vásárlás esetén, </a:t>
                </a:r>
                <a:r>
                  <a:rPr lang="hu-HU" sz="3600" b="1" dirty="0"/>
                  <a:t>csak minősített </a:t>
                </a:r>
                <a:r>
                  <a:rPr lang="hu-HU" sz="2700" b="1" dirty="0"/>
                  <a:t>eladót, webárúházat</a:t>
                </a:r>
              </a:p>
              <a:p>
                <a:pPr algn="ctr">
                  <a:lnSpc>
                    <a:spcPts val="5500"/>
                  </a:lnSpc>
                </a:pPr>
                <a:r>
                  <a:rPr lang="hu-HU" sz="5400" b="1" dirty="0" err="1"/>
                  <a:t>válasszunk</a:t>
                </a:r>
                <a:endParaRPr lang="hu-HU" sz="3200" b="1" dirty="0"/>
              </a:p>
            </p:txBody>
          </p:sp>
        </p:grpSp>
        <p:pic>
          <p:nvPicPr>
            <p:cNvPr id="27" name="Kép 26"/>
            <p:cNvPicPr>
              <a:picLocks noChangeAspect="1"/>
            </p:cNvPicPr>
            <p:nvPr/>
          </p:nvPicPr>
          <p:blipFill>
            <a:blip r:embed="rId4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657" y="1837064"/>
              <a:ext cx="1913804" cy="1913804"/>
            </a:xfrm>
            <a:prstGeom prst="rect">
              <a:avLst/>
            </a:prstGeom>
          </p:spPr>
        </p:pic>
      </p:grpSp>
      <p:grpSp>
        <p:nvGrpSpPr>
          <p:cNvPr id="3" name="Csoportba foglalás 2"/>
          <p:cNvGrpSpPr/>
          <p:nvPr/>
        </p:nvGrpSpPr>
        <p:grpSpPr>
          <a:xfrm>
            <a:off x="8319530" y="1626253"/>
            <a:ext cx="3225112" cy="4670862"/>
            <a:chOff x="8319530" y="1626253"/>
            <a:chExt cx="3225112" cy="4670862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8319530" y="1626253"/>
              <a:ext cx="3225112" cy="4670862"/>
              <a:chOff x="8439662" y="1680492"/>
              <a:chExt cx="3225112" cy="4670862"/>
            </a:xfrm>
          </p:grpSpPr>
          <p:sp>
            <p:nvSpPr>
              <p:cNvPr id="19" name="Téglalap 18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98CB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algn="ctr"/>
                <a:endParaRPr lang="hu-HU" sz="16600" b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3400" b="1" dirty="0"/>
                  <a:t>Gyanús dolgokra</a:t>
                </a:r>
              </a:p>
              <a:p>
                <a:pPr>
                  <a:lnSpc>
                    <a:spcPts val="6000"/>
                  </a:lnSpc>
                </a:pPr>
                <a:r>
                  <a:rPr lang="hu-HU" sz="6300" b="1" dirty="0"/>
                  <a:t>keress rá</a:t>
                </a:r>
              </a:p>
              <a:p>
                <a:pPr>
                  <a:lnSpc>
                    <a:spcPts val="3000"/>
                  </a:lnSpc>
                </a:pPr>
                <a:r>
                  <a:rPr lang="hu-HU" sz="3200" b="1" dirty="0"/>
                  <a:t>más oldalakon is!</a:t>
                </a:r>
              </a:p>
            </p:txBody>
          </p:sp>
        </p:grpSp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5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431" y="1715067"/>
              <a:ext cx="2157798" cy="2157798"/>
            </a:xfrm>
            <a:prstGeom prst="rect">
              <a:avLst/>
            </a:prstGeom>
          </p:spPr>
        </p:pic>
      </p:grpSp>
      <p:sp>
        <p:nvSpPr>
          <p:cNvPr id="4" name="Nyíl: sávnyíl 3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/>
              <a:t>Hogyan kerüljük el az átverést?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98CB4A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</a:p>
        </p:txBody>
      </p:sp>
    </p:spTree>
    <p:extLst>
      <p:ext uri="{BB962C8B-B14F-4D97-AF65-F5344CB8AC3E}">
        <p14:creationId xmlns:p14="http://schemas.microsoft.com/office/powerpoint/2010/main" val="65375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95833E-6 2.22222E-6 L -0.00039 -0.691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456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39 -0.69121 L 3.95833E-6 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56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45833E-6 -7.40741E-7 L -0.00013 -0.6916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458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0.00013 -0.69167 L 1.45833E-6 -7.40741E-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5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33333E-6 -7.40741E-7 L -0.00052 -0.691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3458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-0.00052 -0.69167 L -6.25E-7 7.40741E-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488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yíl: sávnyíl 5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/>
              <a:t>Általánosságban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Nyíl: ötszög 6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587241" y="1626265"/>
            <a:ext cx="3225112" cy="4670850"/>
            <a:chOff x="543698" y="1680504"/>
            <a:chExt cx="3225112" cy="4670850"/>
          </a:xfrm>
        </p:grpSpPr>
        <p:grpSp>
          <p:nvGrpSpPr>
            <p:cNvPr id="5" name="Csoportba foglalás 4"/>
            <p:cNvGrpSpPr/>
            <p:nvPr/>
          </p:nvGrpSpPr>
          <p:grpSpPr>
            <a:xfrm>
              <a:off x="543698" y="1680504"/>
              <a:ext cx="3225112" cy="4670850"/>
              <a:chOff x="543698" y="1680504"/>
              <a:chExt cx="3225112" cy="4670850"/>
            </a:xfrm>
          </p:grpSpPr>
          <p:sp>
            <p:nvSpPr>
              <p:cNvPr id="3" name="Téglalap 2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1" name="Téglalap 10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200" b="1" dirty="0"/>
                  <a:t>Megnyitás helyett inkább </a:t>
                </a:r>
                <a:r>
                  <a:rPr lang="hu-HU" sz="2400" b="1" dirty="0"/>
                  <a:t>töröld a gyanús eredetű </a:t>
                </a:r>
                <a:r>
                  <a:rPr lang="hu-HU" sz="2200" b="1" dirty="0"/>
                  <a:t>vagy </a:t>
                </a:r>
                <a:r>
                  <a:rPr lang="hu-HU" sz="2200" b="1" dirty="0" err="1"/>
                  <a:t>tartalmú</a:t>
                </a:r>
                <a:r>
                  <a:rPr lang="hu-HU" sz="2200" b="1" dirty="0"/>
                  <a:t> üzeneteket, </a:t>
                </a:r>
                <a:r>
                  <a:rPr lang="hu-HU" sz="3900" b="1" dirty="0"/>
                  <a:t>véleményeket.</a:t>
                </a:r>
              </a:p>
            </p:txBody>
          </p:sp>
        </p:grpSp>
        <p:pic>
          <p:nvPicPr>
            <p:cNvPr id="18" name="Kép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5392" y="1877354"/>
              <a:ext cx="1941723" cy="1941723"/>
            </a:xfrm>
            <a:prstGeom prst="rect">
              <a:avLst/>
            </a:prstGeom>
          </p:spPr>
        </p:pic>
      </p:grpSp>
      <p:grpSp>
        <p:nvGrpSpPr>
          <p:cNvPr id="24" name="Csoportba foglalás 23"/>
          <p:cNvGrpSpPr/>
          <p:nvPr/>
        </p:nvGrpSpPr>
        <p:grpSpPr>
          <a:xfrm>
            <a:off x="4453386" y="1626258"/>
            <a:ext cx="3225112" cy="4670857"/>
            <a:chOff x="4491680" y="1680504"/>
            <a:chExt cx="3225112" cy="4670857"/>
          </a:xfrm>
        </p:grpSpPr>
        <p:grpSp>
          <p:nvGrpSpPr>
            <p:cNvPr id="15" name="Csoportba foglalás 14"/>
            <p:cNvGrpSpPr/>
            <p:nvPr/>
          </p:nvGrpSpPr>
          <p:grpSpPr>
            <a:xfrm>
              <a:off x="4491680" y="1680504"/>
              <a:ext cx="3225112" cy="4670857"/>
              <a:chOff x="4164226" y="1680504"/>
              <a:chExt cx="3225112" cy="4670857"/>
            </a:xfrm>
          </p:grpSpPr>
          <p:sp>
            <p:nvSpPr>
              <p:cNvPr id="8" name="Téglalap 7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000" b="1" dirty="0"/>
                  <a:t>Használj bonyolult </a:t>
                </a:r>
                <a:r>
                  <a:rPr lang="hu-HU" sz="2600" b="1" dirty="0"/>
                  <a:t>jelszavakat és cseréld </a:t>
                </a:r>
                <a:r>
                  <a:rPr lang="hu-HU" sz="3600" b="1" dirty="0"/>
                  <a:t>ezeket gyakran.</a:t>
                </a:r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5357" y="4164761"/>
              <a:ext cx="2037758" cy="2037758"/>
            </a:xfrm>
            <a:prstGeom prst="rect">
              <a:avLst/>
            </a:prstGeom>
          </p:spPr>
        </p:pic>
      </p:grpSp>
      <p:grpSp>
        <p:nvGrpSpPr>
          <p:cNvPr id="25" name="Csoportba foglalás 24"/>
          <p:cNvGrpSpPr/>
          <p:nvPr/>
        </p:nvGrpSpPr>
        <p:grpSpPr>
          <a:xfrm>
            <a:off x="8319530" y="1626253"/>
            <a:ext cx="3225112" cy="4670862"/>
            <a:chOff x="8439662" y="1680492"/>
            <a:chExt cx="3225112" cy="4670862"/>
          </a:xfrm>
        </p:grpSpPr>
        <p:grpSp>
          <p:nvGrpSpPr>
            <p:cNvPr id="16" name="Csoportba foglalás 15"/>
            <p:cNvGrpSpPr/>
            <p:nvPr/>
          </p:nvGrpSpPr>
          <p:grpSpPr>
            <a:xfrm>
              <a:off x="8439662" y="1680492"/>
              <a:ext cx="3225112" cy="4670862"/>
              <a:chOff x="8439662" y="1680492"/>
              <a:chExt cx="3225112" cy="4670862"/>
            </a:xfrm>
          </p:grpSpPr>
          <p:sp>
            <p:nvSpPr>
              <p:cNvPr id="9" name="Téglalap 8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500" b="1" dirty="0"/>
                  <a:t>A stílus maga az ember </a:t>
                </a:r>
                <a:r>
                  <a:rPr lang="hu-HU" sz="3000" b="1" dirty="0"/>
                  <a:t>ne járasd le Magad </a:t>
                </a:r>
                <a:r>
                  <a:rPr lang="hu-HU" sz="2500" b="1" dirty="0"/>
                  <a:t>közönséges vagy durva </a:t>
                </a:r>
                <a:r>
                  <a:rPr lang="hu-HU" sz="2600" b="1" dirty="0"/>
                  <a:t>megnyilvánulásokkal.</a:t>
                </a:r>
              </a:p>
            </p:txBody>
          </p:sp>
        </p:grpSp>
        <p:pic>
          <p:nvPicPr>
            <p:cNvPr id="22" name="Kép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3339" y="1829324"/>
              <a:ext cx="2037758" cy="2037761"/>
            </a:xfrm>
            <a:prstGeom prst="rect">
              <a:avLst/>
            </a:prstGeom>
          </p:spPr>
        </p:pic>
      </p:grpSp>
      <p:sp>
        <p:nvSpPr>
          <p:cNvPr id="27" name="Téglalap 26"/>
          <p:cNvSpPr/>
          <p:nvPr/>
        </p:nvSpPr>
        <p:spPr>
          <a:xfrm>
            <a:off x="587241" y="6383552"/>
            <a:ext cx="3225112" cy="395617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églalap 27"/>
          <p:cNvSpPr/>
          <p:nvPr/>
        </p:nvSpPr>
        <p:spPr>
          <a:xfrm>
            <a:off x="4453386" y="6381135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églalap 28"/>
          <p:cNvSpPr/>
          <p:nvPr/>
        </p:nvSpPr>
        <p:spPr>
          <a:xfrm>
            <a:off x="8319530" y="6382812"/>
            <a:ext cx="3225112" cy="395617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01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75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75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sávnyíl 3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/>
              <a:t>Közösségi háló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</a:p>
        </p:txBody>
      </p:sp>
      <p:grpSp>
        <p:nvGrpSpPr>
          <p:cNvPr id="36" name="Csoportba foglalás 35"/>
          <p:cNvGrpSpPr/>
          <p:nvPr/>
        </p:nvGrpSpPr>
        <p:grpSpPr>
          <a:xfrm>
            <a:off x="587241" y="1632412"/>
            <a:ext cx="3225112" cy="4670850"/>
            <a:chOff x="587241" y="1632412"/>
            <a:chExt cx="3225112" cy="4670850"/>
          </a:xfrm>
        </p:grpSpPr>
        <p:grpSp>
          <p:nvGrpSpPr>
            <p:cNvPr id="6" name="Csoportba foglalás 5"/>
            <p:cNvGrpSpPr/>
            <p:nvPr/>
          </p:nvGrpSpPr>
          <p:grpSpPr>
            <a:xfrm>
              <a:off x="587241" y="1632412"/>
              <a:ext cx="3225112" cy="4670850"/>
              <a:chOff x="543698" y="1680504"/>
              <a:chExt cx="3225112" cy="4670850"/>
            </a:xfrm>
          </p:grpSpPr>
          <p:sp>
            <p:nvSpPr>
              <p:cNvPr id="7" name="Téglalap 6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Téglalap 7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3200" b="1" dirty="0"/>
                  <a:t>Posztolás előtt jól </a:t>
                </a:r>
                <a:r>
                  <a:rPr lang="hu-HU" sz="3400" b="1" dirty="0"/>
                  <a:t>gondold át, hogy </a:t>
                </a:r>
                <a:r>
                  <a:rPr lang="hu-HU" sz="2400" b="1" dirty="0"/>
                  <a:t>milyen információ kerül </a:t>
                </a:r>
                <a:r>
                  <a:rPr lang="hu-HU" sz="2900" b="1" dirty="0"/>
                  <a:t>ki így Rólad a netre.</a:t>
                </a:r>
              </a:p>
            </p:txBody>
          </p:sp>
        </p:grp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207" y="1791533"/>
              <a:ext cx="2017181" cy="2017181"/>
            </a:xfrm>
            <a:prstGeom prst="rect">
              <a:avLst/>
            </a:prstGeom>
          </p:spPr>
        </p:pic>
      </p:grpSp>
      <p:grpSp>
        <p:nvGrpSpPr>
          <p:cNvPr id="37" name="Csoportba foglalás 36"/>
          <p:cNvGrpSpPr/>
          <p:nvPr/>
        </p:nvGrpSpPr>
        <p:grpSpPr>
          <a:xfrm>
            <a:off x="4453386" y="1632424"/>
            <a:ext cx="3225112" cy="4670857"/>
            <a:chOff x="4453386" y="1632424"/>
            <a:chExt cx="3225112" cy="4670857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4453386" y="1632424"/>
              <a:ext cx="3225112" cy="4670857"/>
              <a:chOff x="4164226" y="1680504"/>
              <a:chExt cx="3225112" cy="4670857"/>
            </a:xfrm>
          </p:grpSpPr>
          <p:sp>
            <p:nvSpPr>
              <p:cNvPr id="10" name="Téglalap 9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4000"/>
                  </a:lnSpc>
                </a:pPr>
                <a:r>
                  <a:rPr lang="hu-HU" sz="5700" b="1" dirty="0"/>
                  <a:t>A valóban </a:t>
                </a:r>
                <a:r>
                  <a:rPr lang="hu-HU" sz="3600" b="1" dirty="0"/>
                  <a:t>személyes infók</a:t>
                </a:r>
              </a:p>
              <a:p>
                <a:pPr>
                  <a:lnSpc>
                    <a:spcPts val="3000"/>
                  </a:lnSpc>
                </a:pPr>
                <a:r>
                  <a:rPr lang="hu-HU" sz="2300" b="1" dirty="0"/>
                  <a:t>ne legyenek nyilvánosak.</a:t>
                </a:r>
              </a:p>
            </p:txBody>
          </p:sp>
          <p:sp>
            <p:nvSpPr>
              <p:cNvPr id="11" name="Téglalap 10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101" y="4045708"/>
              <a:ext cx="2179680" cy="2179680"/>
            </a:xfrm>
            <a:prstGeom prst="rect">
              <a:avLst/>
            </a:prstGeom>
          </p:spPr>
        </p:pic>
      </p:grpSp>
      <p:grpSp>
        <p:nvGrpSpPr>
          <p:cNvPr id="38" name="Csoportba foglalás 37"/>
          <p:cNvGrpSpPr/>
          <p:nvPr/>
        </p:nvGrpSpPr>
        <p:grpSpPr>
          <a:xfrm>
            <a:off x="8319530" y="1632412"/>
            <a:ext cx="3225112" cy="4670862"/>
            <a:chOff x="8319530" y="1632412"/>
            <a:chExt cx="3225112" cy="4670862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8319530" y="1632412"/>
              <a:ext cx="3225112" cy="4670862"/>
              <a:chOff x="8439662" y="1680492"/>
              <a:chExt cx="3225112" cy="4670862"/>
            </a:xfrm>
          </p:grpSpPr>
          <p:sp>
            <p:nvSpPr>
              <p:cNvPr id="13" name="Téglalap 12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ts val="4500"/>
                  </a:lnSpc>
                </a:pPr>
                <a:r>
                  <a:rPr lang="hu-HU" sz="3500" b="1" dirty="0"/>
                  <a:t>Jobban jársz egy </a:t>
                </a:r>
                <a:r>
                  <a:rPr lang="hu-HU" sz="4800" b="1" dirty="0"/>
                  <a:t>szűkebb, de</a:t>
                </a:r>
              </a:p>
              <a:p>
                <a:pPr>
                  <a:lnSpc>
                    <a:spcPts val="4000"/>
                  </a:lnSpc>
                </a:pPr>
                <a:r>
                  <a:rPr lang="hu-HU" sz="4000" b="1" dirty="0"/>
                  <a:t>megbízhatóbb</a:t>
                </a:r>
                <a:r>
                  <a:rPr lang="hu-HU" sz="2800" b="1" dirty="0"/>
                  <a:t> </a:t>
                </a:r>
                <a:r>
                  <a:rPr lang="hu-HU" sz="3600" b="1" dirty="0"/>
                  <a:t>ismerősi körrel.</a:t>
                </a:r>
                <a:endParaRPr lang="hu-HU" sz="2800" b="1" dirty="0"/>
              </a:p>
            </p:txBody>
          </p:sp>
        </p:grpSp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210" y="1786867"/>
              <a:ext cx="2089752" cy="2089752"/>
            </a:xfrm>
            <a:prstGeom prst="rect">
              <a:avLst/>
            </a:prstGeom>
          </p:spPr>
        </p:pic>
      </p:grpSp>
      <p:grpSp>
        <p:nvGrpSpPr>
          <p:cNvPr id="32" name="Csoportba foglalás 31"/>
          <p:cNvGrpSpPr/>
          <p:nvPr/>
        </p:nvGrpSpPr>
        <p:grpSpPr>
          <a:xfrm>
            <a:off x="587241" y="1632400"/>
            <a:ext cx="3225112" cy="4670850"/>
            <a:chOff x="1055174" y="1248211"/>
            <a:chExt cx="3225112" cy="4670850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1055174" y="1248211"/>
              <a:ext cx="3225112" cy="4670850"/>
              <a:chOff x="543698" y="1680504"/>
              <a:chExt cx="3225112" cy="4670850"/>
            </a:xfrm>
          </p:grpSpPr>
          <p:sp>
            <p:nvSpPr>
              <p:cNvPr id="21" name="Téglalap 20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2" name="Téglalap 21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50" b="1" dirty="0"/>
                  <a:t>Ha valaki fenyeget vagy </a:t>
                </a:r>
                <a:r>
                  <a:rPr lang="hu-HU" sz="3600" b="1" dirty="0"/>
                  <a:t>zaklat, jelentsd!</a:t>
                </a:r>
              </a:p>
              <a:p>
                <a:pPr algn="ctr">
                  <a:lnSpc>
                    <a:spcPts val="2100"/>
                  </a:lnSpc>
                </a:pPr>
                <a:r>
                  <a:rPr lang="hu-HU" sz="2100" b="1" dirty="0" err="1"/>
                  <a:t>Mentsd</a:t>
                </a:r>
                <a:r>
                  <a:rPr lang="hu-HU" sz="2100" b="1" dirty="0"/>
                  <a:t> el a bizonyítékot és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000" b="1" dirty="0"/>
                  <a:t>töröld a zaklatót az</a:t>
                </a:r>
                <a:endParaRPr lang="hu-HU" sz="2000" b="1" dirty="0"/>
              </a:p>
              <a:p>
                <a:pPr algn="ctr">
                  <a:lnSpc>
                    <a:spcPts val="3000"/>
                  </a:lnSpc>
                </a:pPr>
                <a:r>
                  <a:rPr lang="hu-HU" sz="3300" b="1" dirty="0"/>
                  <a:t>ismerőseid közül.</a:t>
                </a:r>
              </a:p>
            </p:txBody>
          </p:sp>
        </p:grpSp>
        <p:pic>
          <p:nvPicPr>
            <p:cNvPr id="29" name="Kép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9140" y="1407332"/>
              <a:ext cx="2017181" cy="2017181"/>
            </a:xfrm>
            <a:prstGeom prst="rect">
              <a:avLst/>
            </a:prstGeom>
          </p:spPr>
        </p:pic>
      </p:grpSp>
      <p:grpSp>
        <p:nvGrpSpPr>
          <p:cNvPr id="33" name="Csoportba foglalás 32"/>
          <p:cNvGrpSpPr/>
          <p:nvPr/>
        </p:nvGrpSpPr>
        <p:grpSpPr>
          <a:xfrm>
            <a:off x="4453386" y="1632405"/>
            <a:ext cx="3225112" cy="4670857"/>
            <a:chOff x="4921319" y="1248223"/>
            <a:chExt cx="3225112" cy="4670857"/>
          </a:xfrm>
        </p:grpSpPr>
        <p:grpSp>
          <p:nvGrpSpPr>
            <p:cNvPr id="23" name="Csoportba foglalás 22"/>
            <p:cNvGrpSpPr/>
            <p:nvPr/>
          </p:nvGrpSpPr>
          <p:grpSpPr>
            <a:xfrm>
              <a:off x="4921319" y="1248223"/>
              <a:ext cx="3225112" cy="4670857"/>
              <a:chOff x="4164226" y="1680504"/>
              <a:chExt cx="3225112" cy="4670857"/>
            </a:xfrm>
          </p:grpSpPr>
          <p:sp>
            <p:nvSpPr>
              <p:cNvPr id="24" name="Téglalap 23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3000" b="1" dirty="0"/>
                  <a:t>Ismerd és használd</a:t>
                </a:r>
              </a:p>
              <a:p>
                <a:pPr>
                  <a:lnSpc>
                    <a:spcPts val="5000"/>
                  </a:lnSpc>
                </a:pPr>
                <a:r>
                  <a:rPr lang="hu-HU" sz="4800" b="1" dirty="0"/>
                  <a:t>a biztonsági</a:t>
                </a:r>
              </a:p>
              <a:p>
                <a:pPr>
                  <a:lnSpc>
                    <a:spcPts val="4000"/>
                  </a:lnSpc>
                </a:pPr>
                <a:r>
                  <a:rPr lang="hu-HU" sz="4200" b="1" dirty="0"/>
                  <a:t>beállításokat!</a:t>
                </a:r>
              </a:p>
            </p:txBody>
          </p:sp>
          <p:sp>
            <p:nvSpPr>
              <p:cNvPr id="25" name="Téglalap 24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034" y="3661507"/>
              <a:ext cx="2179680" cy="2179680"/>
            </a:xfrm>
            <a:prstGeom prst="rect">
              <a:avLst/>
            </a:prstGeom>
          </p:spPr>
        </p:pic>
      </p:grpSp>
      <p:grpSp>
        <p:nvGrpSpPr>
          <p:cNvPr id="34" name="Csoportba foglalás 33"/>
          <p:cNvGrpSpPr/>
          <p:nvPr/>
        </p:nvGrpSpPr>
        <p:grpSpPr>
          <a:xfrm>
            <a:off x="8319530" y="1632400"/>
            <a:ext cx="3225112" cy="4670862"/>
            <a:chOff x="8787463" y="1248211"/>
            <a:chExt cx="3225112" cy="4670862"/>
          </a:xfrm>
        </p:grpSpPr>
        <p:grpSp>
          <p:nvGrpSpPr>
            <p:cNvPr id="26" name="Csoportba foglalás 25"/>
            <p:cNvGrpSpPr/>
            <p:nvPr/>
          </p:nvGrpSpPr>
          <p:grpSpPr>
            <a:xfrm>
              <a:off x="8787463" y="1248211"/>
              <a:ext cx="3225112" cy="4670862"/>
              <a:chOff x="8439662" y="1680492"/>
              <a:chExt cx="3225112" cy="4670862"/>
            </a:xfrm>
          </p:grpSpPr>
          <p:sp>
            <p:nvSpPr>
              <p:cNvPr id="27" name="Téglalap 26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8" name="Téglalap 27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300" b="1" dirty="0"/>
                  <a:t>Légy őszinte barátaiddal,</a:t>
                </a:r>
              </a:p>
              <a:p>
                <a:r>
                  <a:rPr lang="hu-HU" sz="1900" b="1" dirty="0"/>
                  <a:t>beszéljétek ki a sérelmeiteket,</a:t>
                </a:r>
              </a:p>
              <a:p>
                <a:pPr>
                  <a:lnSpc>
                    <a:spcPts val="4000"/>
                  </a:lnSpc>
                </a:pPr>
                <a:r>
                  <a:rPr lang="hu-HU" sz="3500" b="1" dirty="0"/>
                  <a:t>lehet, hogy csak</a:t>
                </a:r>
              </a:p>
              <a:p>
                <a:pPr>
                  <a:lnSpc>
                    <a:spcPts val="6000"/>
                  </a:lnSpc>
                </a:pPr>
                <a:r>
                  <a:rPr lang="hu-HU" sz="6600" b="1" dirty="0"/>
                  <a:t>egy buta</a:t>
                </a:r>
              </a:p>
              <a:p>
                <a:pPr>
                  <a:lnSpc>
                    <a:spcPts val="3000"/>
                  </a:lnSpc>
                </a:pPr>
                <a:r>
                  <a:rPr lang="hu-HU" sz="3000" b="1" dirty="0"/>
                  <a:t>félreértés az egész!</a:t>
                </a:r>
              </a:p>
            </p:txBody>
          </p:sp>
        </p:grpSp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5143" y="1402666"/>
              <a:ext cx="2089752" cy="2089752"/>
            </a:xfrm>
            <a:prstGeom prst="rect">
              <a:avLst/>
            </a:prstGeom>
          </p:spPr>
        </p:pic>
      </p:grpSp>
      <p:sp>
        <p:nvSpPr>
          <p:cNvPr id="40" name="Téglalap 39"/>
          <p:cNvSpPr/>
          <p:nvPr/>
        </p:nvSpPr>
        <p:spPr>
          <a:xfrm>
            <a:off x="587241" y="6383552"/>
            <a:ext cx="3225112" cy="395617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églalap 41"/>
          <p:cNvSpPr/>
          <p:nvPr/>
        </p:nvSpPr>
        <p:spPr>
          <a:xfrm>
            <a:off x="4453386" y="6381135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Téglalap 42"/>
          <p:cNvSpPr/>
          <p:nvPr/>
        </p:nvSpPr>
        <p:spPr>
          <a:xfrm>
            <a:off x="8319530" y="6382812"/>
            <a:ext cx="3225112" cy="395617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664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75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75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135" y="1450521"/>
            <a:ext cx="3863034" cy="4249338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2422316" y="3159691"/>
            <a:ext cx="7666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Ezen prezentáció, csak 2013-as </a:t>
            </a:r>
            <a:r>
              <a:rPr lang="hu-HU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Pointtal</a:t>
            </a:r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</a:t>
            </a:r>
            <a:r>
              <a:rPr lang="hu-HU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annál újabbal </a:t>
            </a:r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használható!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744517" y="2975024"/>
            <a:ext cx="107348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„Az internet nem jó és nem rossz – csupán jellemző. Tükör. Úgy tűnik, ami ennek révén keletkezik, nem radikálisan új. A hálólét </a:t>
            </a:r>
            <a:r>
              <a:rPr lang="hu-HU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örökli</a:t>
            </a:r>
            <a:r>
              <a:rPr lang="hu-HU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társadalmi lét megannyi nyűgét és nyavalyáját.” </a:t>
            </a:r>
            <a:r>
              <a:rPr lang="hu-HU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(Dr. </a:t>
            </a:r>
            <a:r>
              <a:rPr lang="hu-HU" sz="2400" b="1" i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Ropolyi</a:t>
            </a:r>
            <a:r>
              <a:rPr lang="hu-HU" sz="24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László)</a:t>
            </a:r>
          </a:p>
        </p:txBody>
      </p:sp>
    </p:spTree>
    <p:extLst>
      <p:ext uri="{BB962C8B-B14F-4D97-AF65-F5344CB8AC3E}">
        <p14:creationId xmlns:p14="http://schemas.microsoft.com/office/powerpoint/2010/main" val="154129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201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201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701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201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/>
        </p:nvGrpSpPr>
        <p:grpSpPr>
          <a:xfrm>
            <a:off x="587241" y="1632412"/>
            <a:ext cx="3225112" cy="4670850"/>
            <a:chOff x="587241" y="1632412"/>
            <a:chExt cx="3225112" cy="4670850"/>
          </a:xfrm>
        </p:grpSpPr>
        <p:grpSp>
          <p:nvGrpSpPr>
            <p:cNvPr id="18" name="Csoportba foglalás 17"/>
            <p:cNvGrpSpPr/>
            <p:nvPr/>
          </p:nvGrpSpPr>
          <p:grpSpPr>
            <a:xfrm>
              <a:off x="587241" y="1632412"/>
              <a:ext cx="3225112" cy="4670850"/>
              <a:chOff x="543698" y="1680504"/>
              <a:chExt cx="3225112" cy="4670850"/>
            </a:xfrm>
          </p:grpSpPr>
          <p:sp>
            <p:nvSpPr>
              <p:cNvPr id="20" name="Téglalap 19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1" name="Téglalap 20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300" b="1" dirty="0"/>
                  <a:t>A hálózaton soha</a:t>
                </a:r>
              </a:p>
              <a:p>
                <a:pPr algn="ctr">
                  <a:lnSpc>
                    <a:spcPts val="9000"/>
                  </a:lnSpc>
                </a:pPr>
                <a:r>
                  <a:rPr lang="hu-HU" sz="13800" b="1" dirty="0"/>
                  <a:t>sem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4100" b="1" dirty="0"/>
                  <a:t>vagy egyedül!</a:t>
                </a:r>
              </a:p>
            </p:txBody>
          </p:sp>
        </p:grpSp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207" y="1791533"/>
              <a:ext cx="2017181" cy="2017181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4453386" y="1632424"/>
            <a:ext cx="3225112" cy="4670857"/>
            <a:chOff x="4453386" y="1632424"/>
            <a:chExt cx="3225112" cy="4670857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4453386" y="1632424"/>
              <a:ext cx="3225112" cy="4670857"/>
              <a:chOff x="4164226" y="1680504"/>
              <a:chExt cx="3225112" cy="4670857"/>
            </a:xfrm>
          </p:grpSpPr>
          <p:sp>
            <p:nvSpPr>
              <p:cNvPr id="16" name="Téglalap 15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3500"/>
                  </a:lnSpc>
                </a:pPr>
                <a:r>
                  <a:rPr lang="hu-HU" sz="2300" b="1" dirty="0"/>
                  <a:t>Ha ellopják a készüléket,</a:t>
                </a:r>
              </a:p>
              <a:p>
                <a:pPr algn="ctr">
                  <a:lnSpc>
                    <a:spcPts val="3500"/>
                  </a:lnSpc>
                </a:pPr>
                <a:r>
                  <a:rPr lang="hu-HU" sz="3000" b="1" dirty="0"/>
                  <a:t>a rajta lévő adatok</a:t>
                </a:r>
              </a:p>
              <a:p>
                <a:pPr algn="ctr">
                  <a:lnSpc>
                    <a:spcPts val="4100"/>
                  </a:lnSpc>
                </a:pPr>
                <a:r>
                  <a:rPr lang="hu-HU" sz="4200" b="1" dirty="0"/>
                  <a:t>is </a:t>
                </a:r>
                <a:r>
                  <a:rPr lang="hu-HU" sz="4200" b="1" dirty="0">
                    <a:solidFill>
                      <a:schemeClr val="bg1"/>
                    </a:solidFill>
                  </a:rPr>
                  <a:t>illetéktelen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100" b="1" dirty="0"/>
                  <a:t>kezekbe kerülnek!</a:t>
                </a:r>
              </a:p>
            </p:txBody>
          </p:sp>
          <p:sp>
            <p:nvSpPr>
              <p:cNvPr id="17" name="Téglalap 16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15" name="Kép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101" y="4045708"/>
              <a:ext cx="2179680" cy="2179680"/>
            </a:xfrm>
            <a:prstGeom prst="rect">
              <a:avLst/>
            </a:prstGeom>
          </p:spPr>
        </p:pic>
      </p:grpSp>
      <p:grpSp>
        <p:nvGrpSpPr>
          <p:cNvPr id="9" name="Csoportba foglalás 8"/>
          <p:cNvGrpSpPr/>
          <p:nvPr/>
        </p:nvGrpSpPr>
        <p:grpSpPr>
          <a:xfrm>
            <a:off x="8319530" y="1632412"/>
            <a:ext cx="3225112" cy="4670862"/>
            <a:chOff x="8319530" y="1632412"/>
            <a:chExt cx="3225112" cy="4670862"/>
          </a:xfrm>
        </p:grpSpPr>
        <p:grpSp>
          <p:nvGrpSpPr>
            <p:cNvPr id="10" name="Csoportba foglalás 9"/>
            <p:cNvGrpSpPr/>
            <p:nvPr/>
          </p:nvGrpSpPr>
          <p:grpSpPr>
            <a:xfrm>
              <a:off x="8319530" y="1632412"/>
              <a:ext cx="3225112" cy="4670862"/>
              <a:chOff x="8439662" y="1680492"/>
              <a:chExt cx="3225112" cy="4670862"/>
            </a:xfrm>
          </p:grpSpPr>
          <p:sp>
            <p:nvSpPr>
              <p:cNvPr id="12" name="Téglalap 11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000" b="1" dirty="0"/>
                  <a:t>A telefonon is </a:t>
                </a:r>
                <a:r>
                  <a:rPr lang="hu-HU" sz="3200" b="1" dirty="0"/>
                  <a:t>használj jelszó-és</a:t>
                </a:r>
              </a:p>
              <a:p>
                <a:pPr algn="ctr">
                  <a:lnSpc>
                    <a:spcPts val="4000"/>
                  </a:lnSpc>
                </a:pPr>
                <a:r>
                  <a:rPr lang="hu-HU" sz="3200" b="1" dirty="0"/>
                  <a:t>egyéb biztonsági</a:t>
                </a:r>
              </a:p>
              <a:p>
                <a:pPr algn="ctr">
                  <a:lnSpc>
                    <a:spcPts val="5000"/>
                  </a:lnSpc>
                </a:pPr>
                <a:r>
                  <a:rPr lang="hu-HU" sz="5400" b="1" dirty="0"/>
                  <a:t>védelmet.</a:t>
                </a:r>
                <a:endParaRPr lang="hu-HU" sz="3200" b="1" dirty="0"/>
              </a:p>
            </p:txBody>
          </p:sp>
        </p:grp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210" y="1786867"/>
              <a:ext cx="2089752" cy="2089752"/>
            </a:xfrm>
            <a:prstGeom prst="rect">
              <a:avLst/>
            </a:prstGeom>
          </p:spPr>
        </p:pic>
      </p:grpSp>
      <p:sp>
        <p:nvSpPr>
          <p:cNvPr id="4" name="Nyíl: sávnyíl 3"/>
          <p:cNvSpPr/>
          <p:nvPr/>
        </p:nvSpPr>
        <p:spPr>
          <a:xfrm>
            <a:off x="2667730" y="1"/>
            <a:ext cx="9561341" cy="1170357"/>
          </a:xfrm>
          <a:prstGeom prst="chevron">
            <a:avLst>
              <a:gd name="adj" fmla="val 0"/>
            </a:avLst>
          </a:prstGeom>
          <a:solidFill>
            <a:srgbClr val="222A35">
              <a:alpha val="74902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800" b="1" dirty="0">
                <a:solidFill>
                  <a:schemeClr val="bg1">
                    <a:lumMod val="95000"/>
                  </a:schemeClr>
                </a:solidFill>
              </a:rPr>
              <a:t>Mobil webes eszközök</a:t>
            </a:r>
            <a:endParaRPr lang="hu-HU" sz="8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62872" cy="1170357"/>
          </a:xfrm>
          <a:prstGeom prst="homePlat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Tippek</a:t>
            </a:r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587238" y="1632404"/>
            <a:ext cx="3225112" cy="4670850"/>
            <a:chOff x="587241" y="1632412"/>
            <a:chExt cx="3225112" cy="4670850"/>
          </a:xfrm>
        </p:grpSpPr>
        <p:grpSp>
          <p:nvGrpSpPr>
            <p:cNvPr id="37" name="Csoportba foglalás 36"/>
            <p:cNvGrpSpPr/>
            <p:nvPr/>
          </p:nvGrpSpPr>
          <p:grpSpPr>
            <a:xfrm>
              <a:off x="587241" y="1632412"/>
              <a:ext cx="3225112" cy="4670850"/>
              <a:chOff x="543698" y="1680504"/>
              <a:chExt cx="3225112" cy="4670850"/>
            </a:xfrm>
          </p:grpSpPr>
          <p:sp>
            <p:nvSpPr>
              <p:cNvPr id="39" name="Téglalap 38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0" name="Téglalap 39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4800" b="1" dirty="0"/>
                  <a:t>Ne add meg</a:t>
                </a:r>
                <a:endParaRPr lang="hu-HU" sz="3200" b="1" dirty="0"/>
              </a:p>
              <a:p>
                <a:pPr algn="ctr">
                  <a:lnSpc>
                    <a:spcPts val="3000"/>
                  </a:lnSpc>
                </a:pPr>
                <a:r>
                  <a:rPr lang="hu-HU" sz="3800" b="1" dirty="0"/>
                  <a:t>telefonszámod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100" b="1" dirty="0"/>
                  <a:t>vagy e-mail címed</a:t>
                </a:r>
              </a:p>
              <a:p>
                <a:pPr algn="ctr">
                  <a:lnSpc>
                    <a:spcPts val="5500"/>
                  </a:lnSpc>
                </a:pPr>
                <a:r>
                  <a:rPr lang="hu-HU" sz="5400" b="1" dirty="0"/>
                  <a:t>akárkinek.</a:t>
                </a:r>
                <a:endParaRPr lang="hu-HU" sz="3200" b="1" dirty="0"/>
              </a:p>
            </p:txBody>
          </p:sp>
        </p:grpSp>
        <p:pic>
          <p:nvPicPr>
            <p:cNvPr id="38" name="Kép 3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207" y="1791533"/>
              <a:ext cx="2017181" cy="2017181"/>
            </a:xfrm>
            <a:prstGeom prst="rect">
              <a:avLst/>
            </a:prstGeom>
          </p:spPr>
        </p:pic>
      </p:grpSp>
      <p:grpSp>
        <p:nvGrpSpPr>
          <p:cNvPr id="27" name="Csoportba foglalás 26"/>
          <p:cNvGrpSpPr/>
          <p:nvPr/>
        </p:nvGrpSpPr>
        <p:grpSpPr>
          <a:xfrm>
            <a:off x="4453383" y="1632416"/>
            <a:ext cx="3225112" cy="4670857"/>
            <a:chOff x="4453386" y="1632424"/>
            <a:chExt cx="3225112" cy="4670857"/>
          </a:xfrm>
        </p:grpSpPr>
        <p:grpSp>
          <p:nvGrpSpPr>
            <p:cNvPr id="33" name="Csoportba foglalás 32"/>
            <p:cNvGrpSpPr/>
            <p:nvPr/>
          </p:nvGrpSpPr>
          <p:grpSpPr>
            <a:xfrm>
              <a:off x="4453386" y="1632424"/>
              <a:ext cx="3225112" cy="4670857"/>
              <a:chOff x="4164226" y="1680504"/>
              <a:chExt cx="3225112" cy="4670857"/>
            </a:xfrm>
          </p:grpSpPr>
          <p:sp>
            <p:nvSpPr>
              <p:cNvPr id="35" name="Téglalap 34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hu-HU" sz="2800" b="1" dirty="0"/>
                  <a:t>Ha </a:t>
                </a:r>
                <a:r>
                  <a:rPr lang="hu-HU" sz="2800" b="1" dirty="0" err="1"/>
                  <a:t>app</a:t>
                </a:r>
                <a:r>
                  <a:rPr lang="hu-HU" sz="2800" b="1" dirty="0"/>
                  <a:t>-et vásárolsz, </a:t>
                </a:r>
                <a:r>
                  <a:rPr lang="hu-HU" sz="2500" b="1" dirty="0"/>
                  <a:t>nézd előtte meg, hogy </a:t>
                </a:r>
                <a:r>
                  <a:rPr lang="hu-HU" sz="2400" b="1" dirty="0"/>
                  <a:t>az alkalmazás mihez fér</a:t>
                </a:r>
              </a:p>
              <a:p>
                <a:pPr>
                  <a:lnSpc>
                    <a:spcPts val="5000"/>
                  </a:lnSpc>
                </a:pPr>
                <a:r>
                  <a:rPr lang="hu-HU" sz="4800" b="1" dirty="0"/>
                  <a:t>majd hozzá.</a:t>
                </a:r>
                <a:endParaRPr lang="hu-HU" sz="2400" b="1" dirty="0"/>
              </a:p>
            </p:txBody>
          </p:sp>
          <p:sp>
            <p:nvSpPr>
              <p:cNvPr id="36" name="Téglalap 35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34" name="Kép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101" y="4045708"/>
              <a:ext cx="2179680" cy="2179680"/>
            </a:xfrm>
            <a:prstGeom prst="rect">
              <a:avLst/>
            </a:prstGeom>
          </p:spPr>
        </p:pic>
      </p:grpSp>
      <p:grpSp>
        <p:nvGrpSpPr>
          <p:cNvPr id="28" name="Csoportba foglalás 27"/>
          <p:cNvGrpSpPr/>
          <p:nvPr/>
        </p:nvGrpSpPr>
        <p:grpSpPr>
          <a:xfrm>
            <a:off x="8319527" y="1632404"/>
            <a:ext cx="3225112" cy="4670862"/>
            <a:chOff x="8319530" y="1632412"/>
            <a:chExt cx="3225112" cy="4670862"/>
          </a:xfrm>
        </p:grpSpPr>
        <p:grpSp>
          <p:nvGrpSpPr>
            <p:cNvPr id="29" name="Csoportba foglalás 28"/>
            <p:cNvGrpSpPr/>
            <p:nvPr/>
          </p:nvGrpSpPr>
          <p:grpSpPr>
            <a:xfrm>
              <a:off x="8319530" y="1632412"/>
              <a:ext cx="3225112" cy="4670862"/>
              <a:chOff x="8439662" y="1680492"/>
              <a:chExt cx="3225112" cy="4670862"/>
            </a:xfrm>
          </p:grpSpPr>
          <p:sp>
            <p:nvSpPr>
              <p:cNvPr id="31" name="Téglalap 30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32" name="Téglalap 31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100" b="1" dirty="0"/>
                  <a:t>Lehetőséged van a</a:t>
                </a:r>
                <a:r>
                  <a:rPr lang="hu-HU" sz="3200" b="1" dirty="0"/>
                  <a:t> </a:t>
                </a:r>
                <a:r>
                  <a:rPr lang="hu-HU" sz="3100" b="1" dirty="0"/>
                  <a:t>helymeghatározás</a:t>
                </a:r>
                <a:r>
                  <a:rPr lang="hu-HU" sz="3200" b="1" dirty="0"/>
                  <a:t> </a:t>
                </a:r>
                <a:r>
                  <a:rPr lang="hu-HU" sz="2700" b="1" dirty="0"/>
                  <a:t>ki-és bekapcsolására.</a:t>
                </a:r>
              </a:p>
            </p:txBody>
          </p:sp>
        </p:grpSp>
        <p:pic>
          <p:nvPicPr>
            <p:cNvPr id="30" name="Kép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210" y="1786867"/>
              <a:ext cx="2089752" cy="2089752"/>
            </a:xfrm>
            <a:prstGeom prst="rect">
              <a:avLst/>
            </a:prstGeom>
          </p:spPr>
        </p:pic>
      </p:grpSp>
      <p:grpSp>
        <p:nvGrpSpPr>
          <p:cNvPr id="42" name="Csoportba foglalás 41"/>
          <p:cNvGrpSpPr/>
          <p:nvPr/>
        </p:nvGrpSpPr>
        <p:grpSpPr>
          <a:xfrm>
            <a:off x="587238" y="1632385"/>
            <a:ext cx="3225112" cy="4670850"/>
            <a:chOff x="587241" y="1632412"/>
            <a:chExt cx="3225112" cy="4670850"/>
          </a:xfrm>
        </p:grpSpPr>
        <p:grpSp>
          <p:nvGrpSpPr>
            <p:cNvPr id="53" name="Csoportba foglalás 52"/>
            <p:cNvGrpSpPr/>
            <p:nvPr/>
          </p:nvGrpSpPr>
          <p:grpSpPr>
            <a:xfrm>
              <a:off x="587241" y="1632412"/>
              <a:ext cx="3225112" cy="4670850"/>
              <a:chOff x="543698" y="1680504"/>
              <a:chExt cx="3225112" cy="4670850"/>
            </a:xfrm>
          </p:grpSpPr>
          <p:sp>
            <p:nvSpPr>
              <p:cNvPr id="55" name="Téglalap 54"/>
              <p:cNvSpPr/>
              <p:nvPr/>
            </p:nvSpPr>
            <p:spPr>
              <a:xfrm>
                <a:off x="543698" y="168050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56" name="Téglalap 55"/>
              <p:cNvSpPr/>
              <p:nvPr/>
            </p:nvSpPr>
            <p:spPr>
              <a:xfrm>
                <a:off x="543698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600" b="1" dirty="0"/>
                  <a:t>A nyilvános hálózatok </a:t>
                </a:r>
                <a:r>
                  <a:rPr lang="hu-HU" sz="2900" b="1" dirty="0"/>
                  <a:t>nem biztonságosak,</a:t>
                </a:r>
                <a:r>
                  <a:rPr lang="hu-HU" sz="2400" b="1" dirty="0"/>
                  <a:t> </a:t>
                </a:r>
                <a:r>
                  <a:rPr lang="hu-HU" sz="2600" b="1" dirty="0"/>
                  <a:t>veszélyt jelenthetnek</a:t>
                </a:r>
              </a:p>
              <a:p>
                <a:pPr algn="ctr">
                  <a:lnSpc>
                    <a:spcPts val="4500"/>
                  </a:lnSpc>
                </a:pPr>
                <a:r>
                  <a:rPr lang="hu-HU" sz="4400" b="1" dirty="0"/>
                  <a:t>az adataidra.</a:t>
                </a:r>
              </a:p>
            </p:txBody>
          </p:sp>
        </p:grpSp>
        <p:pic>
          <p:nvPicPr>
            <p:cNvPr id="54" name="Kép 5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9275" y="1659602"/>
              <a:ext cx="2281045" cy="2281045"/>
            </a:xfrm>
            <a:prstGeom prst="rect">
              <a:avLst/>
            </a:prstGeom>
          </p:spPr>
        </p:pic>
      </p:grpSp>
      <p:grpSp>
        <p:nvGrpSpPr>
          <p:cNvPr id="43" name="Csoportba foglalás 42"/>
          <p:cNvGrpSpPr/>
          <p:nvPr/>
        </p:nvGrpSpPr>
        <p:grpSpPr>
          <a:xfrm>
            <a:off x="4453383" y="1632397"/>
            <a:ext cx="3225112" cy="4670857"/>
            <a:chOff x="4453386" y="1632424"/>
            <a:chExt cx="3225112" cy="4670857"/>
          </a:xfrm>
        </p:grpSpPr>
        <p:grpSp>
          <p:nvGrpSpPr>
            <p:cNvPr id="49" name="Csoportba foglalás 48"/>
            <p:cNvGrpSpPr/>
            <p:nvPr/>
          </p:nvGrpSpPr>
          <p:grpSpPr>
            <a:xfrm>
              <a:off x="4453386" y="1632424"/>
              <a:ext cx="3225112" cy="4670857"/>
              <a:chOff x="4164226" y="1680504"/>
              <a:chExt cx="3225112" cy="4670857"/>
            </a:xfrm>
          </p:grpSpPr>
          <p:sp>
            <p:nvSpPr>
              <p:cNvPr id="51" name="Téglalap 50"/>
              <p:cNvSpPr/>
              <p:nvPr/>
            </p:nvSpPr>
            <p:spPr>
              <a:xfrm>
                <a:off x="4164226" y="1680504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b="1" dirty="0"/>
                  <a:t>Gyanús jelentkezésekre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2900" b="1" dirty="0"/>
                  <a:t>inkább ne reagálj, a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hu-HU" sz="3200" b="1" dirty="0"/>
                  <a:t>gyanús forrásokat</a:t>
                </a:r>
              </a:p>
              <a:p>
                <a:pPr algn="ctr">
                  <a:lnSpc>
                    <a:spcPts val="6000"/>
                  </a:lnSpc>
                </a:pPr>
                <a:r>
                  <a:rPr lang="hu-HU" sz="6000" b="1" dirty="0"/>
                  <a:t>blokkold!</a:t>
                </a:r>
                <a:endParaRPr lang="hu-HU" sz="2400" b="1" dirty="0"/>
              </a:p>
            </p:txBody>
          </p:sp>
          <p:sp>
            <p:nvSpPr>
              <p:cNvPr id="52" name="Téglalap 51"/>
              <p:cNvSpPr/>
              <p:nvPr/>
            </p:nvSpPr>
            <p:spPr>
              <a:xfrm>
                <a:off x="4164226" y="4015934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50" name="Kép 4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101" y="4045708"/>
              <a:ext cx="2179680" cy="2179680"/>
            </a:xfrm>
            <a:prstGeom prst="rect">
              <a:avLst/>
            </a:prstGeom>
          </p:spPr>
        </p:pic>
      </p:grpSp>
      <p:grpSp>
        <p:nvGrpSpPr>
          <p:cNvPr id="44" name="Csoportba foglalás 43"/>
          <p:cNvGrpSpPr/>
          <p:nvPr/>
        </p:nvGrpSpPr>
        <p:grpSpPr>
          <a:xfrm>
            <a:off x="8319527" y="1632385"/>
            <a:ext cx="3225112" cy="4670862"/>
            <a:chOff x="8319530" y="1632412"/>
            <a:chExt cx="3225112" cy="4670862"/>
          </a:xfrm>
        </p:grpSpPr>
        <p:grpSp>
          <p:nvGrpSpPr>
            <p:cNvPr id="45" name="Csoportba foglalás 44"/>
            <p:cNvGrpSpPr/>
            <p:nvPr/>
          </p:nvGrpSpPr>
          <p:grpSpPr>
            <a:xfrm>
              <a:off x="8319530" y="1632412"/>
              <a:ext cx="3225112" cy="4670862"/>
              <a:chOff x="8439662" y="1680492"/>
              <a:chExt cx="3225112" cy="4670862"/>
            </a:xfrm>
          </p:grpSpPr>
          <p:sp>
            <p:nvSpPr>
              <p:cNvPr id="47" name="Téglalap 46"/>
              <p:cNvSpPr/>
              <p:nvPr/>
            </p:nvSpPr>
            <p:spPr>
              <a:xfrm>
                <a:off x="8439662" y="1680492"/>
                <a:ext cx="3225112" cy="2335427"/>
              </a:xfrm>
              <a:prstGeom prst="rect">
                <a:avLst/>
              </a:prstGeom>
              <a:solidFill>
                <a:srgbClr val="1AB49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48" name="Téglalap 47"/>
              <p:cNvSpPr/>
              <p:nvPr/>
            </p:nvSpPr>
            <p:spPr>
              <a:xfrm>
                <a:off x="8439662" y="4015927"/>
                <a:ext cx="3225112" cy="2335427"/>
              </a:xfrm>
              <a:prstGeom prst="rect">
                <a:avLst/>
              </a:prstGeom>
              <a:solidFill>
                <a:srgbClr val="32373B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500" b="1" dirty="0"/>
                  <a:t>Fényképezés/</a:t>
                </a:r>
                <a:r>
                  <a:rPr lang="hu-HU" sz="2500" b="1" dirty="0" err="1"/>
                  <a:t>videózás</a:t>
                </a:r>
                <a:endParaRPr lang="hu-HU" sz="2500" b="1" dirty="0"/>
              </a:p>
              <a:p>
                <a:pPr algn="ctr"/>
                <a:r>
                  <a:rPr lang="hu-HU" sz="3400" b="1" dirty="0"/>
                  <a:t>előtt mindig kérj</a:t>
                </a:r>
              </a:p>
              <a:p>
                <a:pPr algn="ctr">
                  <a:lnSpc>
                    <a:spcPts val="4500"/>
                  </a:lnSpc>
                </a:pPr>
                <a:r>
                  <a:rPr lang="hu-HU" sz="4400" b="1" dirty="0"/>
                  <a:t>engedélyt az</a:t>
                </a:r>
              </a:p>
              <a:p>
                <a:pPr algn="ctr">
                  <a:lnSpc>
                    <a:spcPts val="5500"/>
                  </a:lnSpc>
                </a:pPr>
                <a:r>
                  <a:rPr lang="hu-HU" sz="5600" b="1" dirty="0" err="1"/>
                  <a:t>érintettől</a:t>
                </a:r>
                <a:r>
                  <a:rPr lang="hu-HU" sz="5600" b="1" dirty="0"/>
                  <a:t>.</a:t>
                </a:r>
              </a:p>
            </p:txBody>
          </p:sp>
        </p:grpSp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7210" y="1786867"/>
              <a:ext cx="2089752" cy="2089752"/>
            </a:xfrm>
            <a:prstGeom prst="rect">
              <a:avLst/>
            </a:prstGeom>
          </p:spPr>
        </p:pic>
      </p:grpSp>
      <p:sp>
        <p:nvSpPr>
          <p:cNvPr id="57" name="Téglalap 56"/>
          <p:cNvSpPr/>
          <p:nvPr/>
        </p:nvSpPr>
        <p:spPr>
          <a:xfrm>
            <a:off x="587241" y="6383552"/>
            <a:ext cx="3225112" cy="395617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Téglalap 57"/>
          <p:cNvSpPr/>
          <p:nvPr/>
        </p:nvSpPr>
        <p:spPr>
          <a:xfrm>
            <a:off x="4453386" y="6381135"/>
            <a:ext cx="3225112" cy="392563"/>
          </a:xfrm>
          <a:prstGeom prst="rect">
            <a:avLst/>
          </a:prstGeom>
          <a:solidFill>
            <a:srgbClr val="32373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Téglalap 58"/>
          <p:cNvSpPr/>
          <p:nvPr/>
        </p:nvSpPr>
        <p:spPr>
          <a:xfrm>
            <a:off x="8319530" y="6382812"/>
            <a:ext cx="3225112" cy="395617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04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75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75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sávnyíl 3"/>
          <p:cNvSpPr/>
          <p:nvPr/>
        </p:nvSpPr>
        <p:spPr>
          <a:xfrm>
            <a:off x="2630659" y="0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chemeClr val="bg1"/>
                </a:solidFill>
              </a:rPr>
              <a:t>1.</a:t>
            </a:r>
            <a:r>
              <a:rPr lang="hu-HU" sz="2400" b="1" dirty="0"/>
              <a:t> Megismerkedsz egy sráccal/lánnyal az interneten, aki nagyon bejön. Már régóta </a:t>
            </a:r>
            <a:r>
              <a:rPr lang="hu-HU" sz="2400" b="1" dirty="0" err="1"/>
              <a:t>chateltek</a:t>
            </a:r>
            <a:r>
              <a:rPr lang="hu-HU" sz="2400" b="1" dirty="0"/>
              <a:t>, mikor megkér, hogy küldj </a:t>
            </a:r>
            <a:r>
              <a:rPr lang="hu-HU" sz="2400" b="1" dirty="0" err="1"/>
              <a:t>magadról</a:t>
            </a:r>
            <a:r>
              <a:rPr lang="hu-HU" sz="2400" b="1" dirty="0"/>
              <a:t> neki képet:</a:t>
            </a:r>
            <a:r>
              <a:rPr lang="hu-HU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10" name="Nyíl: sávnyíl 9"/>
          <p:cNvSpPr/>
          <p:nvPr/>
        </p:nvSpPr>
        <p:spPr>
          <a:xfrm>
            <a:off x="1606378" y="5085973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Dehogy </a:t>
            </a:r>
            <a:r>
              <a:rPr lang="hu-HU" sz="2400" dirty="0" err="1"/>
              <a:t>küldök</a:t>
            </a:r>
            <a:r>
              <a:rPr lang="hu-HU" sz="2400" dirty="0"/>
              <a:t>, elvégre látja a profil képemen hogy nézek ki. Minek neki még több kép?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95416" y="5020289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9" name="Nyíl: sávnyíl 8"/>
          <p:cNvSpPr/>
          <p:nvPr/>
        </p:nvSpPr>
        <p:spPr>
          <a:xfrm>
            <a:off x="1606378" y="3597649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t-BR" sz="2400" dirty="0">
                <a:cs typeface="Times New Roman" panose="02020603050405020304" pitchFamily="18" charset="0"/>
              </a:rPr>
              <a:t>Végülis, max nem tetszem neki.</a:t>
            </a:r>
            <a:endParaRPr lang="hu-HU" sz="2400" b="1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395416" y="3531965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8" name="Nyíl: sávnyíl 7"/>
          <p:cNvSpPr/>
          <p:nvPr/>
        </p:nvSpPr>
        <p:spPr>
          <a:xfrm>
            <a:off x="1606378" y="210932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Na végre, annyira jól néz ki a profilképén, talán még össze is jöhetünk.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395416" y="2043641"/>
            <a:ext cx="1346886" cy="1301723"/>
          </a:xfrm>
          <a:prstGeom prst="rect">
            <a:avLst/>
          </a:prstGeom>
          <a:solidFill>
            <a:srgbClr val="1AB49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22" name="Nyíl: sávnyíl 21"/>
          <p:cNvSpPr/>
          <p:nvPr/>
        </p:nvSpPr>
        <p:spPr>
          <a:xfrm>
            <a:off x="12192000" y="0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chemeClr val="bg1"/>
                </a:solidFill>
              </a:rPr>
              <a:t>2.</a:t>
            </a:r>
            <a:r>
              <a:rPr lang="hu-HU" sz="2400" b="1" dirty="0"/>
              <a:t> Bejelöl a Facebook-</a:t>
            </a:r>
            <a:r>
              <a:rPr lang="hu-HU" sz="2400" b="1" dirty="0" err="1"/>
              <a:t>on</a:t>
            </a:r>
            <a:r>
              <a:rPr lang="hu-HU" sz="2400" b="1" dirty="0"/>
              <a:t> egy személy, akit még sosem láttál: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Nyíl: sávnyíl 23"/>
          <p:cNvSpPr/>
          <p:nvPr/>
        </p:nvSpPr>
        <p:spPr>
          <a:xfrm>
            <a:off x="12192000" y="-9752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chemeClr val="bg1"/>
                </a:solidFill>
              </a:rPr>
              <a:t>3.</a:t>
            </a:r>
            <a:r>
              <a:rPr lang="hu-HU" sz="2400" b="1" dirty="0"/>
              <a:t> Online játékon való regisztráláshoz bankszámlaszám megadása szükséges: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Nyíl: sávnyíl 24"/>
          <p:cNvSpPr/>
          <p:nvPr/>
        </p:nvSpPr>
        <p:spPr>
          <a:xfrm>
            <a:off x="12191996" y="-1528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chemeClr val="bg1"/>
                </a:solidFill>
              </a:rPr>
              <a:t>4.</a:t>
            </a:r>
            <a:r>
              <a:rPr lang="hu-HU" sz="2400" b="1" dirty="0"/>
              <a:t> Meglátod egy közösségi oldalon, hogy a barátnőd bikinis képeket töltött fel magáról: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6" name="Nyíl: sávnyíl 25"/>
          <p:cNvSpPr/>
          <p:nvPr/>
        </p:nvSpPr>
        <p:spPr>
          <a:xfrm>
            <a:off x="12192000" y="9752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chemeClr val="bg1"/>
                </a:solidFill>
              </a:rPr>
              <a:t>5.</a:t>
            </a:r>
            <a:r>
              <a:rPr lang="hu-HU" sz="2400" b="1" dirty="0"/>
              <a:t> Ha arról kérdeznek, hogy odafigyelek-e a személyes adataim védelmére, kijelenthetem, hogy igen, hiszen:</a:t>
            </a:r>
          </a:p>
        </p:txBody>
      </p:sp>
      <p:sp>
        <p:nvSpPr>
          <p:cNvPr id="27" name="Nyíl: sávnyíl 26"/>
          <p:cNvSpPr/>
          <p:nvPr/>
        </p:nvSpPr>
        <p:spPr>
          <a:xfrm>
            <a:off x="1606376" y="5085973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Még gondolkodom, hogy honnan ismerhetem.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Nyíl: sávnyíl 27"/>
          <p:cNvSpPr/>
          <p:nvPr/>
        </p:nvSpPr>
        <p:spPr>
          <a:xfrm>
            <a:off x="1606376" y="3597649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 err="1"/>
              <a:t>Visszajelölöm</a:t>
            </a:r>
            <a:r>
              <a:rPr lang="hu-HU" sz="2400" dirty="0"/>
              <a:t>, hogy minél több ismerősöm legyen.</a:t>
            </a:r>
            <a:endParaRPr lang="hu-HU" sz="2400" b="1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Nyíl: sávnyíl 28"/>
          <p:cNvSpPr/>
          <p:nvPr/>
        </p:nvSpPr>
        <p:spPr>
          <a:xfrm>
            <a:off x="1606376" y="210932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Nem jelölöm vissza. Sose láttam, nem is értem minek jelölt be.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" name="Téglalap 29"/>
          <p:cNvSpPr/>
          <p:nvPr/>
        </p:nvSpPr>
        <p:spPr>
          <a:xfrm>
            <a:off x="390803" y="5020289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31" name="Téglalap 30"/>
          <p:cNvSpPr/>
          <p:nvPr/>
        </p:nvSpPr>
        <p:spPr>
          <a:xfrm>
            <a:off x="390803" y="3531965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2" name="Téglalap 31"/>
          <p:cNvSpPr/>
          <p:nvPr/>
        </p:nvSpPr>
        <p:spPr>
          <a:xfrm>
            <a:off x="390803" y="2043641"/>
            <a:ext cx="1346886" cy="1301723"/>
          </a:xfrm>
          <a:prstGeom prst="rect">
            <a:avLst/>
          </a:prstGeom>
          <a:solidFill>
            <a:srgbClr val="1AB49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3" name="Nyíl: sávnyíl 32"/>
          <p:cNvSpPr/>
          <p:nvPr/>
        </p:nvSpPr>
        <p:spPr>
          <a:xfrm>
            <a:off x="1606376" y="5020291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Kizárt, még fizetős oldalakra irányítanak.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4" name="Nyíl: sávnyíl 33"/>
          <p:cNvSpPr/>
          <p:nvPr/>
        </p:nvSpPr>
        <p:spPr>
          <a:xfrm>
            <a:off x="1606376" y="3531967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Nem is tudom, meg kéne kérdezni valakit, aki jobban ért ehhez.</a:t>
            </a:r>
            <a:endParaRPr lang="hu-HU" sz="2400" b="1" dirty="0">
              <a:solidFill>
                <a:schemeClr val="bg1">
                  <a:lumMod val="9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5" name="Nyíl: sávnyíl 34"/>
          <p:cNvSpPr/>
          <p:nvPr/>
        </p:nvSpPr>
        <p:spPr>
          <a:xfrm>
            <a:off x="1606376" y="2043643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Felőlem, a lényeg, hogy végre játszhassak vele.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6" name="Téglalap 35"/>
          <p:cNvSpPr/>
          <p:nvPr/>
        </p:nvSpPr>
        <p:spPr>
          <a:xfrm>
            <a:off x="390803" y="4954607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37" name="Téglalap 36"/>
          <p:cNvSpPr/>
          <p:nvPr/>
        </p:nvSpPr>
        <p:spPr>
          <a:xfrm>
            <a:off x="390803" y="3466283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38" name="Téglalap 37"/>
          <p:cNvSpPr/>
          <p:nvPr/>
        </p:nvSpPr>
        <p:spPr>
          <a:xfrm>
            <a:off x="390803" y="1977959"/>
            <a:ext cx="1346886" cy="1301723"/>
          </a:xfrm>
          <a:prstGeom prst="rect">
            <a:avLst/>
          </a:prstGeom>
          <a:solidFill>
            <a:srgbClr val="1AB49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39" name="Nyíl: sávnyíl 38"/>
          <p:cNvSpPr/>
          <p:nvPr/>
        </p:nvSpPr>
        <p:spPr>
          <a:xfrm>
            <a:off x="1606376" y="5020289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Na ezt nem hagyhatom, én is töltök fel néhány fürdőrucis képet.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Nyíl: sávnyíl 39"/>
          <p:cNvSpPr/>
          <p:nvPr/>
        </p:nvSpPr>
        <p:spPr>
          <a:xfrm>
            <a:off x="1606376" y="353196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Majd letöltik egy csomóan a saját gépükre, aztán rajtam szórakoznak. Én biztos nem akarom viszont látni magam más gépén.</a:t>
            </a:r>
          </a:p>
        </p:txBody>
      </p:sp>
      <p:sp>
        <p:nvSpPr>
          <p:cNvPr id="41" name="Nyíl: sávnyíl 40"/>
          <p:cNvSpPr/>
          <p:nvPr/>
        </p:nvSpPr>
        <p:spPr>
          <a:xfrm>
            <a:off x="1606376" y="2043641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Bikiniben azért nem, de felrakok néhány jobban sikerült fotót magamról.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Téglalap 41"/>
          <p:cNvSpPr/>
          <p:nvPr/>
        </p:nvSpPr>
        <p:spPr>
          <a:xfrm>
            <a:off x="390803" y="4954605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43" name="Téglalap 42"/>
          <p:cNvSpPr/>
          <p:nvPr/>
        </p:nvSpPr>
        <p:spPr>
          <a:xfrm>
            <a:off x="390803" y="3466281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44" name="Téglalap 43"/>
          <p:cNvSpPr/>
          <p:nvPr/>
        </p:nvSpPr>
        <p:spPr>
          <a:xfrm>
            <a:off x="390803" y="1977957"/>
            <a:ext cx="1346886" cy="1301723"/>
          </a:xfrm>
          <a:prstGeom prst="rect">
            <a:avLst/>
          </a:prstGeom>
          <a:solidFill>
            <a:srgbClr val="1AB49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45" name="Nyíl: sávnyíl 44"/>
          <p:cNvSpPr/>
          <p:nvPr/>
        </p:nvSpPr>
        <p:spPr>
          <a:xfrm>
            <a:off x="1615602" y="5020289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Nem szoktam csak úgy minden ok nélkül bárkinek is kiszolgáltatni a rám vonatkozó adatokat.</a:t>
            </a:r>
          </a:p>
        </p:txBody>
      </p:sp>
      <p:sp>
        <p:nvSpPr>
          <p:cNvPr id="46" name="Nyíl: sávnyíl 45"/>
          <p:cNvSpPr/>
          <p:nvPr/>
        </p:nvSpPr>
        <p:spPr>
          <a:xfrm>
            <a:off x="1615602" y="353196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Csak akkor adok ki magamról adatot, ha valaki kéri, magamtól nem.</a:t>
            </a:r>
          </a:p>
        </p:txBody>
      </p:sp>
      <p:sp>
        <p:nvSpPr>
          <p:cNvPr id="47" name="Nyíl: sávnyíl 46"/>
          <p:cNvSpPr/>
          <p:nvPr/>
        </p:nvSpPr>
        <p:spPr>
          <a:xfrm>
            <a:off x="1615602" y="2043641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Csak a szimpatikus embereknek árulom el a személyes adatokat.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8" name="Téglalap 47"/>
          <p:cNvSpPr/>
          <p:nvPr/>
        </p:nvSpPr>
        <p:spPr>
          <a:xfrm>
            <a:off x="400029" y="4954605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</a:p>
        </p:txBody>
      </p:sp>
      <p:sp>
        <p:nvSpPr>
          <p:cNvPr id="49" name="Téglalap 48"/>
          <p:cNvSpPr/>
          <p:nvPr/>
        </p:nvSpPr>
        <p:spPr>
          <a:xfrm>
            <a:off x="400029" y="3466281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50" name="Téglalap 49"/>
          <p:cNvSpPr/>
          <p:nvPr/>
        </p:nvSpPr>
        <p:spPr>
          <a:xfrm>
            <a:off x="400029" y="1977957"/>
            <a:ext cx="1346886" cy="1301723"/>
          </a:xfrm>
          <a:prstGeom prst="rect">
            <a:avLst/>
          </a:prstGeom>
          <a:solidFill>
            <a:srgbClr val="1AB49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51" name="Nyíl: sávnyíl 50"/>
          <p:cNvSpPr/>
          <p:nvPr/>
        </p:nvSpPr>
        <p:spPr>
          <a:xfrm>
            <a:off x="12192000" y="-1528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4000" b="1" dirty="0">
                <a:solidFill>
                  <a:schemeClr val="bg1"/>
                </a:solidFill>
              </a:rPr>
              <a:t>Értékelés: helyes válaszok száma alapján</a:t>
            </a:r>
            <a:endParaRPr lang="hu-HU" sz="3600" b="1" dirty="0"/>
          </a:p>
        </p:txBody>
      </p:sp>
      <p:sp>
        <p:nvSpPr>
          <p:cNvPr id="52" name="Nyíl: sávnyíl 51"/>
          <p:cNvSpPr/>
          <p:nvPr/>
        </p:nvSpPr>
        <p:spPr>
          <a:xfrm>
            <a:off x="1615602" y="5020289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Még sokat kell gyakorolnod, hogy a tudásod teljes legyen.</a:t>
            </a:r>
          </a:p>
        </p:txBody>
      </p:sp>
      <p:sp>
        <p:nvSpPr>
          <p:cNvPr id="53" name="Nyíl: sávnyíl 52"/>
          <p:cNvSpPr/>
          <p:nvPr/>
        </p:nvSpPr>
        <p:spPr>
          <a:xfrm>
            <a:off x="1615602" y="3531965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Még </a:t>
            </a:r>
            <a:r>
              <a:rPr lang="hu-HU" sz="2400" dirty="0" err="1"/>
              <a:t>fejlődnöd</a:t>
            </a:r>
            <a:r>
              <a:rPr lang="hu-HU" sz="2400" dirty="0"/>
              <a:t> kell, de jó úton haladsz az internet biztonságos használatának elsajátításához.</a:t>
            </a:r>
          </a:p>
        </p:txBody>
      </p:sp>
      <p:sp>
        <p:nvSpPr>
          <p:cNvPr id="54" name="Nyíl: sávnyíl 53"/>
          <p:cNvSpPr/>
          <p:nvPr/>
        </p:nvSpPr>
        <p:spPr>
          <a:xfrm>
            <a:off x="1615602" y="2043641"/>
            <a:ext cx="9561341" cy="1170357"/>
          </a:xfrm>
          <a:prstGeom prst="chevron">
            <a:avLst>
              <a:gd name="adj" fmla="val 0"/>
            </a:avLst>
          </a:prstGeom>
          <a:solidFill>
            <a:srgbClr val="32373B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dirty="0"/>
              <a:t>Gratulálok! Az internet használatához felkészült vagy!</a:t>
            </a:r>
            <a:endParaRPr lang="hu-H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5" name="Téglalap 54"/>
          <p:cNvSpPr/>
          <p:nvPr/>
        </p:nvSpPr>
        <p:spPr>
          <a:xfrm>
            <a:off x="400029" y="4954605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latin typeface="Arial" panose="020B0604020202020204" pitchFamily="34" charset="0"/>
                <a:cs typeface="Arial" panose="020B0604020202020204" pitchFamily="34" charset="0"/>
              </a:rPr>
              <a:t>2-0</a:t>
            </a:r>
          </a:p>
        </p:txBody>
      </p:sp>
      <p:sp>
        <p:nvSpPr>
          <p:cNvPr id="56" name="Téglalap 55"/>
          <p:cNvSpPr/>
          <p:nvPr/>
        </p:nvSpPr>
        <p:spPr>
          <a:xfrm>
            <a:off x="400029" y="3466281"/>
            <a:ext cx="1346886" cy="1301723"/>
          </a:xfrm>
          <a:prstGeom prst="rect">
            <a:avLst/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dirty="0">
                <a:latin typeface="Arial" panose="020B0604020202020204" pitchFamily="34" charset="0"/>
                <a:cs typeface="Arial" panose="020B0604020202020204" pitchFamily="34" charset="0"/>
              </a:rPr>
              <a:t>4-3</a:t>
            </a:r>
          </a:p>
        </p:txBody>
      </p:sp>
      <p:sp>
        <p:nvSpPr>
          <p:cNvPr id="57" name="Téglalap 56"/>
          <p:cNvSpPr/>
          <p:nvPr/>
        </p:nvSpPr>
        <p:spPr>
          <a:xfrm>
            <a:off x="400029" y="1977957"/>
            <a:ext cx="1346886" cy="1301723"/>
          </a:xfrm>
          <a:prstGeom prst="rect">
            <a:avLst/>
          </a:prstGeom>
          <a:solidFill>
            <a:srgbClr val="1AB49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12757" cy="1170357"/>
          </a:xfrm>
          <a:prstGeom prst="homePlate">
            <a:avLst/>
          </a:prstGeom>
          <a:solidFill>
            <a:srgbClr val="1AB49C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latin typeface="Arial" panose="020B0604020202020204" pitchFamily="34" charset="0"/>
                <a:cs typeface="Arial" panose="020B0604020202020204" pitchFamily="34" charset="0"/>
              </a:rPr>
              <a:t>Tesztsor</a:t>
            </a:r>
          </a:p>
        </p:txBody>
      </p:sp>
    </p:spTree>
    <p:extLst>
      <p:ext uri="{BB962C8B-B14F-4D97-AF65-F5344CB8AC3E}">
        <p14:creationId xmlns:p14="http://schemas.microsoft.com/office/powerpoint/2010/main" val="2148876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78425 0.0004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19" y="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78308 0.0018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2100"/>
                            </p:stCondLst>
                            <p:childTnLst>
                              <p:par>
                                <p:cTn id="207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3100"/>
                            </p:stCondLst>
                            <p:childTnLst>
                              <p:par>
                                <p:cTn id="23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78529 0.00255 " pathEditMode="relative" rAng="0" ptsTypes="AA"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100"/>
                            </p:stCondLst>
                            <p:childTnLst>
                              <p:par>
                                <p:cTn id="2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2000"/>
                            </p:stCondLst>
                            <p:childTnLst>
                              <p:par>
                                <p:cTn id="2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78529 -0.00092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0"/>
                            </p:stCondLst>
                            <p:childTnLst>
                              <p:par>
                                <p:cTn id="3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3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84A4D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5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2" presetClass="exit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2" presetClass="exit" presetSubtype="2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" presetClass="exit" presetSubtype="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3100"/>
                            </p:stCondLst>
                            <p:childTnLst>
                              <p:par>
                                <p:cTn id="38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-0.78529 -0.00092 " pathEditMode="relative" rAng="0" ptsTypes="AA">
                                      <p:cBhvr>
                                        <p:cTn id="38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7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5100"/>
                            </p:stCondLst>
                            <p:childTnLst>
                              <p:par>
                                <p:cTn id="3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0" grpId="1" animBg="1"/>
      <p:bldP spid="13" grpId="0" animBg="1"/>
      <p:bldP spid="13" grpId="1" animBg="1"/>
      <p:bldP spid="9" grpId="0" animBg="1"/>
      <p:bldP spid="9" grpId="1" animBg="1"/>
      <p:bldP spid="14" grpId="0" animBg="1"/>
      <p:bldP spid="14" grpId="1" animBg="1"/>
      <p:bldP spid="8" grpId="0" animBg="1"/>
      <p:bldP spid="8" grpId="1" animBg="1"/>
      <p:bldP spid="15" grpId="0" animBg="1"/>
      <p:bldP spid="15" grpId="1" animBg="1"/>
      <p:bldP spid="22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yíl: sávnyíl 3"/>
          <p:cNvSpPr/>
          <p:nvPr/>
        </p:nvSpPr>
        <p:spPr>
          <a:xfrm>
            <a:off x="0" y="1"/>
            <a:ext cx="12229071" cy="6857999"/>
          </a:xfrm>
          <a:prstGeom prst="chevron">
            <a:avLst>
              <a:gd name="adj" fmla="val 0"/>
            </a:avLst>
          </a:prstGeom>
          <a:solidFill>
            <a:srgbClr val="222A35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1"/>
            <a:r>
              <a:rPr lang="hu-HU" sz="3200" b="1" dirty="0">
                <a:solidFill>
                  <a:srgbClr val="F15F74"/>
                </a:solidFill>
              </a:rPr>
              <a:t>Írott anyag:</a:t>
            </a:r>
          </a:p>
          <a:p>
            <a:pPr lvl="1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http://www.adatvedelmiszakerto.hu/2010/02/internetes-szemelyiseglopas/</a:t>
            </a:r>
          </a:p>
          <a:p>
            <a:pPr lvl="1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http://www.jamk.hu/sites/default/files/pictures/hungarian_-_how_to_spot_fake_news.jpg</a:t>
            </a:r>
          </a:p>
          <a:p>
            <a:pPr lvl="1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http://www.computer-maintenance.hu/index.php?option=com_content&amp;view=article&amp;id=26:biztonsagos-jelszo-kialakitasa</a:t>
            </a:r>
          </a:p>
          <a:p>
            <a:pPr lvl="1"/>
            <a:r>
              <a:rPr lang="pt-BR" sz="2000" b="1" dirty="0">
                <a:solidFill>
                  <a:schemeClr val="bg1">
                    <a:lumMod val="95000"/>
                  </a:schemeClr>
                </a:solidFill>
              </a:rPr>
              <a:t>Kulcs a net világához – NAIH</a:t>
            </a:r>
            <a:endParaRPr lang="hu-HU" sz="2000" b="1" dirty="0">
              <a:solidFill>
                <a:schemeClr val="bg1">
                  <a:lumMod val="95000"/>
                </a:schemeClr>
              </a:solidFill>
            </a:endParaRPr>
          </a:p>
          <a:p>
            <a:pPr lvl="1"/>
            <a:r>
              <a:rPr lang="hu-HU" sz="2800" b="1" dirty="0">
                <a:solidFill>
                  <a:srgbClr val="F15F74"/>
                </a:solidFill>
              </a:rPr>
              <a:t>Képi anyag: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www.flaticon.com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https://www.thecolourmoon.com/web_application_development.php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https://twitter.com/fakemanbartlett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https://au.pinterest.com/explore/modern-tv-room/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http://www.vulture.com/2016/05/sia-announces-her-first-tour-in-five-years.html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http://internethotline.hu/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https://stockphoto.com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http://www.trollspodcast.com/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https://facebook.com/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https://naih.hu/</a:t>
            </a:r>
          </a:p>
          <a:p>
            <a:pPr lvl="1"/>
            <a:r>
              <a:rPr lang="hu-HU" sz="2000" b="1" dirty="0">
                <a:solidFill>
                  <a:schemeClr val="bg1">
                    <a:lumMod val="95000"/>
                  </a:schemeClr>
                </a:solidFill>
              </a:rPr>
              <a:t>https://hu.pinterest.com/rosebsweet/silhouetts/</a:t>
            </a:r>
          </a:p>
        </p:txBody>
      </p:sp>
      <p:sp>
        <p:nvSpPr>
          <p:cNvPr id="5" name="Nyíl: ötszög 4"/>
          <p:cNvSpPr/>
          <p:nvPr/>
        </p:nvSpPr>
        <p:spPr>
          <a:xfrm>
            <a:off x="0" y="0"/>
            <a:ext cx="3262872" cy="10740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6000" b="1" cap="small" dirty="0">
                <a:latin typeface="Arial" panose="020B0604020202020204" pitchFamily="34" charset="0"/>
                <a:cs typeface="Arial" panose="020B0604020202020204" pitchFamily="34" charset="0"/>
              </a:rPr>
              <a:t>Forrás</a:t>
            </a:r>
          </a:p>
        </p:txBody>
      </p:sp>
    </p:spTree>
    <p:extLst>
      <p:ext uri="{BB962C8B-B14F-4D97-AF65-F5344CB8AC3E}">
        <p14:creationId xmlns:p14="http://schemas.microsoft.com/office/powerpoint/2010/main" val="24671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allAtOnce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Nyíl: sávnyíl 58"/>
          <p:cNvSpPr/>
          <p:nvPr/>
        </p:nvSpPr>
        <p:spPr>
          <a:xfrm>
            <a:off x="4286925" y="3498162"/>
            <a:ext cx="1493717" cy="2880618"/>
          </a:xfrm>
          <a:prstGeom prst="chevron">
            <a:avLst>
              <a:gd name="adj" fmla="val 0"/>
            </a:avLst>
          </a:prstGeom>
          <a:gradFill flip="none" rotWithShape="1">
            <a:gsLst>
              <a:gs pos="0">
                <a:srgbClr val="3C5484"/>
              </a:gs>
              <a:gs pos="100000">
                <a:srgbClr val="F2F2F2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0" name="Nyíl: sávnyíl 59"/>
          <p:cNvSpPr/>
          <p:nvPr/>
        </p:nvSpPr>
        <p:spPr>
          <a:xfrm>
            <a:off x="6129401" y="4224509"/>
            <a:ext cx="1493717" cy="2880618"/>
          </a:xfrm>
          <a:prstGeom prst="chevron">
            <a:avLst>
              <a:gd name="adj" fmla="val 0"/>
            </a:avLst>
          </a:prstGeom>
          <a:gradFill flip="none" rotWithShape="1">
            <a:gsLst>
              <a:gs pos="0">
                <a:srgbClr val="3C5484"/>
              </a:gs>
              <a:gs pos="100000">
                <a:srgbClr val="F2F2F2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1" name="Nyíl: sávnyíl 60"/>
          <p:cNvSpPr/>
          <p:nvPr/>
        </p:nvSpPr>
        <p:spPr>
          <a:xfrm>
            <a:off x="7970580" y="3560510"/>
            <a:ext cx="1493717" cy="2880618"/>
          </a:xfrm>
          <a:prstGeom prst="chevron">
            <a:avLst>
              <a:gd name="adj" fmla="val 0"/>
            </a:avLst>
          </a:prstGeom>
          <a:gradFill flip="none" rotWithShape="1">
            <a:gsLst>
              <a:gs pos="0">
                <a:srgbClr val="3C5484"/>
              </a:gs>
              <a:gs pos="100000">
                <a:srgbClr val="F2F2F2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2" name="Nyíl: sávnyíl 61"/>
          <p:cNvSpPr/>
          <p:nvPr/>
        </p:nvSpPr>
        <p:spPr>
          <a:xfrm>
            <a:off x="9823742" y="4160094"/>
            <a:ext cx="1493717" cy="2880618"/>
          </a:xfrm>
          <a:prstGeom prst="chevron">
            <a:avLst>
              <a:gd name="adj" fmla="val 0"/>
            </a:avLst>
          </a:prstGeom>
          <a:gradFill flip="none" rotWithShape="1">
            <a:gsLst>
              <a:gs pos="0">
                <a:srgbClr val="3C5484"/>
              </a:gs>
              <a:gs pos="100000">
                <a:srgbClr val="F2F2F2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8" name="Nyíl: sávnyíl 57"/>
          <p:cNvSpPr/>
          <p:nvPr/>
        </p:nvSpPr>
        <p:spPr>
          <a:xfrm>
            <a:off x="2432333" y="4316430"/>
            <a:ext cx="1493717" cy="2880618"/>
          </a:xfrm>
          <a:prstGeom prst="chevron">
            <a:avLst>
              <a:gd name="adj" fmla="val 0"/>
            </a:avLst>
          </a:prstGeom>
          <a:gradFill flip="none" rotWithShape="1">
            <a:gsLst>
              <a:gs pos="0">
                <a:srgbClr val="3C5484"/>
              </a:gs>
              <a:gs pos="100000">
                <a:srgbClr val="F2F2F2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7" name="Nyíl: sávnyíl 56"/>
          <p:cNvSpPr/>
          <p:nvPr/>
        </p:nvSpPr>
        <p:spPr>
          <a:xfrm>
            <a:off x="587188" y="3506107"/>
            <a:ext cx="1493717" cy="2880618"/>
          </a:xfrm>
          <a:prstGeom prst="chevron">
            <a:avLst>
              <a:gd name="adj" fmla="val 0"/>
            </a:avLst>
          </a:prstGeom>
          <a:gradFill flip="none" rotWithShape="1">
            <a:gsLst>
              <a:gs pos="0">
                <a:srgbClr val="3C5484"/>
              </a:gs>
              <a:gs pos="100000">
                <a:srgbClr val="F2F2F2">
                  <a:alpha val="0"/>
                </a:srgbClr>
              </a:gs>
            </a:gsLst>
            <a:lin ang="54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25" name="Csoportba foglalás 24"/>
          <p:cNvGrpSpPr/>
          <p:nvPr/>
        </p:nvGrpSpPr>
        <p:grpSpPr>
          <a:xfrm>
            <a:off x="5935238" y="1790868"/>
            <a:ext cx="1826486" cy="3100330"/>
            <a:chOff x="5935238" y="1790868"/>
            <a:chExt cx="1826486" cy="3100330"/>
          </a:xfrm>
        </p:grpSpPr>
        <p:grpSp>
          <p:nvGrpSpPr>
            <p:cNvPr id="11" name="Csoportba foglalás 10"/>
            <p:cNvGrpSpPr/>
            <p:nvPr/>
          </p:nvGrpSpPr>
          <p:grpSpPr>
            <a:xfrm>
              <a:off x="5935238" y="1790868"/>
              <a:ext cx="1826486" cy="3100330"/>
              <a:chOff x="5935238" y="1790868"/>
              <a:chExt cx="1826486" cy="3100330"/>
            </a:xfrm>
          </p:grpSpPr>
          <p:grpSp>
            <p:nvGrpSpPr>
              <p:cNvPr id="30" name="Csoportba foglalás 29"/>
              <p:cNvGrpSpPr/>
              <p:nvPr/>
            </p:nvGrpSpPr>
            <p:grpSpPr>
              <a:xfrm>
                <a:off x="5935238" y="1897488"/>
                <a:ext cx="1826486" cy="2993710"/>
                <a:chOff x="949688" y="1117343"/>
                <a:chExt cx="1826486" cy="2993710"/>
              </a:xfrm>
            </p:grpSpPr>
            <p:sp>
              <p:nvSpPr>
                <p:cNvPr id="31" name="Hatszög 30"/>
                <p:cNvSpPr/>
                <p:nvPr/>
              </p:nvSpPr>
              <p:spPr>
                <a:xfrm rot="19743839">
                  <a:off x="949688" y="1117343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2" name="Hatszög 31"/>
                <p:cNvSpPr/>
                <p:nvPr/>
              </p:nvSpPr>
              <p:spPr>
                <a:xfrm rot="19743839">
                  <a:off x="1010647" y="2580384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3" name="Téglalap 32"/>
                <p:cNvSpPr/>
                <p:nvPr/>
              </p:nvSpPr>
              <p:spPr>
                <a:xfrm rot="1461333">
                  <a:off x="1059239" y="2526117"/>
                  <a:ext cx="1607727" cy="177686"/>
                </a:xfrm>
                <a:prstGeom prst="rect">
                  <a:avLst/>
                </a:prstGeom>
                <a:gradFill flip="none" rotWithShape="1">
                  <a:gsLst>
                    <a:gs pos="25000">
                      <a:srgbClr val="1AB49C"/>
                    </a:gs>
                    <a:gs pos="50000">
                      <a:srgbClr val="F2F2F2"/>
                    </a:gs>
                    <a:gs pos="78000">
                      <a:srgbClr val="1AB49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4" name="Szövegdoboz 43"/>
              <p:cNvSpPr txBox="1"/>
              <p:nvPr/>
            </p:nvSpPr>
            <p:spPr>
              <a:xfrm>
                <a:off x="6408930" y="1790868"/>
                <a:ext cx="7989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9600" b="1" dirty="0">
                    <a:solidFill>
                      <a:srgbClr val="F2F2F2"/>
                    </a:solidFill>
                  </a:rPr>
                  <a:t>4</a:t>
                </a:r>
              </a:p>
            </p:txBody>
          </p:sp>
        </p:grp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1874" y="3645839"/>
              <a:ext cx="979200" cy="9792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7" name="Csoportba foglalás 26"/>
          <p:cNvGrpSpPr/>
          <p:nvPr/>
        </p:nvGrpSpPr>
        <p:grpSpPr>
          <a:xfrm>
            <a:off x="9624700" y="1775714"/>
            <a:ext cx="1826486" cy="3080907"/>
            <a:chOff x="9624700" y="1775714"/>
            <a:chExt cx="1826486" cy="3080907"/>
          </a:xfrm>
        </p:grpSpPr>
        <p:grpSp>
          <p:nvGrpSpPr>
            <p:cNvPr id="7" name="Csoportba foglalás 6"/>
            <p:cNvGrpSpPr/>
            <p:nvPr/>
          </p:nvGrpSpPr>
          <p:grpSpPr>
            <a:xfrm>
              <a:off x="9624700" y="1775714"/>
              <a:ext cx="1826486" cy="3080907"/>
              <a:chOff x="9624700" y="1775714"/>
              <a:chExt cx="1826486" cy="3080907"/>
            </a:xfrm>
          </p:grpSpPr>
          <p:grpSp>
            <p:nvGrpSpPr>
              <p:cNvPr id="38" name="Csoportba foglalás 37"/>
              <p:cNvGrpSpPr/>
              <p:nvPr/>
            </p:nvGrpSpPr>
            <p:grpSpPr>
              <a:xfrm>
                <a:off x="9624700" y="1862911"/>
                <a:ext cx="1826486" cy="2993710"/>
                <a:chOff x="949688" y="1117343"/>
                <a:chExt cx="1826486" cy="2993710"/>
              </a:xfrm>
            </p:grpSpPr>
            <p:sp>
              <p:nvSpPr>
                <p:cNvPr id="39" name="Hatszög 38"/>
                <p:cNvSpPr/>
                <p:nvPr/>
              </p:nvSpPr>
              <p:spPr>
                <a:xfrm rot="19743839">
                  <a:off x="949688" y="1117343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0" name="Hatszög 39"/>
                <p:cNvSpPr/>
                <p:nvPr/>
              </p:nvSpPr>
              <p:spPr>
                <a:xfrm rot="19743839">
                  <a:off x="1010647" y="2580384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41" name="Téglalap 40"/>
                <p:cNvSpPr/>
                <p:nvPr/>
              </p:nvSpPr>
              <p:spPr>
                <a:xfrm rot="1461333">
                  <a:off x="1059239" y="2526117"/>
                  <a:ext cx="1607727" cy="177686"/>
                </a:xfrm>
                <a:prstGeom prst="rect">
                  <a:avLst/>
                </a:prstGeom>
                <a:gradFill flip="none" rotWithShape="1">
                  <a:gsLst>
                    <a:gs pos="25000">
                      <a:srgbClr val="1AB49C"/>
                    </a:gs>
                    <a:gs pos="50000">
                      <a:srgbClr val="F2F2F2"/>
                    </a:gs>
                    <a:gs pos="78000">
                      <a:srgbClr val="1AB49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6" name="Szövegdoboz 45"/>
              <p:cNvSpPr txBox="1"/>
              <p:nvPr/>
            </p:nvSpPr>
            <p:spPr>
              <a:xfrm>
                <a:off x="10146699" y="1775714"/>
                <a:ext cx="7989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9600" b="1" dirty="0">
                    <a:solidFill>
                      <a:srgbClr val="F2F2F2"/>
                    </a:solidFill>
                  </a:rPr>
                  <a:t>6</a:t>
                </a:r>
              </a:p>
            </p:txBody>
          </p:sp>
        </p:grpSp>
        <p:pic>
          <p:nvPicPr>
            <p:cNvPr id="8" name="Kép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538" y="3602411"/>
              <a:ext cx="979200" cy="9792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1" name="Csoportba foglalás 20"/>
          <p:cNvGrpSpPr/>
          <p:nvPr/>
        </p:nvGrpSpPr>
        <p:grpSpPr>
          <a:xfrm>
            <a:off x="401048" y="1035175"/>
            <a:ext cx="1826486" cy="3089927"/>
            <a:chOff x="401048" y="1035175"/>
            <a:chExt cx="1826486" cy="3089927"/>
          </a:xfrm>
        </p:grpSpPr>
        <p:grpSp>
          <p:nvGrpSpPr>
            <p:cNvPr id="20" name="Csoportba foglalás 19"/>
            <p:cNvGrpSpPr/>
            <p:nvPr/>
          </p:nvGrpSpPr>
          <p:grpSpPr>
            <a:xfrm>
              <a:off x="401048" y="1035175"/>
              <a:ext cx="1826486" cy="3089927"/>
              <a:chOff x="401048" y="1035175"/>
              <a:chExt cx="1826486" cy="3089927"/>
            </a:xfrm>
          </p:grpSpPr>
          <p:grpSp>
            <p:nvGrpSpPr>
              <p:cNvPr id="3" name="Csoportba foglalás 2"/>
              <p:cNvGrpSpPr/>
              <p:nvPr/>
            </p:nvGrpSpPr>
            <p:grpSpPr>
              <a:xfrm>
                <a:off x="401048" y="1131392"/>
                <a:ext cx="1826486" cy="2993710"/>
                <a:chOff x="949688" y="1117343"/>
                <a:chExt cx="1826486" cy="2993710"/>
              </a:xfrm>
            </p:grpSpPr>
            <p:sp>
              <p:nvSpPr>
                <p:cNvPr id="55" name="Hatszög 54"/>
                <p:cNvSpPr/>
                <p:nvPr/>
              </p:nvSpPr>
              <p:spPr>
                <a:xfrm rot="19743839">
                  <a:off x="949688" y="1117343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 dirty="0"/>
                </a:p>
              </p:txBody>
            </p:sp>
            <p:sp>
              <p:nvSpPr>
                <p:cNvPr id="13" name="Hatszög 12"/>
                <p:cNvSpPr/>
                <p:nvPr/>
              </p:nvSpPr>
              <p:spPr>
                <a:xfrm rot="19743839">
                  <a:off x="1010647" y="2580384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" name="Téglalap 1"/>
                <p:cNvSpPr/>
                <p:nvPr/>
              </p:nvSpPr>
              <p:spPr>
                <a:xfrm rot="1461333">
                  <a:off x="1059239" y="2526117"/>
                  <a:ext cx="1607727" cy="177686"/>
                </a:xfrm>
                <a:prstGeom prst="rect">
                  <a:avLst/>
                </a:prstGeom>
                <a:gradFill flip="none" rotWithShape="1">
                  <a:gsLst>
                    <a:gs pos="25000">
                      <a:srgbClr val="1AB49C"/>
                    </a:gs>
                    <a:gs pos="50000">
                      <a:srgbClr val="F2F2F2"/>
                    </a:gs>
                    <a:gs pos="78000">
                      <a:srgbClr val="1AB49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" name="Szövegdoboz 3"/>
              <p:cNvSpPr txBox="1"/>
              <p:nvPr/>
            </p:nvSpPr>
            <p:spPr>
              <a:xfrm>
                <a:off x="884357" y="1035175"/>
                <a:ext cx="7989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9600" b="1" dirty="0">
                    <a:solidFill>
                      <a:srgbClr val="F2F2F2"/>
                    </a:solidFill>
                  </a:rPr>
                  <a:t>1</a:t>
                </a:r>
              </a:p>
            </p:txBody>
          </p:sp>
        </p:grpSp>
        <p:pic>
          <p:nvPicPr>
            <p:cNvPr id="10" name="Kép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316" y="2882539"/>
              <a:ext cx="979200" cy="9792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6" name="Csoportba foglalás 25"/>
          <p:cNvGrpSpPr/>
          <p:nvPr/>
        </p:nvGrpSpPr>
        <p:grpSpPr>
          <a:xfrm>
            <a:off x="7779968" y="1075146"/>
            <a:ext cx="1826486" cy="3136266"/>
            <a:chOff x="7779968" y="1075146"/>
            <a:chExt cx="1826486" cy="3136266"/>
          </a:xfrm>
        </p:grpSpPr>
        <p:grpSp>
          <p:nvGrpSpPr>
            <p:cNvPr id="9" name="Csoportba foglalás 8"/>
            <p:cNvGrpSpPr/>
            <p:nvPr/>
          </p:nvGrpSpPr>
          <p:grpSpPr>
            <a:xfrm>
              <a:off x="7779968" y="1075146"/>
              <a:ext cx="1826486" cy="3136266"/>
              <a:chOff x="7779968" y="1075146"/>
              <a:chExt cx="1826486" cy="3136266"/>
            </a:xfrm>
          </p:grpSpPr>
          <p:grpSp>
            <p:nvGrpSpPr>
              <p:cNvPr id="34" name="Csoportba foglalás 33"/>
              <p:cNvGrpSpPr/>
              <p:nvPr/>
            </p:nvGrpSpPr>
            <p:grpSpPr>
              <a:xfrm>
                <a:off x="7779968" y="1217702"/>
                <a:ext cx="1826486" cy="2993710"/>
                <a:chOff x="949688" y="1117343"/>
                <a:chExt cx="1826486" cy="2993710"/>
              </a:xfrm>
            </p:grpSpPr>
            <p:sp>
              <p:nvSpPr>
                <p:cNvPr id="35" name="Hatszög 34"/>
                <p:cNvSpPr/>
                <p:nvPr/>
              </p:nvSpPr>
              <p:spPr>
                <a:xfrm rot="19743839">
                  <a:off x="949688" y="1117343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6" name="Hatszög 35"/>
                <p:cNvSpPr/>
                <p:nvPr/>
              </p:nvSpPr>
              <p:spPr>
                <a:xfrm rot="19743839">
                  <a:off x="1010647" y="2580384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37" name="Téglalap 36"/>
                <p:cNvSpPr/>
                <p:nvPr/>
              </p:nvSpPr>
              <p:spPr>
                <a:xfrm rot="1461333">
                  <a:off x="1059239" y="2526117"/>
                  <a:ext cx="1607727" cy="177686"/>
                </a:xfrm>
                <a:prstGeom prst="rect">
                  <a:avLst/>
                </a:prstGeom>
                <a:gradFill flip="none" rotWithShape="1">
                  <a:gsLst>
                    <a:gs pos="25000">
                      <a:srgbClr val="1AB49C"/>
                    </a:gs>
                    <a:gs pos="50000">
                      <a:srgbClr val="F2F2F2"/>
                    </a:gs>
                    <a:gs pos="78000">
                      <a:srgbClr val="1AB49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5" name="Szövegdoboz 44"/>
              <p:cNvSpPr txBox="1"/>
              <p:nvPr/>
            </p:nvSpPr>
            <p:spPr>
              <a:xfrm>
                <a:off x="8268520" y="1075146"/>
                <a:ext cx="7989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9600" b="1" dirty="0">
                    <a:solidFill>
                      <a:srgbClr val="F2F2F2"/>
                    </a:solidFill>
                  </a:rPr>
                  <a:t>5</a:t>
                </a:r>
              </a:p>
            </p:txBody>
          </p:sp>
        </p:grpSp>
        <p:pic>
          <p:nvPicPr>
            <p:cNvPr id="47" name="Kép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6166" y="2971844"/>
              <a:ext cx="979200" cy="9792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0" name="Szövegdoboz 49"/>
          <p:cNvSpPr txBox="1"/>
          <p:nvPr/>
        </p:nvSpPr>
        <p:spPr>
          <a:xfrm>
            <a:off x="9459301" y="4785256"/>
            <a:ext cx="22370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700" b="1" dirty="0">
                <a:solidFill>
                  <a:schemeClr val="tx2">
                    <a:lumMod val="50000"/>
                  </a:schemeClr>
                </a:solidFill>
              </a:rPr>
              <a:t>Internetes</a:t>
            </a:r>
          </a:p>
          <a:p>
            <a:pPr algn="ctr"/>
            <a:r>
              <a:rPr lang="hu-HU" sz="2800" b="1" dirty="0">
                <a:solidFill>
                  <a:srgbClr val="D84A4D"/>
                </a:solidFill>
              </a:rPr>
              <a:t>kibeszélés</a:t>
            </a:r>
          </a:p>
        </p:txBody>
      </p:sp>
      <p:sp>
        <p:nvSpPr>
          <p:cNvPr id="51" name="Szövegdoboz 50"/>
          <p:cNvSpPr txBox="1"/>
          <p:nvPr/>
        </p:nvSpPr>
        <p:spPr>
          <a:xfrm>
            <a:off x="3992881" y="4133542"/>
            <a:ext cx="2091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solidFill>
                  <a:srgbClr val="D84A4D"/>
                </a:solidFill>
              </a:rPr>
              <a:t>Troll</a:t>
            </a:r>
            <a:r>
              <a:rPr lang="hu-HU" sz="2800" b="1" dirty="0" err="1">
                <a:solidFill>
                  <a:schemeClr val="tx2">
                    <a:lumMod val="50000"/>
                  </a:schemeClr>
                </a:solidFill>
              </a:rPr>
              <a:t>kodás</a:t>
            </a:r>
            <a:endParaRPr lang="hu-HU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hu-HU" sz="32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u-HU" sz="3200" b="1" dirty="0" err="1">
                <a:solidFill>
                  <a:schemeClr val="tx2">
                    <a:lumMod val="50000"/>
                  </a:schemeClr>
                </a:solidFill>
              </a:rPr>
              <a:t>Trolling</a:t>
            </a:r>
            <a:r>
              <a:rPr lang="hu-HU" sz="32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hu-H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2" name="Szövegdoboz 51"/>
          <p:cNvSpPr txBox="1"/>
          <p:nvPr/>
        </p:nvSpPr>
        <p:spPr>
          <a:xfrm>
            <a:off x="5244909" y="4865065"/>
            <a:ext cx="3217608" cy="1756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400" b="1" dirty="0">
                <a:solidFill>
                  <a:srgbClr val="D84A4D"/>
                </a:solidFill>
              </a:rPr>
              <a:t>Erotikus</a:t>
            </a:r>
          </a:p>
          <a:p>
            <a:pPr algn="ctr">
              <a:lnSpc>
                <a:spcPts val="4000"/>
              </a:lnSpc>
            </a:pPr>
            <a:r>
              <a:rPr lang="hu-HU" sz="4400" b="1" dirty="0"/>
              <a:t>képek</a:t>
            </a:r>
          </a:p>
          <a:p>
            <a:pPr algn="ctr">
              <a:lnSpc>
                <a:spcPts val="2000"/>
              </a:lnSpc>
            </a:pPr>
            <a:r>
              <a:rPr lang="hu-HU" sz="2000" b="1" dirty="0">
                <a:solidFill>
                  <a:schemeClr val="tx2">
                    <a:lumMod val="50000"/>
                  </a:schemeClr>
                </a:solidFill>
              </a:rPr>
              <a:t>küldözgetése</a:t>
            </a:r>
          </a:p>
          <a:p>
            <a:pPr algn="ctr">
              <a:lnSpc>
                <a:spcPts val="2900"/>
              </a:lnSpc>
            </a:pPr>
            <a:r>
              <a:rPr lang="hu-HU" sz="3000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u-HU" sz="3000" b="1" dirty="0" err="1">
                <a:solidFill>
                  <a:schemeClr val="tx2">
                    <a:lumMod val="50000"/>
                  </a:schemeClr>
                </a:solidFill>
              </a:rPr>
              <a:t>Sexting</a:t>
            </a:r>
            <a:r>
              <a:rPr lang="hu-HU" sz="3000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53" name="Szövegdoboz 52"/>
          <p:cNvSpPr txBox="1"/>
          <p:nvPr/>
        </p:nvSpPr>
        <p:spPr>
          <a:xfrm>
            <a:off x="7692691" y="4189814"/>
            <a:ext cx="2091351" cy="190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/>
              <a:t>Személyes</a:t>
            </a:r>
          </a:p>
          <a:p>
            <a:pPr algn="ctr">
              <a:lnSpc>
                <a:spcPts val="4000"/>
              </a:lnSpc>
            </a:pPr>
            <a:r>
              <a:rPr lang="hu-HU" sz="3800" b="1" dirty="0">
                <a:solidFill>
                  <a:schemeClr val="tx2">
                    <a:lumMod val="50000"/>
                  </a:schemeClr>
                </a:solidFill>
              </a:rPr>
              <a:t>adattal</a:t>
            </a:r>
          </a:p>
          <a:p>
            <a:pPr algn="ctr">
              <a:lnSpc>
                <a:spcPts val="5000"/>
              </a:lnSpc>
            </a:pPr>
            <a:r>
              <a:rPr lang="hu-HU" sz="6000" b="1" dirty="0">
                <a:solidFill>
                  <a:schemeClr val="tx2">
                    <a:lumMod val="50000"/>
                  </a:schemeClr>
                </a:solidFill>
              </a:rPr>
              <a:t>való</a:t>
            </a:r>
          </a:p>
          <a:p>
            <a:pPr algn="ctr">
              <a:lnSpc>
                <a:spcPts val="2000"/>
              </a:lnSpc>
            </a:pPr>
            <a:r>
              <a:rPr lang="hu-HU" sz="2600" b="1" dirty="0">
                <a:solidFill>
                  <a:srgbClr val="D84A4D"/>
                </a:solidFill>
              </a:rPr>
              <a:t>visszaélés</a:t>
            </a:r>
          </a:p>
        </p:txBody>
      </p:sp>
      <p:sp>
        <p:nvSpPr>
          <p:cNvPr id="54" name="Szövegdoboz 53"/>
          <p:cNvSpPr txBox="1"/>
          <p:nvPr/>
        </p:nvSpPr>
        <p:spPr>
          <a:xfrm>
            <a:off x="2129767" y="4865064"/>
            <a:ext cx="2091351" cy="161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hu-HU" sz="2600" b="1" dirty="0">
                <a:solidFill>
                  <a:schemeClr val="tx2">
                    <a:lumMod val="50000"/>
                  </a:schemeClr>
                </a:solidFill>
              </a:rPr>
              <a:t>Internetes </a:t>
            </a:r>
            <a:r>
              <a:rPr lang="hu-HU" sz="2800" b="1" dirty="0">
                <a:solidFill>
                  <a:srgbClr val="D84A4D"/>
                </a:solidFill>
              </a:rPr>
              <a:t>pedofília,</a:t>
            </a:r>
            <a:endParaRPr lang="hu-HU" sz="2700" b="1" dirty="0">
              <a:solidFill>
                <a:srgbClr val="D84A4D"/>
              </a:solidFill>
            </a:endParaRPr>
          </a:p>
          <a:p>
            <a:pPr algn="ctr">
              <a:lnSpc>
                <a:spcPts val="3000"/>
              </a:lnSpc>
            </a:pPr>
            <a:r>
              <a:rPr lang="hu-HU" sz="2700" b="1" dirty="0">
                <a:solidFill>
                  <a:schemeClr val="tx2">
                    <a:lumMod val="50000"/>
                  </a:schemeClr>
                </a:solidFill>
              </a:rPr>
              <a:t>behálózás</a:t>
            </a:r>
          </a:p>
          <a:p>
            <a:pPr algn="ctr">
              <a:lnSpc>
                <a:spcPts val="3000"/>
              </a:lnSpc>
            </a:pPr>
            <a:r>
              <a:rPr lang="hu-HU" sz="2400" b="1" dirty="0"/>
              <a:t>(</a:t>
            </a:r>
            <a:r>
              <a:rPr lang="hu-HU" sz="2400" b="1" dirty="0" err="1"/>
              <a:t>Grooming</a:t>
            </a:r>
            <a:r>
              <a:rPr lang="hu-HU" sz="2400" b="1" dirty="0"/>
              <a:t>)</a:t>
            </a:r>
          </a:p>
        </p:txBody>
      </p:sp>
      <p:sp>
        <p:nvSpPr>
          <p:cNvPr id="56" name="Nyíl: sávnyíl 55"/>
          <p:cNvSpPr/>
          <p:nvPr/>
        </p:nvSpPr>
        <p:spPr>
          <a:xfrm>
            <a:off x="1" y="0"/>
            <a:ext cx="12192000" cy="953092"/>
          </a:xfrm>
          <a:prstGeom prst="chevron">
            <a:avLst>
              <a:gd name="adj" fmla="val 0"/>
            </a:avLst>
          </a:prstGeom>
          <a:solidFill>
            <a:srgbClr val="00206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>
                <a:solidFill>
                  <a:schemeClr val="bg1">
                    <a:lumMod val="95000"/>
                  </a:schemeClr>
                </a:solidFill>
              </a:rPr>
              <a:t>Veszélyek az interneten (Problématérkép)</a:t>
            </a:r>
          </a:p>
        </p:txBody>
      </p:sp>
      <p:sp>
        <p:nvSpPr>
          <p:cNvPr id="48" name="Szövegdoboz 47"/>
          <p:cNvSpPr txBox="1"/>
          <p:nvPr/>
        </p:nvSpPr>
        <p:spPr>
          <a:xfrm>
            <a:off x="295423" y="4121822"/>
            <a:ext cx="2091351" cy="113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600" b="1" dirty="0"/>
              <a:t>Internetes</a:t>
            </a:r>
          </a:p>
          <a:p>
            <a:pPr algn="ctr">
              <a:lnSpc>
                <a:spcPts val="3000"/>
              </a:lnSpc>
            </a:pPr>
            <a:r>
              <a:rPr lang="hu-HU" sz="3200" b="1" dirty="0">
                <a:solidFill>
                  <a:srgbClr val="D84A4D"/>
                </a:solidFill>
              </a:rPr>
              <a:t>Zaklatás</a:t>
            </a:r>
            <a:endParaRPr lang="hu-HU" sz="32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ts val="2000"/>
              </a:lnSpc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hu-HU" b="1" dirty="0" err="1">
                <a:solidFill>
                  <a:schemeClr val="tx2">
                    <a:lumMod val="50000"/>
                  </a:schemeClr>
                </a:solidFill>
              </a:rPr>
              <a:t>Cyberbullying</a:t>
            </a:r>
            <a:r>
              <a:rPr lang="hu-HU" b="1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</p:txBody>
      </p:sp>
      <p:grpSp>
        <p:nvGrpSpPr>
          <p:cNvPr id="23" name="Csoportba foglalás 22"/>
          <p:cNvGrpSpPr/>
          <p:nvPr/>
        </p:nvGrpSpPr>
        <p:grpSpPr>
          <a:xfrm>
            <a:off x="4090508" y="1017945"/>
            <a:ext cx="1826486" cy="3107156"/>
            <a:chOff x="4090508" y="1017945"/>
            <a:chExt cx="1826486" cy="3107156"/>
          </a:xfrm>
        </p:grpSpPr>
        <p:grpSp>
          <p:nvGrpSpPr>
            <p:cNvPr id="12" name="Csoportba foglalás 11"/>
            <p:cNvGrpSpPr/>
            <p:nvPr/>
          </p:nvGrpSpPr>
          <p:grpSpPr>
            <a:xfrm>
              <a:off x="4090508" y="1017945"/>
              <a:ext cx="1826486" cy="3107156"/>
              <a:chOff x="4090508" y="1017945"/>
              <a:chExt cx="1826486" cy="3107156"/>
            </a:xfrm>
          </p:grpSpPr>
          <p:grpSp>
            <p:nvGrpSpPr>
              <p:cNvPr id="19" name="Csoportba foglalás 18"/>
              <p:cNvGrpSpPr/>
              <p:nvPr/>
            </p:nvGrpSpPr>
            <p:grpSpPr>
              <a:xfrm>
                <a:off x="4090508" y="1131391"/>
                <a:ext cx="1826486" cy="2993710"/>
                <a:chOff x="949688" y="1117343"/>
                <a:chExt cx="1826486" cy="2993710"/>
              </a:xfrm>
            </p:grpSpPr>
            <p:sp>
              <p:nvSpPr>
                <p:cNvPr id="24" name="Hatszög 23"/>
                <p:cNvSpPr/>
                <p:nvPr/>
              </p:nvSpPr>
              <p:spPr>
                <a:xfrm rot="19743839">
                  <a:off x="949688" y="1117343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8" name="Hatszög 27"/>
                <p:cNvSpPr/>
                <p:nvPr/>
              </p:nvSpPr>
              <p:spPr>
                <a:xfrm rot="19743839">
                  <a:off x="1010647" y="2580384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29" name="Téglalap 28"/>
                <p:cNvSpPr/>
                <p:nvPr/>
              </p:nvSpPr>
              <p:spPr>
                <a:xfrm rot="1461333">
                  <a:off x="1059239" y="2526117"/>
                  <a:ext cx="1607727" cy="177686"/>
                </a:xfrm>
                <a:prstGeom prst="rect">
                  <a:avLst/>
                </a:prstGeom>
                <a:gradFill flip="none" rotWithShape="1">
                  <a:gsLst>
                    <a:gs pos="25000">
                      <a:srgbClr val="1AB49C"/>
                    </a:gs>
                    <a:gs pos="50000">
                      <a:srgbClr val="F2F2F2"/>
                    </a:gs>
                    <a:gs pos="78000">
                      <a:srgbClr val="1AB49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3" name="Szövegdoboz 42"/>
              <p:cNvSpPr txBox="1"/>
              <p:nvPr/>
            </p:nvSpPr>
            <p:spPr>
              <a:xfrm>
                <a:off x="4596094" y="1017945"/>
                <a:ext cx="7989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9600" b="1" dirty="0">
                    <a:solidFill>
                      <a:srgbClr val="F2F2F2"/>
                    </a:solidFill>
                  </a:rPr>
                  <a:t>3</a:t>
                </a:r>
              </a:p>
            </p:txBody>
          </p:sp>
        </p:grpSp>
        <p:pic>
          <p:nvPicPr>
            <p:cNvPr id="63" name="Kép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5707" y="2896795"/>
              <a:ext cx="979200" cy="9792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2" name="Csoportba foglalás 21"/>
          <p:cNvGrpSpPr/>
          <p:nvPr/>
        </p:nvGrpSpPr>
        <p:grpSpPr>
          <a:xfrm>
            <a:off x="2245778" y="1820005"/>
            <a:ext cx="1826486" cy="3070431"/>
            <a:chOff x="2245778" y="1820005"/>
            <a:chExt cx="1826486" cy="3070431"/>
          </a:xfrm>
        </p:grpSpPr>
        <p:grpSp>
          <p:nvGrpSpPr>
            <p:cNvPr id="14" name="Csoportba foglalás 13"/>
            <p:cNvGrpSpPr/>
            <p:nvPr/>
          </p:nvGrpSpPr>
          <p:grpSpPr>
            <a:xfrm>
              <a:off x="2245778" y="1820005"/>
              <a:ext cx="1826486" cy="3070431"/>
              <a:chOff x="2245778" y="1820005"/>
              <a:chExt cx="1826486" cy="3070431"/>
            </a:xfrm>
          </p:grpSpPr>
          <p:grpSp>
            <p:nvGrpSpPr>
              <p:cNvPr id="15" name="Csoportba foglalás 14"/>
              <p:cNvGrpSpPr/>
              <p:nvPr/>
            </p:nvGrpSpPr>
            <p:grpSpPr>
              <a:xfrm>
                <a:off x="2245778" y="1896726"/>
                <a:ext cx="1826486" cy="2993710"/>
                <a:chOff x="949688" y="1117343"/>
                <a:chExt cx="1826486" cy="2993710"/>
              </a:xfrm>
            </p:grpSpPr>
            <p:sp>
              <p:nvSpPr>
                <p:cNvPr id="16" name="Hatszög 15"/>
                <p:cNvSpPr/>
                <p:nvPr/>
              </p:nvSpPr>
              <p:spPr>
                <a:xfrm rot="19743839">
                  <a:off x="949688" y="1117343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7" name="Hatszög 16"/>
                <p:cNvSpPr/>
                <p:nvPr/>
              </p:nvSpPr>
              <p:spPr>
                <a:xfrm rot="19743839">
                  <a:off x="1010647" y="2580384"/>
                  <a:ext cx="1765527" cy="1530669"/>
                </a:xfrm>
                <a:prstGeom prst="hexagon">
                  <a:avLst>
                    <a:gd name="adj" fmla="val 30312"/>
                    <a:gd name="vf" fmla="val 115470"/>
                  </a:avLst>
                </a:prstGeom>
                <a:solidFill>
                  <a:srgbClr val="1AB49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  <p:sp>
              <p:nvSpPr>
                <p:cNvPr id="18" name="Téglalap 17"/>
                <p:cNvSpPr/>
                <p:nvPr/>
              </p:nvSpPr>
              <p:spPr>
                <a:xfrm rot="1461333">
                  <a:off x="1059239" y="2526117"/>
                  <a:ext cx="1607727" cy="177686"/>
                </a:xfrm>
                <a:prstGeom prst="rect">
                  <a:avLst/>
                </a:prstGeom>
                <a:gradFill flip="none" rotWithShape="1">
                  <a:gsLst>
                    <a:gs pos="25000">
                      <a:srgbClr val="1AB49C"/>
                    </a:gs>
                    <a:gs pos="50000">
                      <a:srgbClr val="F2F2F2"/>
                    </a:gs>
                    <a:gs pos="78000">
                      <a:srgbClr val="1AB49C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u-HU"/>
                </a:p>
              </p:txBody>
            </p:sp>
          </p:grpSp>
          <p:sp>
            <p:nvSpPr>
              <p:cNvPr id="42" name="Szövegdoboz 41"/>
              <p:cNvSpPr txBox="1"/>
              <p:nvPr/>
            </p:nvSpPr>
            <p:spPr>
              <a:xfrm>
                <a:off x="2729087" y="1820005"/>
                <a:ext cx="79890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u-HU" sz="9600" b="1" dirty="0">
                    <a:solidFill>
                      <a:srgbClr val="F2F2F2"/>
                    </a:solidFill>
                  </a:rPr>
                  <a:t>2</a:t>
                </a:r>
              </a:p>
            </p:txBody>
          </p:sp>
        </p:grpSp>
        <p:pic>
          <p:nvPicPr>
            <p:cNvPr id="65" name="Kép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381" y="3644616"/>
              <a:ext cx="979200" cy="97920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72492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  <p:bldP spid="61" grpId="0" animBg="1"/>
      <p:bldP spid="62" grpId="0" animBg="1"/>
      <p:bldP spid="58" grpId="0" animBg="1"/>
      <p:bldP spid="57" grpId="0" animBg="1"/>
      <p:bldP spid="50" grpId="0"/>
      <p:bldP spid="51" grpId="0"/>
      <p:bldP spid="52" grpId="0"/>
      <p:bldP spid="53" grpId="0"/>
      <p:bldP spid="54" grpId="0"/>
      <p:bldP spid="56" grpId="0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2" y="184944"/>
            <a:ext cx="2634648" cy="519065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63" y="184944"/>
            <a:ext cx="2634648" cy="5190652"/>
          </a:xfrm>
          <a:prstGeom prst="rect">
            <a:avLst/>
          </a:prstGeom>
        </p:spPr>
      </p:pic>
      <p:sp>
        <p:nvSpPr>
          <p:cNvPr id="19" name="Beszédbuborék: lekerekített sarkú téglalap 18"/>
          <p:cNvSpPr/>
          <p:nvPr/>
        </p:nvSpPr>
        <p:spPr>
          <a:xfrm>
            <a:off x="2336360" y="3197149"/>
            <a:ext cx="2038865" cy="778476"/>
          </a:xfrm>
          <a:prstGeom prst="wedgeRoundRectCallout">
            <a:avLst>
              <a:gd name="adj1" fmla="val 45228"/>
              <a:gd name="adj2" fmla="val 80449"/>
              <a:gd name="adj3" fmla="val 16667"/>
            </a:avLst>
          </a:prstGeom>
          <a:solidFill>
            <a:srgbClr val="019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Miért tetted ezt?</a:t>
            </a:r>
          </a:p>
        </p:txBody>
      </p:sp>
      <p:sp>
        <p:nvSpPr>
          <p:cNvPr id="24" name="Beszédbuborék: lekerekített sarkú téglalap 23"/>
          <p:cNvSpPr/>
          <p:nvPr/>
        </p:nvSpPr>
        <p:spPr>
          <a:xfrm>
            <a:off x="2336360" y="2307260"/>
            <a:ext cx="2038865" cy="481913"/>
          </a:xfrm>
          <a:prstGeom prst="wedgeRoundRectCallout">
            <a:avLst>
              <a:gd name="adj1" fmla="val 45228"/>
              <a:gd name="adj2" fmla="val 80449"/>
              <a:gd name="adj3" fmla="val 16667"/>
            </a:avLst>
          </a:prstGeom>
          <a:solidFill>
            <a:srgbClr val="019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600" b="1" dirty="0">
                <a:solidFill>
                  <a:schemeClr val="tx1"/>
                </a:solidFill>
              </a:rPr>
              <a:t>Semmirekellő vagy!</a:t>
            </a:r>
          </a:p>
        </p:txBody>
      </p:sp>
      <p:sp>
        <p:nvSpPr>
          <p:cNvPr id="25" name="Beszédbuborék: lekerekített sarkú téglalap 24"/>
          <p:cNvSpPr/>
          <p:nvPr/>
        </p:nvSpPr>
        <p:spPr>
          <a:xfrm>
            <a:off x="2336361" y="1190253"/>
            <a:ext cx="2038865" cy="709031"/>
          </a:xfrm>
          <a:prstGeom prst="wedgeRoundRectCallout">
            <a:avLst>
              <a:gd name="adj1" fmla="val 45228"/>
              <a:gd name="adj2" fmla="val 80449"/>
              <a:gd name="adj3" fmla="val 16667"/>
            </a:avLst>
          </a:prstGeom>
          <a:solidFill>
            <a:srgbClr val="019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Az ilyenek miatt tart ott a világ, ahol..</a:t>
            </a:r>
          </a:p>
        </p:txBody>
      </p:sp>
      <p:sp>
        <p:nvSpPr>
          <p:cNvPr id="27" name="Beszédbuborék: lekerekített sarkú téglalap 26"/>
          <p:cNvSpPr/>
          <p:nvPr/>
        </p:nvSpPr>
        <p:spPr>
          <a:xfrm flipH="1">
            <a:off x="7332609" y="3197149"/>
            <a:ext cx="2038865" cy="778476"/>
          </a:xfrm>
          <a:prstGeom prst="wedgeRoundRectCallout">
            <a:avLst>
              <a:gd name="adj1" fmla="val 45228"/>
              <a:gd name="adj2" fmla="val 8044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Miért tetted ezt?</a:t>
            </a:r>
          </a:p>
        </p:txBody>
      </p:sp>
      <p:sp>
        <p:nvSpPr>
          <p:cNvPr id="28" name="Beszédbuborék: lekerekített sarkú téglalap 27"/>
          <p:cNvSpPr/>
          <p:nvPr/>
        </p:nvSpPr>
        <p:spPr>
          <a:xfrm flipH="1">
            <a:off x="7332609" y="2307260"/>
            <a:ext cx="2038865" cy="481913"/>
          </a:xfrm>
          <a:prstGeom prst="wedgeRoundRectCallout">
            <a:avLst>
              <a:gd name="adj1" fmla="val 45228"/>
              <a:gd name="adj2" fmla="val 8044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Semmirekellő vagy!</a:t>
            </a:r>
          </a:p>
        </p:txBody>
      </p:sp>
      <p:sp>
        <p:nvSpPr>
          <p:cNvPr id="29" name="Beszédbuborék: lekerekített sarkú téglalap 28"/>
          <p:cNvSpPr/>
          <p:nvPr/>
        </p:nvSpPr>
        <p:spPr>
          <a:xfrm flipH="1">
            <a:off x="7332610" y="1190253"/>
            <a:ext cx="2038865" cy="709031"/>
          </a:xfrm>
          <a:prstGeom prst="wedgeRoundRectCallout">
            <a:avLst>
              <a:gd name="adj1" fmla="val 45228"/>
              <a:gd name="adj2" fmla="val 80449"/>
              <a:gd name="adj3" fmla="val 1666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600" b="1" dirty="0">
                <a:solidFill>
                  <a:schemeClr val="tx1"/>
                </a:solidFill>
              </a:rPr>
              <a:t>Az ilyenek miatt tart ott a világ, ahol..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66" y="2120814"/>
            <a:ext cx="821209" cy="854804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37" y="2120814"/>
            <a:ext cx="821209" cy="854804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08" y="2120814"/>
            <a:ext cx="821209" cy="854804"/>
          </a:xfrm>
          <a:prstGeom prst="rect">
            <a:avLst/>
          </a:prstGeom>
        </p:spPr>
      </p:pic>
      <p:sp>
        <p:nvSpPr>
          <p:cNvPr id="36" name="Nyíl: sávnyíl 35"/>
          <p:cNvSpPr/>
          <p:nvPr/>
        </p:nvSpPr>
        <p:spPr>
          <a:xfrm>
            <a:off x="2630658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>
                <a:solidFill>
                  <a:schemeClr val="bg1">
                    <a:lumMod val="95000"/>
                  </a:schemeClr>
                </a:solidFill>
              </a:rPr>
              <a:t>Az internetes zaklatás mindig személyes indítékkal indul.</a:t>
            </a:r>
          </a:p>
        </p:txBody>
      </p:sp>
      <p:sp>
        <p:nvSpPr>
          <p:cNvPr id="15" name="Nyíl: sávnyíl 14"/>
          <p:cNvSpPr/>
          <p:nvPr/>
        </p:nvSpPr>
        <p:spPr>
          <a:xfrm>
            <a:off x="2648745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/>
              <a:t>az elkövető hosszabb ideig, visszatérően kínozza áldozatát azért, hogy őt megfélemlítse vagy háborgassa. </a:t>
            </a:r>
            <a:endParaRPr lang="hu-H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8" name="Nyíl: sávnyíl 17"/>
          <p:cNvSpPr/>
          <p:nvPr/>
        </p:nvSpPr>
        <p:spPr>
          <a:xfrm>
            <a:off x="2648744" y="5687641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Pl: valaki éjjel-nappal fenyegető vagy megalázó e-</a:t>
            </a:r>
            <a:r>
              <a:rPr lang="hu-HU" sz="2400" b="1" dirty="0" err="1"/>
              <a:t>mailokat</a:t>
            </a:r>
            <a:r>
              <a:rPr lang="hu-HU" sz="2400" b="1" dirty="0"/>
              <a:t> küld, közösségi oldalon üzenget, bántó </a:t>
            </a:r>
            <a:r>
              <a:rPr lang="hu-HU" sz="2400" b="1" dirty="0" err="1"/>
              <a:t>tartalmú</a:t>
            </a:r>
            <a:r>
              <a:rPr lang="hu-HU" sz="2400" b="1" dirty="0"/>
              <a:t> kommenteket ír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ötszög 4"/>
          <p:cNvSpPr/>
          <p:nvPr/>
        </p:nvSpPr>
        <p:spPr>
          <a:xfrm>
            <a:off x="-37072" y="5687642"/>
            <a:ext cx="3314844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Internetes zaklatás 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Cyberbullying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51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25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7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75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6" grpId="0" animBg="1"/>
      <p:bldP spid="15" grpId="0" animBg="1"/>
      <p:bldP spid="18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yíl: sávnyíl 5"/>
          <p:cNvSpPr/>
          <p:nvPr/>
        </p:nvSpPr>
        <p:spPr>
          <a:xfrm>
            <a:off x="2902857" y="5687643"/>
            <a:ext cx="9289142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3200" b="1" dirty="0">
                <a:solidFill>
                  <a:schemeClr val="bg1"/>
                </a:solidFill>
              </a:rPr>
              <a:t>Titkok, pletykák vagy egyéb személyes információk engedély nélküli megosztása másokkal.</a:t>
            </a:r>
            <a:endParaRPr lang="hu-HU" sz="4400" b="1" dirty="0">
              <a:solidFill>
                <a:schemeClr val="bg1"/>
              </a:solidFill>
            </a:endParaRPr>
          </a:p>
        </p:txBody>
      </p:sp>
      <p:sp>
        <p:nvSpPr>
          <p:cNvPr id="7" name="Nyíl: ötszög 6"/>
          <p:cNvSpPr/>
          <p:nvPr/>
        </p:nvSpPr>
        <p:spPr>
          <a:xfrm>
            <a:off x="-37072" y="5687642"/>
            <a:ext cx="3568548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Internetes kibeszélés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Mém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küldés)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48" y="2108534"/>
            <a:ext cx="5119039" cy="3318936"/>
          </a:xfrm>
          <a:prstGeom prst="rect">
            <a:avLst/>
          </a:prstGeom>
        </p:spPr>
      </p:pic>
      <p:sp>
        <p:nvSpPr>
          <p:cNvPr id="14" name="Beszédbuborék: lekerekített sarkú téglalap 13"/>
          <p:cNvSpPr/>
          <p:nvPr/>
        </p:nvSpPr>
        <p:spPr>
          <a:xfrm>
            <a:off x="4697624" y="251790"/>
            <a:ext cx="3135086" cy="1596571"/>
          </a:xfrm>
          <a:prstGeom prst="wedgeRoundRectCallout">
            <a:avLst>
              <a:gd name="adj1" fmla="val -37962"/>
              <a:gd name="adj2" fmla="val 73409"/>
              <a:gd name="adj3" fmla="val 16667"/>
            </a:avLst>
          </a:prstGeom>
          <a:solidFill>
            <a:srgbClr val="25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Eltörtem a szüleim vázáját, de nem jöttek rá.</a:t>
            </a:r>
          </a:p>
        </p:txBody>
      </p:sp>
      <p:sp>
        <p:nvSpPr>
          <p:cNvPr id="30" name="Beszédbuborék: lekerekített sarkú téglalap 29"/>
          <p:cNvSpPr/>
          <p:nvPr/>
        </p:nvSpPr>
        <p:spPr>
          <a:xfrm flipH="1">
            <a:off x="4697624" y="1175657"/>
            <a:ext cx="3135086" cy="520304"/>
          </a:xfrm>
          <a:prstGeom prst="wedgeRoundRectCallout">
            <a:avLst>
              <a:gd name="adj1" fmla="val -37499"/>
              <a:gd name="adj2" fmla="val 154307"/>
              <a:gd name="adj3" fmla="val 16667"/>
            </a:avLst>
          </a:prstGeom>
          <a:solidFill>
            <a:srgbClr val="25A2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b="1" dirty="0"/>
              <a:t>Szerencséd van!</a:t>
            </a:r>
          </a:p>
        </p:txBody>
      </p:sp>
      <p:pic>
        <p:nvPicPr>
          <p:cNvPr id="37" name="Kép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47"/>
          <a:stretch/>
        </p:blipFill>
        <p:spPr>
          <a:xfrm>
            <a:off x="6226629" y="2108534"/>
            <a:ext cx="2598057" cy="3318936"/>
          </a:xfrm>
          <a:prstGeom prst="rect">
            <a:avLst/>
          </a:prstGeom>
        </p:spPr>
      </p:pic>
      <p:grpSp>
        <p:nvGrpSpPr>
          <p:cNvPr id="18" name="Csoportba foglalás 17"/>
          <p:cNvGrpSpPr/>
          <p:nvPr/>
        </p:nvGrpSpPr>
        <p:grpSpPr>
          <a:xfrm>
            <a:off x="1216698" y="1848361"/>
            <a:ext cx="7498881" cy="2468534"/>
            <a:chOff x="1216698" y="1848361"/>
            <a:chExt cx="7498881" cy="2468534"/>
          </a:xfrm>
        </p:grpSpPr>
        <p:sp>
          <p:nvSpPr>
            <p:cNvPr id="40" name="Beszédbuborék: lekerekített sarkú téglalap 39"/>
            <p:cNvSpPr/>
            <p:nvPr/>
          </p:nvSpPr>
          <p:spPr>
            <a:xfrm flipH="1">
              <a:off x="1216698" y="1848361"/>
              <a:ext cx="7498881" cy="2468534"/>
            </a:xfrm>
            <a:prstGeom prst="wedgeRoundRectCallout">
              <a:avLst>
                <a:gd name="adj1" fmla="val -59335"/>
                <a:gd name="adj2" fmla="val -5101"/>
                <a:gd name="adj3" fmla="val 16667"/>
              </a:avLst>
            </a:prstGeom>
            <a:solidFill>
              <a:srgbClr val="25A2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b="1" dirty="0"/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8618" y="2179979"/>
              <a:ext cx="6955039" cy="1848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11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5547 -0.102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3" y="-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4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Csoportba foglalás 20"/>
          <p:cNvGrpSpPr/>
          <p:nvPr/>
        </p:nvGrpSpPr>
        <p:grpSpPr>
          <a:xfrm>
            <a:off x="2630658" y="173884"/>
            <a:ext cx="6668483" cy="5384800"/>
            <a:chOff x="2630658" y="173884"/>
            <a:chExt cx="6668483" cy="5384800"/>
          </a:xfrm>
        </p:grpSpPr>
        <p:sp>
          <p:nvSpPr>
            <p:cNvPr id="11" name="Téglalap 10"/>
            <p:cNvSpPr/>
            <p:nvPr/>
          </p:nvSpPr>
          <p:spPr>
            <a:xfrm>
              <a:off x="2847049" y="434234"/>
              <a:ext cx="6235700" cy="35667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" name="Kép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0658" y="173884"/>
              <a:ext cx="6668483" cy="5384800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2" name="Téglalap: lekerekített 11"/>
          <p:cNvSpPr/>
          <p:nvPr/>
        </p:nvSpPr>
        <p:spPr>
          <a:xfrm>
            <a:off x="4061751" y="720963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Byales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12:34</a:t>
            </a:r>
          </a:p>
          <a:p>
            <a:r>
              <a:rPr lang="hu-HU" dirty="0"/>
              <a:t>Ti is hallgattátok SIA új számát?</a:t>
            </a:r>
          </a:p>
        </p:txBody>
      </p:sp>
      <p:sp>
        <p:nvSpPr>
          <p:cNvPr id="13" name="Téglalap: lekerekített 12"/>
          <p:cNvSpPr/>
          <p:nvPr/>
        </p:nvSpPr>
        <p:spPr>
          <a:xfrm>
            <a:off x="4061750" y="1536700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13:03</a:t>
            </a:r>
          </a:p>
          <a:p>
            <a:r>
              <a:rPr lang="hu-HU" dirty="0"/>
              <a:t>Senkit nem érdekelsz, nézz </a:t>
            </a:r>
            <a:r>
              <a:rPr lang="hu-HU" dirty="0" err="1"/>
              <a:t>magadra</a:t>
            </a:r>
            <a:r>
              <a:rPr lang="hu-HU" dirty="0"/>
              <a:t>!</a:t>
            </a:r>
          </a:p>
        </p:txBody>
      </p:sp>
      <p:sp>
        <p:nvSpPr>
          <p:cNvPr id="14" name="Téglalap: lekerekített 13"/>
          <p:cNvSpPr/>
          <p:nvPr/>
        </p:nvSpPr>
        <p:spPr>
          <a:xfrm>
            <a:off x="4061750" y="2342624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13:05</a:t>
            </a:r>
          </a:p>
          <a:p>
            <a:r>
              <a:rPr lang="hu-HU" dirty="0"/>
              <a:t>Az énekes amúgy is unalmas</a:t>
            </a:r>
          </a:p>
        </p:txBody>
      </p:sp>
      <p:sp>
        <p:nvSpPr>
          <p:cNvPr id="15" name="Téglalap: lekerekített 14"/>
          <p:cNvSpPr/>
          <p:nvPr/>
        </p:nvSpPr>
        <p:spPr>
          <a:xfrm>
            <a:off x="4061749" y="3167168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13:14</a:t>
            </a:r>
          </a:p>
          <a:p>
            <a:r>
              <a:rPr lang="hu-HU" dirty="0"/>
              <a:t>Rajtad kívül nem hallgatja senki.</a:t>
            </a:r>
          </a:p>
        </p:txBody>
      </p:sp>
      <p:grpSp>
        <p:nvGrpSpPr>
          <p:cNvPr id="20" name="Csoportba foglalás 19"/>
          <p:cNvGrpSpPr/>
          <p:nvPr/>
        </p:nvGrpSpPr>
        <p:grpSpPr>
          <a:xfrm>
            <a:off x="2997200" y="720963"/>
            <a:ext cx="914400" cy="3122242"/>
            <a:chOff x="2997200" y="720963"/>
            <a:chExt cx="914400" cy="3122242"/>
          </a:xfrm>
        </p:grpSpPr>
        <p:sp>
          <p:nvSpPr>
            <p:cNvPr id="10" name="Téglalap: lekerekített 9"/>
            <p:cNvSpPr/>
            <p:nvPr/>
          </p:nvSpPr>
          <p:spPr>
            <a:xfrm>
              <a:off x="2997200" y="720963"/>
              <a:ext cx="914400" cy="3122242"/>
            </a:xfrm>
            <a:prstGeom prst="roundRect">
              <a:avLst>
                <a:gd name="adj" fmla="val 0"/>
              </a:avLst>
            </a:prstGeom>
            <a:solidFill>
              <a:srgbClr val="1B8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17" name="Kép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81" r="62353"/>
            <a:stretch/>
          </p:blipFill>
          <p:spPr>
            <a:xfrm>
              <a:off x="3048000" y="800100"/>
              <a:ext cx="802081" cy="19764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Kép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6198" y="2855662"/>
              <a:ext cx="804339" cy="8934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5" name="Nyíl: sávnyíl 4"/>
          <p:cNvSpPr/>
          <p:nvPr/>
        </p:nvSpPr>
        <p:spPr>
          <a:xfrm>
            <a:off x="2630658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36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 </a:t>
            </a:r>
            <a:r>
              <a:rPr lang="hu-HU" sz="2400" b="1" dirty="0" err="1"/>
              <a:t>troll</a:t>
            </a:r>
            <a:r>
              <a:rPr lang="hu-HU" sz="2400" b="1" dirty="0"/>
              <a:t> internetes szlengben olyan személy, aki provokatív, ingerlő módon, tárgyhoz nem tartozó üzenetekkel bombáz egy online közösséget (pl: fórumokon, blogokon) </a:t>
            </a:r>
            <a:endParaRPr lang="hu-HU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Nyíl: sávnyíl 7"/>
          <p:cNvSpPr/>
          <p:nvPr/>
        </p:nvSpPr>
        <p:spPr>
          <a:xfrm>
            <a:off x="12192000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36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vagy személyes véleményét erőlteti rá mindenkire, azzal a szándékkal hogy megzavarja az eszmecserét. </a:t>
            </a:r>
            <a:endParaRPr lang="hu-HU" sz="3200" b="1" dirty="0"/>
          </a:p>
        </p:txBody>
      </p:sp>
      <p:sp>
        <p:nvSpPr>
          <p:cNvPr id="6" name="Nyíl: sávnyíl 5"/>
          <p:cNvSpPr/>
          <p:nvPr/>
        </p:nvSpPr>
        <p:spPr>
          <a:xfrm>
            <a:off x="12192000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36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 </a:t>
            </a:r>
            <a:r>
              <a:rPr lang="hu-HU" sz="2400" b="1" dirty="0" err="1"/>
              <a:t>trollok</a:t>
            </a:r>
            <a:r>
              <a:rPr lang="hu-HU" sz="2400" b="1" dirty="0"/>
              <a:t> ténykedése elszabadíthatja az indulatokat: mind a gyalázkodás, mind az ellenreakciók brutális stílusban zajlanak, gyakori a halálos fenyegetés is.</a:t>
            </a:r>
            <a:endParaRPr lang="hu-HU" sz="3200" b="1" dirty="0"/>
          </a:p>
        </p:txBody>
      </p:sp>
      <p:sp>
        <p:nvSpPr>
          <p:cNvPr id="7" name="Nyíl: sávnyíl 6"/>
          <p:cNvSpPr/>
          <p:nvPr/>
        </p:nvSpPr>
        <p:spPr>
          <a:xfrm>
            <a:off x="12191999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36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Az angol „</a:t>
            </a:r>
            <a:r>
              <a:rPr lang="hu-HU" sz="2400" b="1" dirty="0" err="1"/>
              <a:t>Do</a:t>
            </a:r>
            <a:r>
              <a:rPr lang="hu-HU" sz="2400" b="1" dirty="0"/>
              <a:t> </a:t>
            </a:r>
            <a:r>
              <a:rPr lang="hu-HU" sz="2400" b="1" dirty="0" err="1"/>
              <a:t>not</a:t>
            </a:r>
            <a:r>
              <a:rPr lang="hu-HU" sz="2400" b="1" dirty="0"/>
              <a:t> </a:t>
            </a:r>
            <a:r>
              <a:rPr lang="hu-HU" sz="2400" b="1" dirty="0" err="1"/>
              <a:t>feed</a:t>
            </a:r>
            <a:r>
              <a:rPr lang="hu-HU" sz="2400" b="1" dirty="0"/>
              <a:t> </a:t>
            </a:r>
            <a:r>
              <a:rPr lang="hu-HU" sz="2400" b="1" dirty="0" err="1"/>
              <a:t>the</a:t>
            </a:r>
            <a:r>
              <a:rPr lang="hu-HU" sz="2400" b="1" dirty="0"/>
              <a:t> </a:t>
            </a:r>
            <a:r>
              <a:rPr lang="hu-HU" sz="2400" b="1" dirty="0" err="1"/>
              <a:t>trolls</a:t>
            </a:r>
            <a:r>
              <a:rPr lang="hu-HU" sz="2400" b="1" dirty="0"/>
              <a:t>”, azaz „ne etesd a </a:t>
            </a:r>
            <a:r>
              <a:rPr lang="hu-HU" sz="2400" b="1" dirty="0" err="1"/>
              <a:t>trollokat</a:t>
            </a:r>
            <a:r>
              <a:rPr lang="hu-HU" sz="2400" b="1" dirty="0"/>
              <a:t>” kifejezés (rövidítése DNFTT) azt jelenti, hogy az ilyen hozzászólókat ignorálni kell. </a:t>
            </a:r>
          </a:p>
        </p:txBody>
      </p:sp>
      <p:sp>
        <p:nvSpPr>
          <p:cNvPr id="4" name="Nyíl: ötszög 3"/>
          <p:cNvSpPr/>
          <p:nvPr/>
        </p:nvSpPr>
        <p:spPr>
          <a:xfrm>
            <a:off x="-37072" y="5687642"/>
            <a:ext cx="3262872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Trollkodás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églalap: lekerekített 21"/>
          <p:cNvSpPr/>
          <p:nvPr/>
        </p:nvSpPr>
        <p:spPr>
          <a:xfrm>
            <a:off x="4061749" y="720963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Byales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15:50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Horme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/>
              <a:t>Mire alapozod ezeket?!</a:t>
            </a:r>
          </a:p>
        </p:txBody>
      </p:sp>
      <p:sp>
        <p:nvSpPr>
          <p:cNvPr id="23" name="Téglalap: lekerekített 22"/>
          <p:cNvSpPr/>
          <p:nvPr/>
        </p:nvSpPr>
        <p:spPr>
          <a:xfrm>
            <a:off x="4061748" y="1536700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15:56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Byales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Szerintem nem jó énekes..</a:t>
            </a:r>
          </a:p>
        </p:txBody>
      </p:sp>
      <p:sp>
        <p:nvSpPr>
          <p:cNvPr id="24" name="Téglalap: lekerekített 23"/>
          <p:cNvSpPr/>
          <p:nvPr/>
        </p:nvSpPr>
        <p:spPr>
          <a:xfrm>
            <a:off x="4061748" y="2342624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16:05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Byales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Mindenki ezt mondja </a:t>
            </a:r>
          </a:p>
        </p:txBody>
      </p:sp>
      <p:sp>
        <p:nvSpPr>
          <p:cNvPr id="25" name="Téglalap: lekerekített 24"/>
          <p:cNvSpPr/>
          <p:nvPr/>
        </p:nvSpPr>
        <p:spPr>
          <a:xfrm>
            <a:off x="4061747" y="3167168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16:09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Byales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Fogadd el, nem jó énekes és kész.</a:t>
            </a:r>
          </a:p>
        </p:txBody>
      </p:sp>
      <p:sp>
        <p:nvSpPr>
          <p:cNvPr id="26" name="Téglalap: lekerekített 25"/>
          <p:cNvSpPr/>
          <p:nvPr/>
        </p:nvSpPr>
        <p:spPr>
          <a:xfrm>
            <a:off x="4061749" y="720963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Byales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19:45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Horme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/>
              <a:t>Miért írsz ide egyáltalán??</a:t>
            </a:r>
          </a:p>
        </p:txBody>
      </p:sp>
      <p:sp>
        <p:nvSpPr>
          <p:cNvPr id="27" name="Téglalap: lekerekített 26"/>
          <p:cNvSpPr/>
          <p:nvPr/>
        </p:nvSpPr>
        <p:spPr>
          <a:xfrm>
            <a:off x="4061748" y="1536700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19:51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Byales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Miért teszel fel ilyen kérdéseket?!</a:t>
            </a:r>
          </a:p>
        </p:txBody>
      </p:sp>
      <p:sp>
        <p:nvSpPr>
          <p:cNvPr id="28" name="Téglalap: lekerekített 27"/>
          <p:cNvSpPr/>
          <p:nvPr/>
        </p:nvSpPr>
        <p:spPr>
          <a:xfrm>
            <a:off x="4061748" y="2342624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Byales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19:54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Horme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Szánalmas amit művelsz!</a:t>
            </a:r>
          </a:p>
        </p:txBody>
      </p:sp>
      <p:sp>
        <p:nvSpPr>
          <p:cNvPr id="29" name="Téglalap: lekerekített 28"/>
          <p:cNvSpPr/>
          <p:nvPr/>
        </p:nvSpPr>
        <p:spPr>
          <a:xfrm>
            <a:off x="4061747" y="3167168"/>
            <a:ext cx="4625049" cy="676037"/>
          </a:xfrm>
          <a:prstGeom prst="roundRect">
            <a:avLst>
              <a:gd name="adj" fmla="val 0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b="1" dirty="0" err="1">
                <a:solidFill>
                  <a:schemeClr val="bg2">
                    <a:lumMod val="25000"/>
                  </a:schemeClr>
                </a:solidFill>
              </a:rPr>
              <a:t>Horme</a:t>
            </a:r>
            <a:r>
              <a:rPr lang="hu-HU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bg2">
                    <a:lumMod val="25000"/>
                  </a:schemeClr>
                </a:solidFill>
              </a:rPr>
              <a:t>– 19:58</a:t>
            </a:r>
          </a:p>
          <a:p>
            <a:r>
              <a:rPr lang="hu-HU" i="1" dirty="0">
                <a:solidFill>
                  <a:srgbClr val="002368"/>
                </a:solidFill>
              </a:rPr>
              <a:t>@</a:t>
            </a:r>
            <a:r>
              <a:rPr lang="hu-HU" i="1" dirty="0" err="1">
                <a:solidFill>
                  <a:srgbClr val="002368"/>
                </a:solidFill>
              </a:rPr>
              <a:t>Byales</a:t>
            </a:r>
            <a:r>
              <a:rPr lang="hu-HU" i="1" dirty="0">
                <a:solidFill>
                  <a:srgbClr val="002368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Te vagy a szánalmas..</a:t>
            </a:r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1" y="-748358"/>
            <a:ext cx="1141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3064E-16 -1.85185E-6 L -0.78437 -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162 L -0.78295 0.0016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.00278 L -0.78438 0.0027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5" grpId="0" animBg="1"/>
      <p:bldP spid="8" grpId="0" animBg="1"/>
      <p:bldP spid="6" grpId="0" animBg="1"/>
      <p:bldP spid="7" grpId="0" animBg="1"/>
      <p:bldP spid="4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72" y="184944"/>
            <a:ext cx="2634648" cy="519065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363" y="184944"/>
            <a:ext cx="2634648" cy="5190652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2336360" y="2101755"/>
            <a:ext cx="2038865" cy="1873870"/>
            <a:chOff x="2336360" y="2101755"/>
            <a:chExt cx="2038865" cy="1873870"/>
          </a:xfrm>
        </p:grpSpPr>
        <p:sp>
          <p:nvSpPr>
            <p:cNvPr id="11" name="Beszédbuborék: lekerekített sarkú téglalap 10"/>
            <p:cNvSpPr/>
            <p:nvPr/>
          </p:nvSpPr>
          <p:spPr>
            <a:xfrm>
              <a:off x="2336360" y="2101755"/>
              <a:ext cx="2038865" cy="1873870"/>
            </a:xfrm>
            <a:prstGeom prst="wedgeRoundRectCallout">
              <a:avLst>
                <a:gd name="adj1" fmla="val 49244"/>
                <a:gd name="adj2" fmla="val 57631"/>
                <a:gd name="adj3" fmla="val 16667"/>
              </a:avLst>
            </a:prstGeom>
            <a:solidFill>
              <a:srgbClr val="019C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086" y="2278488"/>
              <a:ext cx="1086533" cy="1556947"/>
            </a:xfrm>
            <a:prstGeom prst="rect">
              <a:avLst/>
            </a:prstGeom>
          </p:spPr>
        </p:pic>
      </p:grpSp>
      <p:grpSp>
        <p:nvGrpSpPr>
          <p:cNvPr id="16" name="Csoportba foglalás 15"/>
          <p:cNvGrpSpPr/>
          <p:nvPr/>
        </p:nvGrpSpPr>
        <p:grpSpPr>
          <a:xfrm>
            <a:off x="7319688" y="2101755"/>
            <a:ext cx="2038865" cy="1873870"/>
            <a:chOff x="7319688" y="2101755"/>
            <a:chExt cx="2038865" cy="1873870"/>
          </a:xfrm>
        </p:grpSpPr>
        <p:sp>
          <p:nvSpPr>
            <p:cNvPr id="13" name="Beszédbuborék: lekerekített sarkú téglalap 12"/>
            <p:cNvSpPr/>
            <p:nvPr/>
          </p:nvSpPr>
          <p:spPr>
            <a:xfrm flipH="1">
              <a:off x="7319688" y="2101755"/>
              <a:ext cx="2038865" cy="1873870"/>
            </a:xfrm>
            <a:prstGeom prst="wedgeRoundRectCallout">
              <a:avLst>
                <a:gd name="adj1" fmla="val 49244"/>
                <a:gd name="adj2" fmla="val 57631"/>
                <a:gd name="adj3" fmla="val 16667"/>
              </a:avLst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hu-HU" sz="1600" b="1" dirty="0">
                <a:solidFill>
                  <a:schemeClr val="tx1"/>
                </a:solidFill>
              </a:endParaRPr>
            </a:p>
          </p:txBody>
        </p:sp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423" y="2278488"/>
              <a:ext cx="1037563" cy="1555059"/>
            </a:xfrm>
            <a:prstGeom prst="rect">
              <a:avLst/>
            </a:prstGeom>
          </p:spPr>
        </p:pic>
      </p:grpSp>
      <p:sp>
        <p:nvSpPr>
          <p:cNvPr id="3" name="Nyíl: sávnyíl 2"/>
          <p:cNvSpPr/>
          <p:nvPr/>
        </p:nvSpPr>
        <p:spPr>
          <a:xfrm>
            <a:off x="2630658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Szexi (bikinis, monokinis vagy meztelen) képeket vagy videókat egyre több tini lány küldözget magáról.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Nyíl: sávnyíl 5"/>
          <p:cNvSpPr/>
          <p:nvPr/>
        </p:nvSpPr>
        <p:spPr>
          <a:xfrm>
            <a:off x="12179300" y="5687641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Ráadásul meglepően sok gyerek látott már olyan képeket amit eredetileg egyértelműen nem neki szántak. 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Nyíl: sávnyíl 6"/>
          <p:cNvSpPr/>
          <p:nvPr/>
        </p:nvSpPr>
        <p:spPr>
          <a:xfrm>
            <a:off x="12192000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 fő probléma ezekkel a képekkel, hogy a felvételek sorsa a későbbiekben a szereptől függetlenül alakul és számos komoly visszaélés történhet velük! 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Nyíl: sávnyíl 7"/>
          <p:cNvSpPr/>
          <p:nvPr/>
        </p:nvSpPr>
        <p:spPr>
          <a:xfrm>
            <a:off x="12192000" y="5687639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>
              <a:alpha val="7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(Vannak olyan oldalak, amik egyenesen ilyen képek beküldésére buzdítanak)</a:t>
            </a:r>
          </a:p>
        </p:txBody>
      </p:sp>
      <p:sp>
        <p:nvSpPr>
          <p:cNvPr id="4" name="Nyíl: ötszög 3"/>
          <p:cNvSpPr/>
          <p:nvPr/>
        </p:nvSpPr>
        <p:spPr>
          <a:xfrm>
            <a:off x="-37072" y="5687642"/>
            <a:ext cx="3288272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Erotikus képek küldése 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Sexting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66" y="2120814"/>
            <a:ext cx="821209" cy="85480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37" y="2120814"/>
            <a:ext cx="821209" cy="854804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08" y="2120814"/>
            <a:ext cx="821209" cy="854804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94" y="428285"/>
            <a:ext cx="2227967" cy="4947315"/>
          </a:xfrm>
          <a:prstGeom prst="rect">
            <a:avLst/>
          </a:prstGeom>
        </p:spPr>
      </p:pic>
      <p:sp>
        <p:nvSpPr>
          <p:cNvPr id="23" name="Szalagív 22"/>
          <p:cNvSpPr/>
          <p:nvPr/>
        </p:nvSpPr>
        <p:spPr>
          <a:xfrm rot="10800000">
            <a:off x="5687425" y="1006180"/>
            <a:ext cx="266040" cy="164044"/>
          </a:xfrm>
          <a:prstGeom prst="blockArc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25" name="Kép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2" y="1289589"/>
            <a:ext cx="2265949" cy="4242026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66" y="1373754"/>
            <a:ext cx="3356496" cy="4073696"/>
          </a:xfrm>
          <a:prstGeom prst="rect">
            <a:avLst/>
          </a:prstGeom>
        </p:spPr>
      </p:pic>
      <p:grpSp>
        <p:nvGrpSpPr>
          <p:cNvPr id="34" name="Csoportba foglalás 33"/>
          <p:cNvGrpSpPr/>
          <p:nvPr/>
        </p:nvGrpSpPr>
        <p:grpSpPr>
          <a:xfrm>
            <a:off x="2186592" y="259302"/>
            <a:ext cx="1432782" cy="1323838"/>
            <a:chOff x="2186592" y="259302"/>
            <a:chExt cx="1432782" cy="1323838"/>
          </a:xfrm>
        </p:grpSpPr>
        <p:sp>
          <p:nvSpPr>
            <p:cNvPr id="29" name="Beszédbuborék: lekerekített sarkú téglalap 28"/>
            <p:cNvSpPr/>
            <p:nvPr/>
          </p:nvSpPr>
          <p:spPr>
            <a:xfrm>
              <a:off x="2186592" y="259302"/>
              <a:ext cx="1432782" cy="1323838"/>
            </a:xfrm>
            <a:prstGeom prst="wedgeRoundRectCallout">
              <a:avLst>
                <a:gd name="adj1" fmla="val -64636"/>
                <a:gd name="adj2" fmla="val 75833"/>
                <a:gd name="adj3" fmla="val 16667"/>
              </a:avLst>
            </a:prstGeom>
            <a:solidFill>
              <a:srgbClr val="222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2" name="Kép 31"/>
            <p:cNvPicPr>
              <a:picLocks noChangeAspect="1"/>
            </p:cNvPicPr>
            <p:nvPr/>
          </p:nvPicPr>
          <p:blipFill>
            <a:blip r:embed="rId11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727" y="356507"/>
              <a:ext cx="1085561" cy="1192925"/>
            </a:xfrm>
            <a:prstGeom prst="rect">
              <a:avLst/>
            </a:prstGeom>
          </p:spPr>
        </p:pic>
      </p:grpSp>
      <p:grpSp>
        <p:nvGrpSpPr>
          <p:cNvPr id="35" name="Csoportba foglalás 34"/>
          <p:cNvGrpSpPr/>
          <p:nvPr/>
        </p:nvGrpSpPr>
        <p:grpSpPr>
          <a:xfrm>
            <a:off x="7814339" y="192207"/>
            <a:ext cx="1443336" cy="1323838"/>
            <a:chOff x="7814339" y="192207"/>
            <a:chExt cx="1443336" cy="1323838"/>
          </a:xfrm>
        </p:grpSpPr>
        <p:sp>
          <p:nvSpPr>
            <p:cNvPr id="30" name="Beszédbuborék: lekerekített sarkú téglalap 29"/>
            <p:cNvSpPr/>
            <p:nvPr/>
          </p:nvSpPr>
          <p:spPr>
            <a:xfrm flipH="1">
              <a:off x="7814339" y="192207"/>
              <a:ext cx="1443336" cy="1323838"/>
            </a:xfrm>
            <a:prstGeom prst="wedgeRoundRectCallout">
              <a:avLst>
                <a:gd name="adj1" fmla="val -64636"/>
                <a:gd name="adj2" fmla="val 75833"/>
                <a:gd name="adj3" fmla="val 16667"/>
              </a:avLst>
            </a:prstGeom>
            <a:solidFill>
              <a:srgbClr val="222A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9615" r="8956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7532" y="271004"/>
              <a:ext cx="1085561" cy="1192925"/>
            </a:xfrm>
            <a:prstGeom prst="rect">
              <a:avLst/>
            </a:prstGeom>
          </p:spPr>
        </p:pic>
      </p:grpSp>
      <p:grpSp>
        <p:nvGrpSpPr>
          <p:cNvPr id="39" name="Csoportba foglalás 38"/>
          <p:cNvGrpSpPr/>
          <p:nvPr/>
        </p:nvGrpSpPr>
        <p:grpSpPr>
          <a:xfrm>
            <a:off x="3082890" y="131784"/>
            <a:ext cx="6350911" cy="5435762"/>
            <a:chOff x="3082890" y="131784"/>
            <a:chExt cx="6350911" cy="5435762"/>
          </a:xfrm>
        </p:grpSpPr>
        <p:grpSp>
          <p:nvGrpSpPr>
            <p:cNvPr id="26" name="Csoportba foglalás 25"/>
            <p:cNvGrpSpPr/>
            <p:nvPr/>
          </p:nvGrpSpPr>
          <p:grpSpPr>
            <a:xfrm>
              <a:off x="3082890" y="131784"/>
              <a:ext cx="6350911" cy="5435762"/>
              <a:chOff x="2715452" y="173867"/>
              <a:chExt cx="6350911" cy="5435762"/>
            </a:xfrm>
          </p:grpSpPr>
          <p:pic>
            <p:nvPicPr>
              <p:cNvPr id="22" name="Kép 21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5452" y="173867"/>
                <a:ext cx="6350911" cy="5435762"/>
              </a:xfrm>
              <a:prstGeom prst="rect">
                <a:avLst/>
              </a:prstGeom>
            </p:spPr>
          </p:pic>
          <p:sp>
            <p:nvSpPr>
              <p:cNvPr id="24" name="Téglalap 23"/>
              <p:cNvSpPr/>
              <p:nvPr/>
            </p:nvSpPr>
            <p:spPr>
              <a:xfrm>
                <a:off x="3035300" y="482600"/>
                <a:ext cx="5753100" cy="3613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pic>
          <p:nvPicPr>
            <p:cNvPr id="31" name="Kép 3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9185" y="428967"/>
              <a:ext cx="5756653" cy="3624700"/>
            </a:xfrm>
            <a:prstGeom prst="rect">
              <a:avLst/>
            </a:prstGeom>
          </p:spPr>
        </p:pic>
        <p:sp>
          <p:nvSpPr>
            <p:cNvPr id="36" name="Téglalap 35"/>
            <p:cNvSpPr/>
            <p:nvPr/>
          </p:nvSpPr>
          <p:spPr>
            <a:xfrm>
              <a:off x="3689115" y="1170224"/>
              <a:ext cx="2059563" cy="2663323"/>
            </a:xfrm>
            <a:prstGeom prst="rect">
              <a:avLst/>
            </a:prstGeom>
            <a:noFill/>
            <a:ln w="38100"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>
                      <a:lumMod val="50000"/>
                    </a:schemeClr>
                  </a:solidFill>
                </a:rPr>
                <a:t>Küldj be az interneten magukat kellető 16 éves vagy annál fiatalabb csajokat! (</a:t>
              </a:r>
              <a:r>
                <a:rPr lang="hu-HU" b="1" dirty="0" err="1">
                  <a:solidFill>
                    <a:schemeClr val="tx2">
                      <a:lumMod val="50000"/>
                    </a:schemeClr>
                  </a:solidFill>
                </a:rPr>
                <a:t>facebook</a:t>
              </a:r>
              <a:r>
                <a:rPr lang="hu-HU" b="1" dirty="0">
                  <a:solidFill>
                    <a:schemeClr val="tx2">
                      <a:lumMod val="50000"/>
                    </a:schemeClr>
                  </a:solidFill>
                </a:rPr>
                <a:t> vagy </a:t>
              </a:r>
              <a:r>
                <a:rPr lang="hu-HU" b="1" dirty="0" err="1">
                  <a:solidFill>
                    <a:schemeClr val="tx2">
                      <a:lumMod val="50000"/>
                    </a:schemeClr>
                  </a:solidFill>
                </a:rPr>
                <a:t>snapchat</a:t>
              </a:r>
              <a:r>
                <a:rPr lang="hu-HU" b="1" dirty="0">
                  <a:solidFill>
                    <a:schemeClr val="tx2">
                      <a:lumMod val="50000"/>
                    </a:schemeClr>
                  </a:solidFill>
                </a:rPr>
                <a:t> adatlap címet feltétlen írj!)</a:t>
              </a: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5890908" y="1181774"/>
              <a:ext cx="3081079" cy="2651773"/>
            </a:xfrm>
            <a:prstGeom prst="rect">
              <a:avLst/>
            </a:prstGeom>
            <a:noFill/>
            <a:ln w="38100">
              <a:solidFill>
                <a:srgbClr val="222A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b="1" dirty="0">
                  <a:solidFill>
                    <a:schemeClr val="tx2">
                      <a:lumMod val="50000"/>
                    </a:schemeClr>
                  </a:solidFill>
                </a:rPr>
                <a:t>Ha felkerültél az oldalra, és emiatt szomorú vagy, írj nekünk, és talán levesszük a képeidet az oldalról. Mivel bunkók vagyunk, és a szép szóból nem értünk, minél inkább mocskolódsz, annál biztosabb, hogy sikerrel jársz!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6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0023 L -0.78164 0.00023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78385 0.0002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164 0.00023 L -1.56394 0.0002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78425 3.33333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9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268 0.00023 L -1.56498 0.00023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78425 -2.22222E-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3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8" grpId="0" animBg="1"/>
      <p:bldP spid="4" grpId="0" animBg="1"/>
      <p:bldP spid="23" grpId="0" animBg="1"/>
      <p:bldP spid="23" grpId="1" animBg="1"/>
      <p:bldP spid="23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36" y="875062"/>
            <a:ext cx="6074794" cy="37924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91" y="462027"/>
            <a:ext cx="9410700" cy="4981575"/>
          </a:xfrm>
          <a:prstGeom prst="rect">
            <a:avLst/>
          </a:prstGeom>
        </p:spPr>
      </p:pic>
      <p:sp>
        <p:nvSpPr>
          <p:cNvPr id="6" name="Nyíl: sávnyíl 5"/>
          <p:cNvSpPr/>
          <p:nvPr/>
        </p:nvSpPr>
        <p:spPr>
          <a:xfrm>
            <a:off x="2630658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Az internet kiváló fórum az anonimitás megőrzésével megvalósuló pedofil vágyak kiélésére. 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Nyíl: sávnyíl 7"/>
          <p:cNvSpPr/>
          <p:nvPr/>
        </p:nvSpPr>
        <p:spPr>
          <a:xfrm>
            <a:off x="12192000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 pedofilok és a más „internetes behálózók” nem nyílt kártyákkal játszanak: másnak adják ki magukat.</a:t>
            </a:r>
          </a:p>
        </p:txBody>
      </p:sp>
      <p:sp>
        <p:nvSpPr>
          <p:cNvPr id="4" name="Nyíl: sávnyíl 3"/>
          <p:cNvSpPr/>
          <p:nvPr/>
        </p:nvSpPr>
        <p:spPr>
          <a:xfrm>
            <a:off x="12191997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 Az elkövetők zöme tudatos stratégiával, több hónapon keresztül cserkészi be a közösségi oldalon áldozatát, lányokat és fiúkat egyaránt.</a:t>
            </a:r>
          </a:p>
        </p:txBody>
      </p:sp>
      <p:sp>
        <p:nvSpPr>
          <p:cNvPr id="5" name="Nyíl: sávnyíl 4"/>
          <p:cNvSpPr/>
          <p:nvPr/>
        </p:nvSpPr>
        <p:spPr>
          <a:xfrm>
            <a:off x="12191994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így válhat rövid időn belül „ismerőssé” egy valójában veszélyes és ártó szándékú idegen.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25" y="1145239"/>
            <a:ext cx="3233015" cy="3233015"/>
          </a:xfrm>
          <a:prstGeom prst="rect">
            <a:avLst/>
          </a:prstGeom>
        </p:spPr>
      </p:pic>
      <p:sp>
        <p:nvSpPr>
          <p:cNvPr id="14" name="Nyíl: sávnyíl 13"/>
          <p:cNvSpPr/>
          <p:nvPr/>
        </p:nvSpPr>
        <p:spPr>
          <a:xfrm>
            <a:off x="12192000" y="5687641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Minél jobban „összemelegednek” annyival könnyebben ad ki magáról az áldozat jobb esetben ruhás, rosszabb esetben meztelen képet.</a:t>
            </a:r>
          </a:p>
        </p:txBody>
      </p:sp>
      <p:sp>
        <p:nvSpPr>
          <p:cNvPr id="9" name="Nyíl: sávnyíl 8"/>
          <p:cNvSpPr/>
          <p:nvPr/>
        </p:nvSpPr>
        <p:spPr>
          <a:xfrm>
            <a:off x="12191991" y="5687639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Szervezett bűnözés megvalósulására is alkalmas, hiszen a gyermek pornográf képek megszerzése és egymásnak való átadása hálózaton keresztül sokkal gyorsabb, egyszerűbb.</a:t>
            </a:r>
          </a:p>
        </p:txBody>
      </p:sp>
      <p:sp>
        <p:nvSpPr>
          <p:cNvPr id="7" name="Nyíl: ötszög 6"/>
          <p:cNvSpPr/>
          <p:nvPr/>
        </p:nvSpPr>
        <p:spPr>
          <a:xfrm>
            <a:off x="-37072" y="5687642"/>
            <a:ext cx="3389872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Internetes pedofília, behálózás</a:t>
            </a:r>
          </a:p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Grooming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312" y="2952812"/>
            <a:ext cx="3010181" cy="220994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7310" y="2952811"/>
            <a:ext cx="3010181" cy="220994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82" y="948241"/>
            <a:ext cx="3646113" cy="3646113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0072" y="462027"/>
            <a:ext cx="2006699" cy="4125714"/>
          </a:xfrm>
          <a:prstGeom prst="rect">
            <a:avLst/>
          </a:prstGeom>
        </p:spPr>
      </p:pic>
      <p:sp>
        <p:nvSpPr>
          <p:cNvPr id="21" name="Beszédbuborék: négyszög 20"/>
          <p:cNvSpPr/>
          <p:nvPr/>
        </p:nvSpPr>
        <p:spPr>
          <a:xfrm>
            <a:off x="7581921" y="1528548"/>
            <a:ext cx="2171517" cy="849245"/>
          </a:xfrm>
          <a:prstGeom prst="wedgeRectCallout">
            <a:avLst>
              <a:gd name="adj1" fmla="val -34032"/>
              <a:gd name="adj2" fmla="val 104852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Szia!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sp>
        <p:nvSpPr>
          <p:cNvPr id="22" name="Beszédbuborék: négyszög 21"/>
          <p:cNvSpPr/>
          <p:nvPr/>
        </p:nvSpPr>
        <p:spPr>
          <a:xfrm flipH="1">
            <a:off x="2927593" y="1556924"/>
            <a:ext cx="2171517" cy="849245"/>
          </a:xfrm>
          <a:prstGeom prst="wedgeRectCallout">
            <a:avLst>
              <a:gd name="adj1" fmla="val -34032"/>
              <a:gd name="adj2" fmla="val 104852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Helló ^^</a:t>
            </a:r>
          </a:p>
        </p:txBody>
      </p:sp>
      <p:cxnSp>
        <p:nvCxnSpPr>
          <p:cNvPr id="24" name="Egyenes összekötő nyíllal 23"/>
          <p:cNvCxnSpPr>
            <a:cxnSpLocks/>
          </p:cNvCxnSpPr>
          <p:nvPr/>
        </p:nvCxnSpPr>
        <p:spPr>
          <a:xfrm flipV="1">
            <a:off x="5144493" y="3487658"/>
            <a:ext cx="2222817" cy="2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>
            <a:cxnSpLocks/>
          </p:cNvCxnSpPr>
          <p:nvPr/>
        </p:nvCxnSpPr>
        <p:spPr>
          <a:xfrm flipH="1" flipV="1">
            <a:off x="5162204" y="3674260"/>
            <a:ext cx="2222817" cy="2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eszédbuborék: négyszög 22"/>
          <p:cNvSpPr/>
          <p:nvPr/>
        </p:nvSpPr>
        <p:spPr>
          <a:xfrm>
            <a:off x="7734321" y="1680948"/>
            <a:ext cx="2171517" cy="849245"/>
          </a:xfrm>
          <a:prstGeom prst="wedgeRectCallout">
            <a:avLst>
              <a:gd name="adj1" fmla="val -34032"/>
              <a:gd name="adj2" fmla="val 104852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Történt veled ma valami érdekes?</a:t>
            </a:r>
          </a:p>
        </p:txBody>
      </p:sp>
      <p:sp>
        <p:nvSpPr>
          <p:cNvPr id="26" name="Beszédbuborék: négyszög 25"/>
          <p:cNvSpPr/>
          <p:nvPr/>
        </p:nvSpPr>
        <p:spPr>
          <a:xfrm flipH="1">
            <a:off x="2775193" y="1709324"/>
            <a:ext cx="2171517" cy="849245"/>
          </a:xfrm>
          <a:prstGeom prst="wedgeRectCallout">
            <a:avLst>
              <a:gd name="adj1" fmla="val -34032"/>
              <a:gd name="adj2" fmla="val 104852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Persze, ma elmentünk osztálytársaimmal...</a:t>
            </a:r>
          </a:p>
        </p:txBody>
      </p:sp>
      <p:cxnSp>
        <p:nvCxnSpPr>
          <p:cNvPr id="27" name="Egyenes összekötő nyíllal 26"/>
          <p:cNvCxnSpPr>
            <a:cxnSpLocks/>
          </p:cNvCxnSpPr>
          <p:nvPr/>
        </p:nvCxnSpPr>
        <p:spPr>
          <a:xfrm flipH="1" flipV="1">
            <a:off x="5162203" y="3670159"/>
            <a:ext cx="2222817" cy="2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 flipV="1">
            <a:off x="5144492" y="3506999"/>
            <a:ext cx="2222817" cy="2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Beszédbuborék: négyszög 28"/>
          <p:cNvSpPr/>
          <p:nvPr/>
        </p:nvSpPr>
        <p:spPr>
          <a:xfrm>
            <a:off x="7725324" y="1695765"/>
            <a:ext cx="2171517" cy="849245"/>
          </a:xfrm>
          <a:prstGeom prst="wedgeRectCallout">
            <a:avLst>
              <a:gd name="adj1" fmla="val -34032"/>
              <a:gd name="adj2" fmla="val 104852"/>
            </a:avLst>
          </a:prstGeom>
          <a:solidFill>
            <a:srgbClr val="1AB4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/>
              <a:t>Küldesz</a:t>
            </a:r>
            <a:r>
              <a:rPr lang="hu-HU" dirty="0"/>
              <a:t> nekem képet </a:t>
            </a:r>
            <a:r>
              <a:rPr lang="hu-HU" dirty="0" err="1"/>
              <a:t>magadról</a:t>
            </a:r>
            <a:r>
              <a:rPr lang="hu-HU" dirty="0"/>
              <a:t>? :)</a:t>
            </a:r>
          </a:p>
        </p:txBody>
      </p:sp>
      <p:cxnSp>
        <p:nvCxnSpPr>
          <p:cNvPr id="31" name="Egyenes összekötő nyíllal 30"/>
          <p:cNvCxnSpPr>
            <a:cxnSpLocks/>
          </p:cNvCxnSpPr>
          <p:nvPr/>
        </p:nvCxnSpPr>
        <p:spPr>
          <a:xfrm flipH="1" flipV="1">
            <a:off x="5153206" y="3684976"/>
            <a:ext cx="2222817" cy="2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 flipV="1">
            <a:off x="5135495" y="3521816"/>
            <a:ext cx="2222817" cy="2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Csoportba foglalás 1"/>
          <p:cNvGrpSpPr/>
          <p:nvPr/>
        </p:nvGrpSpPr>
        <p:grpSpPr>
          <a:xfrm>
            <a:off x="2766194" y="462027"/>
            <a:ext cx="2171517" cy="2111360"/>
            <a:chOff x="2766194" y="462027"/>
            <a:chExt cx="2171517" cy="2111360"/>
          </a:xfrm>
        </p:grpSpPr>
        <p:sp>
          <p:nvSpPr>
            <p:cNvPr id="30" name="Beszédbuborék: négyszög 29"/>
            <p:cNvSpPr/>
            <p:nvPr/>
          </p:nvSpPr>
          <p:spPr>
            <a:xfrm flipH="1">
              <a:off x="2766194" y="462027"/>
              <a:ext cx="2171517" cy="2111360"/>
            </a:xfrm>
            <a:prstGeom prst="wedgeRectCallout">
              <a:avLst>
                <a:gd name="adj1" fmla="val -35436"/>
                <a:gd name="adj2" fmla="val 71649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/>
                <a:t>Igen :)</a:t>
              </a:r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</p:txBody>
        </p:sp>
        <p:pic>
          <p:nvPicPr>
            <p:cNvPr id="33" name="Kép 32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387768" y="875062"/>
              <a:ext cx="786410" cy="1616836"/>
            </a:xfrm>
            <a:prstGeom prst="rect">
              <a:avLst/>
            </a:prstGeom>
          </p:spPr>
        </p:pic>
      </p:grpSp>
      <p:pic>
        <p:nvPicPr>
          <p:cNvPr id="34" name="Kép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59708" y="388487"/>
            <a:ext cx="1917011" cy="14073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85929" y="2341726"/>
            <a:ext cx="1917011" cy="14073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39374" y="4199372"/>
            <a:ext cx="1917011" cy="1407388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37" name="Egyenes összekötő nyíllal 36"/>
          <p:cNvCxnSpPr>
            <a:cxnSpLocks/>
          </p:cNvCxnSpPr>
          <p:nvPr/>
        </p:nvCxnSpPr>
        <p:spPr>
          <a:xfrm flipV="1">
            <a:off x="5344352" y="1709324"/>
            <a:ext cx="1807463" cy="1463873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>
            <a:cxnSpLocks/>
          </p:cNvCxnSpPr>
          <p:nvPr/>
        </p:nvCxnSpPr>
        <p:spPr>
          <a:xfrm flipV="1">
            <a:off x="5496752" y="2973264"/>
            <a:ext cx="2828416" cy="352334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gyenes összekötő nyíllal 38"/>
          <p:cNvCxnSpPr>
            <a:cxnSpLocks/>
          </p:cNvCxnSpPr>
          <p:nvPr/>
        </p:nvCxnSpPr>
        <p:spPr>
          <a:xfrm>
            <a:off x="5389735" y="3532532"/>
            <a:ext cx="1127342" cy="670941"/>
          </a:xfrm>
          <a:prstGeom prst="straightConnector1">
            <a:avLst/>
          </a:prstGeom>
          <a:ln w="57150">
            <a:solidFill>
              <a:srgbClr val="D84A4D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Csoportba foglalás 41"/>
          <p:cNvGrpSpPr/>
          <p:nvPr/>
        </p:nvGrpSpPr>
        <p:grpSpPr>
          <a:xfrm>
            <a:off x="8822151" y="220631"/>
            <a:ext cx="1079810" cy="1101400"/>
            <a:chOff x="2666855" y="-1058423"/>
            <a:chExt cx="1795839" cy="1831746"/>
          </a:xfrm>
        </p:grpSpPr>
        <p:sp>
          <p:nvSpPr>
            <p:cNvPr id="43" name="Beszédbuborék: négyszög 42"/>
            <p:cNvSpPr/>
            <p:nvPr/>
          </p:nvSpPr>
          <p:spPr>
            <a:xfrm>
              <a:off x="2666855" y="-1058423"/>
              <a:ext cx="1795839" cy="1831746"/>
            </a:xfrm>
            <a:prstGeom prst="wedgeRectCallout">
              <a:avLst>
                <a:gd name="adj1" fmla="val -117295"/>
                <a:gd name="adj2" fmla="val 34289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</p:txBody>
        </p:sp>
        <p:pic>
          <p:nvPicPr>
            <p:cNvPr id="44" name="Kép 43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71569" y="-937754"/>
              <a:ext cx="786410" cy="1616836"/>
            </a:xfrm>
            <a:prstGeom prst="rect">
              <a:avLst/>
            </a:prstGeom>
          </p:spPr>
        </p:pic>
      </p:grpSp>
      <p:grpSp>
        <p:nvGrpSpPr>
          <p:cNvPr id="46" name="Csoportba foglalás 45"/>
          <p:cNvGrpSpPr/>
          <p:nvPr/>
        </p:nvGrpSpPr>
        <p:grpSpPr>
          <a:xfrm>
            <a:off x="10543044" y="1940270"/>
            <a:ext cx="1079810" cy="1101400"/>
            <a:chOff x="2666855" y="-1058423"/>
            <a:chExt cx="1795839" cy="1831746"/>
          </a:xfrm>
        </p:grpSpPr>
        <p:sp>
          <p:nvSpPr>
            <p:cNvPr id="47" name="Beszédbuborék: négyszög 46"/>
            <p:cNvSpPr/>
            <p:nvPr/>
          </p:nvSpPr>
          <p:spPr>
            <a:xfrm>
              <a:off x="2666855" y="-1058423"/>
              <a:ext cx="1795839" cy="1831746"/>
            </a:xfrm>
            <a:prstGeom prst="wedgeRectCallout">
              <a:avLst>
                <a:gd name="adj1" fmla="val -117295"/>
                <a:gd name="adj2" fmla="val 34289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</p:txBody>
        </p:sp>
        <p:pic>
          <p:nvPicPr>
            <p:cNvPr id="48" name="Kép 47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71569" y="-937754"/>
              <a:ext cx="786410" cy="1616836"/>
            </a:xfrm>
            <a:prstGeom prst="rect">
              <a:avLst/>
            </a:prstGeom>
          </p:spPr>
        </p:pic>
      </p:grpSp>
      <p:grpSp>
        <p:nvGrpSpPr>
          <p:cNvPr id="49" name="Csoportba foglalás 48"/>
          <p:cNvGrpSpPr/>
          <p:nvPr/>
        </p:nvGrpSpPr>
        <p:grpSpPr>
          <a:xfrm>
            <a:off x="9158428" y="4120650"/>
            <a:ext cx="1079810" cy="1101400"/>
            <a:chOff x="2666855" y="-1058423"/>
            <a:chExt cx="1795839" cy="1831746"/>
          </a:xfrm>
        </p:grpSpPr>
        <p:sp>
          <p:nvSpPr>
            <p:cNvPr id="50" name="Beszédbuborék: négyszög 49"/>
            <p:cNvSpPr/>
            <p:nvPr/>
          </p:nvSpPr>
          <p:spPr>
            <a:xfrm>
              <a:off x="2666855" y="-1058423"/>
              <a:ext cx="1795839" cy="1831746"/>
            </a:xfrm>
            <a:prstGeom prst="wedgeRectCallout">
              <a:avLst>
                <a:gd name="adj1" fmla="val -117295"/>
                <a:gd name="adj2" fmla="val 34289"/>
              </a:avLst>
            </a:prstGeom>
            <a:solidFill>
              <a:srgbClr val="1AB4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  <a:p>
              <a:pPr algn="ctr"/>
              <a:endParaRPr lang="hu-HU" dirty="0"/>
            </a:p>
          </p:txBody>
        </p:sp>
        <p:pic>
          <p:nvPicPr>
            <p:cNvPr id="51" name="Kép 50"/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171569" y="-937754"/>
              <a:ext cx="786410" cy="1616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83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2.70833E-6 -3.33333E-6 L -0.78308 0.00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2.5E-6 3.7037E-6 L -0.16276 -0.145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29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78308 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4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850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78308 0.0009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78308 0.0009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500"/>
                            </p:stCondLst>
                            <p:childTnLst>
                              <p:par>
                                <p:cTn id="1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000"/>
                            </p:stCondLst>
                            <p:childTnLst>
                              <p:par>
                                <p:cTn id="162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33333E-6 L -0.78308 0.00093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5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4" grpId="0" animBg="1"/>
      <p:bldP spid="5" grpId="0" animBg="1"/>
      <p:bldP spid="14" grpId="0" animBg="1"/>
      <p:bldP spid="9" grpId="0" animBg="1"/>
      <p:bldP spid="7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Csoportba foglalás 17"/>
          <p:cNvGrpSpPr/>
          <p:nvPr/>
        </p:nvGrpSpPr>
        <p:grpSpPr>
          <a:xfrm>
            <a:off x="2630655" y="285746"/>
            <a:ext cx="6639533" cy="5361423"/>
            <a:chOff x="5842314" y="326219"/>
            <a:chExt cx="6639533" cy="5361423"/>
          </a:xfrm>
        </p:grpSpPr>
        <p:grpSp>
          <p:nvGrpSpPr>
            <p:cNvPr id="17" name="Csoportba foglalás 16"/>
            <p:cNvGrpSpPr/>
            <p:nvPr/>
          </p:nvGrpSpPr>
          <p:grpSpPr>
            <a:xfrm>
              <a:off x="5842314" y="326219"/>
              <a:ext cx="6639533" cy="5361423"/>
              <a:chOff x="5842314" y="326219"/>
              <a:chExt cx="6639533" cy="5361423"/>
            </a:xfrm>
          </p:grpSpPr>
          <p:sp>
            <p:nvSpPr>
              <p:cNvPr id="8" name="Téglalap 7"/>
              <p:cNvSpPr/>
              <p:nvPr/>
            </p:nvSpPr>
            <p:spPr>
              <a:xfrm>
                <a:off x="6089024" y="502024"/>
                <a:ext cx="6228482" cy="383689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pic>
            <p:nvPicPr>
              <p:cNvPr id="7" name="Kép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2314" y="326219"/>
                <a:ext cx="6639533" cy="5361423"/>
              </a:xfrm>
              <a:prstGeom prst="rect">
                <a:avLst/>
              </a:prstGeom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</p:pic>
        </p:grpSp>
        <p:pic>
          <p:nvPicPr>
            <p:cNvPr id="11" name="Kép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260" y="673201"/>
              <a:ext cx="6054811" cy="3422822"/>
            </a:xfrm>
            <a:prstGeom prst="rect">
              <a:avLst/>
            </a:prstGeom>
          </p:spPr>
        </p:pic>
      </p:grpSp>
      <p:sp>
        <p:nvSpPr>
          <p:cNvPr id="3" name="Nyíl: sávnyíl 2"/>
          <p:cNvSpPr/>
          <p:nvPr/>
        </p:nvSpPr>
        <p:spPr>
          <a:xfrm>
            <a:off x="2630658" y="5687643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400" b="1" dirty="0"/>
              <a:t>Az online világ az elmúlt években egyre jobban behálózta életünket, főleg az első ránézésre csábítóan olcsó szolgáltatásai révén. </a:t>
            </a:r>
            <a:endParaRPr lang="hu-HU" sz="3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Nyíl: sávnyíl 4"/>
          <p:cNvSpPr/>
          <p:nvPr/>
        </p:nvSpPr>
        <p:spPr>
          <a:xfrm>
            <a:off x="2630653" y="5707878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/>
              <a:t>Ezek a szolgáltatások valójában nem ingyenesek, személyes adatainkkal fizetünk értük.</a:t>
            </a:r>
            <a:endParaRPr lang="hu-HU" sz="5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Nyíl: sávnyíl 5"/>
          <p:cNvSpPr/>
          <p:nvPr/>
        </p:nvSpPr>
        <p:spPr>
          <a:xfrm>
            <a:off x="2630653" y="5687641"/>
            <a:ext cx="9561341" cy="1170357"/>
          </a:xfrm>
          <a:prstGeom prst="chevron">
            <a:avLst>
              <a:gd name="adj" fmla="val 0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hu-HU" sz="2800" b="1" dirty="0"/>
              <a:t>Minél jutányosabb az ár, annál több személyes adatot vagyunk </a:t>
            </a:r>
            <a:r>
              <a:rPr lang="hu-HU" sz="2800" b="1" dirty="0" err="1"/>
              <a:t>hajlandóak</a:t>
            </a:r>
            <a:r>
              <a:rPr lang="hu-HU" sz="2800" b="1" dirty="0"/>
              <a:t> megadni.</a:t>
            </a:r>
          </a:p>
        </p:txBody>
      </p:sp>
      <p:sp>
        <p:nvSpPr>
          <p:cNvPr id="4" name="Nyíl: ötszög 3"/>
          <p:cNvSpPr/>
          <p:nvPr/>
        </p:nvSpPr>
        <p:spPr>
          <a:xfrm>
            <a:off x="-37072" y="5687642"/>
            <a:ext cx="3314844" cy="1170357"/>
          </a:xfrm>
          <a:prstGeom prst="homePlate">
            <a:avLst/>
          </a:prstGeom>
          <a:solidFill>
            <a:srgbClr val="D84A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Személyes adattal való visszaélés</a:t>
            </a: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76" y="1275118"/>
            <a:ext cx="5479660" cy="266414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74" y="905238"/>
            <a:ext cx="3381935" cy="3381935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36212" y="1562359"/>
            <a:ext cx="2067692" cy="2067692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0193" y="1628375"/>
            <a:ext cx="2067692" cy="2067692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137" y="1746264"/>
            <a:ext cx="1949803" cy="1949803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36" y="1791182"/>
            <a:ext cx="1949803" cy="194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4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3199</TotalTime>
  <Words>1880</Words>
  <Application>Microsoft Office PowerPoint</Application>
  <PresentationFormat>Szélesvásznú</PresentationFormat>
  <Paragraphs>346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9" baseType="lpstr">
      <vt:lpstr>Aharoni</vt:lpstr>
      <vt:lpstr>Arial</vt:lpstr>
      <vt:lpstr>Calibri</vt:lpstr>
      <vt:lpstr>Calibri Light</vt:lpstr>
      <vt:lpstr>Times New Roman</vt:lpstr>
      <vt:lpstr>Wingdings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Béda Bálint</dc:creator>
  <cp:lastModifiedBy>Márti</cp:lastModifiedBy>
  <cp:revision>202</cp:revision>
  <dcterms:created xsi:type="dcterms:W3CDTF">2017-03-12T11:01:45Z</dcterms:created>
  <dcterms:modified xsi:type="dcterms:W3CDTF">2017-03-26T17:00:59Z</dcterms:modified>
</cp:coreProperties>
</file>