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6" r:id="rId9"/>
    <p:sldId id="265" r:id="rId10"/>
    <p:sldId id="268" r:id="rId11"/>
    <p:sldId id="271" r:id="rId12"/>
    <p:sldId id="272" r:id="rId13"/>
    <p:sldId id="269" r:id="rId14"/>
    <p:sldId id="270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84BC4-6D48-4329-B6CB-09D0B366348A}" type="datetimeFigureOut">
              <a:rPr lang="hu-HU" smtClean="0"/>
              <a:pPr/>
              <a:t>2017.02.16.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22229-685F-4A5A-AC14-EB6F790BB5B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5376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22229-685F-4A5A-AC14-EB6F790BB5B4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5587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84093-F8E2-4AD7-8797-B9CA5FC10922}" type="datetimeFigureOut">
              <a:rPr lang="hu-HU" smtClean="0"/>
              <a:pPr/>
              <a:t>2017.02.16.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297E-09AD-41F3-A915-169040D7DF7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9474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84093-F8E2-4AD7-8797-B9CA5FC10922}" type="datetimeFigureOut">
              <a:rPr lang="hu-HU" smtClean="0"/>
              <a:pPr/>
              <a:t>2017.02.16.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297E-09AD-41F3-A915-169040D7DF7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0320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84093-F8E2-4AD7-8797-B9CA5FC10922}" type="datetimeFigureOut">
              <a:rPr lang="hu-HU" smtClean="0"/>
              <a:pPr/>
              <a:t>2017.02.16.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297E-09AD-41F3-A915-169040D7DF7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1080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84093-F8E2-4AD7-8797-B9CA5FC10922}" type="datetimeFigureOut">
              <a:rPr lang="hu-HU" smtClean="0"/>
              <a:pPr/>
              <a:t>2017.02.16.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297E-09AD-41F3-A915-169040D7DF7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0150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84093-F8E2-4AD7-8797-B9CA5FC10922}" type="datetimeFigureOut">
              <a:rPr lang="hu-HU" smtClean="0"/>
              <a:pPr/>
              <a:t>2017.02.16.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297E-09AD-41F3-A915-169040D7DF7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896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84093-F8E2-4AD7-8797-B9CA5FC10922}" type="datetimeFigureOut">
              <a:rPr lang="hu-HU" smtClean="0"/>
              <a:pPr/>
              <a:t>2017.02.16.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297E-09AD-41F3-A915-169040D7DF7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547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84093-F8E2-4AD7-8797-B9CA5FC10922}" type="datetimeFigureOut">
              <a:rPr lang="hu-HU" smtClean="0"/>
              <a:pPr/>
              <a:t>2017.02.16.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297E-09AD-41F3-A915-169040D7DF7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349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84093-F8E2-4AD7-8797-B9CA5FC10922}" type="datetimeFigureOut">
              <a:rPr lang="hu-HU" smtClean="0"/>
              <a:pPr/>
              <a:t>2017.02.16.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297E-09AD-41F3-A915-169040D7DF7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8736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84093-F8E2-4AD7-8797-B9CA5FC10922}" type="datetimeFigureOut">
              <a:rPr lang="hu-HU" smtClean="0"/>
              <a:pPr/>
              <a:t>2017.02.16.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297E-09AD-41F3-A915-169040D7DF7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6991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84093-F8E2-4AD7-8797-B9CA5FC10922}" type="datetimeFigureOut">
              <a:rPr lang="hu-HU" smtClean="0"/>
              <a:pPr/>
              <a:t>2017.02.16.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297E-09AD-41F3-A915-169040D7DF7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0360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84093-F8E2-4AD7-8797-B9CA5FC10922}" type="datetimeFigureOut">
              <a:rPr lang="hu-HU" smtClean="0"/>
              <a:pPr/>
              <a:t>2017.02.16.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E297E-09AD-41F3-A915-169040D7DF7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4785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84093-F8E2-4AD7-8797-B9CA5FC10922}" type="datetimeFigureOut">
              <a:rPr lang="hu-HU" smtClean="0"/>
              <a:pPr/>
              <a:t>2017.02.16.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E297E-09AD-41F3-A915-169040D7DF7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864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8.xml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17" Type="http://schemas.openxmlformats.org/officeDocument/2006/relationships/image" Target="../media/image13.jpeg"/><Relationship Id="rId2" Type="http://schemas.openxmlformats.org/officeDocument/2006/relationships/image" Target="../media/image2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5" Type="http://schemas.openxmlformats.org/officeDocument/2006/relationships/slide" Target="slide9.xml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8.jpeg"/><Relationship Id="rId1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slide" Target="slide3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" Target="slide3.xml"/><Relationship Id="rId7" Type="http://schemas.openxmlformats.org/officeDocument/2006/relationships/image" Target="../media/image23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79418" y="1191451"/>
            <a:ext cx="9144000" cy="1947762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12700" dir="5400000" algn="ctr" rotWithShape="0">
              <a:srgbClr val="000000">
                <a:alpha val="43137"/>
              </a:srgbClr>
            </a:outerShdw>
            <a:softEdge rad="25400"/>
          </a:effectLst>
          <a:scene3d>
            <a:camera prst="orthographicFront"/>
            <a:lightRig rig="sunset" dir="t"/>
          </a:scene3d>
          <a:sp3d>
            <a:bevelT prst="relaxedInset"/>
          </a:sp3d>
        </p:spPr>
        <p:txBody>
          <a:bodyPr anchor="ctr" anchorCtr="0">
            <a:sp3d extrusionH="57150" prstMaterial="matte">
              <a:bevelT w="38100" h="31750" prst="relaxedInset"/>
            </a:sp3d>
          </a:bodyPr>
          <a:lstStyle/>
          <a:p>
            <a:r>
              <a:rPr lang="hu-HU" b="1" u="sng" dirty="0"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2500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/>
                      </a:gs>
                    </a:gsLst>
                    <a:lin ang="0" scaled="1"/>
                    <a:tileRect/>
                  </a:gradFill>
                </a:ln>
                <a:effectLst>
                  <a:glow rad="12700">
                    <a:schemeClr val="accent6">
                      <a:lumMod val="75000"/>
                      <a:alpha val="40000"/>
                    </a:schemeClr>
                  </a:glow>
                  <a:outerShdw blurRad="76200" dist="50800" dir="5400000" sy="-20000" rotWithShape="0">
                    <a:schemeClr val="accent4">
                      <a:lumMod val="60000"/>
                      <a:lumOff val="40000"/>
                      <a:alpha val="29000"/>
                    </a:schemeClr>
                  </a:outerShdw>
                  <a:reflection blurRad="25400" stA="55000" endA="50" endPos="95000" dist="50800" dir="5400000" sy="-100000" algn="bl" rotWithShape="0"/>
                </a:effectLst>
              </a:rPr>
              <a:t>Ezt tanultam földrajz órán…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-265814" y="3139213"/>
            <a:ext cx="12192000" cy="1655762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hu-HU" sz="3600" b="1" dirty="0">
                <a:solidFill>
                  <a:srgbClr val="FF0000"/>
                </a:solidFill>
                <a:effectLst>
                  <a:glow rad="12700">
                    <a:schemeClr val="accent6">
                      <a:lumMod val="75000"/>
                      <a:alpha val="40000"/>
                    </a:schemeClr>
                  </a:glow>
                  <a:outerShdw blurRad="76200" dist="50800" dir="5400000" sy="-20000" rotWithShape="0">
                    <a:schemeClr val="accent4">
                      <a:lumMod val="60000"/>
                      <a:lumOff val="40000"/>
                      <a:alpha val="29000"/>
                    </a:schemeClr>
                  </a:outerShdw>
                </a:effectLst>
                <a:ea typeface="+mj-ea"/>
                <a:cs typeface="+mj-cs"/>
              </a:rPr>
              <a:t>Készítette: Sági Benedek</a:t>
            </a:r>
          </a:p>
          <a:p>
            <a:pPr>
              <a:spcBef>
                <a:spcPct val="0"/>
              </a:spcBef>
            </a:pPr>
            <a:r>
              <a:rPr lang="hu-HU" sz="3600" b="1" dirty="0">
                <a:solidFill>
                  <a:srgbClr val="FF0000"/>
                </a:solidFill>
                <a:effectLst>
                  <a:glow rad="12700">
                    <a:schemeClr val="accent6">
                      <a:lumMod val="75000"/>
                      <a:alpha val="40000"/>
                    </a:schemeClr>
                  </a:glow>
                  <a:outerShdw blurRad="76200" dist="50800" dir="5400000" sy="-20000" rotWithShape="0">
                    <a:schemeClr val="accent4">
                      <a:lumMod val="60000"/>
                      <a:lumOff val="40000"/>
                      <a:alpha val="29000"/>
                    </a:schemeClr>
                  </a:outerShdw>
                </a:effectLst>
                <a:ea typeface="+mj-ea"/>
                <a:cs typeface="+mj-cs"/>
              </a:rPr>
              <a:t>Felkészítő tanár: </a:t>
            </a:r>
            <a:r>
              <a:rPr lang="hu-HU" sz="3600" b="1" dirty="0" err="1">
                <a:solidFill>
                  <a:srgbClr val="FF0000"/>
                </a:solidFill>
                <a:effectLst>
                  <a:glow rad="12700">
                    <a:schemeClr val="accent6">
                      <a:lumMod val="75000"/>
                      <a:alpha val="40000"/>
                    </a:schemeClr>
                  </a:glow>
                  <a:outerShdw blurRad="76200" dist="50800" dir="5400000" sy="-20000" rotWithShape="0">
                    <a:schemeClr val="accent4">
                      <a:lumMod val="60000"/>
                      <a:lumOff val="40000"/>
                      <a:alpha val="29000"/>
                    </a:schemeClr>
                  </a:outerShdw>
                </a:effectLst>
                <a:ea typeface="+mj-ea"/>
                <a:cs typeface="+mj-cs"/>
              </a:rPr>
              <a:t>Hutvágner</a:t>
            </a:r>
            <a:r>
              <a:rPr lang="hu-HU" sz="3600" b="1" dirty="0">
                <a:solidFill>
                  <a:srgbClr val="FF0000"/>
                </a:solidFill>
                <a:effectLst>
                  <a:glow rad="12700">
                    <a:schemeClr val="accent6">
                      <a:lumMod val="75000"/>
                      <a:alpha val="40000"/>
                    </a:schemeClr>
                  </a:glow>
                  <a:outerShdw blurRad="76200" dist="50800" dir="5400000" sy="-20000" rotWithShape="0">
                    <a:schemeClr val="accent4">
                      <a:lumMod val="60000"/>
                      <a:lumOff val="40000"/>
                      <a:alpha val="29000"/>
                    </a:schemeClr>
                  </a:outerShdw>
                </a:effectLst>
                <a:ea typeface="+mj-ea"/>
                <a:cs typeface="+mj-cs"/>
              </a:rPr>
              <a:t> Zsuzsanna</a:t>
            </a:r>
          </a:p>
          <a:p>
            <a:pPr>
              <a:spcBef>
                <a:spcPct val="0"/>
              </a:spcBef>
            </a:pPr>
            <a:r>
              <a:rPr lang="hu-HU" sz="3600" b="1" dirty="0">
                <a:solidFill>
                  <a:srgbClr val="FF0000"/>
                </a:solidFill>
                <a:effectLst>
                  <a:glow rad="12700">
                    <a:schemeClr val="accent6">
                      <a:lumMod val="75000"/>
                      <a:alpha val="40000"/>
                    </a:schemeClr>
                  </a:glow>
                  <a:outerShdw blurRad="76200" dist="50800" dir="5400000" sy="-20000" rotWithShape="0">
                    <a:schemeClr val="accent4">
                      <a:lumMod val="60000"/>
                      <a:lumOff val="40000"/>
                      <a:alpha val="29000"/>
                    </a:schemeClr>
                  </a:outerShdw>
                </a:effectLst>
                <a:ea typeface="+mj-ea"/>
                <a:cs typeface="+mj-cs"/>
              </a:rPr>
              <a:t>Iskola neve, címe: Budapesti Műszaki </a:t>
            </a:r>
            <a:r>
              <a:rPr lang="hu-HU" sz="3600" b="1" dirty="0">
                <a:solidFill>
                  <a:srgbClr val="FF0000"/>
                </a:solidFill>
                <a:effectLst>
                  <a:glow rad="12700">
                    <a:schemeClr val="accent6">
                      <a:lumMod val="75000"/>
                      <a:alpha val="40000"/>
                    </a:schemeClr>
                  </a:glow>
                </a:effectLst>
                <a:ea typeface="+mj-ea"/>
                <a:cs typeface="+mj-cs"/>
              </a:rPr>
              <a:t>Szakképzési</a:t>
            </a:r>
            <a:r>
              <a:rPr lang="hu-HU" sz="3600" b="1" dirty="0">
                <a:solidFill>
                  <a:srgbClr val="FF0000"/>
                </a:solidFill>
                <a:effectLst>
                  <a:glow rad="12700">
                    <a:schemeClr val="accent6">
                      <a:lumMod val="75000"/>
                      <a:alpha val="40000"/>
                    </a:schemeClr>
                  </a:glow>
                  <a:outerShdw blurRad="76200" dist="50800" dir="5400000" sy="-20000" rotWithShape="0">
                    <a:schemeClr val="accent4">
                      <a:lumMod val="60000"/>
                      <a:lumOff val="40000"/>
                      <a:alpha val="29000"/>
                    </a:schemeClr>
                  </a:outerShdw>
                </a:effectLst>
                <a:ea typeface="+mj-ea"/>
                <a:cs typeface="+mj-cs"/>
              </a:rPr>
              <a:t> Centrum Neumann János Számítástechnikai Szakgimnáziuma</a:t>
            </a:r>
          </a:p>
          <a:p>
            <a:pPr>
              <a:spcBef>
                <a:spcPct val="0"/>
              </a:spcBef>
            </a:pPr>
            <a:r>
              <a:rPr lang="hu-HU" sz="3600" b="1" dirty="0">
                <a:solidFill>
                  <a:srgbClr val="FF0000"/>
                </a:solidFill>
                <a:effectLst>
                  <a:glow rad="12700">
                    <a:schemeClr val="accent6">
                      <a:lumMod val="75000"/>
                      <a:alpha val="40000"/>
                    </a:schemeClr>
                  </a:glow>
                  <a:outerShdw blurRad="76200" dist="50800" dir="5400000" sy="-20000" rotWithShape="0">
                    <a:schemeClr val="accent4">
                      <a:lumMod val="60000"/>
                      <a:lumOff val="40000"/>
                      <a:alpha val="29000"/>
                    </a:schemeClr>
                  </a:outerShdw>
                </a:effectLst>
                <a:ea typeface="+mj-ea"/>
                <a:cs typeface="+mj-cs"/>
              </a:rPr>
              <a:t>1144 Budapest, Kerepesi út 124.</a:t>
            </a:r>
          </a:p>
        </p:txBody>
      </p:sp>
    </p:spTree>
    <p:extLst>
      <p:ext uri="{BB962C8B-B14F-4D97-AF65-F5344CB8AC3E}">
        <p14:creationId xmlns:p14="http://schemas.microsoft.com/office/powerpoint/2010/main" val="12025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amárfül 6"/>
          <p:cNvSpPr/>
          <p:nvPr/>
        </p:nvSpPr>
        <p:spPr>
          <a:xfrm>
            <a:off x="891886" y="2812472"/>
            <a:ext cx="2954482" cy="3311237"/>
          </a:xfrm>
          <a:prstGeom prst="foldedCorner">
            <a:avLst/>
          </a:prstGeom>
          <a:gradFill>
            <a:gsLst>
              <a:gs pos="100000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amárfül 7"/>
          <p:cNvSpPr/>
          <p:nvPr/>
        </p:nvSpPr>
        <p:spPr>
          <a:xfrm>
            <a:off x="4204854" y="2812473"/>
            <a:ext cx="3274002" cy="3311237"/>
          </a:xfrm>
          <a:prstGeom prst="foldedCorner">
            <a:avLst/>
          </a:prstGeom>
          <a:gradFill>
            <a:gsLst>
              <a:gs pos="100000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amárfül 8"/>
          <p:cNvSpPr/>
          <p:nvPr/>
        </p:nvSpPr>
        <p:spPr>
          <a:xfrm>
            <a:off x="8016586" y="2812473"/>
            <a:ext cx="2954482" cy="3311237"/>
          </a:xfrm>
          <a:prstGeom prst="foldedCorner">
            <a:avLst/>
          </a:prstGeom>
          <a:gradFill>
            <a:gsLst>
              <a:gs pos="100000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alag lefelé görbítve 11"/>
          <p:cNvSpPr/>
          <p:nvPr/>
        </p:nvSpPr>
        <p:spPr>
          <a:xfrm>
            <a:off x="3749386" y="0"/>
            <a:ext cx="4267200" cy="1260764"/>
          </a:xfrm>
          <a:prstGeom prst="ellipseRibbon">
            <a:avLst/>
          </a:prstGeom>
          <a:gradFill>
            <a:gsLst>
              <a:gs pos="100000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  <a:scene3d>
            <a:camera prst="perspectiveRight">
              <a:rot lat="0" lon="0" rev="0"/>
            </a:camera>
            <a:lightRig rig="brightRoom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KÉRDÉSEK</a:t>
            </a:r>
          </a:p>
        </p:txBody>
      </p:sp>
      <p:sp>
        <p:nvSpPr>
          <p:cNvPr id="13" name="Egy oldalon két sarkán kerekített téglalap 12"/>
          <p:cNvSpPr/>
          <p:nvPr/>
        </p:nvSpPr>
        <p:spPr>
          <a:xfrm>
            <a:off x="891886" y="1787235"/>
            <a:ext cx="2954482" cy="1025237"/>
          </a:xfrm>
          <a:prstGeom prst="round2Same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MELYIK ORSZÁG NEM EU-tag?</a:t>
            </a:r>
          </a:p>
        </p:txBody>
      </p:sp>
      <p:sp>
        <p:nvSpPr>
          <p:cNvPr id="15" name="Fazetta 14">
            <a:hlinkClick r:id="rId2" action="ppaction://hlinksldjump"/>
          </p:cNvPr>
          <p:cNvSpPr/>
          <p:nvPr/>
        </p:nvSpPr>
        <p:spPr>
          <a:xfrm>
            <a:off x="1489363" y="3110345"/>
            <a:ext cx="1759528" cy="789709"/>
          </a:xfrm>
          <a:prstGeom prst="bevel">
            <a:avLst/>
          </a:prstGeom>
          <a:gradFill>
            <a:gsLst>
              <a:gs pos="100000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bg1"/>
                </a:solidFill>
              </a:rPr>
              <a:t>SVÁJC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8" name="Egy oldalon két sarkán kerekített téglalap 17"/>
          <p:cNvSpPr/>
          <p:nvPr/>
        </p:nvSpPr>
        <p:spPr>
          <a:xfrm>
            <a:off x="4204854" y="1787235"/>
            <a:ext cx="3274002" cy="1025237"/>
          </a:xfrm>
          <a:prstGeom prst="round2SameRect">
            <a:avLst/>
          </a:prstGeom>
          <a:gradFill flip="none" rotWithShape="1">
            <a:gsLst>
              <a:gs pos="100000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MIT JELENT AZ EURÓPAI UNIÓ?</a:t>
            </a:r>
          </a:p>
        </p:txBody>
      </p:sp>
      <p:sp>
        <p:nvSpPr>
          <p:cNvPr id="19" name="Fazetta 18">
            <a:hlinkClick r:id="rId3" action="ppaction://hlinksldjump"/>
          </p:cNvPr>
          <p:cNvSpPr/>
          <p:nvPr/>
        </p:nvSpPr>
        <p:spPr>
          <a:xfrm>
            <a:off x="4942608" y="3144981"/>
            <a:ext cx="1759528" cy="789709"/>
          </a:xfrm>
          <a:prstGeom prst="bevel">
            <a:avLst/>
          </a:prstGeom>
          <a:gradFill>
            <a:gsLst>
              <a:gs pos="100000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Katonai szövetség</a:t>
            </a:r>
            <a:endParaRPr lang="hu-HU" sz="1200" dirty="0"/>
          </a:p>
        </p:txBody>
      </p:sp>
      <p:sp>
        <p:nvSpPr>
          <p:cNvPr id="20" name="Fazetta 19">
            <a:hlinkClick r:id="rId3" action="ppaction://hlinksldjump"/>
          </p:cNvPr>
          <p:cNvSpPr/>
          <p:nvPr/>
        </p:nvSpPr>
        <p:spPr>
          <a:xfrm>
            <a:off x="4942608" y="4170218"/>
            <a:ext cx="1759528" cy="789709"/>
          </a:xfrm>
          <a:prstGeom prst="bevel">
            <a:avLst/>
          </a:prstGeom>
          <a:gradFill>
            <a:gsLst>
              <a:gs pos="100000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/>
              <a:t>MAFFIA</a:t>
            </a:r>
            <a:endParaRPr lang="hu-HU" sz="1200" dirty="0"/>
          </a:p>
        </p:txBody>
      </p:sp>
      <p:sp>
        <p:nvSpPr>
          <p:cNvPr id="21" name="Fazetta 20">
            <a:hlinkClick r:id="rId2" action="ppaction://hlinksldjump"/>
          </p:cNvPr>
          <p:cNvSpPr/>
          <p:nvPr/>
        </p:nvSpPr>
        <p:spPr>
          <a:xfrm>
            <a:off x="4942608" y="5195455"/>
            <a:ext cx="1759528" cy="789709"/>
          </a:xfrm>
          <a:prstGeom prst="bevel">
            <a:avLst/>
          </a:prstGeom>
          <a:gradFill>
            <a:gsLst>
              <a:gs pos="100000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/>
              <a:t>GAZDASÁGI ÉS POLITIKAI UNIÓ</a:t>
            </a:r>
          </a:p>
        </p:txBody>
      </p:sp>
      <p:sp>
        <p:nvSpPr>
          <p:cNvPr id="22" name="Egy oldalon két sarkán kerekített téglalap 21"/>
          <p:cNvSpPr/>
          <p:nvPr/>
        </p:nvSpPr>
        <p:spPr>
          <a:xfrm>
            <a:off x="8016586" y="1787235"/>
            <a:ext cx="2954482" cy="1025237"/>
          </a:xfrm>
          <a:prstGeom prst="round2SameRect">
            <a:avLst/>
          </a:prstGeom>
          <a:gradFill flip="none" rotWithShape="1">
            <a:gsLst>
              <a:gs pos="70300">
                <a:srgbClr val="D6A17D"/>
              </a:gs>
              <a:gs pos="100000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MELYIK ORSZÁGBAN VAN NYUGAT-EURÓPA LEGNAGYOBB TAVA?</a:t>
            </a:r>
          </a:p>
        </p:txBody>
      </p:sp>
      <p:sp>
        <p:nvSpPr>
          <p:cNvPr id="23" name="Fazetta 22">
            <a:hlinkClick r:id="rId3" action="ppaction://hlinksldjump"/>
          </p:cNvPr>
          <p:cNvSpPr/>
          <p:nvPr/>
        </p:nvSpPr>
        <p:spPr>
          <a:xfrm>
            <a:off x="8614063" y="3144981"/>
            <a:ext cx="1759528" cy="789709"/>
          </a:xfrm>
          <a:prstGeom prst="bevel">
            <a:avLst/>
          </a:prstGeom>
          <a:gradFill>
            <a:gsLst>
              <a:gs pos="100000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/>
              <a:t>FRANCIAORSZÁG</a:t>
            </a:r>
          </a:p>
        </p:txBody>
      </p:sp>
      <p:sp>
        <p:nvSpPr>
          <p:cNvPr id="24" name="Fazetta 23">
            <a:hlinkClick r:id="rId3" action="ppaction://hlinksldjump"/>
          </p:cNvPr>
          <p:cNvSpPr/>
          <p:nvPr/>
        </p:nvSpPr>
        <p:spPr>
          <a:xfrm>
            <a:off x="8614063" y="4170218"/>
            <a:ext cx="1759528" cy="789709"/>
          </a:xfrm>
          <a:prstGeom prst="bevel">
            <a:avLst/>
          </a:prstGeom>
          <a:gradFill>
            <a:gsLst>
              <a:gs pos="100000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/>
              <a:t>NÉMETORSZÁG</a:t>
            </a:r>
            <a:endParaRPr lang="hu-HU" sz="1100" dirty="0"/>
          </a:p>
        </p:txBody>
      </p:sp>
      <p:sp>
        <p:nvSpPr>
          <p:cNvPr id="25" name="Fazetta 24">
            <a:hlinkClick r:id="rId2" action="ppaction://hlinksldjump"/>
          </p:cNvPr>
          <p:cNvSpPr/>
          <p:nvPr/>
        </p:nvSpPr>
        <p:spPr>
          <a:xfrm>
            <a:off x="8614063" y="5181599"/>
            <a:ext cx="1759528" cy="789709"/>
          </a:xfrm>
          <a:prstGeom prst="bevel">
            <a:avLst/>
          </a:prstGeom>
          <a:gradFill>
            <a:gsLst>
              <a:gs pos="100000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/>
              <a:t>MAGYARORSZÁG</a:t>
            </a:r>
            <a:endParaRPr lang="hu-HU" sz="1050" dirty="0"/>
          </a:p>
        </p:txBody>
      </p:sp>
      <p:sp>
        <p:nvSpPr>
          <p:cNvPr id="26" name="Fazetta 25">
            <a:hlinkClick r:id="rId3" action="ppaction://hlinksldjump"/>
          </p:cNvPr>
          <p:cNvSpPr/>
          <p:nvPr/>
        </p:nvSpPr>
        <p:spPr>
          <a:xfrm>
            <a:off x="1489363" y="4170217"/>
            <a:ext cx="1759528" cy="789709"/>
          </a:xfrm>
          <a:prstGeom prst="bevel">
            <a:avLst/>
          </a:prstGeom>
          <a:gradFill>
            <a:gsLst>
              <a:gs pos="100000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>
                <a:solidFill>
                  <a:schemeClr val="bg1"/>
                </a:solidFill>
              </a:rPr>
              <a:t>SPANYOLORSZÁG</a:t>
            </a:r>
            <a:endParaRPr lang="hu-HU" sz="1050" dirty="0">
              <a:solidFill>
                <a:schemeClr val="bg1"/>
              </a:solidFill>
            </a:endParaRPr>
          </a:p>
        </p:txBody>
      </p:sp>
      <p:sp>
        <p:nvSpPr>
          <p:cNvPr id="27" name="Fazetta 26">
            <a:hlinkClick r:id="rId3" action="ppaction://hlinksldjump"/>
          </p:cNvPr>
          <p:cNvSpPr/>
          <p:nvPr/>
        </p:nvSpPr>
        <p:spPr>
          <a:xfrm>
            <a:off x="1489363" y="5181599"/>
            <a:ext cx="1759528" cy="789709"/>
          </a:xfrm>
          <a:prstGeom prst="bevel">
            <a:avLst/>
          </a:prstGeom>
          <a:gradFill>
            <a:gsLst>
              <a:gs pos="100000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AUSZTRIA</a:t>
            </a:r>
          </a:p>
        </p:txBody>
      </p:sp>
      <p:sp>
        <p:nvSpPr>
          <p:cNvPr id="2" name="Szaggatott nyíl jobbra 1">
            <a:hlinkClick r:id="rId4" action="ppaction://hlinksldjump"/>
          </p:cNvPr>
          <p:cNvSpPr/>
          <p:nvPr/>
        </p:nvSpPr>
        <p:spPr>
          <a:xfrm>
            <a:off x="3667124" y="6089071"/>
            <a:ext cx="3599543" cy="734291"/>
          </a:xfrm>
          <a:prstGeom prst="stripedRightArrow">
            <a:avLst/>
          </a:prstGeom>
          <a:gradFill>
            <a:gsLst>
              <a:gs pos="51000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HA VÉGEZTÉL A KÉRDÉSEKKEL</a:t>
            </a:r>
          </a:p>
        </p:txBody>
      </p:sp>
    </p:spTree>
    <p:extLst>
      <p:ext uri="{BB962C8B-B14F-4D97-AF65-F5344CB8AC3E}">
        <p14:creationId xmlns:p14="http://schemas.microsoft.com/office/powerpoint/2010/main" val="130497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5074" y="42721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8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HELYES VÁLASZ</a:t>
            </a:r>
          </a:p>
        </p:txBody>
      </p:sp>
      <p:sp>
        <p:nvSpPr>
          <p:cNvPr id="4" name="Balra nyíl 3">
            <a:hlinkClick r:id="rId2" action="ppaction://hlinksldjump"/>
          </p:cNvPr>
          <p:cNvSpPr/>
          <p:nvPr/>
        </p:nvSpPr>
        <p:spPr>
          <a:xfrm>
            <a:off x="3556001" y="5363391"/>
            <a:ext cx="3831772" cy="1349829"/>
          </a:xfrm>
          <a:prstGeom prst="leftArrow">
            <a:avLst/>
          </a:prstGeom>
          <a:gradFill>
            <a:gsLst>
              <a:gs pos="86000">
                <a:schemeClr val="accent1">
                  <a:lumMod val="75000"/>
                </a:schemeClr>
              </a:gs>
              <a:gs pos="24000">
                <a:schemeClr val="bg1">
                  <a:alpha val="99000"/>
                </a:schemeClr>
              </a:gs>
            </a:gsLst>
            <a:lin ang="5400000" scaled="0"/>
          </a:gradFill>
          <a:scene3d>
            <a:camera prst="isometricOffAxis1Right"/>
            <a:lightRig rig="threePt" dir="t"/>
          </a:scene3d>
          <a:sp3d>
            <a:bevelT w="139700" h="139700" prst="divot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VISSZA KÉRDESEKHEZ</a:t>
            </a:r>
          </a:p>
        </p:txBody>
      </p:sp>
      <p:sp>
        <p:nvSpPr>
          <p:cNvPr id="13" name="Mosolygó arc 12"/>
          <p:cNvSpPr/>
          <p:nvPr/>
        </p:nvSpPr>
        <p:spPr>
          <a:xfrm>
            <a:off x="4136573" y="1349829"/>
            <a:ext cx="3251200" cy="303348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530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00234 -0.1976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755074" y="427210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u-HU" sz="8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HELYTELEN VÁLASZ</a:t>
            </a:r>
          </a:p>
        </p:txBody>
      </p:sp>
      <p:sp>
        <p:nvSpPr>
          <p:cNvPr id="5" name="Balra nyíl 4">
            <a:hlinkClick r:id="rId2" action="ppaction://hlinksldjump"/>
          </p:cNvPr>
          <p:cNvSpPr/>
          <p:nvPr/>
        </p:nvSpPr>
        <p:spPr>
          <a:xfrm>
            <a:off x="3004457" y="5355771"/>
            <a:ext cx="3831772" cy="1349829"/>
          </a:xfrm>
          <a:prstGeom prst="leftArrow">
            <a:avLst/>
          </a:prstGeom>
          <a:gradFill>
            <a:gsLst>
              <a:gs pos="86000">
                <a:schemeClr val="accent1">
                  <a:lumMod val="75000"/>
                </a:schemeClr>
              </a:gs>
              <a:gs pos="24000">
                <a:schemeClr val="bg1">
                  <a:alpha val="99000"/>
                </a:schemeClr>
              </a:gs>
            </a:gsLst>
            <a:lin ang="5400000" scaled="0"/>
          </a:gradFill>
          <a:scene3d>
            <a:camera prst="isometricOffAxis1Right"/>
            <a:lightRig rig="threePt" dir="t"/>
          </a:scene3d>
          <a:sp3d>
            <a:bevelT w="139700" h="139700" prst="divot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VISSZA KÉRDESEKHEZ</a:t>
            </a:r>
          </a:p>
        </p:txBody>
      </p:sp>
      <p:sp>
        <p:nvSpPr>
          <p:cNvPr id="6" name="Mosolygó arc 5"/>
          <p:cNvSpPr/>
          <p:nvPr/>
        </p:nvSpPr>
        <p:spPr>
          <a:xfrm>
            <a:off x="4387274" y="1024449"/>
            <a:ext cx="3251200" cy="3033486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514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13333 -0.0004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2687" y="-146759"/>
            <a:ext cx="5375017" cy="1325563"/>
          </a:xfrm>
        </p:spPr>
        <p:txBody>
          <a:bodyPr>
            <a:normAutofit/>
          </a:bodyPr>
          <a:lstStyle/>
          <a:p>
            <a:r>
              <a:rPr lang="hu-HU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FELHASZNÁLT KÉPEK, SZÖVEGEK FORRÁSAI: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271569"/>
            <a:ext cx="5956300" cy="5370417"/>
          </a:xfrm>
        </p:spPr>
        <p:txBody>
          <a:bodyPr>
            <a:noAutofit/>
          </a:bodyPr>
          <a:lstStyle/>
          <a:p>
            <a:r>
              <a:rPr lang="hu-HU" sz="1050" dirty="0"/>
              <a:t>https://hu.wikipedia.org/wiki/Magyarorsz%C3%A1g_z%C3%A1szlaja</a:t>
            </a:r>
          </a:p>
          <a:p>
            <a:r>
              <a:rPr lang="hu-HU" sz="1050" dirty="0"/>
              <a:t>http://www.freepik.com/free-icon/finger-pointing-to-left_755095.htm</a:t>
            </a:r>
          </a:p>
          <a:p>
            <a:r>
              <a:rPr lang="hu-HU" sz="1050" dirty="0"/>
              <a:t>http://www.nemzetizaszlok.hu/ausztria</a:t>
            </a:r>
          </a:p>
          <a:p>
            <a:r>
              <a:rPr lang="hu-HU" sz="1050" dirty="0"/>
              <a:t>https://www.reddit.com/r/vexillology/comments/3d5wgy/austrohungarianized_flag_of_the_benelux/</a:t>
            </a:r>
          </a:p>
          <a:p>
            <a:r>
              <a:rPr lang="hu-HU" sz="1050" dirty="0"/>
              <a:t>http://saintvictorlagrandmaison.com/en/1401649343486/</a:t>
            </a:r>
          </a:p>
          <a:p>
            <a:r>
              <a:rPr lang="hu-HU" sz="1050" dirty="0"/>
              <a:t>http://www.nemzetizaszlok.hu/portugalia </a:t>
            </a:r>
          </a:p>
          <a:p>
            <a:r>
              <a:rPr lang="hu-HU" sz="1050" dirty="0"/>
              <a:t>http://wallpapercave.com/spain-national-team-wallpaper</a:t>
            </a:r>
          </a:p>
          <a:p>
            <a:r>
              <a:rPr lang="hu-HU" sz="1050" dirty="0"/>
              <a:t>http://www.wallpapersshock.com/free-fantastic-german-wide-best-image-hd-wallpapers-desktop-download/</a:t>
            </a:r>
          </a:p>
          <a:p>
            <a:r>
              <a:rPr lang="hu-HU" sz="1050" dirty="0"/>
              <a:t>https://hu.wikipedia.org/wiki/%C3%8Drorsz%C3%A1g_z%C3%A1szlaja</a:t>
            </a:r>
          </a:p>
          <a:p>
            <a:r>
              <a:rPr lang="hu-HU" sz="1050" dirty="0"/>
              <a:t>http://www.art-distrikt.ma/decoration-maroc-Tableaux-UK-flat-angleterre-drapeau-Tableaux-55688.html</a:t>
            </a:r>
          </a:p>
          <a:p>
            <a:r>
              <a:rPr lang="hu-HU" sz="1050" dirty="0"/>
              <a:t>http://www.nemzetizaszlok.hu/svajc</a:t>
            </a:r>
          </a:p>
          <a:p>
            <a:r>
              <a:rPr lang="hu-HU" sz="1050" dirty="0"/>
              <a:t>http://imgur.com/gallery/SkkU5m4</a:t>
            </a:r>
          </a:p>
          <a:p>
            <a:r>
              <a:rPr lang="hu-HU" sz="1050" dirty="0"/>
              <a:t>http://24.hu/tag/</a:t>
            </a:r>
            <a:r>
              <a:rPr lang="hu-HU" sz="1050" dirty="0" err="1"/>
              <a:t>balaton</a:t>
            </a:r>
            <a:r>
              <a:rPr lang="hu-HU" sz="1050" dirty="0"/>
              <a:t>/</a:t>
            </a:r>
          </a:p>
          <a:p>
            <a:r>
              <a:rPr lang="hu-HU" sz="1050" dirty="0"/>
              <a:t>http://www.fooda</a:t>
            </a:r>
          </a:p>
          <a:p>
            <a:r>
              <a:rPr lang="hu-HU" sz="1050" dirty="0"/>
              <a:t>http://quotesblog.net/goodbye-gifs/</a:t>
            </a:r>
          </a:p>
          <a:p>
            <a:r>
              <a:rPr lang="hu-HU" sz="1050" dirty="0"/>
              <a:t>ndwine.hu/2010/10/05/a-rantott-szelet-keszitesenek-10-titka/</a:t>
            </a:r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6103258" y="409235"/>
            <a:ext cx="4855029" cy="5864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000" dirty="0"/>
              <a:t>http://ingyen-hatterkep.hu/free_wallpaper.php?k=1477&amp;kp=47&amp;a=502</a:t>
            </a:r>
          </a:p>
          <a:p>
            <a:r>
              <a:rPr lang="hu-HU" sz="1000" dirty="0"/>
              <a:t>http://audinew.ali-sons.com/landingpage/2016/11-2/</a:t>
            </a:r>
          </a:p>
          <a:p>
            <a:r>
              <a:rPr lang="hu-HU" sz="1000" dirty="0"/>
              <a:t>http://www.orienttravel.hu/ajanlatok/ausztria.html  </a:t>
            </a:r>
          </a:p>
          <a:p>
            <a:r>
              <a:rPr lang="hu-HU" sz="1000" dirty="0"/>
              <a:t>https://blog.uiin.org/2014/12/university-industry-interaction-conference-in-berlin-in-2015/</a:t>
            </a:r>
          </a:p>
          <a:p>
            <a:r>
              <a:rPr lang="hu-HU" sz="1000" dirty="0"/>
              <a:t>http://davidly66.blogspot.hu/2016/09/</a:t>
            </a:r>
            <a:r>
              <a:rPr lang="hu-HU" sz="1000" dirty="0" err="1"/>
              <a:t>reunited-how-west-was-one.html</a:t>
            </a:r>
            <a:endParaRPr lang="hu-HU" sz="1000" dirty="0"/>
          </a:p>
          <a:p>
            <a:r>
              <a:rPr lang="hu-HU" sz="1000" dirty="0"/>
              <a:t>http://scholarshipplanet.info/vi/co-mot-nuoc-anh-nhe-nhang-nhu-the/</a:t>
            </a:r>
          </a:p>
          <a:p>
            <a:r>
              <a:rPr lang="hu-HU" sz="1000" dirty="0"/>
              <a:t>https://www.yelp.com/biz_photos/hats-on-us-mableton?select=vqFunURkP2BxiOf7HJRD5g</a:t>
            </a:r>
          </a:p>
          <a:p>
            <a:r>
              <a:rPr lang="hu-HU" sz="1000" dirty="0"/>
              <a:t>http://www.clipartbest.com/logo-dollar</a:t>
            </a:r>
          </a:p>
          <a:p>
            <a:r>
              <a:rPr lang="hu-HU" sz="1000" dirty="0"/>
              <a:t>http://becs.vilagnezo.hu/helyek/latnivalok</a:t>
            </a:r>
          </a:p>
          <a:p>
            <a:r>
              <a:rPr lang="hu-HU" sz="1000" dirty="0"/>
              <a:t>https://st.org/sa-startar-du-din-eu-karriar</a:t>
            </a:r>
          </a:p>
          <a:p>
            <a:r>
              <a:rPr lang="hu-HU" sz="1000" dirty="0"/>
              <a:t>http://cink.hu/en-szeretem-a-hortobagyi-husos-palacsintat-1532712618</a:t>
            </a:r>
          </a:p>
          <a:p>
            <a:r>
              <a:rPr lang="hu-HU" sz="1000" dirty="0"/>
              <a:t>http://do-you-know-about.blogspot.hu/2011/02/switzerland-map-outline.html</a:t>
            </a:r>
          </a:p>
          <a:p>
            <a:r>
              <a:rPr lang="hu-HU" sz="1000" dirty="0"/>
              <a:t>http://slideplayer.hu/slide/2002035/</a:t>
            </a:r>
          </a:p>
          <a:p>
            <a:r>
              <a:rPr lang="hu-HU" sz="1000" dirty="0"/>
              <a:t>https://www.surfaceview.co.uk/shop/walls/mural/3799/nmm0058-m-3000x2400#/customise/mural/step-1/</a:t>
            </a:r>
          </a:p>
          <a:p>
            <a:r>
              <a:rPr lang="hu-HU" sz="1000" dirty="0"/>
              <a:t>http://oppositelock.kinja.com/dearest-volkswagen-1704583176</a:t>
            </a:r>
          </a:p>
          <a:p>
            <a:r>
              <a:rPr lang="hu-HU" sz="1000" dirty="0"/>
              <a:t>http://paper4pc.com/</a:t>
            </a:r>
            <a:r>
              <a:rPr lang="hu-HU" sz="1000" dirty="0" err="1"/>
              <a:t>chain-bridge-hungary.html</a:t>
            </a:r>
            <a:r>
              <a:rPr lang="hu-HU" sz="1000" dirty="0"/>
              <a:t>#</a:t>
            </a:r>
            <a:r>
              <a:rPr lang="hu-HU" sz="1000" dirty="0" err="1"/>
              <a:t>gal</a:t>
            </a:r>
            <a:r>
              <a:rPr lang="hu-HU" sz="1000" dirty="0"/>
              <a:t>_post_32302_chain-bridge-hungary-wallpaper-1.jpg</a:t>
            </a:r>
          </a:p>
          <a:p>
            <a:r>
              <a:rPr lang="hu-HU" sz="1000" dirty="0"/>
              <a:t>http://www.brody-bp.sulinet.hu/pub/Tananyag/Informatika/%C3%89retts%C3%A9gi/K%C3%A9tszint%C5%B1/K%C3%B6z%C3%A9pSzint/Gyakorlati/Gyakorl%C3%B3/Megoldas/4_feladatsor/C_Ausztria/ausztria.html</a:t>
            </a:r>
          </a:p>
          <a:p>
            <a:r>
              <a:rPr lang="hu-HU" sz="1000" dirty="0"/>
              <a:t>http://oppositelock.kinja.com/2013-dodge-challenger-r-t-the-not-so-jalopnik-review-1694427524</a:t>
            </a:r>
          </a:p>
        </p:txBody>
      </p:sp>
    </p:spTree>
    <p:extLst>
      <p:ext uri="{BB962C8B-B14F-4D97-AF65-F5344CB8AC3E}">
        <p14:creationId xmlns:p14="http://schemas.microsoft.com/office/powerpoint/2010/main" val="184754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8300" y="38125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KÖSZÖNJÜK A FIGYELMETEKET!</a:t>
            </a:r>
          </a:p>
        </p:txBody>
      </p:sp>
    </p:spTree>
    <p:extLst>
      <p:ext uri="{BB962C8B-B14F-4D97-AF65-F5344CB8AC3E}">
        <p14:creationId xmlns:p14="http://schemas.microsoft.com/office/powerpoint/2010/main" val="213414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2337" y="3774407"/>
            <a:ext cx="10515600" cy="659048"/>
          </a:xfrm>
        </p:spPr>
        <p:txBody>
          <a:bodyPr>
            <a:normAutofit fontScale="90000"/>
          </a:bodyPr>
          <a:lstStyle/>
          <a:p>
            <a:r>
              <a:rPr lang="hu-HU" dirty="0"/>
              <a:t>Miről tanultunk? Európáról</a:t>
            </a:r>
            <a:br>
              <a:rPr lang="hu-HU" dirty="0"/>
            </a:br>
            <a:endParaRPr lang="hu-HU" dirty="0"/>
          </a:p>
        </p:txBody>
      </p:sp>
      <p:sp>
        <p:nvSpPr>
          <p:cNvPr id="9" name="Ellipszis 8"/>
          <p:cNvSpPr/>
          <p:nvPr/>
        </p:nvSpPr>
        <p:spPr>
          <a:xfrm rot="19446729">
            <a:off x="650831" y="747511"/>
            <a:ext cx="2534856" cy="1643605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302337" y="3774407"/>
            <a:ext cx="6054437" cy="9233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6000"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Hol van?</a:t>
            </a:r>
          </a:p>
        </p:txBody>
      </p:sp>
    </p:spTree>
    <p:extLst>
      <p:ext uri="{BB962C8B-B14F-4D97-AF65-F5344CB8AC3E}">
        <p14:creationId xmlns:p14="http://schemas.microsoft.com/office/powerpoint/2010/main" val="15695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9" grpId="1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23962" y="452703"/>
            <a:ext cx="6210702" cy="1883294"/>
          </a:xfrm>
        </p:spPr>
        <p:txBody>
          <a:bodyPr anchor="ctr" anchorCtr="0">
            <a:normAutofit/>
          </a:bodyPr>
          <a:lstStyle/>
          <a:p>
            <a:r>
              <a:rPr lang="hu-HU" sz="4400" dirty="0">
                <a:effectLst>
                  <a:reflection blurRad="6350" stA="60000" endA="900" endPos="58000" dir="5400000" sy="-100000" algn="bl" rotWithShape="0"/>
                </a:effectLst>
              </a:rPr>
              <a:t>Európa országai (menü):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9620" y="2011155"/>
            <a:ext cx="4947682" cy="502695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hu-HU" sz="2300" dirty="0"/>
              <a:t>MAGYAROSZÁG</a:t>
            </a:r>
          </a:p>
          <a:p>
            <a:pPr marL="514350" indent="-514350">
              <a:buFont typeface="+mj-lt"/>
              <a:buAutoNum type="romanUcPeriod"/>
            </a:pPr>
            <a:r>
              <a:rPr lang="hu-HU" sz="2300" dirty="0"/>
              <a:t>AUSZTRIA</a:t>
            </a:r>
          </a:p>
          <a:p>
            <a:pPr marL="514350" indent="-514350">
              <a:buFont typeface="+mj-lt"/>
              <a:buAutoNum type="romanUcPeriod"/>
            </a:pPr>
            <a:r>
              <a:rPr lang="hu-HU" sz="2300" dirty="0"/>
              <a:t>BENELUX-ÁLLAMOK</a:t>
            </a:r>
          </a:p>
          <a:p>
            <a:pPr marL="514350" indent="-514350">
              <a:buFont typeface="+mj-lt"/>
              <a:buAutoNum type="romanUcPeriod"/>
            </a:pPr>
            <a:r>
              <a:rPr lang="hu-HU" sz="2300" dirty="0"/>
              <a:t>FRANCIAORSZÁG</a:t>
            </a:r>
          </a:p>
          <a:p>
            <a:pPr marL="514350" indent="-514350">
              <a:buFont typeface="+mj-lt"/>
              <a:buAutoNum type="romanUcPeriod"/>
            </a:pPr>
            <a:r>
              <a:rPr lang="hu-HU" sz="2300" dirty="0"/>
              <a:t>PORTUGÁLIA</a:t>
            </a:r>
          </a:p>
          <a:p>
            <a:pPr marL="514350" indent="-514350">
              <a:buFont typeface="+mj-lt"/>
              <a:buAutoNum type="romanUcPeriod"/>
            </a:pPr>
            <a:r>
              <a:rPr lang="hu-HU" sz="2300" dirty="0"/>
              <a:t>SPANYOLORSZÁG</a:t>
            </a:r>
          </a:p>
          <a:p>
            <a:pPr marL="514350" indent="-514350">
              <a:buFont typeface="+mj-lt"/>
              <a:buAutoNum type="romanUcPeriod"/>
            </a:pPr>
            <a:r>
              <a:rPr lang="hu-HU" sz="2300" dirty="0"/>
              <a:t>NÉMETORSZÁG</a:t>
            </a:r>
          </a:p>
          <a:p>
            <a:pPr marL="514350" indent="-514350">
              <a:buFont typeface="+mj-lt"/>
              <a:buAutoNum type="romanUcPeriod"/>
            </a:pPr>
            <a:r>
              <a:rPr lang="hu-HU" sz="2300" dirty="0"/>
              <a:t>ÍRORSZÁG</a:t>
            </a:r>
          </a:p>
          <a:p>
            <a:pPr marL="514350" indent="-514350">
              <a:buFont typeface="+mj-lt"/>
              <a:buAutoNum type="romanUcPeriod"/>
            </a:pPr>
            <a:r>
              <a:rPr lang="hu-HU" sz="2300" dirty="0"/>
              <a:t>NAGY-BRITANNIA</a:t>
            </a:r>
          </a:p>
          <a:p>
            <a:pPr marL="514350" indent="-514350">
              <a:buFont typeface="+mj-lt"/>
              <a:buAutoNum type="romanUcPeriod"/>
            </a:pPr>
            <a:r>
              <a:rPr lang="hu-HU" sz="2300" dirty="0"/>
              <a:t>SVÁJC</a:t>
            </a:r>
          </a:p>
          <a:p>
            <a:pPr marL="514350" indent="-514350">
              <a:buFont typeface="+mj-lt"/>
              <a:buAutoNum type="romanUcPeriod"/>
            </a:pPr>
            <a:r>
              <a:rPr lang="hu-HU" sz="2300" dirty="0"/>
              <a:t>MÉG 64 ORSZÁG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860324" y="1733079"/>
            <a:ext cx="177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Elérhető diák: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69" y="2447072"/>
            <a:ext cx="662810" cy="442275"/>
          </a:xfrm>
          <a:prstGeom prst="rect">
            <a:avLst/>
          </a:prstGeom>
        </p:spPr>
      </p:pic>
      <p:pic>
        <p:nvPicPr>
          <p:cNvPr id="7" name="Kép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69" y="2011155"/>
            <a:ext cx="662810" cy="44227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69" y="2897045"/>
            <a:ext cx="662810" cy="44227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69" y="3310048"/>
            <a:ext cx="662810" cy="44227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69" y="3752323"/>
            <a:ext cx="662810" cy="44227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69" y="4184602"/>
            <a:ext cx="662810" cy="452369"/>
          </a:xfrm>
          <a:prstGeom prst="rect">
            <a:avLst/>
          </a:prstGeom>
        </p:spPr>
      </p:pic>
      <p:pic>
        <p:nvPicPr>
          <p:cNvPr id="12" name="Kép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69" y="4626877"/>
            <a:ext cx="662810" cy="44237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70" y="5069250"/>
            <a:ext cx="662810" cy="442373"/>
          </a:xfrm>
          <a:prstGeom prst="rect">
            <a:avLst/>
          </a:prstGeom>
        </p:spPr>
      </p:pic>
      <p:pic>
        <p:nvPicPr>
          <p:cNvPr id="13" name="Kép 1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69" y="5511525"/>
            <a:ext cx="662810" cy="442373"/>
          </a:xfrm>
          <a:prstGeom prst="rect">
            <a:avLst/>
          </a:prstGeom>
        </p:spPr>
      </p:pic>
      <p:pic>
        <p:nvPicPr>
          <p:cNvPr id="14" name="Kép 1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69" y="5953898"/>
            <a:ext cx="662810" cy="442373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467" y="2099797"/>
            <a:ext cx="314325" cy="314325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467" y="2502764"/>
            <a:ext cx="314325" cy="314325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03" y="5511525"/>
            <a:ext cx="314325" cy="314325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04" y="5953898"/>
            <a:ext cx="314325" cy="314325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02" y="4690004"/>
            <a:ext cx="3143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7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5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5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5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5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5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50" decel="10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45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05208 3.33333E-6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05208 -2.96296E-6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-0.05208 -3.7037E-7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0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05208 -2.22222E-6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0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-0.05208 -3.7037E-7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4237" y="-235527"/>
            <a:ext cx="10515600" cy="1325563"/>
          </a:xfrm>
        </p:spPr>
        <p:txBody>
          <a:bodyPr/>
          <a:lstStyle/>
          <a:p>
            <a:pPr algn="ctr"/>
            <a:r>
              <a:rPr lang="hu-HU" dirty="0">
                <a:ln w="190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gradFill>
                  <a:gsLst>
                    <a:gs pos="48000">
                      <a:schemeClr val="bg1"/>
                    </a:gs>
                    <a:gs pos="0">
                      <a:srgbClr val="FF0000"/>
                    </a:gs>
                    <a:gs pos="100000">
                      <a:schemeClr val="accent6">
                        <a:lumMod val="50000"/>
                      </a:schemeClr>
                    </a:gs>
                  </a:gsLst>
                  <a:lin ang="0" scaled="1"/>
                </a:gradFill>
              </a:rPr>
              <a:t>MAGYARORSZÁG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44236" y="880341"/>
            <a:ext cx="3327399" cy="622011"/>
          </a:xfrm>
          <a:noFill/>
        </p:spPr>
        <p:txBody>
          <a:bodyPr/>
          <a:lstStyle/>
          <a:p>
            <a:pPr marL="0" indent="0">
              <a:buNone/>
            </a:pPr>
            <a:r>
              <a:rPr lang="hu-HU" u="sng" dirty="0">
                <a:effectLst>
                  <a:glow rad="127000">
                    <a:srgbClr val="FF0000"/>
                  </a:glow>
                </a:effectLst>
              </a:rPr>
              <a:t>FŐVÁRO</a:t>
            </a:r>
            <a:r>
              <a:rPr lang="hu-HU" u="sng" dirty="0">
                <a:effectLst>
                  <a:glow rad="127000">
                    <a:schemeClr val="bg1"/>
                  </a:glow>
                </a:effectLst>
              </a:rPr>
              <a:t>SA: </a:t>
            </a:r>
            <a:r>
              <a:rPr lang="hu-HU" dirty="0">
                <a:effectLst>
                  <a:glow rad="127000">
                    <a:schemeClr val="bg1"/>
                  </a:glow>
                </a:effectLst>
              </a:rPr>
              <a:t>Bu</a:t>
            </a:r>
            <a:r>
              <a:rPr lang="hu-HU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dapest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644237" y="1477818"/>
            <a:ext cx="3327399" cy="622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hu-HU" dirty="0"/>
          </a:p>
          <a:p>
            <a:pPr marL="0" indent="0">
              <a:buFont typeface="Arial" panose="020B0604020202020204" pitchFamily="34" charset="0"/>
              <a:buNone/>
            </a:pPr>
            <a:endParaRPr lang="hu-HU" dirty="0"/>
          </a:p>
          <a:p>
            <a:pPr marL="0" indent="0">
              <a:buFont typeface="Arial" panose="020B0604020202020204" pitchFamily="34" charset="0"/>
              <a:buNone/>
            </a:pP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091" y="855807"/>
            <a:ext cx="6414653" cy="4009158"/>
          </a:xfrm>
          <a:prstGeom prst="rect">
            <a:avLst/>
          </a:prstGeom>
        </p:spPr>
      </p:pic>
      <p:sp>
        <p:nvSpPr>
          <p:cNvPr id="7" name="Tartalom helye 2"/>
          <p:cNvSpPr txBox="1">
            <a:spLocks/>
          </p:cNvSpPr>
          <p:nvPr/>
        </p:nvSpPr>
        <p:spPr>
          <a:xfrm>
            <a:off x="644236" y="1704110"/>
            <a:ext cx="4874492" cy="9545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u="sng" dirty="0">
                <a:effectLst>
                  <a:glow rad="127000">
                    <a:srgbClr val="FF0000"/>
                  </a:glow>
                </a:effectLst>
              </a:rPr>
              <a:t>Helyi specialitás:              Hortobágyi palacsinta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dirty="0"/>
          </a:p>
          <a:p>
            <a:pPr marL="0" indent="0">
              <a:buFont typeface="Arial" panose="020B0604020202020204" pitchFamily="34" charset="0"/>
              <a:buNone/>
            </a:pP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090" y="855807"/>
            <a:ext cx="6414654" cy="4009158"/>
          </a:xfrm>
          <a:prstGeom prst="rect">
            <a:avLst/>
          </a:prstGeom>
        </p:spPr>
      </p:pic>
      <p:sp>
        <p:nvSpPr>
          <p:cNvPr id="9" name="Tartalom helye 2"/>
          <p:cNvSpPr txBox="1">
            <a:spLocks/>
          </p:cNvSpPr>
          <p:nvPr/>
        </p:nvSpPr>
        <p:spPr>
          <a:xfrm>
            <a:off x="580738" y="2884922"/>
            <a:ext cx="3390898" cy="153467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u="sng" dirty="0">
                <a:effectLst>
                  <a:glow rad="127000">
                    <a:schemeClr val="bg1"/>
                  </a:glow>
                </a:effectLst>
              </a:rPr>
              <a:t>ÁLLAMFORMA: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u-HU" dirty="0">
                <a:effectLst>
                  <a:glow rad="127000">
                    <a:schemeClr val="bg1"/>
                  </a:glow>
                </a:effectLst>
              </a:rPr>
              <a:t>KÖZTÁRSASÁG</a:t>
            </a:r>
          </a:p>
          <a:p>
            <a:pPr marL="0" indent="0">
              <a:buNone/>
            </a:pPr>
            <a:r>
              <a:rPr lang="hu-HU" sz="1900" dirty="0">
                <a:effectLst>
                  <a:glow rad="127000">
                    <a:schemeClr val="bg1"/>
                  </a:glow>
                </a:effectLst>
              </a:rPr>
              <a:t>(HARMADIK MAGYAR, 1989 óta)</a:t>
            </a:r>
            <a:endParaRPr lang="hu-HU" sz="1900" dirty="0"/>
          </a:p>
        </p:txBody>
      </p:sp>
      <p:sp>
        <p:nvSpPr>
          <p:cNvPr id="12" name="Balra nyíl 11">
            <a:hlinkClick r:id="rId5" action="ppaction://hlinksldjump"/>
          </p:cNvPr>
          <p:cNvSpPr/>
          <p:nvPr/>
        </p:nvSpPr>
        <p:spPr>
          <a:xfrm>
            <a:off x="9213271" y="5208153"/>
            <a:ext cx="2881746" cy="149629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VISSZA A MENÜRE</a:t>
            </a:r>
          </a:p>
        </p:txBody>
      </p:sp>
      <p:sp>
        <p:nvSpPr>
          <p:cNvPr id="13" name="Tartalom helye 2"/>
          <p:cNvSpPr txBox="1">
            <a:spLocks/>
          </p:cNvSpPr>
          <p:nvPr/>
        </p:nvSpPr>
        <p:spPr>
          <a:xfrm>
            <a:off x="580737" y="4267492"/>
            <a:ext cx="3390898" cy="153467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BALATON: MAGYARORSZÁG, SŐT NYUGAT-EURÓPA LEGNAGYOBB TAVA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089" y="855807"/>
            <a:ext cx="6414655" cy="399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30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9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4237" y="-235527"/>
            <a:ext cx="10515600" cy="1325563"/>
          </a:xfrm>
        </p:spPr>
        <p:txBody>
          <a:bodyPr/>
          <a:lstStyle/>
          <a:p>
            <a:pPr algn="ctr"/>
            <a:r>
              <a:rPr lang="hu-HU" dirty="0">
                <a:ln w="190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gradFill>
                  <a:gsLst>
                    <a:gs pos="48000">
                      <a:schemeClr val="bg1"/>
                    </a:gs>
                    <a:gs pos="0">
                      <a:srgbClr val="FF0000"/>
                    </a:gs>
                    <a:gs pos="100000">
                      <a:schemeClr val="accent6">
                        <a:lumMod val="50000"/>
                      </a:schemeClr>
                    </a:gs>
                  </a:gsLst>
                  <a:lin ang="0" scaled="1"/>
                </a:gradFill>
              </a:rPr>
              <a:t>MAGYARORSZÁG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44236" y="880341"/>
            <a:ext cx="3747655" cy="865332"/>
          </a:xfrm>
          <a:noFill/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3400" u="sng" dirty="0">
                <a:effectLst>
                  <a:glow rad="127000">
                    <a:srgbClr val="FF0000"/>
                  </a:glow>
                </a:effectLst>
              </a:rPr>
              <a:t>EURÓPAI </a:t>
            </a:r>
            <a:r>
              <a:rPr lang="hu-HU" sz="3400" u="sng" dirty="0">
                <a:effectLst>
                  <a:glow rad="127000">
                    <a:schemeClr val="bg1"/>
                  </a:glow>
                </a:effectLst>
              </a:rPr>
              <a:t>UNIÓHOZ </a:t>
            </a:r>
            <a:r>
              <a:rPr lang="hu-HU" sz="3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CSATLAKOZOTT: </a:t>
            </a:r>
            <a:r>
              <a:rPr lang="hu-HU" sz="3400" dirty="0">
                <a:effectLst/>
              </a:rPr>
              <a:t>2004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644237" y="1477818"/>
            <a:ext cx="3327399" cy="622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hu-HU" dirty="0"/>
          </a:p>
          <a:p>
            <a:pPr marL="0" indent="0">
              <a:buFont typeface="Arial" panose="020B0604020202020204" pitchFamily="34" charset="0"/>
              <a:buNone/>
            </a:pPr>
            <a:endParaRPr lang="hu-HU" dirty="0"/>
          </a:p>
          <a:p>
            <a:pPr marL="0" indent="0">
              <a:buFont typeface="Arial" panose="020B0604020202020204" pitchFamily="34" charset="0"/>
              <a:buNone/>
            </a:pPr>
            <a:endParaRPr lang="hu-HU" dirty="0"/>
          </a:p>
        </p:txBody>
      </p:sp>
      <p:sp>
        <p:nvSpPr>
          <p:cNvPr id="12" name="Balra nyíl 11">
            <a:hlinkClick r:id="rId3" action="ppaction://hlinksldjump"/>
          </p:cNvPr>
          <p:cNvSpPr/>
          <p:nvPr/>
        </p:nvSpPr>
        <p:spPr>
          <a:xfrm>
            <a:off x="9213271" y="5208153"/>
            <a:ext cx="2881746" cy="149629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VISSZA A MENÜRE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99" y="895688"/>
            <a:ext cx="6594765" cy="3984741"/>
          </a:xfrm>
          <a:prstGeom prst="rect">
            <a:avLst/>
          </a:prstGeom>
        </p:spPr>
      </p:pic>
      <p:sp>
        <p:nvSpPr>
          <p:cNvPr id="13" name="Tartalom helye 2"/>
          <p:cNvSpPr txBox="1">
            <a:spLocks/>
          </p:cNvSpPr>
          <p:nvPr/>
        </p:nvSpPr>
        <p:spPr>
          <a:xfrm>
            <a:off x="644235" y="2121476"/>
            <a:ext cx="3747655" cy="2021033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3600" b="1" u="sng" dirty="0">
                <a:effectLst>
                  <a:glow rad="127000">
                    <a:srgbClr val="FF0000"/>
                  </a:glow>
                </a:effectLst>
              </a:rPr>
              <a:t>MI AZ AZ EU?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000" b="1" dirty="0">
                <a:effectLst>
                  <a:glow rad="127000">
                    <a:schemeClr val="bg1"/>
                  </a:glow>
                </a:effectLst>
              </a:rPr>
              <a:t>EURÓPAI UNIÓ RÖVIDÍTÉSE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3600" b="1" dirty="0">
                <a:effectLst>
                  <a:glow rad="127000">
                    <a:schemeClr val="bg1"/>
                  </a:glow>
                </a:effectLst>
              </a:rPr>
              <a:t>EGY POLITIKIA ÉS GAZDASÁGI UNIÓ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b="1" dirty="0"/>
          </a:p>
          <a:p>
            <a:pPr marL="0" indent="0">
              <a:buFont typeface="Arial" panose="020B0604020202020204" pitchFamily="34" charset="0"/>
              <a:buNone/>
            </a:pPr>
            <a:endParaRPr lang="hu-HU" b="1" dirty="0"/>
          </a:p>
        </p:txBody>
      </p:sp>
      <p:sp>
        <p:nvSpPr>
          <p:cNvPr id="15" name="Tartalom helye 2"/>
          <p:cNvSpPr txBox="1">
            <a:spLocks/>
          </p:cNvSpPr>
          <p:nvPr/>
        </p:nvSpPr>
        <p:spPr>
          <a:xfrm>
            <a:off x="730827" y="3990328"/>
            <a:ext cx="3747655" cy="286767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b="1" u="sng" dirty="0">
                <a:effectLst>
                  <a:glow rad="127000">
                    <a:srgbClr val="FF0000"/>
                  </a:glow>
                </a:effectLst>
              </a:rPr>
              <a:t>ÉS MIRE JÓ  AZ EU?</a:t>
            </a:r>
            <a:endParaRPr lang="hu-HU" b="1" dirty="0"/>
          </a:p>
          <a:p>
            <a:r>
              <a:rPr lang="hu-HU" b="1" dirty="0">
                <a:effectLst>
                  <a:glow rad="127000">
                    <a:schemeClr val="bg1"/>
                  </a:glow>
                </a:effectLst>
              </a:rPr>
              <a:t>ARRA VALÓ, HOGY AZ EU TAGJAI GAZDASÁGILAG SEGÍTSENEK EGYMÁSNAK </a:t>
            </a:r>
          </a:p>
          <a:p>
            <a:r>
              <a:rPr lang="hu-HU" b="1" dirty="0">
                <a:effectLst>
                  <a:glow rad="127000">
                    <a:schemeClr val="bg1"/>
                  </a:glow>
                </a:effectLst>
              </a:rPr>
              <a:t>KEDVEZŐ VAGY NINCS VÁM</a:t>
            </a:r>
          </a:p>
          <a:p>
            <a:r>
              <a:rPr lang="hu-HU" b="1" dirty="0">
                <a:effectLst>
                  <a:glow rad="127000">
                    <a:schemeClr val="bg1"/>
                  </a:glow>
                </a:effectLst>
              </a:rPr>
              <a:t>MUNKAERŐ ÉS TŐKE SZABAD ÁRAMLÁSA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b="1" dirty="0"/>
          </a:p>
          <a:p>
            <a:pPr marL="0" indent="0">
              <a:buFont typeface="Arial" panose="020B0604020202020204" pitchFamily="34" charset="0"/>
              <a:buNone/>
            </a:pP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969670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9"/>
          <p:cNvSpPr>
            <a:spLocks noGrp="1"/>
          </p:cNvSpPr>
          <p:nvPr>
            <p:ph type="title"/>
          </p:nvPr>
        </p:nvSpPr>
        <p:spPr>
          <a:xfrm>
            <a:off x="4966859" y="0"/>
            <a:ext cx="394855" cy="232636"/>
          </a:xfrm>
        </p:spPr>
        <p:txBody>
          <a:bodyPr>
            <a:normAutofit fontScale="90000"/>
          </a:bodyPr>
          <a:lstStyle/>
          <a:p>
            <a:r>
              <a:rPr lang="hu-HU" sz="800" dirty="0"/>
              <a:t>AUSZTRIA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3914" y="712053"/>
            <a:ext cx="3276600" cy="698875"/>
          </a:xfrm>
        </p:spPr>
        <p:txBody>
          <a:bodyPr/>
          <a:lstStyle/>
          <a:p>
            <a:r>
              <a:rPr lang="hu-HU" dirty="0">
                <a:gradFill flip="none" rotWithShape="1">
                  <a:gsLst>
                    <a:gs pos="50000">
                      <a:schemeClr val="bg1">
                        <a:alpha val="95000"/>
                        <a:lumMod val="74000"/>
                        <a:lumOff val="26000"/>
                      </a:schemeClr>
                    </a:gs>
                    <a:gs pos="0">
                      <a:srgbClr val="FF0000"/>
                    </a:gs>
                    <a:gs pos="100000">
                      <a:srgbClr val="FF0000"/>
                    </a:gs>
                  </a:gsLst>
                  <a:lin ang="10800000" scaled="1"/>
                  <a:tileRect/>
                </a:gradFill>
              </a:rPr>
              <a:t>FŐVÁROSA: BÉCS</a:t>
            </a:r>
          </a:p>
        </p:txBody>
      </p:sp>
      <p:sp>
        <p:nvSpPr>
          <p:cNvPr id="4" name="Balra nyíl 3">
            <a:hlinkClick r:id="rId3" action="ppaction://hlinksldjump"/>
          </p:cNvPr>
          <p:cNvSpPr/>
          <p:nvPr/>
        </p:nvSpPr>
        <p:spPr>
          <a:xfrm>
            <a:off x="9213271" y="5208153"/>
            <a:ext cx="2881746" cy="149629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VISSZA A MENÜRE</a:t>
            </a:r>
          </a:p>
        </p:txBody>
      </p:sp>
      <p:sp>
        <p:nvSpPr>
          <p:cNvPr id="5" name="Szalag felülnézetben 4"/>
          <p:cNvSpPr/>
          <p:nvPr/>
        </p:nvSpPr>
        <p:spPr>
          <a:xfrm>
            <a:off x="3740727" y="365125"/>
            <a:ext cx="4485825" cy="933019"/>
          </a:xfrm>
          <a:prstGeom prst="ribbon2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</a:rPr>
              <a:t>AUSZTRIA</a:t>
            </a: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103908" y="1591893"/>
            <a:ext cx="3955473" cy="1041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blipFill>
                  <a:blip r:embed="rId4"/>
                  <a:stretch>
                    <a:fillRect/>
                  </a:stretch>
                </a:blipFill>
              </a:rPr>
              <a:t>EU CSATLAKOZÁS: </a:t>
            </a:r>
            <a:r>
              <a:rPr lang="hu-HU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1995</a:t>
            </a:r>
          </a:p>
        </p:txBody>
      </p:sp>
      <p:sp>
        <p:nvSpPr>
          <p:cNvPr id="8" name="Tartalom helye 2"/>
          <p:cNvSpPr txBox="1">
            <a:spLocks/>
          </p:cNvSpPr>
          <p:nvPr/>
        </p:nvSpPr>
        <p:spPr>
          <a:xfrm>
            <a:off x="0" y="2666703"/>
            <a:ext cx="4738255" cy="1041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gradFill flip="none" rotWithShape="1">
                  <a:gsLst>
                    <a:gs pos="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50000"/>
                      </a:schemeClr>
                    </a:gs>
                    <a:gs pos="55000">
                      <a:schemeClr val="accent2">
                        <a:lumMod val="75000"/>
                      </a:schemeClr>
                    </a:gs>
                  </a:gsLst>
                  <a:lin ang="10800000" scaled="1"/>
                  <a:tileRect/>
                </a:gradFill>
              </a:rPr>
              <a:t>HELYI SPECIALITÁS:               BÉCSI BORJÚ SZELET</a:t>
            </a:r>
          </a:p>
        </p:txBody>
      </p:sp>
      <p:sp>
        <p:nvSpPr>
          <p:cNvPr id="9" name="Tartalom helye 2"/>
          <p:cNvSpPr txBox="1">
            <a:spLocks/>
          </p:cNvSpPr>
          <p:nvPr/>
        </p:nvSpPr>
        <p:spPr>
          <a:xfrm>
            <a:off x="103909" y="4965099"/>
            <a:ext cx="3955473" cy="10412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gradFill>
                  <a:gsLst>
                    <a:gs pos="23000">
                      <a:srgbClr val="FF0000">
                        <a:alpha val="66000"/>
                      </a:srgbClr>
                    </a:gs>
                    <a:gs pos="32000">
                      <a:schemeClr val="bg1"/>
                    </a:gs>
                  </a:gsLst>
                  <a:lin ang="5400000" scaled="1"/>
                </a:gradFill>
              </a:rPr>
              <a:t>KILENC SZÖVETSÉGI TARTOMÁNYBÓL ÁLLÓ KÖZTÁRSASÁG</a:t>
            </a:r>
          </a:p>
        </p:txBody>
      </p:sp>
      <p:sp>
        <p:nvSpPr>
          <p:cNvPr id="11" name="Tartalom helye 2"/>
          <p:cNvSpPr txBox="1">
            <a:spLocks/>
          </p:cNvSpPr>
          <p:nvPr/>
        </p:nvSpPr>
        <p:spPr>
          <a:xfrm>
            <a:off x="103912" y="3707961"/>
            <a:ext cx="3955473" cy="10412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gradFill>
                  <a:gsLst>
                    <a:gs pos="65000">
                      <a:srgbClr val="FF0000">
                        <a:alpha val="66000"/>
                      </a:srgbClr>
                    </a:gs>
                    <a:gs pos="100000">
                      <a:schemeClr val="bg1"/>
                    </a:gs>
                  </a:gsLst>
                  <a:lin ang="5400000" scaled="1"/>
                </a:gradFill>
              </a:rPr>
              <a:t>TERÜLETÉNEK NAGY RÉSZÉT AZ ALPOK HEGYSÉG FOGLALJA EL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5" y="1591894"/>
            <a:ext cx="5003797" cy="319087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631" y="1591893"/>
            <a:ext cx="4999422" cy="319087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775" y="1530367"/>
            <a:ext cx="5624984" cy="371440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119" y="1406322"/>
            <a:ext cx="6802583" cy="3643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774" y="1308681"/>
            <a:ext cx="6971131" cy="383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1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1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" decel="50000" autoRev="1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lra nyíl 3">
            <a:hlinkClick r:id="rId3" action="ppaction://hlinksldjump"/>
          </p:cNvPr>
          <p:cNvSpPr/>
          <p:nvPr/>
        </p:nvSpPr>
        <p:spPr>
          <a:xfrm>
            <a:off x="9213271" y="5208153"/>
            <a:ext cx="2881746" cy="149629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VISSZA A MENÜRE</a:t>
            </a:r>
          </a:p>
        </p:txBody>
      </p:sp>
      <p:sp>
        <p:nvSpPr>
          <p:cNvPr id="8" name="Tartalom helye 7"/>
          <p:cNvSpPr>
            <a:spLocks noGrp="1"/>
          </p:cNvSpPr>
          <p:nvPr>
            <p:ph idx="1"/>
          </p:nvPr>
        </p:nvSpPr>
        <p:spPr>
          <a:xfrm>
            <a:off x="173182" y="1825625"/>
            <a:ext cx="3692236" cy="529648"/>
          </a:xfrm>
        </p:spPr>
        <p:txBody>
          <a:bodyPr>
            <a:normAutofit/>
          </a:bodyPr>
          <a:lstStyle/>
          <a:p>
            <a:r>
              <a:rPr lang="hu-HU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FŐVÁROSA: </a:t>
            </a:r>
            <a:r>
              <a:rPr lang="hu-H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BERLIN</a:t>
            </a: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5105400" y="472632"/>
            <a:ext cx="3048000" cy="618991"/>
          </a:xfrm>
        </p:spPr>
        <p:txBody>
          <a:bodyPr>
            <a:normAutofit/>
          </a:bodyPr>
          <a:lstStyle/>
          <a:p>
            <a:r>
              <a:rPr lang="hu-HU" sz="100" dirty="0"/>
              <a:t>NÉMETORSZÁG</a:t>
            </a:r>
          </a:p>
        </p:txBody>
      </p:sp>
      <p:sp>
        <p:nvSpPr>
          <p:cNvPr id="6" name="Hullám 5"/>
          <p:cNvSpPr/>
          <p:nvPr/>
        </p:nvSpPr>
        <p:spPr>
          <a:xfrm>
            <a:off x="3478253" y="154205"/>
            <a:ext cx="5207784" cy="1603952"/>
          </a:xfrm>
          <a:prstGeom prst="wave">
            <a:avLst/>
          </a:prstGeom>
          <a:gradFill>
            <a:gsLst>
              <a:gs pos="0">
                <a:schemeClr val="tx1"/>
              </a:gs>
              <a:gs pos="100000">
                <a:srgbClr val="FFC000"/>
              </a:gs>
              <a:gs pos="55000">
                <a:srgbClr val="FF0000"/>
              </a:gs>
            </a:gsLst>
            <a:lin ang="0" scaled="1"/>
          </a:gradFill>
          <a:scene3d>
            <a:camera prst="isometricOffAxis1Right"/>
            <a:lightRig rig="flat" dir="t">
              <a:rot lat="0" lon="0" rev="7200000"/>
            </a:lightRig>
          </a:scene3d>
          <a:sp3d extrusionH="76200" contourW="12700" prstMaterial="translucentPowder">
            <a:bevelT prst="angle"/>
            <a:bevelB w="114300" prst="artDeco"/>
            <a:extrusionClr>
              <a:schemeClr val="tx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u-HU" sz="3200" b="1" dirty="0">
                <a:ln/>
                <a:solidFill>
                  <a:schemeClr val="accent4"/>
                </a:solidFill>
              </a:rPr>
              <a:t>Németország</a:t>
            </a:r>
          </a:p>
        </p:txBody>
      </p:sp>
      <p:sp>
        <p:nvSpPr>
          <p:cNvPr id="9" name="Tartalom helye 7"/>
          <p:cNvSpPr txBox="1">
            <a:spLocks/>
          </p:cNvSpPr>
          <p:nvPr/>
        </p:nvSpPr>
        <p:spPr>
          <a:xfrm>
            <a:off x="117000" y="2490210"/>
            <a:ext cx="5742710" cy="529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VILÁG 3. GAZDASÁGI HATALMA</a:t>
            </a:r>
          </a:p>
        </p:txBody>
      </p:sp>
      <p:sp>
        <p:nvSpPr>
          <p:cNvPr id="10" name="Tartalom helye 7"/>
          <p:cNvSpPr txBox="1">
            <a:spLocks/>
          </p:cNvSpPr>
          <p:nvPr/>
        </p:nvSpPr>
        <p:spPr>
          <a:xfrm>
            <a:off x="173182" y="3366655"/>
            <a:ext cx="4468091" cy="1841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II. VILÁGHÁBORÚ UTÁN KÉT RÉSZRE SZAKADT </a:t>
            </a:r>
            <a:r>
              <a:rPr lang="hu-H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sym typeface="Wingdings" panose="05000000000000000000" pitchFamily="2" charset="2"/>
              </a:rPr>
              <a:t> NSZK ÉS NDK</a:t>
            </a:r>
            <a:endParaRPr lang="hu-H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hu-H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1990-BEN EGYESÜLT ÚJRA</a:t>
            </a:r>
          </a:p>
        </p:txBody>
      </p:sp>
      <p:sp>
        <p:nvSpPr>
          <p:cNvPr id="11" name="Tartalom helye 7"/>
          <p:cNvSpPr txBox="1">
            <a:spLocks/>
          </p:cNvSpPr>
          <p:nvPr/>
        </p:nvSpPr>
        <p:spPr>
          <a:xfrm>
            <a:off x="173182" y="5208153"/>
            <a:ext cx="5257800" cy="1649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EU CSATLAKOZÁS: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NSZK</a:t>
            </a:r>
            <a:r>
              <a:rPr lang="hu-H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sym typeface="Wingdings" panose="05000000000000000000" pitchFamily="2" charset="2"/>
              </a:rPr>
              <a:t>1958 (alapító)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sym typeface="Wingdings" panose="05000000000000000000" pitchFamily="2" charset="2"/>
              </a:rPr>
              <a:t> EGYESÜLÉS UTÁN 1990</a:t>
            </a:r>
            <a:endParaRPr lang="hu-H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316" y="1721560"/>
            <a:ext cx="6271443" cy="329019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316" y="1721560"/>
            <a:ext cx="6271443" cy="329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396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flipH="1">
            <a:off x="5786582" y="564217"/>
            <a:ext cx="152399" cy="67754"/>
          </a:xfrm>
        </p:spPr>
        <p:txBody>
          <a:bodyPr>
            <a:normAutofit fontScale="90000"/>
          </a:bodyPr>
          <a:lstStyle/>
          <a:p>
            <a:r>
              <a:rPr lang="hu-HU" sz="100" dirty="0"/>
              <a:t>NAGY-BRITANNIA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" y="1299152"/>
            <a:ext cx="3484418" cy="501939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hu-HU" u="sng" dirty="0">
                <a:effectLst>
                  <a:glow rad="127000">
                    <a:srgbClr val="FF0000"/>
                  </a:glow>
                </a:effectLst>
              </a:rPr>
              <a:t>FŐVÁROSA: </a:t>
            </a:r>
            <a:r>
              <a:rPr lang="hu-HU" dirty="0">
                <a:effectLst>
                  <a:glow rad="127000">
                    <a:srgbClr val="FF0000"/>
                  </a:glow>
                </a:effectLst>
              </a:rPr>
              <a:t>LONDON</a:t>
            </a:r>
          </a:p>
          <a:p>
            <a:endParaRPr lang="hu-HU" dirty="0"/>
          </a:p>
        </p:txBody>
      </p:sp>
      <p:sp>
        <p:nvSpPr>
          <p:cNvPr id="4" name="Balra nyíl 3">
            <a:hlinkClick r:id="rId3" action="ppaction://hlinksldjump"/>
          </p:cNvPr>
          <p:cNvSpPr/>
          <p:nvPr/>
        </p:nvSpPr>
        <p:spPr>
          <a:xfrm>
            <a:off x="9213271" y="5208153"/>
            <a:ext cx="2881746" cy="149629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VISSZA A MENÜRE</a:t>
            </a:r>
          </a:p>
        </p:txBody>
      </p:sp>
      <p:sp>
        <p:nvSpPr>
          <p:cNvPr id="5" name="Tartalom helye 2"/>
          <p:cNvSpPr txBox="1">
            <a:spLocks/>
          </p:cNvSpPr>
          <p:nvPr/>
        </p:nvSpPr>
        <p:spPr>
          <a:xfrm>
            <a:off x="0" y="1925998"/>
            <a:ext cx="4516581" cy="996663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effectLst>
                  <a:glow rad="127000">
                    <a:srgbClr val="FF0000"/>
                  </a:glow>
                </a:effectLst>
              </a:rPr>
              <a:t>EGYKOR A VILÁG EGYIK LEGNAGYOBB BIRODALMA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6" name="Tartalom helye 2"/>
          <p:cNvSpPr txBox="1">
            <a:spLocks/>
          </p:cNvSpPr>
          <p:nvPr/>
        </p:nvSpPr>
        <p:spPr>
          <a:xfrm>
            <a:off x="0" y="3047568"/>
            <a:ext cx="4655128" cy="1024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effectLst>
                  <a:glow rad="127000">
                    <a:schemeClr val="bg1"/>
                  </a:glow>
                </a:effectLst>
              </a:rPr>
              <a:t>ELSŐ IPAROSODOTT ORSZÁG (IPARI FORRADALOM)</a:t>
            </a:r>
          </a:p>
          <a:p>
            <a:endParaRPr lang="hu-HU" dirty="0"/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0" y="4336041"/>
            <a:ext cx="4364182" cy="63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u="sng" dirty="0">
                <a:effectLst>
                  <a:glow rad="127000">
                    <a:schemeClr val="accent1">
                      <a:lumMod val="75000"/>
                    </a:schemeClr>
                  </a:glow>
                </a:effectLst>
              </a:rPr>
              <a:t>EU:</a:t>
            </a:r>
            <a:r>
              <a:rPr lang="hu-HU" dirty="0">
                <a:effectLst>
                  <a:glow rad="127000">
                    <a:schemeClr val="accent1">
                      <a:lumMod val="75000"/>
                    </a:schemeClr>
                  </a:glow>
                </a:effectLst>
              </a:rPr>
              <a:t> 1973-20?? (BREXIT)</a:t>
            </a:r>
          </a:p>
          <a:p>
            <a:endParaRPr lang="hu-HU" dirty="0">
              <a:effectLst>
                <a:glow rad="127000">
                  <a:schemeClr val="accent1">
                    <a:lumMod val="75000"/>
                  </a:schemeClr>
                </a:glow>
              </a:effectLst>
            </a:endParaRPr>
          </a:p>
        </p:txBody>
      </p:sp>
      <p:sp>
        <p:nvSpPr>
          <p:cNvPr id="8" name="Tartalom helye 2"/>
          <p:cNvSpPr txBox="1">
            <a:spLocks/>
          </p:cNvSpPr>
          <p:nvPr/>
        </p:nvSpPr>
        <p:spPr>
          <a:xfrm>
            <a:off x="0" y="5205993"/>
            <a:ext cx="7606145" cy="2095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u="sng" dirty="0">
                <a:effectLst>
                  <a:glow rad="127000">
                    <a:schemeClr val="accent1">
                      <a:lumMod val="75000"/>
                    </a:schemeClr>
                  </a:glow>
                </a:effectLst>
              </a:rPr>
              <a:t>CSALAGÚT:  </a:t>
            </a:r>
            <a:r>
              <a:rPr lang="hu-HU" dirty="0">
                <a:effectLst>
                  <a:glow rad="127000">
                    <a:schemeClr val="accent1">
                      <a:lumMod val="75000"/>
                    </a:schemeClr>
                  </a:glow>
                </a:effectLst>
              </a:rPr>
              <a:t>ANGLIA ÉS FRANCIAORSZÁG KÖZTI ALAGÚT, MELY A TENGER ALATT HALAD</a:t>
            </a:r>
          </a:p>
          <a:p>
            <a:endParaRPr lang="hu-HU" dirty="0">
              <a:effectLst>
                <a:glow rad="127000">
                  <a:schemeClr val="accent1">
                    <a:lumMod val="75000"/>
                  </a:schemeClr>
                </a:glow>
              </a:effectLst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254" y="1226056"/>
            <a:ext cx="6182131" cy="3863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458" y="938220"/>
            <a:ext cx="7161559" cy="4267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Kettős hullám 10"/>
          <p:cNvSpPr/>
          <p:nvPr/>
        </p:nvSpPr>
        <p:spPr>
          <a:xfrm>
            <a:off x="3548559" y="-22437"/>
            <a:ext cx="4628444" cy="1117600"/>
          </a:xfrm>
          <a:prstGeom prst="doubleWav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27000">
                <a:schemeClr val="bg1"/>
              </a:gs>
              <a:gs pos="86000">
                <a:schemeClr val="accent1">
                  <a:lumMod val="50000"/>
                  <a:alpha val="44000"/>
                </a:schemeClr>
              </a:gs>
              <a:gs pos="48000">
                <a:srgbClr val="FF0000">
                  <a:alpha val="66000"/>
                </a:srgbClr>
              </a:gs>
              <a:gs pos="7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NAGY-BRITANNIA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457" y="1109950"/>
            <a:ext cx="6997285" cy="397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40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1109" y="-172787"/>
            <a:ext cx="10515600" cy="1325563"/>
          </a:xfrm>
        </p:spPr>
        <p:txBody>
          <a:bodyPr>
            <a:scene3d>
              <a:camera prst="isometricOffAxis2Left"/>
              <a:lightRig rig="sunset" dir="t"/>
            </a:scene3d>
          </a:bodyPr>
          <a:lstStyle/>
          <a:p>
            <a:pPr algn="ctr"/>
            <a:r>
              <a:rPr lang="hu-HU" dirty="0">
                <a:gradFill>
                  <a:gsLst>
                    <a:gs pos="23000">
                      <a:srgbClr val="FF0000">
                        <a:alpha val="66000"/>
                      </a:srgbClr>
                    </a:gs>
                    <a:gs pos="70000">
                      <a:schemeClr val="bg1"/>
                    </a:gs>
                  </a:gsLst>
                  <a:lin ang="5400000" scaled="1"/>
                </a:gradFill>
                <a:effectLst>
                  <a:reflection blurRad="6350" stA="60000" endA="900" endPos="60000" dist="29997" dir="5400000" sy="-100000" algn="bl" rotWithShape="0"/>
                </a:effectLst>
              </a:rPr>
              <a:t>SVÁJC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4691" y="590151"/>
            <a:ext cx="3969327" cy="862157"/>
          </a:xfrm>
        </p:spPr>
        <p:txBody>
          <a:bodyPr>
            <a:normAutofit fontScale="85000" lnSpcReduction="20000"/>
          </a:bodyPr>
          <a:lstStyle/>
          <a:p>
            <a:r>
              <a:rPr lang="hu-HU" dirty="0">
                <a:solidFill>
                  <a:schemeClr val="bg1"/>
                </a:solidFill>
              </a:rPr>
              <a:t>VILÁG EGYIK LEGGAZDAGABB ORSZÁGA (GDP)</a:t>
            </a:r>
          </a:p>
        </p:txBody>
      </p:sp>
      <p:sp>
        <p:nvSpPr>
          <p:cNvPr id="4" name="Balra nyíl 3">
            <a:hlinkClick r:id="rId3" action="ppaction://hlinksldjump"/>
          </p:cNvPr>
          <p:cNvSpPr/>
          <p:nvPr/>
        </p:nvSpPr>
        <p:spPr>
          <a:xfrm>
            <a:off x="9213271" y="5208153"/>
            <a:ext cx="2881746" cy="149629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VISSZA A MENÜRE</a:t>
            </a:r>
          </a:p>
        </p:txBody>
      </p:sp>
      <p:sp>
        <p:nvSpPr>
          <p:cNvPr id="5" name="Tartalom helye 2"/>
          <p:cNvSpPr txBox="1">
            <a:spLocks/>
          </p:cNvSpPr>
          <p:nvPr/>
        </p:nvSpPr>
        <p:spPr>
          <a:xfrm>
            <a:off x="38556" y="1642264"/>
            <a:ext cx="5569527" cy="20984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bg1"/>
                </a:solidFill>
              </a:rPr>
              <a:t>MI AZ A GDP? 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MEGMONDJA, HOGY EGY ORSZÁG TERÜLETÉN BELÜL MENNYI  SZOLGÁLTATÁS ÉS VÉGSŐ FELHASZNÁLÁSRA KERÜLT TERMÉK VOLT EGY ÉV ALATT, EGY FŐRE LEVETÍTVE</a:t>
            </a:r>
          </a:p>
        </p:txBody>
      </p:sp>
      <p:sp>
        <p:nvSpPr>
          <p:cNvPr id="6" name="Tartalom helye 2"/>
          <p:cNvSpPr txBox="1">
            <a:spLocks/>
          </p:cNvSpPr>
          <p:nvPr/>
        </p:nvSpPr>
        <p:spPr>
          <a:xfrm>
            <a:off x="0" y="3740727"/>
            <a:ext cx="4904509" cy="17431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bg1"/>
                </a:solidFill>
              </a:rPr>
              <a:t>II.VILÁGHÁBORÚBAN SEMLEGES VOLT</a:t>
            </a:r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 SOK ÜZLETEMBER, VAGYONNAL RENDELKEZŐ HELYEZTE EL BANKJAIBAN A TŐKÉJÉT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124691" y="5555779"/>
            <a:ext cx="5694218" cy="1302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bg1"/>
                </a:solidFill>
              </a:rPr>
              <a:t>SEMLEGESSÉG</a:t>
            </a:r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</a:p>
          <a:p>
            <a:pPr lvl="2"/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NEM EU-TAG</a:t>
            </a:r>
          </a:p>
          <a:p>
            <a:pPr lvl="2"/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CSAK 2002-BEN LÉPETT BE ENSZ-BE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282" y="1208816"/>
            <a:ext cx="6516075" cy="4186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807" y="2701763"/>
            <a:ext cx="716391" cy="356893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503" y="2788172"/>
            <a:ext cx="484044" cy="294894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711" y="2701763"/>
            <a:ext cx="716391" cy="356893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15" y="2716006"/>
            <a:ext cx="716391" cy="356893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6989569" y="2402202"/>
            <a:ext cx="1413163" cy="7548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KÜLFÜLDI CÉG</a:t>
            </a:r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459" y="2788172"/>
            <a:ext cx="484044" cy="294894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64" y="2788172"/>
            <a:ext cx="484044" cy="294894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8812974" y="2369151"/>
            <a:ext cx="1413163" cy="75485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BELFÖLDI CÉG</a:t>
            </a:r>
          </a:p>
        </p:txBody>
      </p:sp>
      <p:sp>
        <p:nvSpPr>
          <p:cNvPr id="24" name="Ellipszis 23"/>
          <p:cNvSpPr/>
          <p:nvPr/>
        </p:nvSpPr>
        <p:spPr>
          <a:xfrm>
            <a:off x="6386945" y="3422073"/>
            <a:ext cx="3546764" cy="9698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6" name="Egyenes összekötő nyíllal 25"/>
          <p:cNvCxnSpPr/>
          <p:nvPr/>
        </p:nvCxnSpPr>
        <p:spPr>
          <a:xfrm flipH="1">
            <a:off x="7226188" y="4378036"/>
            <a:ext cx="726321" cy="234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Kép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270" y="4477712"/>
            <a:ext cx="401918" cy="59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5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4.79167E-6 2.59259E-6 L -0.0293 0.15393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768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2.08333E-6 2.59259E-6 L -0.02929 0.15393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768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5E-6 -7.40741E-7 L -0.0293 0.1539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768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2.91667E-6 7.40741E-7 L -0.03555 0.13565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678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3.54167E-6 7.40741E-7 L -0.03554 0.13565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678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1.25E-6 7.40741E-7 L -0.03555 0.13565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678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4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845</Words>
  <Application>Microsoft Office PowerPoint</Application>
  <PresentationFormat>Szélesvásznú</PresentationFormat>
  <Paragraphs>134</Paragraphs>
  <Slides>14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Calisto MT</vt:lpstr>
      <vt:lpstr>Wingdings</vt:lpstr>
      <vt:lpstr>Office-téma</vt:lpstr>
      <vt:lpstr>Ezt tanultam földrajz órán…</vt:lpstr>
      <vt:lpstr>Miről tanultunk? Európáról </vt:lpstr>
      <vt:lpstr>Európa országai (menü):</vt:lpstr>
      <vt:lpstr>MAGYARORSZÁG</vt:lpstr>
      <vt:lpstr>MAGYARORSZÁG</vt:lpstr>
      <vt:lpstr>AUSZTRIA</vt:lpstr>
      <vt:lpstr>NÉMETORSZÁG</vt:lpstr>
      <vt:lpstr>NAGY-BRITANNIA</vt:lpstr>
      <vt:lpstr>SVÁJC</vt:lpstr>
      <vt:lpstr>PowerPoint-bemutató</vt:lpstr>
      <vt:lpstr>HELYES VÁLASZ</vt:lpstr>
      <vt:lpstr>HELYTELEN VÁLASZ</vt:lpstr>
      <vt:lpstr>FELHASZNÁLT KÉPEK, SZÖVEGEK FORRÁSAI:</vt:lpstr>
      <vt:lpstr>KÖSZÖNJÜK A FIGYELMETEKET!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Ferenc Sági</dc:creator>
  <cp:lastModifiedBy>Stéberné Urbán Anna</cp:lastModifiedBy>
  <cp:revision>100</cp:revision>
  <dcterms:created xsi:type="dcterms:W3CDTF">2017-02-12T10:49:18Z</dcterms:created>
  <dcterms:modified xsi:type="dcterms:W3CDTF">2017-02-16T19:36:32Z</dcterms:modified>
</cp:coreProperties>
</file>