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6" r:id="rId4"/>
    <p:sldId id="258" r:id="rId5"/>
    <p:sldId id="261" r:id="rId6"/>
    <p:sldId id="270" r:id="rId7"/>
    <p:sldId id="259" r:id="rId8"/>
    <p:sldId id="260" r:id="rId9"/>
    <p:sldId id="262" r:id="rId10"/>
    <p:sldId id="263" r:id="rId11"/>
    <p:sldId id="264" r:id="rId12"/>
    <p:sldId id="267" r:id="rId13"/>
    <p:sldId id="268" r:id="rId14"/>
    <p:sldId id="265" r:id="rId15"/>
    <p:sldId id="269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  <a:srgbClr val="CC3300"/>
    <a:srgbClr val="0000FF"/>
    <a:srgbClr val="660066"/>
    <a:srgbClr val="800080"/>
    <a:srgbClr val="993366"/>
    <a:srgbClr val="008000"/>
    <a:srgbClr val="0D3004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01" d="100"/>
          <a:sy n="101" d="100"/>
        </p:scale>
        <p:origin x="1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E8080-C80C-46D5-8D1B-83F74A275C1B}" type="datetimeFigureOut">
              <a:rPr lang="hu-HU" smtClean="0"/>
              <a:t>2017.02.06.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3B058-E78F-4630-87C8-0087698645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741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3B058-E78F-4630-87C8-0087698645A0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325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83105-1E15-4168-929E-DC7865526A49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6E606-50FC-43E3-9BAA-82A7E9CF570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83105-1E15-4168-929E-DC7865526A49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6E606-50FC-43E3-9BAA-82A7E9CF57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83105-1E15-4168-929E-DC7865526A49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6E606-50FC-43E3-9BAA-82A7E9CF57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83105-1E15-4168-929E-DC7865526A49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6E606-50FC-43E3-9BAA-82A7E9CF57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83105-1E15-4168-929E-DC7865526A49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6E606-50FC-43E3-9BAA-82A7E9CF570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83105-1E15-4168-929E-DC7865526A49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6E606-50FC-43E3-9BAA-82A7E9CF57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83105-1E15-4168-929E-DC7865526A49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6E606-50FC-43E3-9BAA-82A7E9CF57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83105-1E15-4168-929E-DC7865526A49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6E606-50FC-43E3-9BAA-82A7E9CF57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83105-1E15-4168-929E-DC7865526A49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6E606-50FC-43E3-9BAA-82A7E9CF570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Téglalap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83105-1E15-4168-929E-DC7865526A49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6E606-50FC-43E3-9BAA-82A7E9CF57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83105-1E15-4168-929E-DC7865526A49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6E606-50FC-43E3-9BAA-82A7E9CF570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D83105-1E15-4168-929E-DC7865526A49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906E606-50FC-43E3-9BAA-82A7E9CF570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legmodernebb+egerek&amp;client=firefox-b-ab&amp;source=lnms&amp;tbm=isch&amp;sa=X&amp;ved=0ahUKEwiBm4Hz--nRAhXID8AKHTLoC0UQ_AUICCgB#imgrc=HAiOeSPSCRm5uM%3A" TargetMode="External"/><Relationship Id="rId2" Type="http://schemas.openxmlformats.org/officeDocument/2006/relationships/hyperlink" Target="https://www.google.hu/search?q=legmodernebb+billenty%C5%B1zetek&amp;client=firefox-b&amp;source=lnms&amp;tbm=isch&amp;sa=X&amp;ved=0ahUKEwiPzeudnrrRAhWDxRQKHcfvBBcQ_AUICCgB&amp;biw=1280&amp;bih=82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aut%C3%B3s+egerek&amp;client=firefox-b&amp;tbm=isch&amp;tbo=u&amp;source=univ&amp;sa=X&amp;ved=0ahUKEwjilKT4--nRAhWPHsAKHZm3CucQsAQIMQ&amp;biw=1280&amp;bih=913#imgrc=zWi6Qnz0CycB-M%3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8100392" cy="1224136"/>
          </a:xfrm>
        </p:spPr>
        <p:txBody>
          <a:bodyPr>
            <a:noAutofit/>
          </a:bodyPr>
          <a:lstStyle/>
          <a:p>
            <a:pPr algn="ctr"/>
            <a:r>
              <a:rPr lang="hu-HU" sz="8000" dirty="0">
                <a:solidFill>
                  <a:srgbClr val="7030A0"/>
                </a:solidFill>
                <a:latin typeface="Edwardian Script ITC" panose="030303020407070D0804" pitchFamily="66" charset="0"/>
              </a:rPr>
              <a:t>I</a:t>
            </a:r>
            <a:r>
              <a:rPr lang="hu-HU" sz="8000" dirty="0" smtClean="0">
                <a:solidFill>
                  <a:srgbClr val="7030A0"/>
                </a:solidFill>
                <a:latin typeface="Edwardian Script ITC" panose="030303020407070D0804" pitchFamily="66" charset="0"/>
              </a:rPr>
              <a:t>lyen számítógépet szeretnék</a:t>
            </a:r>
            <a:endParaRPr lang="hu-HU" sz="8000" dirty="0">
              <a:solidFill>
                <a:srgbClr val="7030A0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7376864" cy="1752600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Kovács Kamilla 7.a és Boros Adrienn 7.a</a:t>
            </a:r>
          </a:p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Felkészítő tanárom: Salamon Róza</a:t>
            </a:r>
          </a:p>
          <a:p>
            <a:endParaRPr lang="hu-HU" dirty="0" smtClean="0"/>
          </a:p>
          <a:p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Dr. Török Béla Óvoda,Általános Iskola, Szakiskola, Készségfejlesztő Iskola, EGYMI és Kollégium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1142 Budapest, </a:t>
            </a:r>
            <a:r>
              <a:rPr lang="hu-HU" dirty="0" err="1" smtClean="0">
                <a:solidFill>
                  <a:schemeClr val="accent2">
                    <a:lumMod val="50000"/>
                  </a:schemeClr>
                </a:solidFill>
              </a:rPr>
              <a:t>Rákospatak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utca 101.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770" name="AutoShape 2" descr="Képtalálat a következ&amp;odblac;re: „számítógép és perifériái,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2771" name="Picture 3" descr="C:\Users\4.a\Desktop\hn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59" y="2204864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8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25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i="1" dirty="0" smtClean="0">
                <a:solidFill>
                  <a:srgbClr val="008080"/>
                </a:solidFill>
                <a:latin typeface="Algerian" panose="04020705040A02060702" pitchFamily="82" charset="0"/>
              </a:rPr>
              <a:t>KÉRDÉSEK</a:t>
            </a:r>
            <a:endParaRPr lang="hu-HU" b="1" i="1" dirty="0">
              <a:solidFill>
                <a:srgbClr val="00808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2420888"/>
            <a:ext cx="7746064" cy="3827512"/>
          </a:xfrm>
        </p:spPr>
        <p:txBody>
          <a:bodyPr/>
          <a:lstStyle/>
          <a:p>
            <a:r>
              <a:rPr lang="hu-HU" sz="3600" dirty="0" smtClean="0"/>
              <a:t>1. Miért jó a számítógép?</a:t>
            </a:r>
          </a:p>
          <a:p>
            <a:r>
              <a:rPr lang="hu-HU" sz="3600" dirty="0" smtClean="0"/>
              <a:t>2. Melyik a legmodernebb számítógép?</a:t>
            </a:r>
          </a:p>
          <a:p>
            <a:r>
              <a:rPr lang="hu-HU" sz="3600" dirty="0" smtClean="0"/>
              <a:t>3. Mivel tudunk utasításokat,  vagy adatokat bevinni a számítógépbe?</a:t>
            </a:r>
          </a:p>
          <a:p>
            <a:endParaRPr lang="hu-HU" sz="3600" dirty="0" smtClean="0"/>
          </a:p>
          <a:p>
            <a:endParaRPr lang="hu-HU" dirty="0"/>
          </a:p>
        </p:txBody>
      </p:sp>
      <p:sp>
        <p:nvSpPr>
          <p:cNvPr id="4" name="Akciógomb: Tovább vagy Következő 3">
            <a:hlinkClick r:id="rId2" action="ppaction://hlinksldjump" highlightClick="1"/>
          </p:cNvPr>
          <p:cNvSpPr/>
          <p:nvPr/>
        </p:nvSpPr>
        <p:spPr>
          <a:xfrm>
            <a:off x="6858016" y="5643578"/>
            <a:ext cx="71438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i="1" dirty="0" smtClean="0">
                <a:solidFill>
                  <a:srgbClr val="663300"/>
                </a:solidFill>
                <a:latin typeface="Algerian" panose="04020705040A02060702" pitchFamily="82" charset="0"/>
              </a:rPr>
              <a:t>VÁLASZOK</a:t>
            </a:r>
            <a:endParaRPr lang="hu-HU" b="1" i="1" dirty="0">
              <a:solidFill>
                <a:srgbClr val="6633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1700808"/>
            <a:ext cx="7818072" cy="4800600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hu-HU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-Mert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jó sok információt lehetet keresni (pl. események, programok, weboldalak, játékok </a:t>
            </a:r>
            <a:r>
              <a:rPr lang="hu-HU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stb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…)</a:t>
            </a:r>
          </a:p>
          <a:p>
            <a:r>
              <a:rPr lang="hu-HU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hu-HU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-Mert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kevés információt lehet szerezni.</a:t>
            </a:r>
          </a:p>
          <a:p>
            <a:r>
              <a:rPr lang="hu-HU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 </a:t>
            </a:r>
            <a:r>
              <a:rPr lang="hu-HU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-Intel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400" dirty="0">
                <a:latin typeface="Andalus" panose="02020603050405020304" pitchFamily="18" charset="-78"/>
                <a:cs typeface="Andalus" panose="02020603050405020304" pitchFamily="18" charset="-78"/>
              </a:rPr>
              <a:t>8086 6/12</a:t>
            </a:r>
            <a:endParaRPr lang="hu-HU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u-HU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 -LG 25 UM 58-P</a:t>
            </a:r>
          </a:p>
          <a:p>
            <a:r>
              <a:rPr lang="hu-HU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 -A kiviteli </a:t>
            </a:r>
            <a:r>
              <a:rPr lang="hu-HU" sz="2400" dirty="0">
                <a:latin typeface="Andalus" panose="02020603050405020304" pitchFamily="18" charset="-78"/>
                <a:cs typeface="Andalus" panose="02020603050405020304" pitchFamily="18" charset="-78"/>
              </a:rPr>
              <a:t>perifériák segítségével tudunk utasításokat, vagy adatokat bevinni a 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számítógépbe.</a:t>
            </a:r>
            <a:endParaRPr lang="hu-HU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u-HU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r>
              <a:rPr lang="hu-HU" sz="24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-A </a:t>
            </a:r>
            <a:r>
              <a:rPr lang="hu-HU" sz="2400" dirty="0">
                <a:latin typeface="Andalus" panose="02020603050405020304" pitchFamily="18" charset="-78"/>
                <a:cs typeface="Andalus" panose="02020603050405020304" pitchFamily="18" charset="-78"/>
              </a:rPr>
              <a:t>beviteli perifériák segítségével tudunk utasításokat, vagy adatokat bevinni a </a:t>
            </a:r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számítógépbe.</a:t>
            </a:r>
            <a:endParaRPr lang="hu-HU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Akciógomb: Tovább vagy Következő 3">
            <a:hlinkClick r:id="rId2" action="ppaction://hlinksldjump" highlightClick="1"/>
          </p:cNvPr>
          <p:cNvSpPr/>
          <p:nvPr/>
        </p:nvSpPr>
        <p:spPr>
          <a:xfrm>
            <a:off x="6589707" y="2172285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Akciógomb: Tovább vagy Következő 4">
            <a:hlinkClick r:id="rId3" action="ppaction://hlinksldjump" highlightClick="1"/>
          </p:cNvPr>
          <p:cNvSpPr/>
          <p:nvPr/>
        </p:nvSpPr>
        <p:spPr>
          <a:xfrm>
            <a:off x="7020272" y="2612717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Tovább vagy Következő 5">
            <a:hlinkClick r:id="rId3" action="ppaction://hlinksldjump" highlightClick="1"/>
          </p:cNvPr>
          <p:cNvSpPr/>
          <p:nvPr/>
        </p:nvSpPr>
        <p:spPr>
          <a:xfrm>
            <a:off x="4685653" y="2952593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Tovább vagy Következő 6">
            <a:hlinkClick r:id="rId2" action="ppaction://hlinksldjump" highlightClick="1"/>
          </p:cNvPr>
          <p:cNvSpPr/>
          <p:nvPr/>
        </p:nvSpPr>
        <p:spPr>
          <a:xfrm>
            <a:off x="4419418" y="3475045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kciógomb: Tovább vagy Következő 7">
            <a:hlinkClick r:id="rId3" action="ppaction://hlinksldjump" highlightClick="1"/>
          </p:cNvPr>
          <p:cNvSpPr/>
          <p:nvPr/>
        </p:nvSpPr>
        <p:spPr>
          <a:xfrm>
            <a:off x="6589707" y="4293096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kciógomb: Tovább vagy Következő 8">
            <a:hlinkClick r:id="rId2" action="ppaction://hlinksldjump" highlightClick="1"/>
          </p:cNvPr>
          <p:cNvSpPr/>
          <p:nvPr/>
        </p:nvSpPr>
        <p:spPr>
          <a:xfrm>
            <a:off x="6571280" y="5085184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i="1" dirty="0" smtClean="0">
                <a:solidFill>
                  <a:srgbClr val="800000"/>
                </a:solidFill>
                <a:latin typeface="Algerian" panose="04020705040A02060702" pitchFamily="82" charset="0"/>
              </a:rPr>
              <a:t>Rossz válasz</a:t>
            </a:r>
            <a:endParaRPr lang="hu-HU" b="1" i="1" dirty="0">
              <a:solidFill>
                <a:srgbClr val="800000"/>
              </a:solidFill>
              <a:latin typeface="Algerian" panose="04020705040A02060702" pitchFamily="82" charset="0"/>
            </a:endParaRPr>
          </a:p>
        </p:txBody>
      </p:sp>
      <p:pic>
        <p:nvPicPr>
          <p:cNvPr id="4098" name="Picture 2" descr="C:\Users\7.a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071678"/>
            <a:ext cx="3786214" cy="3786214"/>
          </a:xfrm>
          <a:prstGeom prst="rect">
            <a:avLst/>
          </a:prstGeom>
          <a:noFill/>
        </p:spPr>
      </p:pic>
      <p:sp>
        <p:nvSpPr>
          <p:cNvPr id="3" name="Akciógomb: Vissza vagy Előző 2">
            <a:hlinkClick r:id="rId3" action="ppaction://hlinksldjump" highlightClick="1"/>
          </p:cNvPr>
          <p:cNvSpPr/>
          <p:nvPr/>
        </p:nvSpPr>
        <p:spPr>
          <a:xfrm>
            <a:off x="7092280" y="5733256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22672" cy="1143000"/>
          </a:xfrm>
        </p:spPr>
        <p:txBody>
          <a:bodyPr/>
          <a:lstStyle/>
          <a:p>
            <a:pPr algn="ctr"/>
            <a:r>
              <a:rPr lang="hu-HU" b="1" i="1" dirty="0" smtClean="0">
                <a:solidFill>
                  <a:srgbClr val="006600"/>
                </a:solidFill>
                <a:latin typeface="Algerian" pitchFamily="82" charset="0"/>
              </a:rPr>
              <a:t>Jó válasz</a:t>
            </a:r>
            <a:endParaRPr lang="hu-HU" b="1" i="1" dirty="0">
              <a:solidFill>
                <a:srgbClr val="006600"/>
              </a:solidFill>
              <a:latin typeface="Algerian" pitchFamily="82" charset="0"/>
            </a:endParaRPr>
          </a:p>
        </p:txBody>
      </p:sp>
      <p:pic>
        <p:nvPicPr>
          <p:cNvPr id="5122" name="Picture 2" descr="C:\Users\7.a\Desktop\092ea15a8f07acd0bf1959d3dc6dec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928802"/>
            <a:ext cx="3914775" cy="4286250"/>
          </a:xfrm>
          <a:prstGeom prst="rect">
            <a:avLst/>
          </a:prstGeom>
          <a:noFill/>
        </p:spPr>
      </p:pic>
      <p:sp>
        <p:nvSpPr>
          <p:cNvPr id="4" name="Akciógomb: Vissza vagy Előző 3">
            <a:hlinkClick r:id="rId3" action="ppaction://hlinksldjump" highlightClick="1"/>
          </p:cNvPr>
          <p:cNvSpPr/>
          <p:nvPr/>
        </p:nvSpPr>
        <p:spPr>
          <a:xfrm>
            <a:off x="7308304" y="5765726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i="1" dirty="0" smtClean="0">
                <a:solidFill>
                  <a:srgbClr val="0000CC"/>
                </a:solidFill>
                <a:latin typeface="Algerian" panose="04020705040A02060702" pitchFamily="82" charset="0"/>
              </a:rPr>
              <a:t>Források</a:t>
            </a:r>
            <a:endParaRPr lang="hu-HU" b="1" i="1" dirty="0">
              <a:solidFill>
                <a:srgbClr val="0000CC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412776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hu-HU" sz="1100" dirty="0"/>
              <a:t>http://www.viszki.sulinet.hu/tananyagtar/informatika/Kapin/9_evfolyam/beviteli.htm</a:t>
            </a:r>
          </a:p>
          <a:p>
            <a:pPr marL="82296" indent="0">
              <a:buNone/>
            </a:pPr>
            <a:r>
              <a:rPr lang="hu-HU" sz="1100" dirty="0"/>
              <a:t>http://users.atw.hu/mazig/info/8%20Kimeneti%20%20perif%C3%A9ri%C3%A1k.pdf</a:t>
            </a:r>
          </a:p>
          <a:p>
            <a:pPr>
              <a:buNone/>
            </a:pPr>
            <a:r>
              <a:rPr lang="hu-HU" sz="1100" dirty="0" smtClean="0"/>
              <a:t> http://www.karinthy.hu/home/koritar/temakorok/09_periferiak.pdf</a:t>
            </a:r>
          </a:p>
          <a:p>
            <a:pPr>
              <a:buNone/>
            </a:pPr>
            <a:r>
              <a:rPr lang="hu-HU" sz="1100" dirty="0" smtClean="0"/>
              <a:t> http://www.av-online.hu/teszt/lg-samsung-219-ivelt-kepernyo-es-uhd_1159</a:t>
            </a:r>
          </a:p>
          <a:p>
            <a:pPr algn="just">
              <a:buNone/>
            </a:pPr>
            <a:r>
              <a:rPr lang="hu-HU" sz="1100" dirty="0" smtClean="0"/>
              <a:t> </a:t>
            </a:r>
            <a:r>
              <a:rPr lang="hu-HU" sz="1100" dirty="0" smtClean="0">
                <a:hlinkClick r:id="rId2"/>
              </a:rPr>
              <a:t>https://www.google.hu/search?q=legmodernebb+billenty%C5%B1zetek&amp;client=firefox-b&amp;source=lnms&amp;tbm=isch&amp;sa=X&amp;ved=0ahUKEwiPzeudnrrRAhWDxRQKHcfvBBcQ_AUICCgB&amp;biw=1280&amp;bih=825#tbm=isch&amp;q=legujabb+billenty%C5%B1zetek&amp;imgrc=fSDhJn3YxNIkDM%3A</a:t>
            </a:r>
            <a:endParaRPr lang="hu-HU" sz="1100" dirty="0" smtClean="0"/>
          </a:p>
          <a:p>
            <a:pPr algn="just">
              <a:buNone/>
            </a:pPr>
            <a:r>
              <a:rPr lang="hu-HU" sz="1100" dirty="0" smtClean="0"/>
              <a:t> </a:t>
            </a:r>
            <a:r>
              <a:rPr lang="hu-HU" sz="1100" dirty="0" smtClean="0">
                <a:solidFill>
                  <a:srgbClr val="111111"/>
                </a:solidFill>
                <a:hlinkClick r:id="rId3"/>
              </a:rPr>
              <a:t>https://www.google.com/search?q=legmodernebb+egerek&amp;client=firefox-b-ab&amp;source=lnms&amp;tbm=isch&amp;sa=X&amp;ved=0ahUKEwiBm4Hz--nRAhXID8AKHTLoC0UQ_AUICCgB#imgrc=HAiOeSPSCRm5uM%3A</a:t>
            </a:r>
            <a:endParaRPr lang="hu-HU" sz="1100" dirty="0" smtClean="0">
              <a:solidFill>
                <a:srgbClr val="111111"/>
              </a:solidFill>
            </a:endParaRPr>
          </a:p>
          <a:p>
            <a:pPr algn="just">
              <a:buNone/>
            </a:pPr>
            <a:r>
              <a:rPr lang="hu-HU" sz="1100" dirty="0" smtClean="0">
                <a:solidFill>
                  <a:srgbClr val="111111"/>
                </a:solidFill>
              </a:rPr>
              <a:t> </a:t>
            </a:r>
            <a:r>
              <a:rPr lang="hu-HU" sz="1100" dirty="0" smtClean="0">
                <a:solidFill>
                  <a:srgbClr val="111111"/>
                </a:solidFill>
                <a:hlinkClick r:id="rId4"/>
              </a:rPr>
              <a:t>https://www.google.com/search?q=aut%C3%B3s+egerek&amp;client=firefox-b&amp;tbm=isch&amp;tbo=u&amp;source=univ&amp;sa=X&amp;ved=0ahUKEwjilKT4--nRAhWPHsAKHZm3CucQsAQIMQ&amp;biw=1280&amp;bih=913#imgrc=zWi6Qnz0CycB-M%3A</a:t>
            </a:r>
            <a:endParaRPr lang="hu-HU" sz="1100" dirty="0" smtClean="0">
              <a:solidFill>
                <a:srgbClr val="111111"/>
              </a:solidFill>
            </a:endParaRPr>
          </a:p>
          <a:p>
            <a:pPr>
              <a:buNone/>
            </a:pPr>
            <a:r>
              <a:rPr lang="hu-HU" sz="1100" dirty="0" smtClean="0"/>
              <a:t>   https://www.google.com/search?q=legmodernebb+egerek&amp;client=firefox-b-ab&amp;source=lnms&amp;tbm=isch&amp;sa=X&amp;ved=0ahUKEwiBm4Hz--nRAhXID8AKHTLoC0UQ_AUICCgB#imgdii=HAiOeSPSCRm5uM%3A%3BHAiOeSPSCRm5uM%3A%3BPq5m01L_ATQKtM%3A&amp;imgrc=HAiOeSPSCRm5uM%3A</a:t>
            </a:r>
            <a:endParaRPr lang="hu-HU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234888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hu-HU" sz="8000" b="1" dirty="0" smtClean="0">
                <a:solidFill>
                  <a:srgbClr val="800080"/>
                </a:solidFill>
                <a:latin typeface="Edwardian Script ITC" panose="030303020407070D0804" pitchFamily="66" charset="0"/>
              </a:rPr>
              <a:t>Köszönjük a figyelmüket!</a:t>
            </a:r>
            <a:br>
              <a:rPr lang="hu-HU" sz="8000" b="1" dirty="0" smtClean="0">
                <a:solidFill>
                  <a:srgbClr val="800080"/>
                </a:solidFill>
                <a:latin typeface="Edwardian Script ITC" panose="030303020407070D0804" pitchFamily="66" charset="0"/>
              </a:rPr>
            </a:br>
            <a:r>
              <a:rPr lang="hu-HU" sz="6600" b="1" dirty="0" smtClean="0">
                <a:solidFill>
                  <a:srgbClr val="800080"/>
                </a:solidFill>
                <a:latin typeface="Edwardian Script ITC" panose="030303020407070D0804" pitchFamily="66" charset="0"/>
              </a:rPr>
              <a:t>Adrienn és Kamilla</a:t>
            </a:r>
            <a:endParaRPr lang="hu-HU" sz="8000" b="1" dirty="0">
              <a:solidFill>
                <a:srgbClr val="800080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81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331640" y="1720840"/>
            <a:ext cx="763284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i="1" u="sng" dirty="0" smtClean="0">
                <a:solidFill>
                  <a:srgbClr val="7030A0"/>
                </a:solidFill>
                <a:latin typeface="Algerian" panose="04020705040A02060702" pitchFamily="82" charset="0"/>
              </a:rPr>
              <a:t>Periféria: </a:t>
            </a:r>
          </a:p>
          <a:p>
            <a:endParaRPr lang="hu-HU" dirty="0" smtClean="0"/>
          </a:p>
          <a:p>
            <a:r>
              <a:rPr lang="hu-HU" sz="2000" dirty="0" smtClean="0">
                <a:solidFill>
                  <a:srgbClr val="000066"/>
                </a:solidFill>
                <a:latin typeface="Bell MT" panose="02020503060305020303" pitchFamily="18" charset="0"/>
              </a:rPr>
              <a:t>„A számítógépek adatbevitelére, adatkivitelére és adattárolására szolgáló   küls</a:t>
            </a:r>
            <a:r>
              <a:rPr lang="hu-HU" dirty="0" smtClean="0">
                <a:solidFill>
                  <a:srgbClr val="000066"/>
                </a:solidFill>
                <a:latin typeface="Bell MT" panose="02020503060305020303" pitchFamily="18" charset="0"/>
              </a:rPr>
              <a:t>ő</a:t>
            </a:r>
            <a:r>
              <a:rPr lang="hu-HU" sz="2000" dirty="0" smtClean="0">
                <a:solidFill>
                  <a:srgbClr val="000066"/>
                </a:solidFill>
                <a:latin typeface="Bell MT" panose="02020503060305020303" pitchFamily="18" charset="0"/>
              </a:rPr>
              <a:t> vagy bels</a:t>
            </a:r>
            <a:r>
              <a:rPr lang="hu-HU" dirty="0" smtClean="0">
                <a:solidFill>
                  <a:srgbClr val="000066"/>
                </a:solidFill>
                <a:latin typeface="Bell MT" panose="02020503060305020303" pitchFamily="18" charset="0"/>
              </a:rPr>
              <a:t>ő</a:t>
            </a:r>
            <a:r>
              <a:rPr lang="hu-HU" sz="2000" dirty="0" smtClean="0">
                <a:solidFill>
                  <a:srgbClr val="000066"/>
                </a:solidFill>
                <a:latin typeface="Bell MT" panose="02020503060305020303" pitchFamily="18" charset="0"/>
              </a:rPr>
              <a:t> egység. </a:t>
            </a:r>
          </a:p>
          <a:p>
            <a:endParaRPr lang="hu-HU" sz="2000" dirty="0" smtClean="0">
              <a:solidFill>
                <a:srgbClr val="000066"/>
              </a:solidFill>
              <a:latin typeface="Bell MT" panose="02020503060305020303" pitchFamily="18" charset="0"/>
            </a:endParaRPr>
          </a:p>
          <a:p>
            <a:r>
              <a:rPr lang="hu-HU" sz="2000" dirty="0" smtClean="0">
                <a:solidFill>
                  <a:srgbClr val="000066"/>
                </a:solidFill>
                <a:latin typeface="Bell MT" panose="02020503060305020303" pitchFamily="18" charset="0"/>
              </a:rPr>
              <a:t>Küls</a:t>
            </a:r>
            <a:r>
              <a:rPr lang="hu-HU" dirty="0" smtClean="0">
                <a:solidFill>
                  <a:srgbClr val="000066"/>
                </a:solidFill>
                <a:latin typeface="Bell MT" panose="02020503060305020303" pitchFamily="18" charset="0"/>
              </a:rPr>
              <a:t>ő</a:t>
            </a:r>
            <a:r>
              <a:rPr lang="hu-HU" sz="2000" dirty="0" smtClean="0">
                <a:solidFill>
                  <a:srgbClr val="000066"/>
                </a:solidFill>
                <a:latin typeface="Bell MT" panose="02020503060305020303" pitchFamily="18" charset="0"/>
              </a:rPr>
              <a:t> egységr</a:t>
            </a:r>
            <a:r>
              <a:rPr lang="hu-HU" dirty="0" smtClean="0">
                <a:solidFill>
                  <a:srgbClr val="000066"/>
                </a:solidFill>
                <a:latin typeface="Bell MT" panose="02020503060305020303" pitchFamily="18" charset="0"/>
              </a:rPr>
              <a:t>ő</a:t>
            </a:r>
            <a:r>
              <a:rPr lang="hu-HU" sz="2000" dirty="0" smtClean="0">
                <a:solidFill>
                  <a:srgbClr val="000066"/>
                </a:solidFill>
                <a:latin typeface="Bell MT" panose="02020503060305020303" pitchFamily="18" charset="0"/>
              </a:rPr>
              <a:t>l akkor beszélünk, ha az a számítógép rendszerdobozán </a:t>
            </a:r>
          </a:p>
          <a:p>
            <a:r>
              <a:rPr lang="hu-HU" sz="2000" dirty="0" smtClean="0">
                <a:solidFill>
                  <a:srgbClr val="000066"/>
                </a:solidFill>
                <a:latin typeface="Bell MT" panose="02020503060305020303" pitchFamily="18" charset="0"/>
              </a:rPr>
              <a:t>kívül helyezkedik el, míg bels</a:t>
            </a:r>
            <a:r>
              <a:rPr lang="hu-HU" dirty="0" smtClean="0">
                <a:solidFill>
                  <a:srgbClr val="000066"/>
                </a:solidFill>
                <a:latin typeface="Bell MT" panose="02020503060305020303" pitchFamily="18" charset="0"/>
              </a:rPr>
              <a:t>ő</a:t>
            </a:r>
            <a:r>
              <a:rPr lang="hu-HU" sz="2000" dirty="0" smtClean="0">
                <a:solidFill>
                  <a:srgbClr val="000066"/>
                </a:solidFill>
                <a:latin typeface="Bell MT" panose="02020503060305020303" pitchFamily="18" charset="0"/>
              </a:rPr>
              <a:t> egységr</a:t>
            </a:r>
            <a:r>
              <a:rPr lang="hu-HU" dirty="0" smtClean="0">
                <a:solidFill>
                  <a:srgbClr val="000066"/>
                </a:solidFill>
                <a:latin typeface="Bell MT" panose="02020503060305020303" pitchFamily="18" charset="0"/>
              </a:rPr>
              <a:t>ő</a:t>
            </a:r>
            <a:r>
              <a:rPr lang="hu-HU" sz="2000" dirty="0" smtClean="0">
                <a:solidFill>
                  <a:srgbClr val="000066"/>
                </a:solidFill>
                <a:latin typeface="Bell MT" panose="02020503060305020303" pitchFamily="18" charset="0"/>
              </a:rPr>
              <a:t>l akkor, ha az a számítógép rendszerdobozában található. </a:t>
            </a:r>
          </a:p>
          <a:p>
            <a:endParaRPr lang="hu-HU" sz="2000" dirty="0" smtClean="0">
              <a:solidFill>
                <a:srgbClr val="000066"/>
              </a:solidFill>
              <a:latin typeface="Bell MT" panose="02020503060305020303" pitchFamily="18" charset="0"/>
            </a:endParaRPr>
          </a:p>
          <a:p>
            <a:r>
              <a:rPr lang="hu-HU" sz="2000" dirty="0" smtClean="0">
                <a:solidFill>
                  <a:srgbClr val="000066"/>
                </a:solidFill>
                <a:latin typeface="Bell MT" panose="02020503060305020303" pitchFamily="18" charset="0"/>
              </a:rPr>
              <a:t>Az adatáramlás iránya szempontjából megkülönböztetünk bemeneti és kimeneti perifériák.”</a:t>
            </a:r>
          </a:p>
          <a:p>
            <a:endParaRPr lang="hu-HU" dirty="0" smtClean="0">
              <a:latin typeface="Bell MT" panose="02020503060305020303" pitchFamily="18" charset="0"/>
            </a:endParaRP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619672" y="476672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MI A PERIFÉRIÁK</a:t>
            </a:r>
            <a:r>
              <a:rPr lang="hu-HU" sz="44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?</a:t>
            </a:r>
            <a:endParaRPr lang="hu-HU" sz="4400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916248" y="6512133"/>
            <a:ext cx="69482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dirty="0"/>
              <a:t>http://www.viszki.sulinet.hu/tananyagtar/informatika/Kapin/9_evfolyam/beviteli.htm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7.a\Desktop\hardver_cs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7715250" cy="4695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65943" y="692696"/>
            <a:ext cx="7674056" cy="1080120"/>
          </a:xfrm>
        </p:spPr>
        <p:txBody>
          <a:bodyPr/>
          <a:lstStyle/>
          <a:p>
            <a:pPr algn="ctr"/>
            <a:r>
              <a:rPr lang="hu-HU" b="1" i="1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Kiviteli perifériák</a:t>
            </a:r>
            <a:endParaRPr lang="hu-HU" b="1" i="1" dirty="0">
              <a:solidFill>
                <a:schemeClr val="accent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358446" y="2492896"/>
            <a:ext cx="727280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  <a:p>
            <a:r>
              <a:rPr lang="hu-HU" sz="2800" dirty="0" smtClean="0">
                <a:solidFill>
                  <a:srgbClr val="0033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„A gép által végrehajtott feladatok eredményeit mutatják, vagyis a géptől a felhasználó felé közvetítenek információkat: </a:t>
            </a:r>
          </a:p>
          <a:p>
            <a:r>
              <a:rPr lang="hu-HU" sz="2800" dirty="0" smtClean="0">
                <a:solidFill>
                  <a:srgbClr val="0033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monitor, projektor, nyomtató, plotter </a:t>
            </a:r>
          </a:p>
          <a:p>
            <a:r>
              <a:rPr lang="hu-HU" sz="2800" dirty="0" smtClean="0">
                <a:solidFill>
                  <a:srgbClr val="0033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(rajzgép), hangszóró, fejhallgató.”</a:t>
            </a:r>
            <a:endParaRPr lang="hu-HU" sz="2800" dirty="0">
              <a:solidFill>
                <a:srgbClr val="0033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306589" y="6477983"/>
            <a:ext cx="48600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dirty="0"/>
              <a:t>http://users.atw.hu/mazig/info/8%20Kimeneti%20%20perif%C3%A9ri%C3%A1k.pdf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3000">
        <p:circle/>
      </p:transition>
    </mc:Choice>
    <mc:Fallback xmlns="">
      <p:transition spd="slow" advTm="9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4.a\Desktop\830c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187" y="3758049"/>
            <a:ext cx="4427984" cy="2974802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1331640" y="1071546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„Az első hír az </a:t>
            </a:r>
            <a:r>
              <a:rPr lang="hu-HU" b="1" dirty="0" err="1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LG</a:t>
            </a:r>
            <a:r>
              <a:rPr lang="hu-HU" dirty="0" err="1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-től</a:t>
            </a:r>
            <a:r>
              <a:rPr lang="hu-HU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érkezett. A gyártó már korábban is kínált 21:9-es képarányú monitorokat, sőt ezek között </a:t>
            </a:r>
            <a:r>
              <a:rPr lang="hu-HU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QHD</a:t>
            </a:r>
            <a:r>
              <a:rPr lang="hu-HU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(3440x1440) felbontású modellt is találunk, aminek a grafikusok és fotósok mindenféle rábeszélés nélkül is örülnek. Mi az </a:t>
            </a:r>
            <a:r>
              <a:rPr lang="hu-HU" dirty="0" err="1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AV-Online</a:t>
            </a:r>
            <a:r>
              <a:rPr lang="hu-HU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szerkesztőségében íráshoz és olvasáshoz is jónak találjuk a nagyobb felbontást, de ezzel talán máskor foglalkozunk. Ami mostanáig hiányzott az az íves képernyő. Teljesen komolyan! Az ívelt képfelület egy olyan nagy és a szemeinkhez annyira közeli megjelenítőnél, mint amilyen egy monitor, kifejezetten praktikus volna.”</a:t>
            </a:r>
            <a:endParaRPr lang="hu-HU" dirty="0">
              <a:solidFill>
                <a:srgbClr val="00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31" name="Picture 7" descr="C:\Users\4.a\Desktop\LG_34MU97_curved_displ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152166"/>
            <a:ext cx="4193921" cy="2264717"/>
          </a:xfrm>
          <a:prstGeom prst="rect">
            <a:avLst/>
          </a:prstGeom>
          <a:noFill/>
        </p:spPr>
      </p:pic>
      <p:sp>
        <p:nvSpPr>
          <p:cNvPr id="2" name="Szövegdoboz 1"/>
          <p:cNvSpPr txBox="1"/>
          <p:nvPr/>
        </p:nvSpPr>
        <p:spPr>
          <a:xfrm>
            <a:off x="3275856" y="35441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8000"/>
                </a:solidFill>
                <a:latin typeface="Algerian" panose="04020705040A02060702" pitchFamily="82" charset="0"/>
              </a:rPr>
              <a:t>MONITOR</a:t>
            </a:r>
            <a:endParaRPr lang="hu-HU" sz="3600" b="1" i="1" dirty="0">
              <a:solidFill>
                <a:srgbClr val="008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595187" y="650555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100" dirty="0"/>
              <a:t>http://www.av-online.hu/teszt/lg-samsung-219-ivelt-kepernyo-es-uhd_1159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214290"/>
            <a:ext cx="2284597" cy="3655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214290"/>
            <a:ext cx="2385265" cy="3816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59025"/>
            <a:ext cx="3060340" cy="1721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24616"/>
            <a:ext cx="3204356" cy="1802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Szövegdoboz 7"/>
          <p:cNvSpPr txBox="1"/>
          <p:nvPr/>
        </p:nvSpPr>
        <p:spPr>
          <a:xfrm>
            <a:off x="1259632" y="645163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Boros Adrienn laptopja</a:t>
            </a:r>
            <a:r>
              <a:rPr lang="hu-HU" i="1" dirty="0" smtClean="0">
                <a:solidFill>
                  <a:srgbClr val="CC33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hu-HU" i="1" dirty="0" smtClean="0">
                <a:latin typeface="Andalus" pitchFamily="18" charset="-78"/>
                <a:cs typeface="Andalus" pitchFamily="18" charset="-78"/>
              </a:rPr>
              <a:t>és </a:t>
            </a:r>
            <a:r>
              <a:rPr lang="hu-HU" i="1" dirty="0" smtClean="0">
                <a:solidFill>
                  <a:srgbClr val="006600"/>
                </a:solidFill>
                <a:latin typeface="Andalus" pitchFamily="18" charset="-78"/>
                <a:cs typeface="Andalus" pitchFamily="18" charset="-78"/>
              </a:rPr>
              <a:t>Kovács Kamilla monitorja</a:t>
            </a:r>
            <a:r>
              <a:rPr lang="hu-HU" i="1" dirty="0" smtClean="0">
                <a:solidFill>
                  <a:srgbClr val="0000FF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hu-HU" i="1" dirty="0" smtClean="0">
                <a:solidFill>
                  <a:srgbClr val="006600"/>
                </a:solidFill>
                <a:latin typeface="Andalus" pitchFamily="18" charset="-78"/>
                <a:cs typeface="Andalus" pitchFamily="18" charset="-78"/>
              </a:rPr>
              <a:t>billentyűzete és egere </a:t>
            </a:r>
            <a:endParaRPr lang="hu-HU" i="1" dirty="0">
              <a:solidFill>
                <a:srgbClr val="0066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761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i="1" dirty="0" smtClean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Beviteli (Input) perifériák</a:t>
            </a:r>
            <a:endParaRPr lang="hu-HU" b="1" i="1" dirty="0">
              <a:solidFill>
                <a:schemeClr val="accent5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180182" y="2357430"/>
            <a:ext cx="7963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„A beviteli perifériák segítségével tudunk utasításokat, vagy adatokat bevinni a számítógépbe. Ide a következő perifériák tartoznak: billentyűzet, egér, lapolvasó, mikrofon, </a:t>
            </a:r>
            <a:r>
              <a:rPr lang="hu-HU" sz="2400" dirty="0" err="1" smtClean="0">
                <a:solidFill>
                  <a:srgbClr val="660066"/>
                </a:solidFill>
                <a:latin typeface="Comic Sans MS" panose="030F0702030302020204" pitchFamily="66" charset="0"/>
              </a:rPr>
              <a:t>webkamera</a:t>
            </a:r>
            <a:r>
              <a:rPr lang="hu-HU" sz="2400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, érintőképernyő, botkormány és egyéb játékvezérlők</a:t>
            </a:r>
            <a:r>
              <a:rPr lang="hu-HU" sz="2400" dirty="0" smtClean="0">
                <a:solidFill>
                  <a:srgbClr val="660066"/>
                </a:solidFill>
              </a:rPr>
              <a:t>. „</a:t>
            </a:r>
            <a:endParaRPr lang="hu-HU" sz="2400" dirty="0">
              <a:solidFill>
                <a:srgbClr val="660066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072034" y="6596390"/>
            <a:ext cx="40719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dirty="0"/>
              <a:t> http://www.karinthy.hu/home/koritar/temakorok/09_periferiak.pdf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4.a\Desktop\ee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293096"/>
            <a:ext cx="3312368" cy="2097582"/>
          </a:xfrm>
          <a:prstGeom prst="rect">
            <a:avLst/>
          </a:prstGeom>
          <a:noFill/>
        </p:spPr>
      </p:pic>
      <p:pic>
        <p:nvPicPr>
          <p:cNvPr id="2054" name="Picture 6" descr="C:\Users\4.a\Desktop\mobilokhoz_szant_billentyuzetet_jelentett_be_a_mad_catz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169482"/>
            <a:ext cx="3888432" cy="2344810"/>
          </a:xfrm>
          <a:prstGeom prst="rect">
            <a:avLst/>
          </a:prstGeom>
          <a:noFill/>
        </p:spPr>
      </p:pic>
      <p:pic>
        <p:nvPicPr>
          <p:cNvPr id="3075" name="Picture 3" descr="C:\Users\7.a\Desktop\patriot_v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2" y="814392"/>
            <a:ext cx="3500438" cy="3500438"/>
          </a:xfrm>
          <a:prstGeom prst="rect">
            <a:avLst/>
          </a:prstGeom>
          <a:noFill/>
        </p:spPr>
      </p:pic>
      <p:pic>
        <p:nvPicPr>
          <p:cNvPr id="3076" name="Picture 4" descr="C:\Users\7.a\Desktop\bill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7056" y="1281113"/>
            <a:ext cx="3777519" cy="2566996"/>
          </a:xfrm>
          <a:prstGeom prst="rect">
            <a:avLst/>
          </a:prstGeom>
          <a:noFill/>
        </p:spPr>
      </p:pic>
      <p:sp>
        <p:nvSpPr>
          <p:cNvPr id="2" name="Szövegdoboz 1"/>
          <p:cNvSpPr txBox="1"/>
          <p:nvPr/>
        </p:nvSpPr>
        <p:spPr>
          <a:xfrm>
            <a:off x="2000232" y="214290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i="1" dirty="0" smtClean="0">
                <a:solidFill>
                  <a:srgbClr val="993366"/>
                </a:solidFill>
                <a:latin typeface="Bookman Old Style" pitchFamily="18" charset="0"/>
              </a:rPr>
              <a:t>Billentyűzet</a:t>
            </a:r>
            <a:endParaRPr lang="hu-HU" sz="4400" b="1" i="1" dirty="0">
              <a:solidFill>
                <a:srgbClr val="9933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 descr="Kapcsolódó kép"/>
          <p:cNvSpPr>
            <a:spLocks noChangeAspect="1" noChangeArrowheads="1"/>
          </p:cNvSpPr>
          <p:nvPr/>
        </p:nvSpPr>
        <p:spPr bwMode="auto">
          <a:xfrm>
            <a:off x="155575" y="-762000"/>
            <a:ext cx="6991350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8" name="Picture 6" descr="C:\Users\4.a\Desktop\smartfishwhirlmini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116" y="5687228"/>
            <a:ext cx="4986139" cy="1136150"/>
          </a:xfrm>
          <a:prstGeom prst="rect">
            <a:avLst/>
          </a:prstGeom>
          <a:noFill/>
        </p:spPr>
      </p:pic>
      <p:pic>
        <p:nvPicPr>
          <p:cNvPr id="1026" name="Picture 2" descr="C:\Users\7.a\Desktop\9209_5_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2089" y="2758028"/>
            <a:ext cx="2909672" cy="2929200"/>
          </a:xfrm>
          <a:prstGeom prst="rect">
            <a:avLst/>
          </a:prstGeom>
          <a:noFill/>
        </p:spPr>
      </p:pic>
      <p:pic>
        <p:nvPicPr>
          <p:cNvPr id="1027" name="Picture 3" descr="C:\Users\7.a\Desktop\25_hp_bluetooth_mouse_z8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8285" y="1107856"/>
            <a:ext cx="3571900" cy="2897208"/>
          </a:xfrm>
          <a:prstGeom prst="rect">
            <a:avLst/>
          </a:prstGeom>
          <a:noFill/>
        </p:spPr>
      </p:pic>
      <p:pic>
        <p:nvPicPr>
          <p:cNvPr id="1028" name="Picture 4" descr="C:\Users\7.a\Desktop\egé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0224" y="4005064"/>
            <a:ext cx="2043117" cy="1318140"/>
          </a:xfrm>
          <a:prstGeom prst="rect">
            <a:avLst/>
          </a:prstGeom>
          <a:noFill/>
        </p:spPr>
      </p:pic>
      <p:pic>
        <p:nvPicPr>
          <p:cNvPr id="1029" name="Picture 5" descr="C:\Users\7.a\Desktop\271063151.hp-z80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71096" y="1107856"/>
            <a:ext cx="3551655" cy="2072409"/>
          </a:xfrm>
          <a:prstGeom prst="rect">
            <a:avLst/>
          </a:prstGeom>
          <a:noFill/>
        </p:spPr>
      </p:pic>
      <p:sp>
        <p:nvSpPr>
          <p:cNvPr id="2" name="Szövegdoboz 1"/>
          <p:cNvSpPr txBox="1"/>
          <p:nvPr/>
        </p:nvSpPr>
        <p:spPr>
          <a:xfrm>
            <a:off x="3419872" y="548680"/>
            <a:ext cx="148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latin typeface="Algerian" panose="04020705040A02060702" pitchFamily="82" charset="0"/>
              </a:rPr>
              <a:t>Egér</a:t>
            </a:r>
            <a:endParaRPr lang="hu-HU" sz="3600" b="1" i="1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317</TotalTime>
  <Words>440</Words>
  <Application>Microsoft Office PowerPoint</Application>
  <PresentationFormat>Diavetítés a képernyőre (4:3 oldalarány)</PresentationFormat>
  <Paragraphs>55</Paragraphs>
  <Slides>15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7" baseType="lpstr">
      <vt:lpstr>Arial Unicode MS</vt:lpstr>
      <vt:lpstr>Algerian</vt:lpstr>
      <vt:lpstr>Andalus</vt:lpstr>
      <vt:lpstr>Bell MT</vt:lpstr>
      <vt:lpstr>Bookman Old Style</vt:lpstr>
      <vt:lpstr>Calibri</vt:lpstr>
      <vt:lpstr>Comic Sans MS</vt:lpstr>
      <vt:lpstr>Edwardian Script ITC</vt:lpstr>
      <vt:lpstr>Gill Sans MT</vt:lpstr>
      <vt:lpstr>Verdana</vt:lpstr>
      <vt:lpstr>Wingdings 2</vt:lpstr>
      <vt:lpstr>Napforduló</vt:lpstr>
      <vt:lpstr>Ilyen számítógépet szeretnék</vt:lpstr>
      <vt:lpstr>PowerPoint bemutató</vt:lpstr>
      <vt:lpstr>PowerPoint bemutató</vt:lpstr>
      <vt:lpstr>Kiviteli perifériák</vt:lpstr>
      <vt:lpstr>PowerPoint bemutató</vt:lpstr>
      <vt:lpstr>PowerPoint bemutató</vt:lpstr>
      <vt:lpstr>Beviteli (Input) perifériák</vt:lpstr>
      <vt:lpstr>PowerPoint bemutató</vt:lpstr>
      <vt:lpstr>PowerPoint bemutató</vt:lpstr>
      <vt:lpstr>KÉRDÉSEK</vt:lpstr>
      <vt:lpstr>VÁLASZOK</vt:lpstr>
      <vt:lpstr>Rossz válasz</vt:lpstr>
      <vt:lpstr>Jó válasz</vt:lpstr>
      <vt:lpstr>Források</vt:lpstr>
      <vt:lpstr>Köszönjük a figyelmüket! Adrienn és Kamilla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Ilyen számítógépet szeretnék</dc:title>
  <dc:creator>4.a</dc:creator>
  <cp:lastModifiedBy>Salamon Róza</cp:lastModifiedBy>
  <cp:revision>41</cp:revision>
  <dcterms:created xsi:type="dcterms:W3CDTF">2017-01-09T12:29:27Z</dcterms:created>
  <dcterms:modified xsi:type="dcterms:W3CDTF">2017-02-06T14:08:55Z</dcterms:modified>
</cp:coreProperties>
</file>