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8"/>
  </p:notesMasterIdLst>
  <p:sldIdLst>
    <p:sldId id="256" r:id="rId2"/>
    <p:sldId id="258" r:id="rId3"/>
    <p:sldId id="260" r:id="rId4"/>
    <p:sldId id="259" r:id="rId5"/>
    <p:sldId id="263" r:id="rId6"/>
    <p:sldId id="261" r:id="rId7"/>
    <p:sldId id="262" r:id="rId8"/>
    <p:sldId id="264" r:id="rId9"/>
    <p:sldId id="265" r:id="rId10"/>
    <p:sldId id="266" r:id="rId11"/>
    <p:sldId id="269" r:id="rId12"/>
    <p:sldId id="268" r:id="rId13"/>
    <p:sldId id="271" r:id="rId14"/>
    <p:sldId id="272" r:id="rId15"/>
    <p:sldId id="270" r:id="rId16"/>
    <p:sldId id="273" r:id="rId17"/>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A73932-B79D-4890-8B1C-501AC02D92C0}" type="datetimeFigureOut">
              <a:rPr lang="hu-HU" smtClean="0"/>
              <a:pPr/>
              <a:t>2017.02.01.</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4DC591-BE9D-4C96-93C8-B62E47FD0457}" type="slidenum">
              <a:rPr lang="hu-HU" smtClean="0"/>
              <a:pPr/>
              <a:t>‹#›</a:t>
            </a:fld>
            <a:endParaRPr lang="hu-HU"/>
          </a:p>
        </p:txBody>
      </p:sp>
    </p:spTree>
    <p:extLst>
      <p:ext uri="{BB962C8B-B14F-4D97-AF65-F5344CB8AC3E}">
        <p14:creationId xmlns:p14="http://schemas.microsoft.com/office/powerpoint/2010/main" val="3219493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9" name="Cím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hu-HU" smtClean="0"/>
              <a:t>Mintacím szerkesztése</a:t>
            </a:r>
            <a:endParaRPr kumimoji="0" lang="en-US"/>
          </a:p>
        </p:txBody>
      </p:sp>
      <p:sp>
        <p:nvSpPr>
          <p:cNvPr id="17" name="Alcím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smtClean="0"/>
              <a:t>Alcím mintájának szerkesztése</a:t>
            </a:r>
            <a:endParaRPr kumimoji="0" lang="en-US"/>
          </a:p>
        </p:txBody>
      </p:sp>
      <p:sp>
        <p:nvSpPr>
          <p:cNvPr id="30" name="Dátum helye 29"/>
          <p:cNvSpPr>
            <a:spLocks noGrp="1"/>
          </p:cNvSpPr>
          <p:nvPr>
            <p:ph type="dt" sz="half" idx="10"/>
          </p:nvPr>
        </p:nvSpPr>
        <p:spPr/>
        <p:txBody>
          <a:bodyPr/>
          <a:lstStyle/>
          <a:p>
            <a:fld id="{90878FF5-391F-432F-A8AB-8801DA8BA37D}" type="datetimeFigureOut">
              <a:rPr lang="hu-HU" smtClean="0"/>
              <a:pPr/>
              <a:t>2017.02.01.</a:t>
            </a:fld>
            <a:endParaRPr lang="hu-HU"/>
          </a:p>
        </p:txBody>
      </p:sp>
      <p:sp>
        <p:nvSpPr>
          <p:cNvPr id="19" name="Élőláb helye 18"/>
          <p:cNvSpPr>
            <a:spLocks noGrp="1"/>
          </p:cNvSpPr>
          <p:nvPr>
            <p:ph type="ftr" sz="quarter" idx="11"/>
          </p:nvPr>
        </p:nvSpPr>
        <p:spPr/>
        <p:txBody>
          <a:bodyPr/>
          <a:lstStyle/>
          <a:p>
            <a:endParaRPr lang="hu-HU"/>
          </a:p>
        </p:txBody>
      </p:sp>
      <p:sp>
        <p:nvSpPr>
          <p:cNvPr id="27" name="Dia számának helye 26"/>
          <p:cNvSpPr>
            <a:spLocks noGrp="1"/>
          </p:cNvSpPr>
          <p:nvPr>
            <p:ph type="sldNum" sz="quarter" idx="12"/>
          </p:nvPr>
        </p:nvSpPr>
        <p:spPr/>
        <p:txBody>
          <a:bodyPr/>
          <a:lstStyle/>
          <a:p>
            <a:fld id="{7D3DEABB-EC70-43A5-B13A-79DD913FF8E9}"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Függőleges szöveg helye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90878FF5-391F-432F-A8AB-8801DA8BA37D}" type="datetimeFigureOut">
              <a:rPr lang="hu-HU" smtClean="0"/>
              <a:pPr/>
              <a:t>2017.02.01.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3DEABB-EC70-43A5-B13A-79DD913FF8E9}"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914401"/>
            <a:ext cx="2057400" cy="5211763"/>
          </a:xfrm>
        </p:spPr>
        <p:txBody>
          <a:bodyPr vert="eaVer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914401"/>
            <a:ext cx="6019800" cy="5211763"/>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90878FF5-391F-432F-A8AB-8801DA8BA37D}" type="datetimeFigureOut">
              <a:rPr lang="hu-HU" smtClean="0"/>
              <a:pPr/>
              <a:t>2017.02.01.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3DEABB-EC70-43A5-B13A-79DD913FF8E9}"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Tartalom helye 2"/>
          <p:cNvSpPr>
            <a:spLocks noGrp="1"/>
          </p:cNvSpPr>
          <p:nvPr>
            <p:ph idx="1"/>
          </p:nvPr>
        </p:nvSpPr>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90878FF5-391F-432F-A8AB-8801DA8BA37D}" type="datetimeFigureOut">
              <a:rPr lang="hu-HU" smtClean="0"/>
              <a:pPr/>
              <a:t>2017.02.01.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3DEABB-EC70-43A5-B13A-79DD913FF8E9}"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hu-HU" smtClean="0"/>
              <a:t>Mintacím szerkesztése</a:t>
            </a:r>
            <a:endParaRPr kumimoji="0" lang="en-US"/>
          </a:p>
        </p:txBody>
      </p:sp>
      <p:sp>
        <p:nvSpPr>
          <p:cNvPr id="3" name="Szöveg hely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smtClean="0"/>
              <a:t>Mintaszöveg szerkesztése</a:t>
            </a:r>
          </a:p>
        </p:txBody>
      </p:sp>
      <p:sp>
        <p:nvSpPr>
          <p:cNvPr id="4" name="Dátum helye 3"/>
          <p:cNvSpPr>
            <a:spLocks noGrp="1"/>
          </p:cNvSpPr>
          <p:nvPr>
            <p:ph type="dt" sz="half" idx="10"/>
          </p:nvPr>
        </p:nvSpPr>
        <p:spPr/>
        <p:txBody>
          <a:bodyPr/>
          <a:lstStyle/>
          <a:p>
            <a:fld id="{90878FF5-391F-432F-A8AB-8801DA8BA37D}" type="datetimeFigureOut">
              <a:rPr lang="hu-HU" smtClean="0"/>
              <a:pPr/>
              <a:t>2017.02.01.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3DEABB-EC70-43A5-B13A-79DD913FF8E9}"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a:lstStyle/>
          <a:p>
            <a:r>
              <a:rPr kumimoji="0" lang="hu-HU" smtClean="0"/>
              <a:t>Mintacím szerkesztése</a:t>
            </a:r>
            <a:endParaRPr kumimoji="0" lang="en-US"/>
          </a:p>
        </p:txBody>
      </p:sp>
      <p:sp>
        <p:nvSpPr>
          <p:cNvPr id="3" name="Tartalom helye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Tartalom helye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p>
            <a:fld id="{90878FF5-391F-432F-A8AB-8801DA8BA37D}" type="datetimeFigureOut">
              <a:rPr lang="hu-HU" smtClean="0"/>
              <a:pPr/>
              <a:t>2017.02.01.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D3DEABB-EC70-43A5-B13A-79DD913FF8E9}"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tIns="45720" anchor="b"/>
          <a:lstStyle>
            <a:lvl1pPr>
              <a:defRPr/>
            </a:lvl1pPr>
          </a:lstStyle>
          <a:p>
            <a:r>
              <a:rPr kumimoji="0" lang="hu-HU" smtClean="0"/>
              <a:t>Mintacím szerkesztése</a:t>
            </a:r>
            <a:endParaRPr kumimoji="0" lang="en-US"/>
          </a:p>
        </p:txBody>
      </p:sp>
      <p:sp>
        <p:nvSpPr>
          <p:cNvPr id="3" name="Szöveg hely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4" name="Szöveg hely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5" name="Tartalom helye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6" name="Tartalom helye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7" name="Dátum helye 6"/>
          <p:cNvSpPr>
            <a:spLocks noGrp="1"/>
          </p:cNvSpPr>
          <p:nvPr>
            <p:ph type="dt" sz="half" idx="10"/>
          </p:nvPr>
        </p:nvSpPr>
        <p:spPr/>
        <p:txBody>
          <a:bodyPr/>
          <a:lstStyle/>
          <a:p>
            <a:fld id="{90878FF5-391F-432F-A8AB-8801DA8BA37D}" type="datetimeFigureOut">
              <a:rPr lang="hu-HU" smtClean="0"/>
              <a:pPr/>
              <a:t>2017.02.01.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D3DEABB-EC70-43A5-B13A-79DD913FF8E9}"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hu-HU" smtClean="0"/>
              <a:t>Mintacím szerkesztése</a:t>
            </a:r>
            <a:endParaRPr kumimoji="0" lang="en-US"/>
          </a:p>
        </p:txBody>
      </p:sp>
      <p:sp>
        <p:nvSpPr>
          <p:cNvPr id="3" name="Dátum helye 2"/>
          <p:cNvSpPr>
            <a:spLocks noGrp="1"/>
          </p:cNvSpPr>
          <p:nvPr>
            <p:ph type="dt" sz="half" idx="10"/>
          </p:nvPr>
        </p:nvSpPr>
        <p:spPr/>
        <p:txBody>
          <a:bodyPr/>
          <a:lstStyle/>
          <a:p>
            <a:fld id="{90878FF5-391F-432F-A8AB-8801DA8BA37D}" type="datetimeFigureOut">
              <a:rPr lang="hu-HU" smtClean="0"/>
              <a:pPr/>
              <a:t>2017.02.01.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7D3DEABB-EC70-43A5-B13A-79DD913FF8E9}"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0878FF5-391F-432F-A8AB-8801DA8BA37D}" type="datetimeFigureOut">
              <a:rPr lang="hu-HU" smtClean="0"/>
              <a:pPr/>
              <a:t>2017.02.01.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7D3DEABB-EC70-43A5-B13A-79DD913FF8E9}"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hu-HU" smtClean="0"/>
              <a:t>Mintacím szerkesztése</a:t>
            </a:r>
            <a:endParaRPr kumimoji="0" lang="en-US"/>
          </a:p>
        </p:txBody>
      </p:sp>
      <p:sp>
        <p:nvSpPr>
          <p:cNvPr id="3" name="Szöveg hely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hu-HU" smtClean="0"/>
              <a:t>Mintaszöveg szerkesztése</a:t>
            </a:r>
          </a:p>
        </p:txBody>
      </p:sp>
      <p:sp>
        <p:nvSpPr>
          <p:cNvPr id="4" name="Tartalom helye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p>
            <a:fld id="{90878FF5-391F-432F-A8AB-8801DA8BA37D}" type="datetimeFigureOut">
              <a:rPr lang="hu-HU" smtClean="0"/>
              <a:pPr/>
              <a:t>2017.02.01.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D3DEABB-EC70-43A5-B13A-79DD913FF8E9}"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9" name="Egy sarkán kerekítve levágott téglalap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Derékszögű háromszög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Cím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hu-HU" smtClean="0"/>
              <a:t>Mintacím szerkesztése</a:t>
            </a:r>
            <a:endParaRPr kumimoji="0" lang="en-US"/>
          </a:p>
        </p:txBody>
      </p:sp>
      <p:sp>
        <p:nvSpPr>
          <p:cNvPr id="4" name="Szöveg hely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hu-HU" smtClean="0"/>
              <a:t>Mintaszöveg szerkesztése</a:t>
            </a:r>
          </a:p>
        </p:txBody>
      </p:sp>
      <p:sp>
        <p:nvSpPr>
          <p:cNvPr id="5" name="Dátum helye 4"/>
          <p:cNvSpPr>
            <a:spLocks noGrp="1"/>
          </p:cNvSpPr>
          <p:nvPr>
            <p:ph type="dt" sz="half" idx="10"/>
          </p:nvPr>
        </p:nvSpPr>
        <p:spPr/>
        <p:txBody>
          <a:bodyPr/>
          <a:lstStyle/>
          <a:p>
            <a:fld id="{90878FF5-391F-432F-A8AB-8801DA8BA37D}" type="datetimeFigureOut">
              <a:rPr lang="hu-HU" smtClean="0"/>
              <a:pPr/>
              <a:t>2017.02.01.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a:xfrm>
            <a:off x="8077200" y="6356350"/>
            <a:ext cx="609600" cy="365125"/>
          </a:xfrm>
        </p:spPr>
        <p:txBody>
          <a:bodyPr/>
          <a:lstStyle/>
          <a:p>
            <a:fld id="{7D3DEABB-EC70-43A5-B13A-79DD913FF8E9}" type="slidenum">
              <a:rPr lang="hu-HU" smtClean="0"/>
              <a:pPr/>
              <a:t>‹#›</a:t>
            </a:fld>
            <a:endParaRPr lang="hu-HU"/>
          </a:p>
        </p:txBody>
      </p:sp>
      <p:sp>
        <p:nvSpPr>
          <p:cNvPr id="3" name="Kép hely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hu-HU" smtClean="0"/>
              <a:t>Kép beszúrásához kattintson az ikonra</a:t>
            </a:r>
            <a:endParaRPr kumimoji="0" lang="en-US" dirty="0"/>
          </a:p>
        </p:txBody>
      </p:sp>
      <p:sp>
        <p:nvSpPr>
          <p:cNvPr id="10" name="Szabadkézi sokszög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Szabadkézi sokszög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Szabadkézi sokszög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Szabadkézi sokszög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Cím hely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hu-HU" smtClean="0"/>
              <a:t>Mintacím szerkesztése</a:t>
            </a:r>
            <a:endParaRPr kumimoji="0" lang="en-US"/>
          </a:p>
        </p:txBody>
      </p:sp>
      <p:sp>
        <p:nvSpPr>
          <p:cNvPr id="30" name="Szöveg hely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10" name="Dátum hely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0878FF5-391F-432F-A8AB-8801DA8BA37D}" type="datetimeFigureOut">
              <a:rPr lang="hu-HU" smtClean="0"/>
              <a:pPr/>
              <a:t>2017.02.01.</a:t>
            </a:fld>
            <a:endParaRPr lang="hu-HU"/>
          </a:p>
        </p:txBody>
      </p:sp>
      <p:sp>
        <p:nvSpPr>
          <p:cNvPr id="22" name="Élőláb hely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u-HU"/>
          </a:p>
        </p:txBody>
      </p:sp>
      <p:sp>
        <p:nvSpPr>
          <p:cNvPr id="18" name="Dia számának hely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D3DEABB-EC70-43A5-B13A-79DD913FF8E9}" type="slidenum">
              <a:rPr lang="hu-HU" smtClean="0"/>
              <a:pPr/>
              <a:t>‹#›</a:t>
            </a:fld>
            <a:endParaRPr lang="hu-HU"/>
          </a:p>
        </p:txBody>
      </p:sp>
      <p:grpSp>
        <p:nvGrpSpPr>
          <p:cNvPr id="2" name="Csoportba foglalás 1"/>
          <p:cNvGrpSpPr/>
          <p:nvPr/>
        </p:nvGrpSpPr>
        <p:grpSpPr>
          <a:xfrm>
            <a:off x="-19017" y="202408"/>
            <a:ext cx="9180548" cy="649224"/>
            <a:chOff x="-19045" y="216550"/>
            <a:chExt cx="9180548" cy="649224"/>
          </a:xfrm>
        </p:grpSpPr>
        <p:sp>
          <p:nvSpPr>
            <p:cNvPr id="12" name="Szabadkézi sokszög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Szabadkézi sokszög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7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6" name="Téglalap 5"/>
          <p:cNvSpPr/>
          <p:nvPr/>
        </p:nvSpPr>
        <p:spPr>
          <a:xfrm>
            <a:off x="3131840" y="3861048"/>
            <a:ext cx="5544616" cy="1200329"/>
          </a:xfrm>
          <a:prstGeom prst="rect">
            <a:avLst/>
          </a:prstGeom>
        </p:spPr>
        <p:txBody>
          <a:bodyPr wrap="square">
            <a:spAutoFit/>
          </a:bodyPr>
          <a:lstStyle/>
          <a:p>
            <a:pPr algn="r" fontAlgn="base"/>
            <a:r>
              <a:rPr lang="hu-HU" dirty="0" smtClean="0">
                <a:solidFill>
                  <a:schemeClr val="bg1"/>
                </a:solidFill>
                <a:effectLst>
                  <a:outerShdw blurRad="38100" dist="38100" dir="2700000" algn="tl">
                    <a:srgbClr val="000000">
                      <a:alpha val="43137"/>
                    </a:srgbClr>
                  </a:outerShdw>
                </a:effectLst>
                <a:latin typeface="Bookman Old Style" pitchFamily="18" charset="0"/>
              </a:rPr>
              <a:t>György-Ambrus </a:t>
            </a:r>
            <a:r>
              <a:rPr lang="hu-HU" dirty="0">
                <a:solidFill>
                  <a:schemeClr val="bg1"/>
                </a:solidFill>
                <a:effectLst>
                  <a:outerShdw blurRad="38100" dist="38100" dir="2700000" algn="tl">
                    <a:srgbClr val="000000">
                      <a:alpha val="43137"/>
                    </a:srgbClr>
                  </a:outerShdw>
                </a:effectLst>
                <a:latin typeface="Bookman Old Style" pitchFamily="18" charset="0"/>
              </a:rPr>
              <a:t>B</a:t>
            </a:r>
            <a:r>
              <a:rPr lang="hu-HU" dirty="0" smtClean="0">
                <a:solidFill>
                  <a:schemeClr val="bg1"/>
                </a:solidFill>
                <a:effectLst>
                  <a:outerShdw blurRad="38100" dist="38100" dir="2700000" algn="tl">
                    <a:srgbClr val="000000">
                      <a:alpha val="43137"/>
                    </a:srgbClr>
                  </a:outerShdw>
                </a:effectLst>
                <a:latin typeface="Bookman Old Style" pitchFamily="18" charset="0"/>
              </a:rPr>
              <a:t>ernadett 8.a</a:t>
            </a:r>
          </a:p>
          <a:p>
            <a:pPr algn="r" fontAlgn="base"/>
            <a:r>
              <a:rPr lang="hu-HU" dirty="0" smtClean="0">
                <a:solidFill>
                  <a:schemeClr val="bg1"/>
                </a:solidFill>
                <a:effectLst>
                  <a:outerShdw blurRad="38100" dist="38100" dir="2700000" algn="tl">
                    <a:srgbClr val="000000">
                      <a:alpha val="43137"/>
                    </a:srgbClr>
                  </a:outerShdw>
                </a:effectLst>
                <a:latin typeface="Bookman Old Style" pitchFamily="18" charset="0"/>
              </a:rPr>
              <a:t>Felkészítő tanár neve: </a:t>
            </a:r>
            <a:r>
              <a:rPr lang="hu-HU" dirty="0">
                <a:solidFill>
                  <a:schemeClr val="bg1"/>
                </a:solidFill>
                <a:effectLst>
                  <a:outerShdw blurRad="38100" dist="38100" dir="2700000" algn="tl">
                    <a:srgbClr val="000000">
                      <a:alpha val="43137"/>
                    </a:srgbClr>
                  </a:outerShdw>
                </a:effectLst>
                <a:latin typeface="Bookman Old Style" pitchFamily="18" charset="0"/>
              </a:rPr>
              <a:t>S</a:t>
            </a:r>
            <a:r>
              <a:rPr lang="hu-HU" dirty="0" smtClean="0">
                <a:solidFill>
                  <a:schemeClr val="bg1"/>
                </a:solidFill>
                <a:effectLst>
                  <a:outerShdw blurRad="38100" dist="38100" dir="2700000" algn="tl">
                    <a:srgbClr val="000000">
                      <a:alpha val="43137"/>
                    </a:srgbClr>
                  </a:outerShdw>
                </a:effectLst>
                <a:latin typeface="Bookman Old Style" pitchFamily="18" charset="0"/>
              </a:rPr>
              <a:t>alamon Róza</a:t>
            </a:r>
          </a:p>
          <a:p>
            <a:pPr algn="r" fontAlgn="base"/>
            <a:r>
              <a:rPr lang="hu-HU" dirty="0" smtClean="0">
                <a:solidFill>
                  <a:schemeClr val="bg1"/>
                </a:solidFill>
                <a:effectLst>
                  <a:outerShdw blurRad="38100" dist="38100" dir="2700000" algn="tl">
                    <a:srgbClr val="000000">
                      <a:alpha val="43137"/>
                    </a:srgbClr>
                  </a:outerShdw>
                </a:effectLst>
                <a:latin typeface="Bookman Old Style" pitchFamily="18" charset="0"/>
              </a:rPr>
              <a:t>Dr. Török </a:t>
            </a:r>
            <a:r>
              <a:rPr lang="hu-HU" dirty="0">
                <a:solidFill>
                  <a:schemeClr val="bg1"/>
                </a:solidFill>
                <a:effectLst>
                  <a:outerShdw blurRad="38100" dist="38100" dir="2700000" algn="tl">
                    <a:srgbClr val="000000">
                      <a:alpha val="43137"/>
                    </a:srgbClr>
                  </a:outerShdw>
                </a:effectLst>
                <a:latin typeface="Bookman Old Style" pitchFamily="18" charset="0"/>
              </a:rPr>
              <a:t>B</a:t>
            </a:r>
            <a:r>
              <a:rPr lang="hu-HU" dirty="0" smtClean="0">
                <a:solidFill>
                  <a:schemeClr val="bg1"/>
                </a:solidFill>
                <a:effectLst>
                  <a:outerShdw blurRad="38100" dist="38100" dir="2700000" algn="tl">
                    <a:srgbClr val="000000">
                      <a:alpha val="43137"/>
                    </a:srgbClr>
                  </a:outerShdw>
                </a:effectLst>
                <a:latin typeface="Bookman Old Style" pitchFamily="18" charset="0"/>
              </a:rPr>
              <a:t>éla Általános Iskola</a:t>
            </a:r>
          </a:p>
          <a:p>
            <a:pPr algn="r" fontAlgn="base"/>
            <a:r>
              <a:rPr lang="hu-HU" dirty="0" smtClean="0">
                <a:solidFill>
                  <a:schemeClr val="bg1"/>
                </a:solidFill>
                <a:effectLst>
                  <a:outerShdw blurRad="38100" dist="38100" dir="2700000" algn="tl">
                    <a:srgbClr val="000000">
                      <a:alpha val="43137"/>
                    </a:srgbClr>
                  </a:outerShdw>
                </a:effectLst>
                <a:latin typeface="Bookman Old Style" pitchFamily="18" charset="0"/>
              </a:rPr>
              <a:t>1142. Budapest, </a:t>
            </a:r>
            <a:r>
              <a:rPr lang="hu-HU" dirty="0" err="1" smtClean="0">
                <a:solidFill>
                  <a:schemeClr val="bg1"/>
                </a:solidFill>
                <a:effectLst>
                  <a:outerShdw blurRad="38100" dist="38100" dir="2700000" algn="tl">
                    <a:srgbClr val="000000">
                      <a:alpha val="43137"/>
                    </a:srgbClr>
                  </a:outerShdw>
                </a:effectLst>
                <a:latin typeface="Bookman Old Style" pitchFamily="18" charset="0"/>
              </a:rPr>
              <a:t>Rákospatak</a:t>
            </a:r>
            <a:r>
              <a:rPr lang="hu-HU" dirty="0" smtClean="0">
                <a:solidFill>
                  <a:schemeClr val="bg1"/>
                </a:solidFill>
                <a:effectLst>
                  <a:outerShdw blurRad="38100" dist="38100" dir="2700000" algn="tl">
                    <a:srgbClr val="000000">
                      <a:alpha val="43137"/>
                    </a:srgbClr>
                  </a:outerShdw>
                </a:effectLst>
                <a:latin typeface="Bookman Old Style" pitchFamily="18" charset="0"/>
              </a:rPr>
              <a:t> utca 101.</a:t>
            </a:r>
            <a:endParaRPr lang="hu-HU" dirty="0">
              <a:solidFill>
                <a:schemeClr val="bg1"/>
              </a:solidFill>
              <a:effectLst>
                <a:outerShdw blurRad="38100" dist="38100" dir="2700000" algn="tl">
                  <a:srgbClr val="000000">
                    <a:alpha val="43137"/>
                  </a:srgbClr>
                </a:outerShdw>
              </a:effectLst>
              <a:latin typeface="Bookman Old Style" pitchFamily="18" charset="0"/>
            </a:endParaRPr>
          </a:p>
        </p:txBody>
      </p:sp>
      <p:sp>
        <p:nvSpPr>
          <p:cNvPr id="8" name="Alcím 7"/>
          <p:cNvSpPr>
            <a:spLocks noGrp="1"/>
          </p:cNvSpPr>
          <p:nvPr>
            <p:ph type="subTitle" idx="1"/>
          </p:nvPr>
        </p:nvSpPr>
        <p:spPr>
          <a:xfrm>
            <a:off x="827584" y="1412776"/>
            <a:ext cx="7854696" cy="792088"/>
          </a:xfrm>
        </p:spPr>
        <p:txBody>
          <a:bodyP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hu-HU" sz="2400"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Erre használom az internetet ( a kedvenc webhely (</a:t>
            </a:r>
            <a:r>
              <a:rPr lang="hu-HU" sz="2400" b="1" i="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ek</a:t>
            </a:r>
            <a:r>
              <a:rPr lang="hu-HU" sz="2400"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vagy felhasználási módok bemutatása)</a:t>
            </a:r>
            <a:endParaRPr lang="hu-HU" sz="2400" b="1" i="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75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539552" y="332656"/>
            <a:ext cx="7488832" cy="1754326"/>
          </a:xfrm>
          <a:prstGeom prst="rect">
            <a:avLst/>
          </a:prstGeom>
        </p:spPr>
        <p:txBody>
          <a:bodyPr wrap="square">
            <a:spAutoFit/>
          </a:bodyPr>
          <a:lstStyle/>
          <a:p>
            <a:r>
              <a:rPr lang="hu-HU" dirty="0" smtClean="0"/>
              <a:t>Az </a:t>
            </a:r>
            <a:r>
              <a:rPr lang="hu-HU" dirty="0" err="1" smtClean="0"/>
              <a:t>Instagram</a:t>
            </a:r>
            <a:r>
              <a:rPr lang="hu-HU" dirty="0" smtClean="0"/>
              <a:t> alapja egy mobiltelefonra telepíthető alkalmazás, amivel a mobilon készített fényképeket jópofa (művészi hatású) szűrőkkel lehet ellátni.</a:t>
            </a:r>
            <a:br>
              <a:rPr lang="hu-HU" dirty="0" smtClean="0"/>
            </a:br>
            <a:r>
              <a:rPr lang="hu-HU" dirty="0" smtClean="0"/>
              <a:t>A legtöbb embernek valószínűleg ez a legizgalmasabb: a leghétköznapibb fényképet is pár mozdulattal olyanná lehet varázsolni, mintha profi fotós készítette volna. Legalább is majdnem. ………</a:t>
            </a:r>
            <a:endParaRPr lang="hu-HU" dirty="0"/>
          </a:p>
        </p:txBody>
      </p:sp>
      <p:sp>
        <p:nvSpPr>
          <p:cNvPr id="5" name="Téglalap 4"/>
          <p:cNvSpPr/>
          <p:nvPr/>
        </p:nvSpPr>
        <p:spPr>
          <a:xfrm>
            <a:off x="467544" y="2132856"/>
            <a:ext cx="8208912" cy="1200329"/>
          </a:xfrm>
          <a:prstGeom prst="rect">
            <a:avLst/>
          </a:prstGeom>
        </p:spPr>
        <p:txBody>
          <a:bodyPr wrap="square">
            <a:spAutoFit/>
          </a:bodyPr>
          <a:lstStyle/>
          <a:p>
            <a:r>
              <a:rPr lang="hu-HU" dirty="0" smtClean="0"/>
              <a:t>De igazából az </a:t>
            </a:r>
            <a:r>
              <a:rPr lang="hu-HU" dirty="0" err="1" smtClean="0"/>
              <a:t>Instagram</a:t>
            </a:r>
            <a:r>
              <a:rPr lang="hu-HU" dirty="0" smtClean="0"/>
              <a:t> maga is egy közösségi hálózat.</a:t>
            </a:r>
            <a:br>
              <a:rPr lang="hu-HU" dirty="0" smtClean="0"/>
            </a:br>
            <a:r>
              <a:rPr lang="hu-HU" dirty="0" smtClean="0"/>
              <a:t>Ugyanis a felhasználók az </a:t>
            </a:r>
            <a:r>
              <a:rPr lang="hu-HU" dirty="0" err="1" smtClean="0"/>
              <a:t>Instagramon</a:t>
            </a:r>
            <a:r>
              <a:rPr lang="hu-HU" dirty="0" smtClean="0"/>
              <a:t> belül tudják követni egymást, tudják </a:t>
            </a:r>
            <a:r>
              <a:rPr lang="hu-HU" dirty="0" err="1" smtClean="0"/>
              <a:t>lájkolni</a:t>
            </a:r>
            <a:r>
              <a:rPr lang="hu-HU" dirty="0" smtClean="0"/>
              <a:t> egymás képeit, és hozzá is tudnak szólni azokhoz.</a:t>
            </a:r>
            <a:br>
              <a:rPr lang="hu-HU" dirty="0" smtClean="0"/>
            </a:br>
            <a:r>
              <a:rPr lang="hu-HU" dirty="0" smtClean="0"/>
              <a:t>Így néha érdekes párbeszédek alakulnak ki egy-egy kép mellett.</a:t>
            </a:r>
            <a:endParaRPr lang="hu-HU" dirty="0"/>
          </a:p>
        </p:txBody>
      </p:sp>
      <p:pic>
        <p:nvPicPr>
          <p:cNvPr id="3074" name="Picture 2" descr="d:\Users\Tanuló\Desktop\kép bettike drága\instagramfoto-2.png"/>
          <p:cNvPicPr>
            <a:picLocks noChangeAspect="1" noChangeArrowheads="1"/>
          </p:cNvPicPr>
          <p:nvPr/>
        </p:nvPicPr>
        <p:blipFill>
          <a:blip r:embed="rId2" cstate="print"/>
          <a:srcRect/>
          <a:stretch>
            <a:fillRect/>
          </a:stretch>
        </p:blipFill>
        <p:spPr bwMode="auto">
          <a:xfrm>
            <a:off x="971600" y="3645024"/>
            <a:ext cx="7364413" cy="3048000"/>
          </a:xfrm>
          <a:prstGeom prst="rect">
            <a:avLst/>
          </a:prstGeom>
          <a:noFill/>
        </p:spPr>
      </p:pic>
      <p:sp>
        <p:nvSpPr>
          <p:cNvPr id="9" name="Téglalap 8"/>
          <p:cNvSpPr/>
          <p:nvPr/>
        </p:nvSpPr>
        <p:spPr>
          <a:xfrm>
            <a:off x="0" y="6642556"/>
            <a:ext cx="4572000" cy="215444"/>
          </a:xfrm>
          <a:prstGeom prst="rect">
            <a:avLst/>
          </a:prstGeom>
        </p:spPr>
        <p:txBody>
          <a:bodyPr>
            <a:spAutoFit/>
          </a:bodyPr>
          <a:lstStyle/>
          <a:p>
            <a:r>
              <a:rPr lang="hu-HU" sz="800" dirty="0" smtClean="0">
                <a:sym typeface="Wingdings 2"/>
              </a:rPr>
              <a:t></a:t>
            </a:r>
            <a:r>
              <a:rPr lang="hu-HU" sz="800" dirty="0" smtClean="0"/>
              <a:t>http://kozossegikalandozasok.hu/2012/04/10/mi-az-az-instagram/</a:t>
            </a:r>
            <a:endParaRPr lang="hu-HU" sz="800" dirty="0"/>
          </a:p>
        </p:txBody>
      </p:sp>
    </p:spTree>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r>
              <a:rPr lang="hu-HU" dirty="0" smtClean="0"/>
              <a:t>❶</a:t>
            </a:r>
            <a:r>
              <a:rPr lang="hu-HU" b="1" i="1" dirty="0" smtClean="0"/>
              <a:t>Az </a:t>
            </a:r>
            <a:r>
              <a:rPr lang="hu-HU" b="1" i="1" dirty="0" err="1" smtClean="0"/>
              <a:t>instagram</a:t>
            </a:r>
            <a:r>
              <a:rPr lang="hu-HU" b="1" i="1" dirty="0" smtClean="0"/>
              <a:t> miben változott?</a:t>
            </a:r>
          </a:p>
          <a:p>
            <a:r>
              <a:rPr lang="hu-HU" sz="3600" dirty="0" smtClean="0">
                <a:sym typeface="Wingdings 2"/>
              </a:rPr>
              <a:t></a:t>
            </a:r>
            <a:r>
              <a:rPr lang="hu-HU" b="1" i="1" dirty="0" smtClean="0"/>
              <a:t>Mi az a </a:t>
            </a:r>
            <a:r>
              <a:rPr lang="hu-HU" b="1" i="1" dirty="0" err="1" smtClean="0"/>
              <a:t>instagram</a:t>
            </a:r>
            <a:r>
              <a:rPr lang="hu-HU" b="1" i="1" dirty="0" smtClean="0"/>
              <a:t>?</a:t>
            </a:r>
          </a:p>
          <a:p>
            <a:r>
              <a:rPr lang="hu-HU" sz="3200" dirty="0" smtClean="0">
                <a:sym typeface="Wingdings 2"/>
              </a:rPr>
              <a:t> </a:t>
            </a:r>
            <a:r>
              <a:rPr lang="hu-HU" b="1" i="1" dirty="0" smtClean="0">
                <a:sym typeface="Wingdings 2"/>
              </a:rPr>
              <a:t>Milyen </a:t>
            </a:r>
            <a:r>
              <a:rPr lang="hu-HU" b="1" i="1" dirty="0" err="1" smtClean="0">
                <a:sym typeface="Wingdings 2"/>
              </a:rPr>
              <a:t>ingyenesWebhelyeket</a:t>
            </a:r>
            <a:r>
              <a:rPr lang="hu-HU" b="1" i="1" dirty="0" smtClean="0">
                <a:sym typeface="Wingdings 2"/>
              </a:rPr>
              <a:t> ismersz?</a:t>
            </a:r>
            <a:endParaRPr lang="hu-HU" b="1" i="1" dirty="0"/>
          </a:p>
        </p:txBody>
      </p:sp>
      <p:sp>
        <p:nvSpPr>
          <p:cNvPr id="4" name="Téglalap 3"/>
          <p:cNvSpPr/>
          <p:nvPr/>
        </p:nvSpPr>
        <p:spPr>
          <a:xfrm>
            <a:off x="3143240" y="285728"/>
            <a:ext cx="2121094" cy="584775"/>
          </a:xfrm>
          <a:prstGeom prst="rect">
            <a:avLst/>
          </a:prstGeom>
          <a:noFill/>
        </p:spPr>
        <p:txBody>
          <a:bodyPr wrap="none" lIns="91440" tIns="45720" rIns="91440" bIns="45720">
            <a:spAutoFit/>
          </a:bodyPr>
          <a:lstStyle/>
          <a:p>
            <a:pPr algn="ctr"/>
            <a:r>
              <a:rPr lang="hu-HU"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Kérdések:</a:t>
            </a:r>
            <a:endParaRPr lang="hu-H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Akciógomb: Tovább vagy Következő 4">
            <a:hlinkClick r:id="rId2" action="ppaction://hlinksldjump" highlightClick="1"/>
          </p:cNvPr>
          <p:cNvSpPr/>
          <p:nvPr/>
        </p:nvSpPr>
        <p:spPr>
          <a:xfrm>
            <a:off x="467544" y="5877272"/>
            <a:ext cx="1368152" cy="64807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714348" y="1071546"/>
            <a:ext cx="7890100" cy="5632311"/>
          </a:xfrm>
          <a:prstGeom prst="rect">
            <a:avLst/>
          </a:prstGeom>
        </p:spPr>
        <p:txBody>
          <a:bodyPr wrap="square">
            <a:spAutoFit/>
          </a:bodyPr>
          <a:lstStyle/>
          <a:p>
            <a:r>
              <a:rPr lang="hu-HU" dirty="0" smtClean="0"/>
              <a:t>1.a) A stílusa majdhogy nem teljes egészében maradt a régi, viszont   az egész fekete-fehér színre  váltott és sokkal letisztultabb a dizájn. </a:t>
            </a:r>
          </a:p>
          <a:p>
            <a:r>
              <a:rPr lang="hu-HU" dirty="0" smtClean="0"/>
              <a:t>1.b)  a stílusa majdhogy nem teljes egészben maradt a régi,viszont az egész </a:t>
            </a:r>
          </a:p>
          <a:p>
            <a:r>
              <a:rPr lang="hu-HU" dirty="0" smtClean="0"/>
              <a:t>kék-fekete színre váltott.</a:t>
            </a:r>
          </a:p>
          <a:p>
            <a:endParaRPr lang="hu-HU" dirty="0" smtClean="0"/>
          </a:p>
          <a:p>
            <a:endParaRPr lang="hu-HU" dirty="0" smtClean="0"/>
          </a:p>
          <a:p>
            <a:endParaRPr lang="hu-HU" dirty="0" smtClean="0"/>
          </a:p>
          <a:p>
            <a:endParaRPr lang="hu-HU" dirty="0" smtClean="0"/>
          </a:p>
          <a:p>
            <a:endParaRPr lang="hu-HU" dirty="0" smtClean="0"/>
          </a:p>
          <a:p>
            <a:endParaRPr lang="hu-HU" dirty="0" smtClean="0"/>
          </a:p>
          <a:p>
            <a:endParaRPr lang="hu-HU" dirty="0" smtClean="0"/>
          </a:p>
          <a:p>
            <a:endParaRPr lang="hu-HU" dirty="0" smtClean="0"/>
          </a:p>
          <a:p>
            <a:endParaRPr lang="hu-HU" dirty="0" smtClean="0"/>
          </a:p>
          <a:p>
            <a:endParaRPr lang="hu-HU" dirty="0" smtClean="0"/>
          </a:p>
          <a:p>
            <a:endParaRPr lang="hu-HU" dirty="0" smtClean="0"/>
          </a:p>
          <a:p>
            <a:endParaRPr lang="hu-HU" dirty="0" smtClean="0"/>
          </a:p>
          <a:p>
            <a:endParaRPr lang="hu-HU" dirty="0" smtClean="0"/>
          </a:p>
          <a:p>
            <a:endParaRPr lang="hu-HU" dirty="0" smtClean="0"/>
          </a:p>
          <a:p>
            <a:endParaRPr lang="hu-HU" dirty="0" smtClean="0"/>
          </a:p>
          <a:p>
            <a:endParaRPr lang="hu-HU" dirty="0" smtClean="0"/>
          </a:p>
        </p:txBody>
      </p:sp>
      <p:sp>
        <p:nvSpPr>
          <p:cNvPr id="5" name="Téglalap 4"/>
          <p:cNvSpPr/>
          <p:nvPr/>
        </p:nvSpPr>
        <p:spPr>
          <a:xfrm>
            <a:off x="3143240" y="214290"/>
            <a:ext cx="2008691" cy="584775"/>
          </a:xfrm>
          <a:prstGeom prst="rect">
            <a:avLst/>
          </a:prstGeom>
          <a:noFill/>
        </p:spPr>
        <p:txBody>
          <a:bodyPr wrap="none" lIns="91440" tIns="45720" rIns="91440" bIns="45720">
            <a:spAutoFit/>
          </a:bodyPr>
          <a:lstStyle/>
          <a:p>
            <a:pPr algn="ctr"/>
            <a:r>
              <a:rPr lang="hu-HU"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Válaszok:</a:t>
            </a:r>
            <a:endParaRPr lang="hu-H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Akciógomb: Tovább vagy Következő 6">
            <a:hlinkClick r:id="rId2" action="ppaction://hlinksldjump" highlightClick="1"/>
          </p:cNvPr>
          <p:cNvSpPr/>
          <p:nvPr/>
        </p:nvSpPr>
        <p:spPr>
          <a:xfrm>
            <a:off x="6660232" y="1412776"/>
            <a:ext cx="504056"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Akciógomb: Tovább vagy Következő 7">
            <a:hlinkClick r:id="rId3" action="ppaction://hlinksldjump" highlightClick="1"/>
          </p:cNvPr>
          <p:cNvSpPr/>
          <p:nvPr/>
        </p:nvSpPr>
        <p:spPr>
          <a:xfrm>
            <a:off x="3347864" y="1988840"/>
            <a:ext cx="504056"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Téglalap 5"/>
          <p:cNvSpPr/>
          <p:nvPr/>
        </p:nvSpPr>
        <p:spPr>
          <a:xfrm>
            <a:off x="683568" y="2420888"/>
            <a:ext cx="7789248" cy="1200329"/>
          </a:xfrm>
          <a:prstGeom prst="rect">
            <a:avLst/>
          </a:prstGeom>
        </p:spPr>
        <p:txBody>
          <a:bodyPr wrap="none">
            <a:spAutoFit/>
          </a:bodyPr>
          <a:lstStyle/>
          <a:p>
            <a:r>
              <a:rPr lang="hu-HU" dirty="0" smtClean="0">
                <a:sym typeface="Wingdings 2"/>
              </a:rPr>
              <a:t>2.a) </a:t>
            </a:r>
            <a:r>
              <a:rPr lang="hu-HU" dirty="0" smtClean="0"/>
              <a:t>Az </a:t>
            </a:r>
            <a:r>
              <a:rPr lang="hu-HU" dirty="0" err="1" smtClean="0"/>
              <a:t>Instagram</a:t>
            </a:r>
            <a:r>
              <a:rPr lang="hu-HU" dirty="0" smtClean="0"/>
              <a:t> alapja egy mobiltelefonra telepíthető </a:t>
            </a:r>
          </a:p>
          <a:p>
            <a:r>
              <a:rPr lang="hu-HU" dirty="0" smtClean="0"/>
              <a:t>alkalmazás, amivel a mobilon készített fényképeket.</a:t>
            </a:r>
          </a:p>
          <a:p>
            <a:r>
              <a:rPr lang="hu-HU" dirty="0" smtClean="0"/>
              <a:t>2.b) A </a:t>
            </a:r>
            <a:r>
              <a:rPr lang="hu-HU" dirty="0" err="1" smtClean="0"/>
              <a:t>WhatsApp</a:t>
            </a:r>
            <a:r>
              <a:rPr lang="hu-HU" dirty="0" smtClean="0"/>
              <a:t> alapja mobiltelefonra tölthető alkalmazás,amivel a </a:t>
            </a:r>
            <a:r>
              <a:rPr lang="hu-HU" dirty="0" err="1" smtClean="0"/>
              <a:t>tableten</a:t>
            </a:r>
            <a:endParaRPr lang="hu-HU" dirty="0" smtClean="0"/>
          </a:p>
          <a:p>
            <a:r>
              <a:rPr lang="hu-HU" dirty="0" smtClean="0"/>
              <a:t>készített fényképeket.</a:t>
            </a:r>
            <a:endParaRPr lang="hu-HU" dirty="0"/>
          </a:p>
        </p:txBody>
      </p:sp>
      <p:sp>
        <p:nvSpPr>
          <p:cNvPr id="9" name="Akciógomb: Tovább vagy Következő 8">
            <a:hlinkClick r:id="rId2" action="ppaction://hlinksldjump" highlightClick="1"/>
          </p:cNvPr>
          <p:cNvSpPr/>
          <p:nvPr/>
        </p:nvSpPr>
        <p:spPr>
          <a:xfrm>
            <a:off x="5940152" y="2708920"/>
            <a:ext cx="576064"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Akciógomb: Tovább vagy Következő 9">
            <a:hlinkClick r:id="rId3" action="ppaction://hlinksldjump" highlightClick="1"/>
          </p:cNvPr>
          <p:cNvSpPr/>
          <p:nvPr/>
        </p:nvSpPr>
        <p:spPr>
          <a:xfrm>
            <a:off x="3059832" y="3284984"/>
            <a:ext cx="504056"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p:cNvSpPr/>
          <p:nvPr/>
        </p:nvSpPr>
        <p:spPr>
          <a:xfrm>
            <a:off x="611560" y="3645024"/>
            <a:ext cx="1789272" cy="2031325"/>
          </a:xfrm>
          <a:prstGeom prst="rect">
            <a:avLst/>
          </a:prstGeom>
        </p:spPr>
        <p:txBody>
          <a:bodyPr wrap="none">
            <a:spAutoFit/>
          </a:bodyPr>
          <a:lstStyle/>
          <a:p>
            <a:r>
              <a:rPr lang="hu-HU" dirty="0" smtClean="0">
                <a:ln w="1905"/>
                <a:effectLst>
                  <a:innerShdw blurRad="69850" dist="43180" dir="5400000">
                    <a:srgbClr val="000000">
                      <a:alpha val="65000"/>
                    </a:srgbClr>
                  </a:innerShdw>
                </a:effectLst>
              </a:rPr>
              <a:t>3.a)</a:t>
            </a:r>
            <a:r>
              <a:rPr lang="hu-HU" dirty="0" smtClean="0"/>
              <a:t> –</a:t>
            </a:r>
            <a:r>
              <a:rPr lang="hu-HU" dirty="0" err="1" smtClean="0"/>
              <a:t>origo.hu</a:t>
            </a:r>
            <a:endParaRPr lang="hu-HU" dirty="0" smtClean="0"/>
          </a:p>
          <a:p>
            <a:r>
              <a:rPr lang="hu-HU" dirty="0" smtClean="0"/>
              <a:t>        </a:t>
            </a:r>
            <a:r>
              <a:rPr lang="hu-HU" dirty="0" err="1" smtClean="0"/>
              <a:t>-weblap.hu</a:t>
            </a:r>
            <a:endParaRPr lang="hu-HU" dirty="0" smtClean="0"/>
          </a:p>
          <a:p>
            <a:r>
              <a:rPr lang="hu-HU" dirty="0" smtClean="0"/>
              <a:t>       - hír.24.hu</a:t>
            </a:r>
          </a:p>
          <a:p>
            <a:r>
              <a:rPr lang="hu-HU" dirty="0" smtClean="0">
                <a:ln w="1905"/>
                <a:effectLst>
                  <a:innerShdw blurRad="69850" dist="43180" dir="5400000">
                    <a:srgbClr val="000000">
                      <a:alpha val="65000"/>
                    </a:srgbClr>
                  </a:innerShdw>
                </a:effectLst>
              </a:rPr>
              <a:t> </a:t>
            </a:r>
            <a:r>
              <a:rPr lang="hu-HU" dirty="0" smtClean="0"/>
              <a:t>3.b)</a:t>
            </a:r>
            <a:r>
              <a:rPr lang="hu-HU" dirty="0" smtClean="0">
                <a:ln w="1905"/>
                <a:effectLst>
                  <a:innerShdw blurRad="69850" dist="43180" dir="5400000">
                    <a:srgbClr val="000000">
                      <a:alpha val="65000"/>
                    </a:srgbClr>
                  </a:innerShdw>
                </a:effectLst>
              </a:rPr>
              <a:t>– </a:t>
            </a:r>
            <a:r>
              <a:rPr lang="hu-HU" dirty="0" err="1" smtClean="0">
                <a:ln w="1905"/>
                <a:effectLst>
                  <a:innerShdw blurRad="69850" dist="43180" dir="5400000">
                    <a:srgbClr val="000000">
                      <a:alpha val="65000"/>
                    </a:srgbClr>
                  </a:innerShdw>
                </a:effectLst>
              </a:rPr>
              <a:t>atw.hu</a:t>
            </a:r>
            <a:endParaRPr lang="hu-HU" dirty="0" smtClean="0">
              <a:ln w="1905"/>
              <a:effectLst>
                <a:innerShdw blurRad="69850" dist="43180" dir="5400000">
                  <a:srgbClr val="000000">
                    <a:alpha val="65000"/>
                  </a:srgbClr>
                </a:innerShdw>
              </a:effectLst>
            </a:endParaRPr>
          </a:p>
          <a:p>
            <a:r>
              <a:rPr lang="hu-HU" dirty="0" smtClean="0">
                <a:ln w="1905"/>
                <a:effectLst>
                  <a:innerShdw blurRad="69850" dist="43180" dir="5400000">
                    <a:srgbClr val="000000">
                      <a:alpha val="65000"/>
                    </a:srgbClr>
                  </a:innerShdw>
                </a:effectLst>
              </a:rPr>
              <a:t>       - </a:t>
            </a:r>
            <a:r>
              <a:rPr lang="hu-HU" dirty="0" err="1" smtClean="0">
                <a:ln w="1905"/>
                <a:effectLst>
                  <a:innerShdw blurRad="69850" dist="43180" dir="5400000">
                    <a:srgbClr val="000000">
                      <a:alpha val="65000"/>
                    </a:srgbClr>
                  </a:innerShdw>
                </a:effectLst>
              </a:rPr>
              <a:t>shp.hu</a:t>
            </a:r>
            <a:endParaRPr lang="hu-HU" dirty="0" smtClean="0">
              <a:ln w="1905"/>
              <a:effectLst>
                <a:innerShdw blurRad="69850" dist="43180" dir="5400000">
                  <a:srgbClr val="000000">
                    <a:alpha val="65000"/>
                  </a:srgbClr>
                </a:innerShdw>
              </a:effectLst>
            </a:endParaRPr>
          </a:p>
          <a:p>
            <a:r>
              <a:rPr lang="hu-HU" dirty="0" smtClean="0"/>
              <a:t>       - </a:t>
            </a:r>
            <a:r>
              <a:rPr lang="hu-HU" dirty="0" err="1" smtClean="0"/>
              <a:t>hupont.hu</a:t>
            </a:r>
            <a:endParaRPr lang="hu-HU" dirty="0" smtClean="0"/>
          </a:p>
          <a:p>
            <a:endParaRPr lang="hu-HU" dirty="0"/>
          </a:p>
        </p:txBody>
      </p:sp>
      <p:sp>
        <p:nvSpPr>
          <p:cNvPr id="12" name="Akciógomb: Tovább vagy Következő 11">
            <a:hlinkClick r:id="rId3" action="ppaction://hlinksldjump" highlightClick="1"/>
          </p:cNvPr>
          <p:cNvSpPr/>
          <p:nvPr/>
        </p:nvSpPr>
        <p:spPr>
          <a:xfrm>
            <a:off x="2267744" y="4221088"/>
            <a:ext cx="576064"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Akciógomb: Tovább vagy Következő 12">
            <a:hlinkClick r:id="rId2" action="ppaction://hlinksldjump" highlightClick="1"/>
          </p:cNvPr>
          <p:cNvSpPr/>
          <p:nvPr/>
        </p:nvSpPr>
        <p:spPr>
          <a:xfrm>
            <a:off x="2483768" y="5013176"/>
            <a:ext cx="504056"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Akciógomb: Tovább vagy Következő 1">
            <a:hlinkClick r:id="rId4" action="ppaction://hlinksldjump" highlightClick="1"/>
          </p:cNvPr>
          <p:cNvSpPr/>
          <p:nvPr/>
        </p:nvSpPr>
        <p:spPr>
          <a:xfrm>
            <a:off x="7020272" y="6021288"/>
            <a:ext cx="1296144" cy="504056"/>
          </a:xfrm>
          <a:prstGeom prst="actionButtonForwardNex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smtClean="0"/>
              <a:t>Jó válasz</a:t>
            </a:r>
            <a:endParaRPr lang="hu-HU" dirty="0"/>
          </a:p>
        </p:txBody>
      </p:sp>
      <p:pic>
        <p:nvPicPr>
          <p:cNvPr id="5122" name="Picture 2" descr="Képtalálat a következőre: „mosolygó”"/>
          <p:cNvPicPr>
            <a:picLocks noChangeAspect="1" noChangeArrowheads="1"/>
          </p:cNvPicPr>
          <p:nvPr/>
        </p:nvPicPr>
        <p:blipFill>
          <a:blip r:embed="rId2" cstate="print"/>
          <a:srcRect/>
          <a:stretch>
            <a:fillRect/>
          </a:stretch>
        </p:blipFill>
        <p:spPr bwMode="auto">
          <a:xfrm>
            <a:off x="1763688" y="2204864"/>
            <a:ext cx="5133034" cy="3286547"/>
          </a:xfrm>
          <a:prstGeom prst="rect">
            <a:avLst/>
          </a:prstGeom>
          <a:noFill/>
        </p:spPr>
      </p:pic>
      <p:sp>
        <p:nvSpPr>
          <p:cNvPr id="4" name="Akciógomb: Vissza vagy Előző 3">
            <a:hlinkClick r:id="rId3" action="ppaction://hlinksldjump" highlightClick="1"/>
          </p:cNvPr>
          <p:cNvSpPr/>
          <p:nvPr/>
        </p:nvSpPr>
        <p:spPr>
          <a:xfrm>
            <a:off x="179512" y="5949280"/>
            <a:ext cx="1368152" cy="7200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smtClean="0"/>
              <a:t>Rossz válasz</a:t>
            </a:r>
            <a:endParaRPr lang="hu-HU" dirty="0"/>
          </a:p>
        </p:txBody>
      </p:sp>
      <p:pic>
        <p:nvPicPr>
          <p:cNvPr id="4098" name="Picture 2" descr="Képtalálat a következőre: „sad smiley”"/>
          <p:cNvPicPr>
            <a:picLocks noChangeAspect="1" noChangeArrowheads="1"/>
          </p:cNvPicPr>
          <p:nvPr/>
        </p:nvPicPr>
        <p:blipFill>
          <a:blip r:embed="rId2" cstate="print"/>
          <a:srcRect/>
          <a:stretch>
            <a:fillRect/>
          </a:stretch>
        </p:blipFill>
        <p:spPr bwMode="auto">
          <a:xfrm>
            <a:off x="2411760" y="2132856"/>
            <a:ext cx="4324350" cy="3590926"/>
          </a:xfrm>
          <a:prstGeom prst="rect">
            <a:avLst/>
          </a:prstGeom>
          <a:noFill/>
        </p:spPr>
      </p:pic>
      <p:sp>
        <p:nvSpPr>
          <p:cNvPr id="4" name="Akciógomb: Vissza vagy Előző 3">
            <a:hlinkClick r:id="rId3" action="ppaction://hlinksldjump" highlightClick="1"/>
          </p:cNvPr>
          <p:cNvSpPr/>
          <p:nvPr/>
        </p:nvSpPr>
        <p:spPr>
          <a:xfrm>
            <a:off x="395536" y="5949280"/>
            <a:ext cx="1440160" cy="7200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251520" y="2924944"/>
            <a:ext cx="8352928" cy="369332"/>
          </a:xfrm>
          <a:prstGeom prst="rect">
            <a:avLst/>
          </a:prstGeom>
        </p:spPr>
        <p:txBody>
          <a:bodyPr wrap="square">
            <a:spAutoFit/>
          </a:bodyPr>
          <a:lstStyle/>
          <a:p>
            <a:r>
              <a:rPr lang="hu-HU" dirty="0" smtClean="0">
                <a:sym typeface="Wingdings"/>
              </a:rPr>
              <a:t> </a:t>
            </a:r>
            <a:r>
              <a:rPr lang="hu-HU" dirty="0" smtClean="0"/>
              <a:t>http://www.egeszseghonlapok.hu/ingyenes-webhelyek-buktatoi/</a:t>
            </a:r>
            <a:endParaRPr lang="hu-HU" dirty="0"/>
          </a:p>
        </p:txBody>
      </p:sp>
      <p:sp>
        <p:nvSpPr>
          <p:cNvPr id="3" name="Téglalap 2"/>
          <p:cNvSpPr/>
          <p:nvPr/>
        </p:nvSpPr>
        <p:spPr>
          <a:xfrm>
            <a:off x="251520" y="3356992"/>
            <a:ext cx="8354403" cy="369332"/>
          </a:xfrm>
          <a:prstGeom prst="rect">
            <a:avLst/>
          </a:prstGeom>
        </p:spPr>
        <p:txBody>
          <a:bodyPr wrap="none">
            <a:spAutoFit/>
          </a:bodyPr>
          <a:lstStyle/>
          <a:p>
            <a:r>
              <a:rPr lang="hu-HU" dirty="0" smtClean="0">
                <a:sym typeface="Wingdings"/>
              </a:rPr>
              <a:t> http://devportal.hu/az-azure-webhelyek-platformra-valo-atallas-megtervezese/</a:t>
            </a:r>
            <a:endParaRPr lang="hu-HU" dirty="0"/>
          </a:p>
        </p:txBody>
      </p:sp>
      <p:sp>
        <p:nvSpPr>
          <p:cNvPr id="5" name="Téglalap 4"/>
          <p:cNvSpPr/>
          <p:nvPr/>
        </p:nvSpPr>
        <p:spPr>
          <a:xfrm>
            <a:off x="251520" y="3717032"/>
            <a:ext cx="8496944" cy="369332"/>
          </a:xfrm>
          <a:prstGeom prst="rect">
            <a:avLst/>
          </a:prstGeom>
        </p:spPr>
        <p:txBody>
          <a:bodyPr wrap="square">
            <a:spAutoFit/>
          </a:bodyPr>
          <a:lstStyle/>
          <a:p>
            <a:r>
              <a:rPr lang="hu-HU" dirty="0" smtClean="0">
                <a:sym typeface="Wingdings 2"/>
              </a:rPr>
              <a:t></a:t>
            </a:r>
            <a:r>
              <a:rPr lang="hu-HU" dirty="0" smtClean="0"/>
              <a:t>http://kozossegikalandozasok.hu/2012/04/10/mi-az-az-instagram/</a:t>
            </a:r>
            <a:endParaRPr lang="hu-HU" dirty="0"/>
          </a:p>
        </p:txBody>
      </p:sp>
      <p:sp>
        <p:nvSpPr>
          <p:cNvPr id="6" name="Téglalap 5"/>
          <p:cNvSpPr/>
          <p:nvPr/>
        </p:nvSpPr>
        <p:spPr>
          <a:xfrm>
            <a:off x="251520" y="4077072"/>
            <a:ext cx="7680885" cy="369332"/>
          </a:xfrm>
          <a:prstGeom prst="rect">
            <a:avLst/>
          </a:prstGeom>
        </p:spPr>
        <p:txBody>
          <a:bodyPr wrap="none">
            <a:spAutoFit/>
          </a:bodyPr>
          <a:lstStyle/>
          <a:p>
            <a:r>
              <a:rPr lang="hu-HU" dirty="0" smtClean="0">
                <a:sym typeface="Wingdings"/>
              </a:rPr>
              <a:t> Saját szavaimmal is fogalmaztam meg a témához kapcsolódó ismereteket.</a:t>
            </a:r>
            <a:endParaRPr lang="hu-HU" dirty="0"/>
          </a:p>
        </p:txBody>
      </p:sp>
      <p:sp>
        <p:nvSpPr>
          <p:cNvPr id="2" name="Téglalap 1"/>
          <p:cNvSpPr/>
          <p:nvPr/>
        </p:nvSpPr>
        <p:spPr>
          <a:xfrm>
            <a:off x="2698119" y="548680"/>
            <a:ext cx="2787686" cy="923330"/>
          </a:xfrm>
          <a:prstGeom prst="rect">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bodyPr>
          <a:lstStyle/>
          <a:p>
            <a:pPr algn="ctr"/>
            <a:r>
              <a:rPr lang="hu-HU"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Források</a:t>
            </a:r>
            <a:endParaRPr lang="hu-HU"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Akciógomb: Tovább vagy Következő 6">
            <a:hlinkClick r:id="rId2" action="ppaction://hlinksldjump" highlightClick="1"/>
          </p:cNvPr>
          <p:cNvSpPr/>
          <p:nvPr/>
        </p:nvSpPr>
        <p:spPr>
          <a:xfrm>
            <a:off x="7020272" y="6021288"/>
            <a:ext cx="1296144" cy="504056"/>
          </a:xfrm>
          <a:prstGeom prst="actionButtonForwardNex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80528" y="2967335"/>
            <a:ext cx="9217024" cy="707886"/>
          </a:xfrm>
          <a:prstGeom prst="rect">
            <a:avLst/>
          </a:prstGeom>
        </p:spPr>
        <p:txBody>
          <a:bodyPr wrap="square">
            <a:spAutoFit/>
          </a:bodyPr>
          <a:lstStyle/>
          <a:p>
            <a:pPr algn="ctr"/>
            <a:r>
              <a:rPr lang="hu-HU" sz="4000" b="1" i="1" dirty="0" smtClean="0">
                <a:ln>
                  <a:prstDash val="solid"/>
                </a:ln>
                <a:solidFill>
                  <a:srgbClr val="002060"/>
                </a:solidFill>
                <a:effectLst>
                  <a:outerShdw blurRad="88000" dist="50800" dir="5040000" algn="tl">
                    <a:schemeClr val="accent4">
                      <a:tint val="80000"/>
                      <a:satMod val="250000"/>
                      <a:alpha val="45000"/>
                    </a:schemeClr>
                  </a:outerShdw>
                </a:effectLst>
              </a:rPr>
              <a:t>KÖSZÖNJÜK A FIGYELMÜKET!</a:t>
            </a:r>
            <a:endParaRPr lang="hu-HU" sz="4000" b="1" i="1" dirty="0">
              <a:ln>
                <a:prstDash val="solid"/>
              </a:ln>
              <a:solidFill>
                <a:srgbClr val="002060"/>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453875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1835696" y="764704"/>
            <a:ext cx="5166320" cy="369332"/>
          </a:xfrm>
          <a:prstGeom prst="rect">
            <a:avLst/>
          </a:prstGeom>
        </p:spPr>
        <p:txBody>
          <a:bodyPr wrap="square">
            <a:spAutoFit/>
          </a:bodyPr>
          <a:lstStyle/>
          <a:p>
            <a:pPr fontAlgn="base"/>
            <a:r>
              <a:rPr lang="hu-HU" dirty="0" err="1" smtClean="0"/>
              <a:t>Webhelyek</a:t>
            </a:r>
            <a:r>
              <a:rPr lang="hu-HU" dirty="0" smtClean="0"/>
              <a:t>, mappák és alkalmazások az IIS 7-ben</a:t>
            </a:r>
            <a:endParaRPr lang="hu-HU" dirty="0"/>
          </a:p>
        </p:txBody>
      </p:sp>
      <p:pic>
        <p:nvPicPr>
          <p:cNvPr id="1026" name="Picture 2" descr="C:\Users\4.b\Desktop\internet-1105358-m.jpg"/>
          <p:cNvPicPr>
            <a:picLocks noChangeAspect="1" noChangeArrowheads="1"/>
          </p:cNvPicPr>
          <p:nvPr/>
        </p:nvPicPr>
        <p:blipFill>
          <a:blip r:embed="rId2" cstate="print"/>
          <a:srcRect/>
          <a:stretch>
            <a:fillRect/>
          </a:stretch>
        </p:blipFill>
        <p:spPr bwMode="auto">
          <a:xfrm>
            <a:off x="179512" y="4365104"/>
            <a:ext cx="2857500" cy="2171700"/>
          </a:xfrm>
          <a:prstGeom prst="rect">
            <a:avLst/>
          </a:prstGeom>
          <a:noFill/>
        </p:spPr>
      </p:pic>
      <p:sp>
        <p:nvSpPr>
          <p:cNvPr id="6" name="Téglalap 5"/>
          <p:cNvSpPr/>
          <p:nvPr/>
        </p:nvSpPr>
        <p:spPr>
          <a:xfrm>
            <a:off x="107504" y="1628800"/>
            <a:ext cx="7704856" cy="923330"/>
          </a:xfrm>
          <a:prstGeom prst="rect">
            <a:avLst/>
          </a:prstGeom>
        </p:spPr>
        <p:txBody>
          <a:bodyPr wrap="square">
            <a:spAutoFit/>
          </a:bodyPr>
          <a:lstStyle/>
          <a:p>
            <a:r>
              <a:rPr lang="hu-HU" dirty="0"/>
              <a:t>Olyan tárhelyek a Neten, ahol </a:t>
            </a:r>
            <a:r>
              <a:rPr lang="hu-HU" b="1" dirty="0"/>
              <a:t>fizetés nélkül lehet egyszerűbb honlapokat készíteni</a:t>
            </a:r>
            <a:r>
              <a:rPr lang="hu-HU" dirty="0"/>
              <a:t>, cserébe például egy regisztrációért, és </a:t>
            </a:r>
            <a:r>
              <a:rPr lang="hu-HU" b="1" dirty="0"/>
              <a:t>lemondva</a:t>
            </a:r>
            <a:r>
              <a:rPr lang="hu-HU" dirty="0"/>
              <a:t> bizonyos dolgokról.</a:t>
            </a:r>
          </a:p>
        </p:txBody>
      </p:sp>
      <p:sp>
        <p:nvSpPr>
          <p:cNvPr id="7" name="Téglalap 6"/>
          <p:cNvSpPr/>
          <p:nvPr/>
        </p:nvSpPr>
        <p:spPr>
          <a:xfrm>
            <a:off x="179512" y="2636912"/>
            <a:ext cx="3307765" cy="369332"/>
          </a:xfrm>
          <a:prstGeom prst="rect">
            <a:avLst/>
          </a:prstGeom>
        </p:spPr>
        <p:txBody>
          <a:bodyPr wrap="none">
            <a:spAutoFit/>
          </a:bodyPr>
          <a:lstStyle/>
          <a:p>
            <a:pPr fontAlgn="base"/>
            <a:r>
              <a:rPr lang="hu-HU" b="1" dirty="0"/>
              <a:t>Ingyenes </a:t>
            </a:r>
            <a:r>
              <a:rPr lang="hu-HU" b="1" dirty="0" err="1"/>
              <a:t>webhelyek</a:t>
            </a:r>
            <a:r>
              <a:rPr lang="hu-HU" b="1" dirty="0"/>
              <a:t> például:</a:t>
            </a:r>
          </a:p>
        </p:txBody>
      </p:sp>
      <p:sp>
        <p:nvSpPr>
          <p:cNvPr id="8" name="Téglalap 7"/>
          <p:cNvSpPr/>
          <p:nvPr/>
        </p:nvSpPr>
        <p:spPr>
          <a:xfrm>
            <a:off x="3419872" y="2492896"/>
            <a:ext cx="4572000" cy="2308324"/>
          </a:xfrm>
          <a:prstGeom prst="rect">
            <a:avLst/>
          </a:prstGeom>
        </p:spPr>
        <p:txBody>
          <a:bodyPr wrap="square">
            <a:spAutoFit/>
          </a:bodyPr>
          <a:lstStyle/>
          <a:p>
            <a:pPr fontAlgn="base"/>
            <a:endParaRPr lang="hu-H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a:endParaRPr>
          </a:p>
          <a:p>
            <a:pPr fontAlgn="base"/>
            <a:r>
              <a:rPr lang="hu-H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a:rPr>
              <a:t></a:t>
            </a:r>
            <a:r>
              <a:rPr lang="hu-H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atw.hu</a:t>
            </a:r>
            <a:endParaRPr lang="hu-H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fontAlgn="base"/>
            <a:endParaRPr lang="hu-H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fontAlgn="base"/>
            <a:r>
              <a:rPr lang="hu-H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a:rPr>
              <a:t></a:t>
            </a:r>
            <a:r>
              <a:rPr lang="hu-H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shp.hu</a:t>
            </a:r>
            <a:endParaRPr lang="hu-H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fontAlgn="base"/>
            <a:endParaRPr lang="hu-H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fontAlgn="base"/>
            <a:r>
              <a:rPr lang="hu-H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a:rPr>
              <a:t></a:t>
            </a:r>
            <a:r>
              <a:rPr lang="hu-H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hupont.hu</a:t>
            </a:r>
            <a:endParaRPr lang="hu-H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fontAlgn="base"/>
            <a:endParaRPr lang="hu-H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fontAlgn="base"/>
            <a:r>
              <a:rPr lang="hu-H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a:rPr>
              <a:t></a:t>
            </a:r>
            <a:r>
              <a:rPr lang="hu-H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5mp.eu  stb. </a:t>
            </a:r>
            <a:endParaRPr lang="hu-H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0" name="Picture 2"/>
          <p:cNvPicPr>
            <a:picLocks noChangeAspect="1" noChangeArrowheads="1"/>
          </p:cNvPicPr>
          <p:nvPr/>
        </p:nvPicPr>
        <p:blipFill>
          <a:blip r:embed="rId3" cstate="print"/>
          <a:srcRect/>
          <a:stretch>
            <a:fillRect/>
          </a:stretch>
        </p:blipFill>
        <p:spPr bwMode="auto">
          <a:xfrm>
            <a:off x="5652120" y="3717032"/>
            <a:ext cx="2970330" cy="2376264"/>
          </a:xfrm>
          <a:prstGeom prst="rect">
            <a:avLst/>
          </a:prstGeom>
          <a:noFill/>
          <a:ln w="9525">
            <a:noFill/>
            <a:miter lim="800000"/>
            <a:headEnd/>
            <a:tailEnd/>
          </a:ln>
        </p:spPr>
      </p:pic>
      <p:sp>
        <p:nvSpPr>
          <p:cNvPr id="9" name="Téglalap 8"/>
          <p:cNvSpPr/>
          <p:nvPr/>
        </p:nvSpPr>
        <p:spPr>
          <a:xfrm>
            <a:off x="5975648" y="6642556"/>
            <a:ext cx="3168352" cy="215444"/>
          </a:xfrm>
          <a:prstGeom prst="rect">
            <a:avLst/>
          </a:prstGeom>
        </p:spPr>
        <p:txBody>
          <a:bodyPr wrap="square">
            <a:spAutoFit/>
          </a:bodyPr>
          <a:lstStyle/>
          <a:p>
            <a:r>
              <a:rPr lang="hu-HU" sz="800" dirty="0" smtClean="0"/>
              <a:t>http://www.egeszseghonlapok.hu/ingyenes-webhelyek-buktatoi/</a:t>
            </a:r>
            <a:endParaRPr lang="hu-HU" sz="800" dirty="0"/>
          </a:p>
        </p:txBody>
      </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églalap 3"/>
          <p:cNvSpPr/>
          <p:nvPr/>
        </p:nvSpPr>
        <p:spPr>
          <a:xfrm>
            <a:off x="179512" y="908720"/>
            <a:ext cx="6624736" cy="1323439"/>
          </a:xfrm>
          <a:prstGeom prst="rect">
            <a:avLst/>
          </a:prstGeom>
        </p:spPr>
        <p:txBody>
          <a:bodyPr wrap="square">
            <a:spAutoFit/>
          </a:bodyPr>
          <a:lstStyle/>
          <a:p>
            <a:pPr algn="just" fontAlgn="base"/>
            <a:r>
              <a:rPr lang="hu-HU" sz="2000" b="1" dirty="0" smtClean="0">
                <a:ln w="1905"/>
                <a:solidFill>
                  <a:schemeClr val="accent4">
                    <a:lumMod val="75000"/>
                  </a:schemeClr>
                </a:solidFill>
                <a:effectLst>
                  <a:innerShdw blurRad="69850" dist="43180" dir="5400000">
                    <a:srgbClr val="000000">
                      <a:alpha val="65000"/>
                    </a:srgbClr>
                  </a:innerShdw>
                </a:effectLst>
              </a:rPr>
              <a:t>Többnyire korlátozott a honlapon elérhető dizájnoknak, kinézetek száma, tehát erősen meg van szabva, hogy hogyan nézhet ki a weboldalad. A </a:t>
            </a:r>
            <a:r>
              <a:rPr lang="hu-HU" sz="2000" b="1" dirty="0" err="1" smtClean="0">
                <a:ln w="1905"/>
                <a:solidFill>
                  <a:schemeClr val="accent4">
                    <a:lumMod val="75000"/>
                  </a:schemeClr>
                </a:solidFill>
                <a:effectLst>
                  <a:innerShdw blurRad="69850" dist="43180" dir="5400000">
                    <a:srgbClr val="000000">
                      <a:alpha val="65000"/>
                    </a:srgbClr>
                  </a:innerShdw>
                </a:effectLst>
              </a:rPr>
              <a:t>WordPressben</a:t>
            </a:r>
            <a:r>
              <a:rPr lang="hu-HU" sz="2000" b="1" dirty="0" smtClean="0">
                <a:ln w="1905"/>
                <a:solidFill>
                  <a:schemeClr val="accent4">
                    <a:lumMod val="75000"/>
                  </a:schemeClr>
                </a:solidFill>
                <a:effectLst>
                  <a:innerShdw blurRad="69850" dist="43180" dir="5400000">
                    <a:srgbClr val="000000">
                      <a:alpha val="65000"/>
                    </a:srgbClr>
                  </a:innerShdw>
                </a:effectLst>
              </a:rPr>
              <a:t> ezeknek a száma több ezerre tehető.</a:t>
            </a:r>
            <a:endParaRPr lang="hu-HU" sz="2000" b="1" dirty="0">
              <a:ln w="1905"/>
              <a:solidFill>
                <a:schemeClr val="accent4">
                  <a:lumMod val="75000"/>
                </a:schemeClr>
              </a:solidFill>
              <a:effectLst>
                <a:innerShdw blurRad="69850" dist="43180" dir="5400000">
                  <a:srgbClr val="000000">
                    <a:alpha val="65000"/>
                  </a:srgbClr>
                </a:innerShdw>
              </a:effectLst>
            </a:endParaRPr>
          </a:p>
        </p:txBody>
      </p:sp>
      <p:pic>
        <p:nvPicPr>
          <p:cNvPr id="1026" name="Picture 2" descr="C:\Users\4.b\Desktop\seo-1-1287370-m.jpg"/>
          <p:cNvPicPr>
            <a:picLocks noChangeAspect="1" noChangeArrowheads="1"/>
          </p:cNvPicPr>
          <p:nvPr/>
        </p:nvPicPr>
        <p:blipFill>
          <a:blip r:embed="rId2" cstate="print"/>
          <a:srcRect/>
          <a:stretch>
            <a:fillRect/>
          </a:stretch>
        </p:blipFill>
        <p:spPr bwMode="auto">
          <a:xfrm>
            <a:off x="2771800" y="3212976"/>
            <a:ext cx="2857500" cy="2358008"/>
          </a:xfrm>
          <a:prstGeom prst="rect">
            <a:avLst/>
          </a:prstGeom>
          <a:noFill/>
        </p:spPr>
      </p:pic>
      <p:sp>
        <p:nvSpPr>
          <p:cNvPr id="7" name="Téglalap 6"/>
          <p:cNvSpPr/>
          <p:nvPr/>
        </p:nvSpPr>
        <p:spPr>
          <a:xfrm>
            <a:off x="2411760" y="5733256"/>
            <a:ext cx="3729419" cy="369332"/>
          </a:xfrm>
          <a:prstGeom prst="rect">
            <a:avLst/>
          </a:prstGeom>
        </p:spPr>
        <p:txBody>
          <a:bodyPr wrap="none">
            <a:spAutoFit/>
          </a:bodyPr>
          <a:lstStyle/>
          <a:p>
            <a:r>
              <a:rPr lang="hu-HU" i="1" dirty="0" err="1" smtClean="0">
                <a:effectLst>
                  <a:outerShdw blurRad="50800" dist="38100" dir="16200000" rotWithShape="0">
                    <a:prstClr val="black">
                      <a:alpha val="40000"/>
                    </a:prstClr>
                  </a:outerShdw>
                </a:effectLst>
              </a:rPr>
              <a:t>freeimages.com</a:t>
            </a:r>
            <a:r>
              <a:rPr lang="hu-HU" i="1" dirty="0" smtClean="0">
                <a:effectLst>
                  <a:outerShdw blurRad="50800" dist="38100" dir="16200000" rotWithShape="0">
                    <a:prstClr val="black">
                      <a:alpha val="40000"/>
                    </a:prstClr>
                  </a:outerShdw>
                </a:effectLst>
              </a:rPr>
              <a:t>/seo-1-1287370-m.jpg</a:t>
            </a:r>
            <a:endParaRPr lang="hu-HU" dirty="0">
              <a:effectLst>
                <a:outerShdw blurRad="50800" dist="38100" dir="16200000" rotWithShape="0">
                  <a:prstClr val="black">
                    <a:alpha val="40000"/>
                  </a:prstClr>
                </a:outerShdw>
              </a:effectLst>
            </a:endParaRPr>
          </a:p>
        </p:txBody>
      </p:sp>
      <p:sp>
        <p:nvSpPr>
          <p:cNvPr id="5" name="Téglalap 4"/>
          <p:cNvSpPr/>
          <p:nvPr/>
        </p:nvSpPr>
        <p:spPr>
          <a:xfrm>
            <a:off x="5921896" y="6642556"/>
            <a:ext cx="3222104" cy="215444"/>
          </a:xfrm>
          <a:prstGeom prst="rect">
            <a:avLst/>
          </a:prstGeom>
        </p:spPr>
        <p:txBody>
          <a:bodyPr wrap="square">
            <a:spAutoFit/>
          </a:bodyPr>
          <a:lstStyle/>
          <a:p>
            <a:r>
              <a:rPr lang="hu-HU" sz="800" dirty="0" smtClean="0"/>
              <a:t>http://www.egeszseghonlapok.hu/ingyenes-webhelyek-buktatoi/</a:t>
            </a:r>
            <a:endParaRPr lang="hu-HU" sz="800" dirty="0"/>
          </a:p>
        </p:txBody>
      </p:sp>
    </p:spTree>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899592" y="692696"/>
            <a:ext cx="7128792" cy="369332"/>
          </a:xfrm>
          <a:prstGeom prst="rect">
            <a:avLst/>
          </a:prstGeom>
        </p:spPr>
        <p:txBody>
          <a:bodyPr wrap="square">
            <a:spAutoFit/>
            <a:scene3d>
              <a:camera prst="orthographicFront"/>
              <a:lightRig rig="threePt" dir="t"/>
            </a:scene3d>
            <a:sp3d extrusionH="57150">
              <a:bevelT w="38100" h="38100" prst="angle"/>
            </a:sp3d>
          </a:bodyPr>
          <a:lstStyle/>
          <a:p>
            <a:pPr fontAlgn="base"/>
            <a:r>
              <a:rPr lang="hu-H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1">
                      <a:satMod val="175000"/>
                      <a:alpha val="40000"/>
                    </a:schemeClr>
                  </a:glow>
                  <a:innerShdw blurRad="69850" dist="43180" dir="5400000">
                    <a:srgbClr val="000000">
                      <a:alpha val="65000"/>
                    </a:srgbClr>
                  </a:innerShdw>
                </a:effectLst>
              </a:rPr>
              <a:t>Az </a:t>
            </a:r>
            <a:r>
              <a:rPr lang="hu-H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1">
                      <a:satMod val="175000"/>
                      <a:alpha val="40000"/>
                    </a:schemeClr>
                  </a:glow>
                  <a:innerShdw blurRad="69850" dist="43180" dir="5400000">
                    <a:srgbClr val="000000">
                      <a:alpha val="65000"/>
                    </a:srgbClr>
                  </a:innerShdw>
                </a:effectLst>
              </a:rPr>
              <a:t>Azure</a:t>
            </a:r>
            <a:r>
              <a:rPr lang="hu-H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1">
                      <a:satMod val="175000"/>
                      <a:alpha val="40000"/>
                    </a:schemeClr>
                  </a:glow>
                  <a:innerShdw blurRad="69850" dist="43180" dir="5400000">
                    <a:srgbClr val="000000">
                      <a:alpha val="65000"/>
                    </a:srgbClr>
                  </a:innerShdw>
                </a:effectLst>
              </a:rPr>
              <a:t> </a:t>
            </a:r>
            <a:r>
              <a:rPr lang="hu-H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1">
                      <a:satMod val="175000"/>
                      <a:alpha val="40000"/>
                    </a:schemeClr>
                  </a:glow>
                  <a:innerShdw blurRad="69850" dist="43180" dir="5400000">
                    <a:srgbClr val="000000">
                      <a:alpha val="65000"/>
                    </a:srgbClr>
                  </a:innerShdw>
                </a:effectLst>
              </a:rPr>
              <a:t>Webhelyek</a:t>
            </a:r>
            <a:r>
              <a:rPr lang="hu-H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1">
                      <a:satMod val="175000"/>
                      <a:alpha val="40000"/>
                    </a:schemeClr>
                  </a:glow>
                  <a:innerShdw blurRad="69850" dist="43180" dir="5400000">
                    <a:srgbClr val="000000">
                      <a:alpha val="65000"/>
                    </a:srgbClr>
                  </a:innerShdw>
                </a:effectLst>
              </a:rPr>
              <a:t> platformra való átállás megtervezése</a:t>
            </a:r>
            <a:endParaRPr lang="hu-H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1">
                    <a:satMod val="175000"/>
                    <a:alpha val="40000"/>
                  </a:schemeClr>
                </a:glow>
                <a:innerShdw blurRad="69850" dist="43180" dir="5400000">
                  <a:srgbClr val="000000">
                    <a:alpha val="65000"/>
                  </a:srgbClr>
                </a:innerShdw>
              </a:effectLst>
            </a:endParaRPr>
          </a:p>
        </p:txBody>
      </p:sp>
      <p:sp>
        <p:nvSpPr>
          <p:cNvPr id="8" name="Téglalap 7"/>
          <p:cNvSpPr/>
          <p:nvPr/>
        </p:nvSpPr>
        <p:spPr>
          <a:xfrm>
            <a:off x="179512" y="1556792"/>
            <a:ext cx="2790892" cy="400110"/>
          </a:xfrm>
          <a:prstGeom prst="rect">
            <a:avLst/>
          </a:prstGeom>
        </p:spPr>
        <p:txBody>
          <a:bodyPr wrap="none">
            <a:spAutoFit/>
          </a:bodyPr>
          <a:lstStyle/>
          <a:p>
            <a:r>
              <a:rPr lang="hu-HU" dirty="0" smtClean="0"/>
              <a:t> </a:t>
            </a:r>
            <a:r>
              <a:rPr lang="hu-HU" sz="2000" b="1" dirty="0" smtClean="0"/>
              <a:t> 1.</a:t>
            </a:r>
            <a:r>
              <a:rPr lang="hu-HU" dirty="0" smtClean="0"/>
              <a:t> </a:t>
            </a:r>
            <a:r>
              <a:rPr lang="hu-HU" b="1" dirty="0" smtClean="0"/>
              <a:t>Globálisan elérhető:</a:t>
            </a:r>
            <a:endParaRPr lang="hu-HU" b="1" dirty="0"/>
          </a:p>
        </p:txBody>
      </p:sp>
      <p:sp>
        <p:nvSpPr>
          <p:cNvPr id="9" name="Téglalap 8"/>
          <p:cNvSpPr/>
          <p:nvPr/>
        </p:nvSpPr>
        <p:spPr>
          <a:xfrm>
            <a:off x="3203848" y="1484784"/>
            <a:ext cx="4896544" cy="646331"/>
          </a:xfrm>
          <a:prstGeom prst="rect">
            <a:avLst/>
          </a:prstGeom>
        </p:spPr>
        <p:txBody>
          <a:bodyPr wrap="square">
            <a:spAutoFit/>
          </a:bodyPr>
          <a:lstStyle/>
          <a:p>
            <a:r>
              <a:rPr lang="hu-HU" dirty="0" smtClean="0"/>
              <a:t>Az </a:t>
            </a:r>
            <a:r>
              <a:rPr lang="hu-HU" dirty="0" err="1" smtClean="0"/>
              <a:t>Azure</a:t>
            </a:r>
            <a:r>
              <a:rPr lang="hu-HU" dirty="0" smtClean="0"/>
              <a:t> </a:t>
            </a:r>
            <a:r>
              <a:rPr lang="hu-HU" dirty="0" err="1" smtClean="0"/>
              <a:t>Webhelyek</a:t>
            </a:r>
            <a:r>
              <a:rPr lang="hu-HU" dirty="0" smtClean="0"/>
              <a:t> szolgáltatás világszerte több adatközpontból érhető el</a:t>
            </a:r>
            <a:endParaRPr lang="hu-HU" dirty="0"/>
          </a:p>
        </p:txBody>
      </p:sp>
      <p:sp>
        <p:nvSpPr>
          <p:cNvPr id="10" name="Jobbra nyíl 9"/>
          <p:cNvSpPr/>
          <p:nvPr/>
        </p:nvSpPr>
        <p:spPr>
          <a:xfrm>
            <a:off x="2915816" y="1628800"/>
            <a:ext cx="288032" cy="2880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sp>
        <p:nvSpPr>
          <p:cNvPr id="11" name="Téglalap 10"/>
          <p:cNvSpPr/>
          <p:nvPr/>
        </p:nvSpPr>
        <p:spPr>
          <a:xfrm>
            <a:off x="179512" y="2348880"/>
            <a:ext cx="4572000" cy="677108"/>
          </a:xfrm>
          <a:prstGeom prst="rect">
            <a:avLst/>
          </a:prstGeom>
        </p:spPr>
        <p:txBody>
          <a:bodyPr>
            <a:spAutoFit/>
          </a:bodyPr>
          <a:lstStyle/>
          <a:p>
            <a:r>
              <a:rPr lang="hu-HU" sz="2000" b="1" dirty="0" smtClean="0"/>
              <a:t>2. </a:t>
            </a:r>
            <a:r>
              <a:rPr lang="hu-HU" b="1" dirty="0" smtClean="0"/>
              <a:t>Az </a:t>
            </a:r>
            <a:r>
              <a:rPr lang="hu-HU" b="1" dirty="0" err="1" smtClean="0"/>
              <a:t>Azure</a:t>
            </a:r>
            <a:r>
              <a:rPr lang="hu-HU" b="1" dirty="0" smtClean="0"/>
              <a:t> </a:t>
            </a:r>
            <a:r>
              <a:rPr lang="hu-HU" b="1" dirty="0" err="1" smtClean="0"/>
              <a:t>Webhelyek</a:t>
            </a:r>
            <a:r>
              <a:rPr lang="hu-HU" b="1" dirty="0" smtClean="0"/>
              <a:t> beépített terheléselosztóval rendelkezik:</a:t>
            </a:r>
            <a:endParaRPr lang="hu-HU" b="1" dirty="0"/>
          </a:p>
        </p:txBody>
      </p:sp>
      <p:sp>
        <p:nvSpPr>
          <p:cNvPr id="13" name="Jobbra nyíl 12"/>
          <p:cNvSpPr/>
          <p:nvPr/>
        </p:nvSpPr>
        <p:spPr>
          <a:xfrm>
            <a:off x="3707904" y="2708920"/>
            <a:ext cx="288032" cy="2880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sp>
        <p:nvSpPr>
          <p:cNvPr id="14" name="Téglalap 13"/>
          <p:cNvSpPr/>
          <p:nvPr/>
        </p:nvSpPr>
        <p:spPr>
          <a:xfrm>
            <a:off x="4139952" y="2492896"/>
            <a:ext cx="4572000" cy="646331"/>
          </a:xfrm>
          <a:prstGeom prst="rect">
            <a:avLst/>
          </a:prstGeom>
        </p:spPr>
        <p:txBody>
          <a:bodyPr>
            <a:spAutoFit/>
          </a:bodyPr>
          <a:lstStyle/>
          <a:p>
            <a:r>
              <a:rPr lang="hu-HU" dirty="0" smtClean="0"/>
              <a:t>támogatja: .NET, PHP, </a:t>
            </a:r>
            <a:r>
              <a:rPr lang="hu-HU" dirty="0" err="1" smtClean="0"/>
              <a:t>Node</a:t>
            </a:r>
            <a:r>
              <a:rPr lang="hu-HU" dirty="0" smtClean="0"/>
              <a:t> JS, Python és Java.</a:t>
            </a:r>
            <a:endParaRPr lang="hu-HU" dirty="0"/>
          </a:p>
        </p:txBody>
      </p:sp>
      <p:sp>
        <p:nvSpPr>
          <p:cNvPr id="12" name="Téglalap 11"/>
          <p:cNvSpPr/>
          <p:nvPr/>
        </p:nvSpPr>
        <p:spPr>
          <a:xfrm>
            <a:off x="107504" y="3212976"/>
            <a:ext cx="4572000" cy="646331"/>
          </a:xfrm>
          <a:prstGeom prst="rect">
            <a:avLst/>
          </a:prstGeom>
        </p:spPr>
        <p:txBody>
          <a:bodyPr>
            <a:spAutoFit/>
          </a:bodyPr>
          <a:lstStyle/>
          <a:p>
            <a:r>
              <a:rPr lang="hu-HU" b="1" i="1" dirty="0" smtClean="0"/>
              <a:t>3. Az </a:t>
            </a:r>
            <a:r>
              <a:rPr lang="hu-HU" b="1" i="1" dirty="0" err="1" smtClean="0"/>
              <a:t>Azure</a:t>
            </a:r>
            <a:r>
              <a:rPr lang="hu-HU" b="1" i="1" dirty="0" smtClean="0"/>
              <a:t> </a:t>
            </a:r>
            <a:r>
              <a:rPr lang="hu-HU" b="1" i="1" dirty="0" err="1" smtClean="0"/>
              <a:t>Webhelyek</a:t>
            </a:r>
            <a:r>
              <a:rPr lang="hu-HU" b="1" i="1" dirty="0" smtClean="0"/>
              <a:t> az IIS webkiszolgálót használja:</a:t>
            </a:r>
            <a:endParaRPr lang="hu-HU" b="1" i="1" dirty="0"/>
          </a:p>
        </p:txBody>
      </p:sp>
      <p:sp>
        <p:nvSpPr>
          <p:cNvPr id="16" name="Jobbra nyíl 15"/>
          <p:cNvSpPr/>
          <p:nvPr/>
        </p:nvSpPr>
        <p:spPr>
          <a:xfrm>
            <a:off x="3059832" y="3573016"/>
            <a:ext cx="288032" cy="2880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sp>
        <p:nvSpPr>
          <p:cNvPr id="17" name="Téglalap 16"/>
          <p:cNvSpPr/>
          <p:nvPr/>
        </p:nvSpPr>
        <p:spPr>
          <a:xfrm>
            <a:off x="3923928" y="3212976"/>
            <a:ext cx="4572000" cy="646331"/>
          </a:xfrm>
          <a:prstGeom prst="rect">
            <a:avLst/>
          </a:prstGeom>
        </p:spPr>
        <p:txBody>
          <a:bodyPr>
            <a:spAutoFit/>
          </a:bodyPr>
          <a:lstStyle/>
          <a:p>
            <a:r>
              <a:rPr lang="hu-HU" dirty="0" smtClean="0"/>
              <a:t>Az </a:t>
            </a:r>
            <a:r>
              <a:rPr lang="hu-HU" dirty="0" err="1" smtClean="0"/>
              <a:t>Azure</a:t>
            </a:r>
            <a:r>
              <a:rPr lang="hu-HU" dirty="0" smtClean="0"/>
              <a:t> </a:t>
            </a:r>
            <a:r>
              <a:rPr lang="hu-HU" dirty="0" err="1" smtClean="0"/>
              <a:t>Webhelyek</a:t>
            </a:r>
            <a:r>
              <a:rPr lang="hu-HU" dirty="0" smtClean="0"/>
              <a:t> platform Windows-alapú infrastruktúrán üzemel.</a:t>
            </a:r>
            <a:endParaRPr lang="hu-HU" dirty="0"/>
          </a:p>
        </p:txBody>
      </p:sp>
      <p:sp>
        <p:nvSpPr>
          <p:cNvPr id="18" name="Téglalap 17"/>
          <p:cNvSpPr/>
          <p:nvPr/>
        </p:nvSpPr>
        <p:spPr>
          <a:xfrm>
            <a:off x="107504" y="4077072"/>
            <a:ext cx="4572000" cy="646331"/>
          </a:xfrm>
          <a:prstGeom prst="rect">
            <a:avLst/>
          </a:prstGeom>
        </p:spPr>
        <p:txBody>
          <a:bodyPr>
            <a:spAutoFit/>
          </a:bodyPr>
          <a:lstStyle/>
          <a:p>
            <a:r>
              <a:rPr lang="hu-HU" b="1" i="1" dirty="0" smtClean="0"/>
              <a:t>4. Az </a:t>
            </a:r>
            <a:r>
              <a:rPr lang="hu-HU" b="1" i="1" dirty="0" err="1" smtClean="0"/>
              <a:t>Azure</a:t>
            </a:r>
            <a:r>
              <a:rPr lang="hu-HU" b="1" i="1" dirty="0" smtClean="0"/>
              <a:t> </a:t>
            </a:r>
            <a:r>
              <a:rPr lang="hu-HU" b="1" i="1" dirty="0" err="1" smtClean="0"/>
              <a:t>Webhelyek</a:t>
            </a:r>
            <a:r>
              <a:rPr lang="hu-HU" b="1" i="1" dirty="0" smtClean="0"/>
              <a:t> garantált szolgáltatási szintje (SLA):</a:t>
            </a:r>
            <a:endParaRPr lang="hu-HU" b="1" i="1" dirty="0"/>
          </a:p>
        </p:txBody>
      </p:sp>
      <p:sp>
        <p:nvSpPr>
          <p:cNvPr id="19" name="Jobbra nyíl 18"/>
          <p:cNvSpPr/>
          <p:nvPr/>
        </p:nvSpPr>
        <p:spPr>
          <a:xfrm>
            <a:off x="3203848" y="4365104"/>
            <a:ext cx="288032" cy="2880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sp>
        <p:nvSpPr>
          <p:cNvPr id="20" name="Téglalap 19"/>
          <p:cNvSpPr/>
          <p:nvPr/>
        </p:nvSpPr>
        <p:spPr>
          <a:xfrm>
            <a:off x="3923928" y="4077072"/>
            <a:ext cx="4572000" cy="1200329"/>
          </a:xfrm>
          <a:prstGeom prst="rect">
            <a:avLst/>
          </a:prstGeom>
        </p:spPr>
        <p:txBody>
          <a:bodyPr>
            <a:spAutoFit/>
          </a:bodyPr>
          <a:lstStyle/>
          <a:p>
            <a:r>
              <a:rPr lang="hu-HU" dirty="0" smtClean="0"/>
              <a:t>Az </a:t>
            </a:r>
            <a:r>
              <a:rPr lang="hu-HU" dirty="0" err="1" smtClean="0"/>
              <a:t>Azure</a:t>
            </a:r>
            <a:r>
              <a:rPr lang="hu-HU" dirty="0" smtClean="0"/>
              <a:t> </a:t>
            </a:r>
            <a:r>
              <a:rPr lang="hu-HU" dirty="0" err="1" smtClean="0"/>
              <a:t>Webhelyek</a:t>
            </a:r>
            <a:r>
              <a:rPr lang="hu-HU" dirty="0" smtClean="0"/>
              <a:t> platformra készült alkalmazások esetében nem feltételezhető az üzemeltetési szolgáltatás 100%-os rendelkezésre állása. </a:t>
            </a:r>
            <a:endParaRPr lang="hu-HU" dirty="0"/>
          </a:p>
        </p:txBody>
      </p:sp>
      <p:sp>
        <p:nvSpPr>
          <p:cNvPr id="21" name="Téglalap 20"/>
          <p:cNvSpPr/>
          <p:nvPr/>
        </p:nvSpPr>
        <p:spPr>
          <a:xfrm>
            <a:off x="4283968" y="5661248"/>
            <a:ext cx="2016224" cy="369332"/>
          </a:xfrm>
          <a:prstGeom prst="rect">
            <a:avLst/>
          </a:prstGeom>
        </p:spPr>
        <p:txBody>
          <a:bodyPr wrap="square">
            <a:spAutoFit/>
          </a:bodyPr>
          <a:lstStyle/>
          <a:p>
            <a:pPr fontAlgn="base"/>
            <a:r>
              <a:rPr lang="hu-HU" b="1" i="1" dirty="0" err="1" smtClean="0"/>
              <a:t>Azure</a:t>
            </a:r>
            <a:r>
              <a:rPr lang="hu-HU" b="1" i="1" dirty="0" smtClean="0"/>
              <a:t> Webhely</a:t>
            </a:r>
            <a:endParaRPr lang="hu-HU" b="1" i="1" dirty="0"/>
          </a:p>
        </p:txBody>
      </p:sp>
      <p:sp>
        <p:nvSpPr>
          <p:cNvPr id="22" name="Balra nyíl 21"/>
          <p:cNvSpPr/>
          <p:nvPr/>
        </p:nvSpPr>
        <p:spPr>
          <a:xfrm>
            <a:off x="3203848" y="5661248"/>
            <a:ext cx="936104" cy="360040"/>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pic>
        <p:nvPicPr>
          <p:cNvPr id="2050" name="Picture 2" descr="C:\Users\4.b\Desktop\website.jpg"/>
          <p:cNvPicPr>
            <a:picLocks noChangeAspect="1" noChangeArrowheads="1"/>
          </p:cNvPicPr>
          <p:nvPr/>
        </p:nvPicPr>
        <p:blipFill>
          <a:blip r:embed="rId2" cstate="print"/>
          <a:srcRect/>
          <a:stretch>
            <a:fillRect/>
          </a:stretch>
        </p:blipFill>
        <p:spPr bwMode="auto">
          <a:xfrm>
            <a:off x="179512" y="4869160"/>
            <a:ext cx="2736304" cy="1852653"/>
          </a:xfrm>
          <a:prstGeom prst="rect">
            <a:avLst/>
          </a:prstGeom>
          <a:noFill/>
        </p:spPr>
      </p:pic>
      <p:sp>
        <p:nvSpPr>
          <p:cNvPr id="23" name="Téglalap 22"/>
          <p:cNvSpPr/>
          <p:nvPr/>
        </p:nvSpPr>
        <p:spPr>
          <a:xfrm>
            <a:off x="5327576" y="6642556"/>
            <a:ext cx="3816424" cy="215444"/>
          </a:xfrm>
          <a:prstGeom prst="rect">
            <a:avLst/>
          </a:prstGeom>
        </p:spPr>
        <p:txBody>
          <a:bodyPr wrap="square">
            <a:spAutoFit/>
          </a:bodyPr>
          <a:lstStyle/>
          <a:p>
            <a:r>
              <a:rPr lang="hu-HU" sz="800" dirty="0" smtClean="0">
                <a:sym typeface="Wingdings"/>
              </a:rPr>
              <a:t> http://devportal.hu/az-azure-webhelyek-platformra-valo-atallas-megtervezese/</a:t>
            </a:r>
            <a:endParaRPr lang="hu-HU" sz="800" dirty="0"/>
          </a:p>
        </p:txBody>
      </p:sp>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4.b\Desktop\LG-G4-Theme-for-G3.jpg"/>
          <p:cNvPicPr>
            <a:picLocks noChangeAspect="1" noChangeArrowheads="1"/>
          </p:cNvPicPr>
          <p:nvPr/>
        </p:nvPicPr>
        <p:blipFill>
          <a:blip r:embed="rId2" cstate="print"/>
          <a:srcRect/>
          <a:stretch>
            <a:fillRect/>
          </a:stretch>
        </p:blipFill>
        <p:spPr bwMode="auto">
          <a:xfrm>
            <a:off x="0" y="0"/>
            <a:ext cx="3429000" cy="5904656"/>
          </a:xfrm>
          <a:prstGeom prst="rect">
            <a:avLst/>
          </a:prstGeom>
          <a:ln>
            <a:noFill/>
          </a:ln>
          <a:effectLst>
            <a:outerShdw blurRad="292100" dist="139700" dir="2700000" algn="tl" rotWithShape="0">
              <a:srgbClr val="333333">
                <a:alpha val="65000"/>
              </a:srgbClr>
            </a:outerShdw>
          </a:effectLst>
        </p:spPr>
      </p:pic>
      <p:sp>
        <p:nvSpPr>
          <p:cNvPr id="5" name="Téglalap 4"/>
          <p:cNvSpPr/>
          <p:nvPr/>
        </p:nvSpPr>
        <p:spPr>
          <a:xfrm>
            <a:off x="3779912" y="404664"/>
            <a:ext cx="1457708" cy="400110"/>
          </a:xfrm>
          <a:prstGeom prst="rect">
            <a:avLst/>
          </a:prstGeom>
          <a:noFill/>
        </p:spPr>
        <p:txBody>
          <a:bodyPr wrap="none" lIns="91440" tIns="45720" rIns="91440" bIns="45720">
            <a:spAutoFit/>
          </a:bodyPr>
          <a:lstStyle/>
          <a:p>
            <a:pPr algn="ctr"/>
            <a:r>
              <a:rPr lang="hu-HU"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Első lépés:</a:t>
            </a:r>
            <a:endParaRPr lang="hu-HU"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églalap 5"/>
          <p:cNvSpPr/>
          <p:nvPr/>
        </p:nvSpPr>
        <p:spPr>
          <a:xfrm>
            <a:off x="3887059" y="908720"/>
            <a:ext cx="4695774" cy="400110"/>
          </a:xfrm>
          <a:prstGeom prst="rect">
            <a:avLst/>
          </a:prstGeom>
          <a:noFill/>
        </p:spPr>
        <p:txBody>
          <a:bodyPr wrap="none" lIns="91440" tIns="45720" rIns="91440" bIns="45720">
            <a:spAutoFit/>
          </a:bodyPr>
          <a:lstStyle/>
          <a:p>
            <a:pPr algn="ctr"/>
            <a:r>
              <a:rPr lang="hu-HU"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Play </a:t>
            </a:r>
            <a:r>
              <a:rPr lang="hu-HU" sz="2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Store</a:t>
            </a:r>
            <a:r>
              <a:rPr lang="hu-HU"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alkalmazáshoz kell eljutni.</a:t>
            </a:r>
            <a:endParaRPr lang="hu-HU"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Téglalap 6"/>
          <p:cNvSpPr/>
          <p:nvPr/>
        </p:nvSpPr>
        <p:spPr>
          <a:xfrm>
            <a:off x="3635896" y="908720"/>
            <a:ext cx="389850" cy="369332"/>
          </a:xfrm>
          <a:prstGeom prst="rect">
            <a:avLst/>
          </a:prstGeom>
        </p:spPr>
        <p:txBody>
          <a:bodyPr wrap="none">
            <a:spAutoFit/>
          </a:bodyPr>
          <a:lstStyle/>
          <a:p>
            <a:r>
              <a:rPr lang="hu-H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a:rPr>
              <a:t></a:t>
            </a:r>
            <a:endParaRPr lang="hu-HU" dirty="0"/>
          </a:p>
        </p:txBody>
      </p:sp>
      <p:sp>
        <p:nvSpPr>
          <p:cNvPr id="10" name="Téglalap 9"/>
          <p:cNvSpPr/>
          <p:nvPr/>
        </p:nvSpPr>
        <p:spPr>
          <a:xfrm>
            <a:off x="3635897" y="1340768"/>
            <a:ext cx="4056046" cy="707886"/>
          </a:xfrm>
          <a:prstGeom prst="rect">
            <a:avLst/>
          </a:prstGeom>
          <a:noFill/>
        </p:spPr>
        <p:txBody>
          <a:bodyPr wrap="none" lIns="91440" tIns="45720" rIns="91440" bIns="45720">
            <a:spAutoFit/>
          </a:bodyPr>
          <a:lstStyle/>
          <a:p>
            <a:pPr algn="ctr"/>
            <a:r>
              <a:rPr lang="hu-H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a:rPr>
              <a:t></a:t>
            </a:r>
            <a:r>
              <a:rPr lang="hu-HU"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Play keresőbe kell be írni az </a:t>
            </a:r>
          </a:p>
          <a:p>
            <a:pPr algn="ctr"/>
            <a:r>
              <a:rPr lang="hu-HU" sz="2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Instagram</a:t>
            </a:r>
            <a:r>
              <a:rPr lang="hu-HU"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alkalmazást.</a:t>
            </a:r>
            <a:endParaRPr lang="hu-HU"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1" name="Picture 3"/>
          <p:cNvPicPr>
            <a:picLocks noChangeAspect="1" noChangeArrowheads="1"/>
          </p:cNvPicPr>
          <p:nvPr/>
        </p:nvPicPr>
        <p:blipFill>
          <a:blip r:embed="rId3" cstate="print"/>
          <a:srcRect/>
          <a:stretch>
            <a:fillRect/>
          </a:stretch>
        </p:blipFill>
        <p:spPr bwMode="auto">
          <a:xfrm>
            <a:off x="3995936" y="3068960"/>
            <a:ext cx="4230470" cy="3384376"/>
          </a:xfrm>
          <a:prstGeom prst="rect">
            <a:avLst/>
          </a:prstGeom>
          <a:noFill/>
          <a:ln w="9525">
            <a:noFill/>
            <a:miter lim="800000"/>
            <a:headEnd/>
            <a:tailEnd/>
          </a:ln>
        </p:spPr>
      </p:pic>
      <p:pic>
        <p:nvPicPr>
          <p:cNvPr id="2050" name="Picture 2" descr="C:\Users\4.b\Desktop\Google-Play-Store-02.png"/>
          <p:cNvPicPr>
            <a:picLocks noChangeAspect="1" noChangeArrowheads="1"/>
          </p:cNvPicPr>
          <p:nvPr/>
        </p:nvPicPr>
        <p:blipFill>
          <a:blip r:embed="rId4" cstate="print"/>
          <a:srcRect/>
          <a:stretch>
            <a:fillRect/>
          </a:stretch>
        </p:blipFill>
        <p:spPr bwMode="auto">
          <a:xfrm>
            <a:off x="0" y="0"/>
            <a:ext cx="1982470" cy="3528393"/>
          </a:xfrm>
          <a:prstGeom prst="rect">
            <a:avLst/>
          </a:prstGeom>
          <a:noFill/>
        </p:spPr>
      </p:pic>
      <p:sp>
        <p:nvSpPr>
          <p:cNvPr id="15" name="Téglalap 14"/>
          <p:cNvSpPr/>
          <p:nvPr/>
        </p:nvSpPr>
        <p:spPr>
          <a:xfrm>
            <a:off x="3707904" y="2060848"/>
            <a:ext cx="2981650" cy="400110"/>
          </a:xfrm>
          <a:prstGeom prst="rect">
            <a:avLst/>
          </a:prstGeom>
          <a:noFill/>
        </p:spPr>
        <p:txBody>
          <a:bodyPr wrap="none" lIns="91440" tIns="45720" rIns="91440" bIns="45720">
            <a:spAutoFit/>
          </a:bodyPr>
          <a:lstStyle/>
          <a:p>
            <a:pPr algn="ctr"/>
            <a:r>
              <a:rPr lang="hu-H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a:rPr>
              <a:t></a:t>
            </a:r>
            <a:r>
              <a:rPr lang="hu-H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Letöltés megnyomva!</a:t>
            </a:r>
            <a:endParaRPr lang="hu-HU"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55776" y="332656"/>
            <a:ext cx="3322712" cy="564672"/>
          </a:xfrm>
        </p:spPr>
        <p:txBody>
          <a:bodyPr>
            <a:normAutofit/>
          </a:bodyPr>
          <a:lstStyle/>
          <a:p>
            <a:r>
              <a:rPr lang="hu-HU"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Saját </a:t>
            </a:r>
            <a:r>
              <a:rPr lang="hu-HU" sz="32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Webhelyem</a:t>
            </a:r>
            <a:r>
              <a:rPr lang="hu-HU"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hu-HU" sz="3200" b="1" i="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2051" name="Picture 3"/>
          <p:cNvPicPr>
            <a:picLocks noChangeAspect="1" noChangeArrowheads="1"/>
          </p:cNvPicPr>
          <p:nvPr/>
        </p:nvPicPr>
        <p:blipFill>
          <a:blip r:embed="rId2" cstate="print"/>
          <a:srcRect/>
          <a:stretch>
            <a:fillRect/>
          </a:stretch>
        </p:blipFill>
        <p:spPr bwMode="auto">
          <a:xfrm>
            <a:off x="179512" y="1700808"/>
            <a:ext cx="3690410" cy="2952328"/>
          </a:xfrm>
          <a:prstGeom prst="rect">
            <a:avLst/>
          </a:prstGeom>
          <a:noFill/>
          <a:ln w="9525">
            <a:noFill/>
            <a:miter lim="800000"/>
            <a:headEnd/>
            <a:tailEnd/>
          </a:ln>
        </p:spPr>
      </p:pic>
      <p:sp>
        <p:nvSpPr>
          <p:cNvPr id="8" name="Téglalap 7"/>
          <p:cNvSpPr/>
          <p:nvPr/>
        </p:nvSpPr>
        <p:spPr>
          <a:xfrm>
            <a:off x="3131840" y="1124744"/>
            <a:ext cx="1678345" cy="461665"/>
          </a:xfrm>
          <a:prstGeom prst="rect">
            <a:avLst/>
          </a:prstGeom>
        </p:spPr>
        <p:txBody>
          <a:bodyPr wrap="none">
            <a:spAutoFit/>
          </a:bodyPr>
          <a:lstStyle/>
          <a:p>
            <a:r>
              <a:rPr lang="hu-HU" sz="24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instagram</a:t>
            </a:r>
            <a:endParaRPr lang="hu-HU"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Balra nyíl 9"/>
          <p:cNvSpPr/>
          <p:nvPr/>
        </p:nvSpPr>
        <p:spPr>
          <a:xfrm>
            <a:off x="2987824" y="3140968"/>
            <a:ext cx="1728192" cy="288032"/>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sp>
        <p:nvSpPr>
          <p:cNvPr id="12" name="Téglalap 11"/>
          <p:cNvSpPr/>
          <p:nvPr/>
        </p:nvSpPr>
        <p:spPr>
          <a:xfrm>
            <a:off x="107504" y="1196752"/>
            <a:ext cx="1923283" cy="369332"/>
          </a:xfrm>
          <a:prstGeom prst="rect">
            <a:avLst/>
          </a:prstGeom>
        </p:spPr>
        <p:txBody>
          <a:bodyPr wrap="none">
            <a:spAutoFit/>
          </a:bodyPr>
          <a:lstStyle/>
          <a:p>
            <a:r>
              <a:rPr lang="hu-H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Második lépés:  </a:t>
            </a:r>
            <a:endParaRPr lang="hu-H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Balra nyíl 15"/>
          <p:cNvSpPr/>
          <p:nvPr/>
        </p:nvSpPr>
        <p:spPr>
          <a:xfrm>
            <a:off x="2987824" y="2420888"/>
            <a:ext cx="1728192" cy="288032"/>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sp>
        <p:nvSpPr>
          <p:cNvPr id="18" name="Téglalap 17"/>
          <p:cNvSpPr/>
          <p:nvPr/>
        </p:nvSpPr>
        <p:spPr>
          <a:xfrm>
            <a:off x="4355976" y="2348880"/>
            <a:ext cx="4485331" cy="400110"/>
          </a:xfrm>
          <a:prstGeom prst="rect">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hu-HU" sz="20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Facebook</a:t>
            </a:r>
            <a:r>
              <a:rPr lang="hu-HU"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belépése,ha van saját fiók</a:t>
            </a:r>
            <a:endParaRPr lang="hu-HU"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0" name="Téglalap 19"/>
          <p:cNvSpPr/>
          <p:nvPr/>
        </p:nvSpPr>
        <p:spPr>
          <a:xfrm>
            <a:off x="4283968" y="3068960"/>
            <a:ext cx="3528392" cy="400110"/>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hu-HU"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Regisztrálás új fiók</a:t>
            </a:r>
            <a:endParaRPr lang="hu-HU"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00364" y="214290"/>
            <a:ext cx="6000792" cy="4857760"/>
          </a:xfrm>
          <a:prstGeom prst="rect">
            <a:avLst/>
          </a:prstGeom>
          <a:noFill/>
          <a:ln w="9525">
            <a:noFill/>
            <a:miter lim="800000"/>
            <a:headEnd/>
            <a:tailEnd/>
          </a:ln>
        </p:spPr>
      </p:pic>
      <p:sp>
        <p:nvSpPr>
          <p:cNvPr id="3" name="Téglalap 2"/>
          <p:cNvSpPr/>
          <p:nvPr/>
        </p:nvSpPr>
        <p:spPr>
          <a:xfrm>
            <a:off x="0" y="642918"/>
            <a:ext cx="3045129" cy="369332"/>
          </a:xfrm>
          <a:prstGeom prst="rect">
            <a:avLst/>
          </a:prstGeom>
          <a:noFill/>
        </p:spPr>
        <p:txBody>
          <a:bodyPr wrap="none" lIns="91440" tIns="45720" rIns="91440" bIns="45720">
            <a:spAutoFit/>
          </a:bodyPr>
          <a:lstStyle/>
          <a:p>
            <a:pPr algn="ctr"/>
            <a:r>
              <a:rPr lang="hu-H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Instagram</a:t>
            </a:r>
            <a:r>
              <a:rPr lang="hu-H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Felhasználónév</a:t>
            </a:r>
            <a:endParaRPr lang="hu-HU"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églalap 8"/>
          <p:cNvSpPr/>
          <p:nvPr/>
        </p:nvSpPr>
        <p:spPr>
          <a:xfrm>
            <a:off x="142844" y="1285860"/>
            <a:ext cx="1499321" cy="400110"/>
          </a:xfrm>
          <a:prstGeom prst="rect">
            <a:avLst/>
          </a:prstGeom>
          <a:noFill/>
        </p:spPr>
        <p:txBody>
          <a:bodyPr wrap="none" lIns="91440" tIns="45720" rIns="91440" bIns="45720">
            <a:spAutoFit/>
          </a:bodyPr>
          <a:lstStyle/>
          <a:p>
            <a:pPr algn="ctr"/>
            <a:r>
              <a:rPr lang="hu-HU"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Saját </a:t>
            </a:r>
            <a:r>
              <a:rPr lang="hu-HU" sz="2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ptofil</a:t>
            </a:r>
            <a:endParaRPr lang="hu-HU"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Téglalap 9"/>
          <p:cNvSpPr/>
          <p:nvPr/>
        </p:nvSpPr>
        <p:spPr>
          <a:xfrm>
            <a:off x="214282" y="2000240"/>
            <a:ext cx="2246577" cy="400110"/>
          </a:xfrm>
          <a:prstGeom prst="rect">
            <a:avLst/>
          </a:prstGeom>
          <a:noFill/>
        </p:spPr>
        <p:txBody>
          <a:bodyPr wrap="none" lIns="91440" tIns="45720" rIns="91440" bIns="45720">
            <a:spAutoFit/>
          </a:bodyPr>
          <a:lstStyle/>
          <a:p>
            <a:pPr algn="ctr"/>
            <a:r>
              <a:rPr lang="hu-HU"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Vélemény kiírása</a:t>
            </a:r>
            <a:endParaRPr lang="hu-HU"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Jobbra nyíl 10"/>
          <p:cNvSpPr/>
          <p:nvPr/>
        </p:nvSpPr>
        <p:spPr>
          <a:xfrm>
            <a:off x="3000364" y="714356"/>
            <a:ext cx="2071702" cy="21431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cxnSp>
        <p:nvCxnSpPr>
          <p:cNvPr id="14" name="Szögletes összekötő 13"/>
          <p:cNvCxnSpPr/>
          <p:nvPr/>
        </p:nvCxnSpPr>
        <p:spPr>
          <a:xfrm rot="10800000" flipV="1">
            <a:off x="1785918" y="1071546"/>
            <a:ext cx="2214578" cy="428628"/>
          </a:xfrm>
          <a:prstGeom prst="bentConnector3">
            <a:avLst>
              <a:gd name="adj1" fmla="val 50000"/>
            </a:avLst>
          </a:prstGeom>
          <a:ln w="25400" cap="sq" cmpd="sng"/>
        </p:spPr>
        <p:style>
          <a:lnRef idx="1">
            <a:schemeClr val="accent6"/>
          </a:lnRef>
          <a:fillRef idx="0">
            <a:schemeClr val="accent6"/>
          </a:fillRef>
          <a:effectRef idx="0">
            <a:schemeClr val="accent6"/>
          </a:effectRef>
          <a:fontRef idx="minor">
            <a:schemeClr val="tx1"/>
          </a:fontRef>
        </p:style>
      </p:cxnSp>
      <p:cxnSp>
        <p:nvCxnSpPr>
          <p:cNvPr id="16" name="Szögletes összekötő 15"/>
          <p:cNvCxnSpPr/>
          <p:nvPr/>
        </p:nvCxnSpPr>
        <p:spPr>
          <a:xfrm rot="10800000" flipV="1">
            <a:off x="2357422" y="1214422"/>
            <a:ext cx="2896959" cy="985873"/>
          </a:xfrm>
          <a:prstGeom prst="bentConnector3">
            <a:avLst>
              <a:gd name="adj1" fmla="val 50000"/>
            </a:avLst>
          </a:prstGeom>
          <a:ln w="25400" cmpd="sng"/>
        </p:spPr>
        <p:style>
          <a:lnRef idx="1">
            <a:schemeClr val="accent6"/>
          </a:lnRef>
          <a:fillRef idx="0">
            <a:schemeClr val="accent6"/>
          </a:fillRef>
          <a:effectRef idx="0">
            <a:schemeClr val="accent6"/>
          </a:effectRef>
          <a:fontRef idx="minor">
            <a:schemeClr val="tx1"/>
          </a:fontRef>
        </p:style>
      </p:cxnSp>
      <p:sp>
        <p:nvSpPr>
          <p:cNvPr id="17" name="Téglalap 16"/>
          <p:cNvSpPr/>
          <p:nvPr/>
        </p:nvSpPr>
        <p:spPr>
          <a:xfrm>
            <a:off x="142844" y="2928934"/>
            <a:ext cx="3131883" cy="369332"/>
          </a:xfrm>
          <a:prstGeom prst="rect">
            <a:avLst/>
          </a:prstGeom>
          <a:noFill/>
        </p:spPr>
        <p:txBody>
          <a:bodyPr wrap="none" lIns="91440" tIns="45720" rIns="91440" bIns="45720">
            <a:spAutoFit/>
          </a:bodyPr>
          <a:lstStyle/>
          <a:p>
            <a:pPr algn="ctr"/>
            <a:r>
              <a:rPr lang="hu-HU"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Bejegyzés: Képek feltöltése</a:t>
            </a:r>
            <a:endParaRPr lang="hu-HU"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8" name="Bal oldali kapcsos zárójel 17"/>
          <p:cNvSpPr/>
          <p:nvPr/>
        </p:nvSpPr>
        <p:spPr>
          <a:xfrm>
            <a:off x="3214678" y="1714488"/>
            <a:ext cx="500066" cy="2786082"/>
          </a:xfrm>
          <a:prstGeom prst="leftBrace">
            <a:avLst/>
          </a:prstGeom>
          <a:ln w="25400" cmpd="sng"/>
        </p:spPr>
        <p:style>
          <a:lnRef idx="1">
            <a:schemeClr val="accent6"/>
          </a:lnRef>
          <a:fillRef idx="0">
            <a:schemeClr val="accent6"/>
          </a:fillRef>
          <a:effectRef idx="0">
            <a:schemeClr val="accent6"/>
          </a:effectRef>
          <a:fontRef idx="minor">
            <a:schemeClr val="tx1"/>
          </a:fontRef>
        </p:style>
        <p:txBody>
          <a:bodyPr rtlCol="0" anchor="ctr"/>
          <a:lstStyle/>
          <a:p>
            <a:pPr algn="ctr"/>
            <a:endParaRPr lang="hu-HU"/>
          </a:p>
        </p:txBody>
      </p:sp>
      <p:sp>
        <p:nvSpPr>
          <p:cNvPr id="22" name="Téglalap 21"/>
          <p:cNvSpPr/>
          <p:nvPr/>
        </p:nvSpPr>
        <p:spPr>
          <a:xfrm>
            <a:off x="2761542" y="5718770"/>
            <a:ext cx="3960956" cy="707886"/>
          </a:xfrm>
          <a:prstGeom prst="rect">
            <a:avLst/>
          </a:prstGeom>
          <a:noFill/>
        </p:spPr>
        <p:txBody>
          <a:bodyPr wrap="none" lIns="91440" tIns="45720" rIns="91440" bIns="45720">
            <a:spAutoFit/>
          </a:bodyPr>
          <a:lstStyle/>
          <a:p>
            <a:pPr algn="ctr"/>
            <a:r>
              <a:rPr lang="hu-HU"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Ez itt az </a:t>
            </a:r>
            <a:r>
              <a:rPr lang="hu-HU" sz="2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instagram</a:t>
            </a:r>
            <a:r>
              <a:rPr lang="hu-HU"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webhelyem, </a:t>
            </a:r>
          </a:p>
          <a:p>
            <a:pPr algn="ctr"/>
            <a:r>
              <a:rPr lang="hu-HU"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több féle </a:t>
            </a:r>
            <a:r>
              <a:rPr lang="hu-HU" sz="2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instagramom</a:t>
            </a:r>
            <a:r>
              <a:rPr lang="hu-HU"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is van</a:t>
            </a:r>
            <a:r>
              <a:rPr lang="hu-H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hu-HU"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hu-HU"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7.a\Desktop\letöltés.jpg"/>
          <p:cNvPicPr>
            <a:picLocks noChangeAspect="1" noChangeArrowheads="1"/>
          </p:cNvPicPr>
          <p:nvPr/>
        </p:nvPicPr>
        <p:blipFill>
          <a:blip r:embed="rId2" cstate="print"/>
          <a:srcRect/>
          <a:stretch>
            <a:fillRect/>
          </a:stretch>
        </p:blipFill>
        <p:spPr bwMode="auto">
          <a:xfrm>
            <a:off x="500034" y="214290"/>
            <a:ext cx="1000132" cy="1000132"/>
          </a:xfrm>
          <a:prstGeom prst="rect">
            <a:avLst/>
          </a:prstGeom>
          <a:noFill/>
        </p:spPr>
      </p:pic>
      <p:pic>
        <p:nvPicPr>
          <p:cNvPr id="5" name="Picture 3" descr="C:\Users\7.a\Desktop\unnamed.png"/>
          <p:cNvPicPr>
            <a:picLocks noChangeAspect="1" noChangeArrowheads="1"/>
          </p:cNvPicPr>
          <p:nvPr/>
        </p:nvPicPr>
        <p:blipFill>
          <a:blip r:embed="rId3" cstate="print"/>
          <a:srcRect/>
          <a:stretch>
            <a:fillRect/>
          </a:stretch>
        </p:blipFill>
        <p:spPr bwMode="auto">
          <a:xfrm>
            <a:off x="6000760" y="142852"/>
            <a:ext cx="1285884" cy="1285884"/>
          </a:xfrm>
          <a:prstGeom prst="rect">
            <a:avLst/>
          </a:prstGeom>
          <a:noFill/>
        </p:spPr>
      </p:pic>
      <p:sp>
        <p:nvSpPr>
          <p:cNvPr id="6" name="Téglalap 5"/>
          <p:cNvSpPr/>
          <p:nvPr/>
        </p:nvSpPr>
        <p:spPr>
          <a:xfrm>
            <a:off x="273241" y="1357298"/>
            <a:ext cx="1945404" cy="369332"/>
          </a:xfrm>
          <a:prstGeom prst="rect">
            <a:avLst/>
          </a:prstGeom>
        </p:spPr>
        <p:txBody>
          <a:bodyPr wrap="none">
            <a:spAutoFit/>
          </a:bodyPr>
          <a:lstStyle/>
          <a:p>
            <a:pPr algn="ctr"/>
            <a:r>
              <a:rPr lang="hu-H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Régi alkalmazás</a:t>
            </a:r>
            <a:endParaRPr lang="hu-H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Téglalap 6"/>
          <p:cNvSpPr/>
          <p:nvPr/>
        </p:nvSpPr>
        <p:spPr>
          <a:xfrm>
            <a:off x="5429256" y="1500174"/>
            <a:ext cx="2597121" cy="400110"/>
          </a:xfrm>
          <a:prstGeom prst="rect">
            <a:avLst/>
          </a:prstGeom>
          <a:noFill/>
        </p:spPr>
        <p:txBody>
          <a:bodyPr wrap="none" lIns="91440" tIns="45720" rIns="91440" bIns="45720">
            <a:spAutoFit/>
          </a:bodyPr>
          <a:lstStyle/>
          <a:p>
            <a:pPr algn="ctr"/>
            <a:r>
              <a:rPr lang="hu-HU"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Mostani alkalmazás</a:t>
            </a:r>
            <a:endParaRPr lang="hu-HU"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0" name="Picture 2" descr="C:\Users\7.a\Desktop\instagram1.png"/>
          <p:cNvPicPr>
            <a:picLocks noChangeAspect="1" noChangeArrowheads="1"/>
          </p:cNvPicPr>
          <p:nvPr/>
        </p:nvPicPr>
        <p:blipFill>
          <a:blip r:embed="rId4" cstate="print"/>
          <a:srcRect/>
          <a:stretch>
            <a:fillRect/>
          </a:stretch>
        </p:blipFill>
        <p:spPr bwMode="auto">
          <a:xfrm>
            <a:off x="142844" y="1714488"/>
            <a:ext cx="4429156" cy="2450119"/>
          </a:xfrm>
          <a:prstGeom prst="rect">
            <a:avLst/>
          </a:prstGeom>
          <a:noFill/>
        </p:spPr>
      </p:pic>
      <p:sp>
        <p:nvSpPr>
          <p:cNvPr id="10" name="Téglalap 9"/>
          <p:cNvSpPr/>
          <p:nvPr/>
        </p:nvSpPr>
        <p:spPr>
          <a:xfrm>
            <a:off x="142844" y="4286256"/>
            <a:ext cx="4572000" cy="92333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hu-H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Az </a:t>
            </a:r>
            <a:r>
              <a:rPr lang="hu-H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iOS-t</a:t>
            </a:r>
            <a:r>
              <a:rPr lang="hu-H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használóknak, persze ott az </a:t>
            </a:r>
            <a:r>
              <a:rPr lang="hu-H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iMessage</a:t>
            </a:r>
            <a:r>
              <a:rPr lang="hu-H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ami persze a legegyszerűbb és leggyorsabb módja a </a:t>
            </a:r>
            <a:r>
              <a:rPr lang="hu-H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chatelésnek</a:t>
            </a:r>
            <a:r>
              <a:rPr lang="hu-H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hu-H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Téglalap 11"/>
          <p:cNvSpPr/>
          <p:nvPr/>
        </p:nvSpPr>
        <p:spPr>
          <a:xfrm>
            <a:off x="4572000" y="5380672"/>
            <a:ext cx="4572000" cy="147732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hu-H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Másik érdekes újítás, hogy az ikonját is teljesen átszabták. Egy </a:t>
            </a:r>
            <a:r>
              <a:rPr lang="hu-H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iOS</a:t>
            </a:r>
            <a:r>
              <a:rPr lang="hu-H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6 dizájnú, színes ikonnal tették közzé, ami akár vegyes érzéseket válthat ki bennük, ahogy bennem is. </a:t>
            </a:r>
            <a:endParaRPr lang="hu-H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 name="Picture 2" descr="d:\Users\Tanuló\Desktop\kép bettike drága\screen696x696 (1).jpeg"/>
          <p:cNvPicPr>
            <a:picLocks noChangeAspect="1" noChangeArrowheads="1"/>
          </p:cNvPicPr>
          <p:nvPr/>
        </p:nvPicPr>
        <p:blipFill>
          <a:blip r:embed="rId5" cstate="print"/>
          <a:srcRect/>
          <a:stretch>
            <a:fillRect/>
          </a:stretch>
        </p:blipFill>
        <p:spPr bwMode="auto">
          <a:xfrm>
            <a:off x="5652120" y="1988840"/>
            <a:ext cx="2068368" cy="3312368"/>
          </a:xfrm>
          <a:prstGeom prst="rect">
            <a:avLst/>
          </a:prstGeom>
          <a:noFill/>
        </p:spPr>
      </p:pic>
      <p:sp>
        <p:nvSpPr>
          <p:cNvPr id="11" name="Téglalap 10"/>
          <p:cNvSpPr/>
          <p:nvPr/>
        </p:nvSpPr>
        <p:spPr>
          <a:xfrm>
            <a:off x="0" y="6642556"/>
            <a:ext cx="4572000" cy="215444"/>
          </a:xfrm>
          <a:prstGeom prst="rect">
            <a:avLst/>
          </a:prstGeom>
        </p:spPr>
        <p:txBody>
          <a:bodyPr>
            <a:spAutoFit/>
          </a:bodyPr>
          <a:lstStyle/>
          <a:p>
            <a:r>
              <a:rPr lang="hu-HU" sz="800" dirty="0" smtClean="0">
                <a:sym typeface="Wingdings 2"/>
              </a:rPr>
              <a:t></a:t>
            </a:r>
            <a:r>
              <a:rPr lang="hu-HU" sz="800" dirty="0" smtClean="0"/>
              <a:t>http://kozossegikalandozasok.hu/2012/04/10/mi-az-az-instagram/</a:t>
            </a:r>
            <a:endParaRPr lang="hu-HU" sz="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251520" y="188640"/>
            <a:ext cx="8352928" cy="1477328"/>
          </a:xfrm>
          <a:prstGeom prst="rect">
            <a:avLst/>
          </a:prstGeom>
        </p:spPr>
        <p:txBody>
          <a:bodyPr wrap="square">
            <a:spAutoFit/>
          </a:bodyPr>
          <a:lstStyle/>
          <a:p>
            <a:r>
              <a:rPr lang="hu-HU" dirty="0" smtClean="0"/>
              <a:t>A fotó mód és a képszerkesztő is átesett egy komolyabb arculatváltáson, itt is minden fehér lett, és a szerkesztő funkciók ikonjai is nagyobbak és szebbek lettek. Az eddigi narancssárga értesítési színt is egy újabb váltotta fel. Ha már ikonokról van szó, akkor nem mehetünk el az alkalmazás és az egész szolgáltatás ikonja mellett, mert sajnos ott vannak már fenntartásaim.</a:t>
            </a:r>
            <a:endParaRPr lang="hu-HU" dirty="0"/>
          </a:p>
        </p:txBody>
      </p:sp>
      <p:sp>
        <p:nvSpPr>
          <p:cNvPr id="6" name="Téglalap 5"/>
          <p:cNvSpPr/>
          <p:nvPr/>
        </p:nvSpPr>
        <p:spPr>
          <a:xfrm>
            <a:off x="251520" y="4797152"/>
            <a:ext cx="8496944" cy="1477328"/>
          </a:xfrm>
          <a:prstGeom prst="rect">
            <a:avLst/>
          </a:prstGeom>
        </p:spPr>
        <p:txBody>
          <a:bodyPr wrap="square">
            <a:spAutoFit/>
          </a:bodyPr>
          <a:lstStyle/>
          <a:p>
            <a:r>
              <a:rPr lang="hu-HU" dirty="0" smtClean="0"/>
              <a:t>Az ikonok viszont eléggé jók, hogy nem a régi vastag, bumfordiak maradtak, hanem sokkal könnyedebbek és vékonyabbak lettek. A kamera ikon már nincs kiemelve kékkel, és nekem kifejezetten tetszik a profil ikonja, hogy mikor nincs kiválasztva, a test része nyitott, kiválasztva meg zárt, bár ezt a több profil miatt nem fogom sűrűn látni.</a:t>
            </a:r>
            <a:endParaRPr lang="hu-HU" dirty="0"/>
          </a:p>
        </p:txBody>
      </p:sp>
      <p:pic>
        <p:nvPicPr>
          <p:cNvPr id="1027" name="Picture 3" descr="d:\Users\Tanuló\Desktop\kép bettike drága\instagram-new-flat-cover-700x467.png"/>
          <p:cNvPicPr>
            <a:picLocks noChangeAspect="1" noChangeArrowheads="1"/>
          </p:cNvPicPr>
          <p:nvPr/>
        </p:nvPicPr>
        <p:blipFill>
          <a:blip r:embed="rId2" cstate="print"/>
          <a:srcRect/>
          <a:stretch>
            <a:fillRect/>
          </a:stretch>
        </p:blipFill>
        <p:spPr bwMode="auto">
          <a:xfrm>
            <a:off x="179512" y="1772816"/>
            <a:ext cx="3960440" cy="2736304"/>
          </a:xfrm>
          <a:prstGeom prst="rect">
            <a:avLst/>
          </a:prstGeom>
          <a:noFill/>
        </p:spPr>
      </p:pic>
      <p:sp>
        <p:nvSpPr>
          <p:cNvPr id="7" name="Téglalap 6"/>
          <p:cNvSpPr/>
          <p:nvPr/>
        </p:nvSpPr>
        <p:spPr>
          <a:xfrm>
            <a:off x="0" y="6642556"/>
            <a:ext cx="4572000" cy="215444"/>
          </a:xfrm>
          <a:prstGeom prst="rect">
            <a:avLst/>
          </a:prstGeom>
        </p:spPr>
        <p:txBody>
          <a:bodyPr>
            <a:spAutoFit/>
          </a:bodyPr>
          <a:lstStyle/>
          <a:p>
            <a:r>
              <a:rPr lang="hu-HU" sz="800" dirty="0" smtClean="0">
                <a:sym typeface="Wingdings 2"/>
              </a:rPr>
              <a:t></a:t>
            </a:r>
            <a:r>
              <a:rPr lang="hu-HU" sz="800" dirty="0" smtClean="0"/>
              <a:t>http://kozossegikalandozasok.hu/2012/04/10/mi-az-az-instagram/</a:t>
            </a:r>
            <a:endParaRPr lang="hu-HU" sz="8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Áramlás">
  <a:themeElements>
    <a:clrScheme name="Metró">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Áramlás">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Áramlás">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TotalTime>
  <Words>597</Words>
  <Application>Microsoft Office PowerPoint</Application>
  <PresentationFormat>Diavetítés a képernyőre (4:3 oldalarány)</PresentationFormat>
  <Paragraphs>99</Paragraphs>
  <Slides>16</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16</vt:i4>
      </vt:variant>
    </vt:vector>
  </HeadingPairs>
  <TitlesOfParts>
    <vt:vector size="22" baseType="lpstr">
      <vt:lpstr>Bookman Old Style</vt:lpstr>
      <vt:lpstr>Calibri</vt:lpstr>
      <vt:lpstr>Constantia</vt:lpstr>
      <vt:lpstr>Wingdings</vt:lpstr>
      <vt:lpstr>Wingdings 2</vt:lpstr>
      <vt:lpstr>Áramlás</vt:lpstr>
      <vt:lpstr>PowerPoint bemutató</vt:lpstr>
      <vt:lpstr>PowerPoint bemutató</vt:lpstr>
      <vt:lpstr>PowerPoint bemutató</vt:lpstr>
      <vt:lpstr>PowerPoint bemutató</vt:lpstr>
      <vt:lpstr>PowerPoint bemutató</vt:lpstr>
      <vt:lpstr>Saját Webhelyem:</vt:lpstr>
      <vt:lpstr>PowerPoint bemutató</vt:lpstr>
      <vt:lpstr>PowerPoint bemutató</vt:lpstr>
      <vt:lpstr>PowerPoint bemutató</vt:lpstr>
      <vt:lpstr>PowerPoint bemutató</vt:lpstr>
      <vt:lpstr>PowerPoint bemutató</vt:lpstr>
      <vt:lpstr>PowerPoint bemutató</vt:lpstr>
      <vt:lpstr>Jó válasz</vt:lpstr>
      <vt:lpstr>Rossz válasz</vt:lpstr>
      <vt:lpstr>PowerPoint bemutató</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4.b</dc:creator>
  <cp:lastModifiedBy>Salamon Róza</cp:lastModifiedBy>
  <cp:revision>37</cp:revision>
  <dcterms:created xsi:type="dcterms:W3CDTF">2017-01-04T14:03:50Z</dcterms:created>
  <dcterms:modified xsi:type="dcterms:W3CDTF">2017-02-01T14:53:17Z</dcterms:modified>
</cp:coreProperties>
</file>