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0" r:id="rId3"/>
    <p:sldId id="257" r:id="rId4"/>
    <p:sldId id="258" r:id="rId5"/>
    <p:sldId id="272" r:id="rId6"/>
    <p:sldId id="259" r:id="rId7"/>
    <p:sldId id="260" r:id="rId8"/>
    <p:sldId id="263" r:id="rId9"/>
    <p:sldId id="270" r:id="rId10"/>
    <p:sldId id="279" r:id="rId11"/>
    <p:sldId id="281" r:id="rId12"/>
    <p:sldId id="262" r:id="rId13"/>
    <p:sldId id="275" r:id="rId14"/>
    <p:sldId id="277" r:id="rId15"/>
    <p:sldId id="285" r:id="rId16"/>
    <p:sldId id="276" r:id="rId17"/>
    <p:sldId id="267" r:id="rId18"/>
    <p:sldId id="269" r:id="rId19"/>
    <p:sldId id="274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07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690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45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79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96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39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0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88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24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68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52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8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4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00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3FB8-8DF9-4446-A47D-8D46D66D3B24}" type="datetimeFigureOut">
              <a:rPr lang="hu-HU" smtClean="0"/>
              <a:t>2017. 02. 15.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C669-6B9C-4D68-98C6-FF69EFF0CC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9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RAM" TargetMode="External"/><Relationship Id="rId2" Type="http://schemas.openxmlformats.org/officeDocument/2006/relationships/hyperlink" Target="https://hu.wikipedia.org/wiki/Mem%C3%B3ria_(sz%C3%A1m%C3%ADt%C3%A1stechnik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qua.hu/8gb-1866mhz-ddr3-ram-kingston-hyperx-fury-black-series-cl10-hx318c10fb8-280015.html" TargetMode="External"/><Relationship Id="rId5" Type="http://schemas.openxmlformats.org/officeDocument/2006/relationships/hyperlink" Target="https://www.pctechguide.com/computer-memory/dual-channel-ddr-memory" TargetMode="External"/><Relationship Id="rId4" Type="http://schemas.openxmlformats.org/officeDocument/2006/relationships/hyperlink" Target="http://erettsegizz.com/informatika/a-rom-es-a-ram-mukodese-fobb-jellemzo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Memória áramkörök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76423" y="3602038"/>
            <a:ext cx="9574171" cy="165576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Név: V</a:t>
            </a:r>
            <a:r>
              <a:rPr lang="sk-SK" dirty="0" smtClean="0"/>
              <a:t>ígh Balázs</a:t>
            </a:r>
          </a:p>
          <a:p>
            <a:r>
              <a:rPr lang="sk-SK" dirty="0" smtClean="0"/>
              <a:t>Felkészitő tanár: ING. </a:t>
            </a:r>
            <a:r>
              <a:rPr lang="sk-SK" dirty="0" err="1" smtClean="0"/>
              <a:t>Mezei</a:t>
            </a:r>
            <a:r>
              <a:rPr lang="sk-SK" dirty="0" smtClean="0"/>
              <a:t> </a:t>
            </a:r>
            <a:r>
              <a:rPr lang="sk-SK" dirty="0" err="1" smtClean="0"/>
              <a:t>AdrianNa</a:t>
            </a:r>
            <a:endParaRPr lang="sk-SK" dirty="0" smtClean="0"/>
          </a:p>
          <a:p>
            <a:r>
              <a:rPr lang="sk-SK" dirty="0" smtClean="0"/>
              <a:t>Iskola: Stredná Priemyselná škola – Ipari Szak</a:t>
            </a:r>
            <a:r>
              <a:rPr lang="hu-HU" dirty="0" smtClean="0"/>
              <a:t>középiskola, </a:t>
            </a:r>
            <a:r>
              <a:rPr lang="hu-HU" dirty="0" err="1" smtClean="0"/>
              <a:t>Petőfiho</a:t>
            </a:r>
            <a:r>
              <a:rPr lang="hu-HU" dirty="0" smtClean="0"/>
              <a:t> 2, </a:t>
            </a:r>
            <a:r>
              <a:rPr lang="hu-HU" dirty="0" err="1" smtClean="0"/>
              <a:t>Komárno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8826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hu-HU" sz="2400" b="1" cap="none" dirty="0" smtClean="0">
                <a:latin typeface="Times New Roman" panose="02020603050405020304" pitchFamily="18" charset="0"/>
                <a:ea typeface="+mn-ea"/>
                <a:cs typeface="+mn-cs"/>
              </a:rPr>
              <a:t>A MEM</a:t>
            </a:r>
            <a:r>
              <a:rPr lang="hu-HU" altLang="hu-HU" sz="2400" b="1" cap="none" dirty="0" smtClean="0">
                <a:latin typeface="Times New Roman" panose="02020603050405020304" pitchFamily="18" charset="0"/>
                <a:ea typeface="+mn-ea"/>
                <a:cs typeface="+mn-cs"/>
              </a:rPr>
              <a:t>Ó</a:t>
            </a:r>
            <a:r>
              <a:rPr lang="en-US" altLang="hu-HU" sz="2400" b="1" cap="none" dirty="0" smtClean="0">
                <a:latin typeface="Times New Roman" panose="02020603050405020304" pitchFamily="18" charset="0"/>
                <a:ea typeface="+mn-ea"/>
                <a:cs typeface="+mn-cs"/>
              </a:rPr>
              <a:t>RIÁK SZERVEZÉSE</a:t>
            </a:r>
            <a:r>
              <a:rPr lang="hu-HU" altLang="hu-HU" sz="24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hu-HU" altLang="hu-HU" sz="24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1324" y="1532794"/>
            <a:ext cx="5127583" cy="509042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hu-HU" altLang="hu-HU" sz="2000" dirty="0"/>
              <a:t>Minden cella 1 bit információt tárol</a:t>
            </a:r>
          </a:p>
          <a:p>
            <a:pPr>
              <a:buFontTx/>
              <a:buChar char="•"/>
            </a:pPr>
            <a:r>
              <a:rPr lang="hu-HU" altLang="hu-HU" sz="2000" dirty="0"/>
              <a:t>A „vízszintes” vezeték az ún. </a:t>
            </a:r>
            <a:r>
              <a:rPr lang="hu-HU" altLang="hu-HU" sz="2000" b="1" dirty="0"/>
              <a:t>szóvezeték</a:t>
            </a:r>
            <a:r>
              <a:rPr lang="hu-HU" altLang="hu-HU" sz="2000" dirty="0"/>
              <a:t>, a cellákon végigfutó függőleges vezeték az ún. </a:t>
            </a:r>
            <a:r>
              <a:rPr lang="hu-HU" altLang="hu-HU" sz="2000" b="1" dirty="0"/>
              <a:t>bitvezeték</a:t>
            </a:r>
            <a:endParaRPr lang="hu-HU" altLang="hu-HU" sz="2000" dirty="0"/>
          </a:p>
          <a:p>
            <a:pPr>
              <a:buFontTx/>
              <a:buChar char="•"/>
            </a:pPr>
            <a:r>
              <a:rPr lang="hu-HU" altLang="hu-HU" sz="2000" dirty="0"/>
              <a:t>A szóvezetékek egyikével lehet a cellamátrix valamelyik sorát kijelölni</a:t>
            </a:r>
          </a:p>
          <a:p>
            <a:pPr lvl="1">
              <a:buFontTx/>
              <a:buChar char="•"/>
            </a:pPr>
            <a:r>
              <a:rPr lang="hu-HU" altLang="hu-HU" dirty="0"/>
              <a:t>ezután a bitvezetékeken keresztül tudjuk a kijelölt sor celláit írni vagy </a:t>
            </a:r>
            <a:r>
              <a:rPr lang="hu-HU" altLang="hu-HU" dirty="0" smtClean="0"/>
              <a:t>olvasni</a:t>
            </a:r>
          </a:p>
          <a:p>
            <a:pPr>
              <a:buFontTx/>
              <a:buChar char="•"/>
            </a:pPr>
            <a:r>
              <a:rPr lang="hu-HU" altLang="hu-HU" sz="2000" dirty="0"/>
              <a:t>A címző áramkörök közül a szóvezetékeket mindig egy dekóder hajtja meg</a:t>
            </a:r>
          </a:p>
          <a:p>
            <a:pPr>
              <a:buFontTx/>
              <a:buChar char="•"/>
            </a:pPr>
            <a:r>
              <a:rPr lang="hu-HU" altLang="hu-HU" sz="2000" dirty="0"/>
              <a:t>A bitvezetékekhez csatlakozó áramkör az </a:t>
            </a:r>
            <a:r>
              <a:rPr lang="hu-HU" altLang="hu-HU" sz="2000" b="1" dirty="0"/>
              <a:t>író/olvasó erősítő</a:t>
            </a:r>
          </a:p>
          <a:p>
            <a:pPr lvl="1">
              <a:buFontTx/>
              <a:buChar char="•"/>
            </a:pPr>
            <a:r>
              <a:rPr lang="hu-HU" altLang="hu-HU" dirty="0"/>
              <a:t>ami a kiolvasás során nyalábolóként (multiplexer) működik</a:t>
            </a:r>
          </a:p>
          <a:p>
            <a:pPr lvl="1">
              <a:buFontTx/>
              <a:buChar char="•"/>
            </a:pPr>
            <a:endParaRPr lang="hu-HU" alt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561905"/>
            <a:ext cx="4944285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86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(Random Access </a:t>
            </a:r>
            <a:r>
              <a:rPr lang="en-US" dirty="0" smtClean="0"/>
              <a:t>Memory)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tartalma a gép kikapcsolása után törlődik</a:t>
            </a:r>
          </a:p>
          <a:p>
            <a:pPr>
              <a:defRPr/>
            </a:pPr>
            <a:r>
              <a:rPr lang="hu-HU" dirty="0"/>
              <a:t>itt találhatók a végrehajtás alatt álló programok és adatok</a:t>
            </a:r>
          </a:p>
          <a:p>
            <a:pPr>
              <a:defRPr/>
            </a:pPr>
            <a:r>
              <a:rPr lang="hu-HU" dirty="0"/>
              <a:t>a számítógép operatív tára</a:t>
            </a:r>
          </a:p>
          <a:p>
            <a:pPr>
              <a:defRPr/>
            </a:pPr>
            <a:r>
              <a:rPr lang="hu-HU" dirty="0"/>
              <a:t>tartalma állandóan változik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3767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en-US" dirty="0" smtClean="0"/>
              <a:t>RAM m</a:t>
            </a:r>
            <a:r>
              <a:rPr lang="hu-HU" dirty="0" err="1" smtClean="0"/>
              <a:t>űködése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</a:t>
            </a:r>
            <a:r>
              <a:rPr lang="hu-HU" dirty="0"/>
              <a:t>memóriából való kiolvasáshoz a vezérlő először kiválasztja a megfelelő sort, amihez a megfelelő sorcímet elhelyezi a címvezetéken, és bekapcsolja a RAS </a:t>
            </a:r>
            <a:r>
              <a:rPr lang="hu-HU" dirty="0" smtClean="0"/>
              <a:t>jelet</a:t>
            </a:r>
            <a:r>
              <a:rPr lang="hu-HU" dirty="0"/>
              <a:t>. Ezután várni kell, majd a címvezetékre kerül az oszlopjel, és a CAS </a:t>
            </a:r>
            <a:r>
              <a:rPr lang="hu-HU" dirty="0" smtClean="0"/>
              <a:t>jel</a:t>
            </a:r>
            <a:r>
              <a:rPr lang="hu-HU" dirty="0"/>
              <a:t>. Ekkor újra várakozni kell, és ezután megérkezik az adat. Az említett várakozások jelentik az úgynevezett </a:t>
            </a:r>
            <a:r>
              <a:rPr lang="hu-HU" dirty="0" smtClean="0"/>
              <a:t>késleltetési </a:t>
            </a:r>
            <a:r>
              <a:rPr lang="hu-HU" dirty="0"/>
              <a:t>értékeket. </a:t>
            </a:r>
            <a:r>
              <a:rPr lang="hu-HU" dirty="0" smtClean="0"/>
              <a:t>A </a:t>
            </a:r>
            <a:r>
              <a:rPr lang="hu-HU" dirty="0"/>
              <a:t>legtöbb esetben négy számmal jelzik a memóriák által használható késleltetési értéket, például: 2-4-4-5. Az első szám a már említett második várakozási időt jelenti: jelen esetben két </a:t>
            </a:r>
            <a:r>
              <a:rPr lang="hu-HU" dirty="0" err="1"/>
              <a:t>órajelciklus</a:t>
            </a:r>
            <a:r>
              <a:rPr lang="hu-HU" dirty="0"/>
              <a:t> telik el, amíg a megfelelő oszlop kiválasztása után megjelenik a kért adat a kimeneten. A következő szám a sor és oszlop kiválasztás közötti időt, a harmadik a két sor közötti átváltást, a negyedik pedig azt a szünetet jelzi aminek a sorkiválasztás és a modul kiválasztása között kell eltelnie.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3214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292" y="103032"/>
            <a:ext cx="9905998" cy="1056068"/>
          </a:xfrm>
        </p:spPr>
        <p:txBody>
          <a:bodyPr/>
          <a:lstStyle/>
          <a:p>
            <a:r>
              <a:rPr lang="hu-HU" dirty="0"/>
              <a:t>A RAM fejlődése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9896" y="1154782"/>
            <a:ext cx="9905999" cy="5349049"/>
          </a:xfrm>
        </p:spPr>
        <p:txBody>
          <a:bodyPr>
            <a:noAutofit/>
          </a:bodyPr>
          <a:lstStyle/>
          <a:p>
            <a:r>
              <a:rPr lang="hu-HU" sz="1400" dirty="0" smtClean="0"/>
              <a:t>Az </a:t>
            </a:r>
            <a:r>
              <a:rPr lang="hu-HU" sz="1400" dirty="0"/>
              <a:t>első nemzedék tagjai – </a:t>
            </a:r>
            <a:endParaRPr lang="hu-HU" sz="1400" dirty="0" smtClean="0"/>
          </a:p>
          <a:p>
            <a:pPr lvl="1"/>
            <a:r>
              <a:rPr lang="hu-HU" sz="1400" dirty="0" smtClean="0"/>
              <a:t>FPM </a:t>
            </a:r>
            <a:r>
              <a:rPr lang="hu-HU" sz="1400" dirty="0"/>
              <a:t>RAM (</a:t>
            </a:r>
            <a:r>
              <a:rPr lang="hu-HU" sz="1400" dirty="0" err="1"/>
              <a:t>Fast</a:t>
            </a:r>
            <a:r>
              <a:rPr lang="hu-HU" sz="1400" dirty="0"/>
              <a:t> </a:t>
            </a:r>
            <a:r>
              <a:rPr lang="hu-HU" sz="1400" dirty="0" err="1"/>
              <a:t>Page</a:t>
            </a:r>
            <a:r>
              <a:rPr lang="hu-HU" sz="1400" dirty="0"/>
              <a:t> </a:t>
            </a:r>
            <a:r>
              <a:rPr lang="hu-HU" sz="1400" dirty="0" err="1"/>
              <a:t>Mode</a:t>
            </a:r>
            <a:r>
              <a:rPr lang="hu-HU" sz="1400" dirty="0"/>
              <a:t> </a:t>
            </a:r>
            <a:r>
              <a:rPr lang="hu-HU" sz="1400" dirty="0" err="1"/>
              <a:t>RAM</a:t>
            </a:r>
            <a:r>
              <a:rPr lang="hu-HU" sz="1400" dirty="0" smtClean="0"/>
              <a:t>),</a:t>
            </a:r>
          </a:p>
          <a:p>
            <a:pPr lvl="1"/>
            <a:r>
              <a:rPr lang="hu-HU" sz="1400" dirty="0" smtClean="0"/>
              <a:t> </a:t>
            </a:r>
            <a:r>
              <a:rPr lang="hu-HU" sz="1400" dirty="0"/>
              <a:t>EDO RAM (</a:t>
            </a:r>
            <a:r>
              <a:rPr lang="hu-HU" sz="1400" dirty="0" err="1"/>
              <a:t>Extended</a:t>
            </a:r>
            <a:r>
              <a:rPr lang="hu-HU" sz="1400" dirty="0"/>
              <a:t> Data Output RAM) – aszinkron módon működtek. A memóriának, ha már megkapta a sorcímet és az oszlopcímet, kell némi idő a kért bitek előkereséséhez. </a:t>
            </a:r>
            <a:r>
              <a:rPr lang="hu-HU" sz="1400" dirty="0" smtClean="0"/>
              <a:t>Ez </a:t>
            </a:r>
            <a:r>
              <a:rPr lang="hu-HU" sz="1400" dirty="0"/>
              <a:t>az </a:t>
            </a:r>
            <a:r>
              <a:rPr lang="hu-HU" sz="1400" dirty="0" smtClean="0"/>
              <a:t>idő az </a:t>
            </a:r>
            <a:r>
              <a:rPr lang="hu-HU" sz="1400" dirty="0"/>
              <a:t>EDO RAM esetében 50-70 </a:t>
            </a:r>
            <a:r>
              <a:rPr lang="hu-HU" sz="1400" dirty="0" err="1" smtClean="0"/>
              <a:t>nanoszekundumnyi</a:t>
            </a:r>
            <a:r>
              <a:rPr lang="hu-HU" sz="1400" dirty="0" smtClean="0"/>
              <a:t>. A processzornak ki </a:t>
            </a:r>
            <a:r>
              <a:rPr lang="hu-HU" sz="1400" dirty="0"/>
              <a:t>kellett </a:t>
            </a:r>
            <a:r>
              <a:rPr lang="hu-HU" sz="1400" dirty="0" smtClean="0"/>
              <a:t>várnia, </a:t>
            </a:r>
            <a:r>
              <a:rPr lang="hu-HU" sz="1400" dirty="0"/>
              <a:t>és </a:t>
            </a:r>
            <a:r>
              <a:rPr lang="hu-HU" sz="1400" dirty="0" smtClean="0"/>
              <a:t>amikor ez </a:t>
            </a:r>
            <a:r>
              <a:rPr lang="hu-HU" sz="1400" dirty="0"/>
              <a:t>az </a:t>
            </a:r>
            <a:r>
              <a:rPr lang="hu-HU" sz="1400" dirty="0" smtClean="0"/>
              <a:t>idő letelt, </a:t>
            </a:r>
            <a:r>
              <a:rPr lang="hu-HU" sz="1400" dirty="0"/>
              <a:t>a lapkakészlet elvette az adatot, és a CPU órajelének üteméhez igazodva továbbította a processzornak. </a:t>
            </a:r>
          </a:p>
          <a:p>
            <a:r>
              <a:rPr lang="hu-HU" sz="1400" dirty="0"/>
              <a:t>Az SDRAM (</a:t>
            </a:r>
            <a:r>
              <a:rPr lang="hu-HU" sz="1400" dirty="0" err="1"/>
              <a:t>Synchronous</a:t>
            </a:r>
            <a:r>
              <a:rPr lang="hu-HU" sz="1400" dirty="0"/>
              <a:t> Dynamics RAM) működését már a rendszersín ütemezi, a működési alapelv azonban nem változott. Az SDRAM órajele kezdetben 66 MHz, később 100, majd 133 MHz.</a:t>
            </a:r>
          </a:p>
          <a:p>
            <a:r>
              <a:rPr lang="hu-HU" sz="1400" dirty="0" smtClean="0"/>
              <a:t>Az </a:t>
            </a:r>
            <a:r>
              <a:rPr lang="hu-HU" sz="1400" dirty="0"/>
              <a:t>RDRAM (</a:t>
            </a:r>
            <a:r>
              <a:rPr lang="hu-HU" sz="1400" dirty="0" err="1"/>
              <a:t>Rambus</a:t>
            </a:r>
            <a:r>
              <a:rPr lang="hu-HU" sz="1400" dirty="0"/>
              <a:t> DRAM) </a:t>
            </a:r>
            <a:r>
              <a:rPr lang="hu-HU" sz="1400" dirty="0" err="1"/>
              <a:t>technolgia</a:t>
            </a:r>
            <a:r>
              <a:rPr lang="hu-HU" sz="1400" dirty="0"/>
              <a:t> eltér a klasszikus mátrixos elrendezéstől, pontosabban némileg átalakítja azt. Az RDRAM memóriamodul adatsínjének a szélessége csupán 16 bit (2 bájt), az órajele azonban 400 MHz, és egy </a:t>
            </a:r>
            <a:r>
              <a:rPr lang="hu-HU" sz="1400" dirty="0" err="1"/>
              <a:t>órajelütem</a:t>
            </a:r>
            <a:r>
              <a:rPr lang="hu-HU" sz="1400" dirty="0"/>
              <a:t> alatt szintén két adatátvitelt végez el. Így az elvileg elérhető sebesség 2 * </a:t>
            </a:r>
            <a:r>
              <a:rPr lang="hu-HU" sz="1400" dirty="0" err="1"/>
              <a:t>2</a:t>
            </a:r>
            <a:r>
              <a:rPr lang="hu-HU" sz="1400" dirty="0"/>
              <a:t> * 400 = 1,6 gigabájt másodpercenként.</a:t>
            </a:r>
          </a:p>
          <a:p>
            <a:r>
              <a:rPr lang="hu-HU" sz="1400" dirty="0"/>
              <a:t>A PC-ben két RDRAM modult használnak párhuzamosan, így az adatsín a processzor felől nézve 32 bit széles, a sebesség pedig elvileg 3,2 </a:t>
            </a:r>
            <a:r>
              <a:rPr lang="hu-HU" sz="1400" dirty="0" smtClean="0"/>
              <a:t>gigabájt/másodperc</a:t>
            </a:r>
          </a:p>
          <a:p>
            <a:r>
              <a:rPr lang="hu-HU" sz="1400" dirty="0" smtClean="0"/>
              <a:t>Az </a:t>
            </a:r>
            <a:r>
              <a:rPr lang="hu-HU" sz="1400" dirty="0"/>
              <a:t>órajel különböző okok miatt csak kevéssé </a:t>
            </a:r>
            <a:r>
              <a:rPr lang="hu-HU" sz="1400" dirty="0" smtClean="0"/>
              <a:t>volt növelhető</a:t>
            </a:r>
            <a:r>
              <a:rPr lang="hu-HU" sz="1400" dirty="0"/>
              <a:t>, ezért új megoldás után kellett nézni. A </a:t>
            </a:r>
            <a:r>
              <a:rPr lang="hu-HU" sz="1400" dirty="0" smtClean="0"/>
              <a:t>DDR </a:t>
            </a:r>
            <a:r>
              <a:rPr lang="hu-HU" sz="1400" dirty="0"/>
              <a:t>(</a:t>
            </a:r>
            <a:r>
              <a:rPr lang="hu-HU" sz="1400" dirty="0" err="1"/>
              <a:t>Double</a:t>
            </a:r>
            <a:r>
              <a:rPr lang="hu-HU" sz="1400" dirty="0"/>
              <a:t> Data </a:t>
            </a:r>
            <a:r>
              <a:rPr lang="hu-HU" sz="1400" dirty="0" err="1" smtClean="0"/>
              <a:t>Rate</a:t>
            </a:r>
            <a:r>
              <a:rPr lang="hu-HU" sz="1400" dirty="0" smtClean="0"/>
              <a:t>) technológia egy </a:t>
            </a:r>
            <a:r>
              <a:rPr lang="hu-HU" sz="1400" dirty="0" err="1"/>
              <a:t>órajelütem</a:t>
            </a:r>
            <a:r>
              <a:rPr lang="hu-HU" sz="1400" dirty="0"/>
              <a:t> alatt két adatátviteli műveletet végez </a:t>
            </a:r>
            <a:r>
              <a:rPr lang="hu-HU" sz="1400" dirty="0" smtClean="0"/>
              <a:t>el, a felfutó és a lefutó élre is.</a:t>
            </a:r>
            <a:endParaRPr lang="hu-HU" sz="1400" dirty="0"/>
          </a:p>
          <a:p>
            <a:endParaRPr lang="hu-HU" sz="1400" dirty="0" smtClean="0"/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144214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7272" y="223102"/>
            <a:ext cx="9905998" cy="1478570"/>
          </a:xfrm>
        </p:spPr>
        <p:txBody>
          <a:bodyPr/>
          <a:lstStyle/>
          <a:p>
            <a:r>
              <a:rPr lang="hu-HU" dirty="0" smtClean="0"/>
              <a:t>DDR technológia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96" y="1366534"/>
            <a:ext cx="4241357" cy="5312323"/>
          </a:xfrm>
        </p:spPr>
      </p:pic>
    </p:spTree>
    <p:extLst>
      <p:ext uri="{BB962C8B-B14F-4D97-AF65-F5344CB8AC3E}">
        <p14:creationId xmlns:p14="http://schemas.microsoft.com/office/powerpoint/2010/main" val="659500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387178"/>
            <a:ext cx="9905998" cy="955590"/>
          </a:xfrm>
        </p:spPr>
        <p:txBody>
          <a:bodyPr/>
          <a:lstStyle/>
          <a:p>
            <a:r>
              <a:rPr lang="hu-HU" dirty="0" err="1" smtClean="0"/>
              <a:t>Dual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509" y="1620322"/>
            <a:ext cx="9905999" cy="184471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memóriák sebességének növelése érdekében gyakran két kisebb memóriamodult kötnek a gépbe: így növekszik a sávszélesség, ezáltal a sebesség is. Ez az úgy nevezett </a:t>
            </a:r>
            <a:r>
              <a:rPr lang="hu-HU" dirty="0" err="1"/>
              <a:t>dual</a:t>
            </a:r>
            <a:r>
              <a:rPr lang="hu-HU" dirty="0"/>
              <a:t> </a:t>
            </a:r>
            <a:r>
              <a:rPr lang="hu-HU" dirty="0" err="1"/>
              <a:t>channel</a:t>
            </a:r>
            <a:r>
              <a:rPr lang="hu-HU" dirty="0"/>
              <a:t>, azaz kétcsatornás mód. A CPU és a RAM közötti összeköttetést buszrendszer biztosítja.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828" y="3465040"/>
            <a:ext cx="3377513" cy="30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45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Főbb </a:t>
            </a:r>
            <a:r>
              <a:rPr lang="hu-HU" dirty="0" smtClean="0"/>
              <a:t>gyártók: </a:t>
            </a: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9433" y="1669106"/>
            <a:ext cx="1386016" cy="4351338"/>
          </a:xfrm>
        </p:spPr>
        <p:txBody>
          <a:bodyPr>
            <a:normAutofit fontScale="92500"/>
          </a:bodyPr>
          <a:lstStyle/>
          <a:p>
            <a:r>
              <a:rPr lang="hu-HU" dirty="0" err="1"/>
              <a:t>Corsair</a:t>
            </a:r>
            <a:endParaRPr lang="hu-HU" dirty="0"/>
          </a:p>
          <a:p>
            <a:r>
              <a:rPr lang="hu-HU" dirty="0" err="1"/>
              <a:t>Geil</a:t>
            </a:r>
            <a:endParaRPr lang="hu-HU" dirty="0"/>
          </a:p>
          <a:p>
            <a:r>
              <a:rPr lang="hu-HU" dirty="0" err="1"/>
              <a:t>Infineon</a:t>
            </a:r>
            <a:endParaRPr lang="hu-HU" dirty="0"/>
          </a:p>
          <a:p>
            <a:r>
              <a:rPr lang="hu-HU" dirty="0" err="1"/>
              <a:t>Kingmax</a:t>
            </a:r>
            <a:endParaRPr lang="hu-HU" dirty="0"/>
          </a:p>
          <a:p>
            <a:r>
              <a:rPr lang="hu-HU" dirty="0"/>
              <a:t>Kingston</a:t>
            </a:r>
          </a:p>
          <a:p>
            <a:r>
              <a:rPr lang="hu-HU" dirty="0"/>
              <a:t>Samsung</a:t>
            </a:r>
          </a:p>
          <a:p>
            <a:r>
              <a:rPr lang="hu-HU" dirty="0"/>
              <a:t>OCZ</a:t>
            </a:r>
          </a:p>
          <a:p>
            <a:r>
              <a:rPr lang="hu-HU" dirty="0"/>
              <a:t>CSX</a:t>
            </a:r>
          </a:p>
          <a:p>
            <a:endParaRPr lang="hu-HU" dirty="0"/>
          </a:p>
        </p:txBody>
      </p:sp>
      <p:pic>
        <p:nvPicPr>
          <p:cNvPr id="1026" name="Picture 2" descr="Képtalálat a következőre: „corsair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31" y="733247"/>
            <a:ext cx="2219234" cy="12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geil ram logo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7" y="2332216"/>
            <a:ext cx="1434457" cy="14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Infineon ram logo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38" y="979963"/>
            <a:ext cx="1727872" cy="9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 a következőre: „Kingmax ram logo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64" y="5675870"/>
            <a:ext cx="2993878" cy="88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Kingston ram logo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16" y="2382073"/>
            <a:ext cx="3366728" cy="15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éptalálat a következőre: „samsung ram logo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05" y="4304491"/>
            <a:ext cx="2939964" cy="9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éptalálat a következőre: „OCZ ram logo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94" y="5515779"/>
            <a:ext cx="3042638" cy="11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éptalálat a következőre: „compustocx ram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52" y="3160162"/>
            <a:ext cx="2078333" cy="18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51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3397636" cy="1127904"/>
          </a:xfrm>
        </p:spPr>
        <p:txBody>
          <a:bodyPr/>
          <a:lstStyle/>
          <a:p>
            <a:r>
              <a:rPr lang="hu-HU" sz="3200" b="1" dirty="0"/>
              <a:t>Az operatív </a:t>
            </a:r>
            <a:r>
              <a:rPr lang="hu-HU" sz="3200" b="1" dirty="0" smtClean="0"/>
              <a:t>tár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2" y="1507525"/>
            <a:ext cx="10515600" cy="4275438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 </a:t>
            </a:r>
            <a:endParaRPr lang="hu-HU" dirty="0"/>
          </a:p>
          <a:p>
            <a:r>
              <a:rPr lang="hu-HU" dirty="0" smtClean="0"/>
              <a:t>Feladata, hogy az </a:t>
            </a:r>
            <a:r>
              <a:rPr lang="hu-HU" dirty="0"/>
              <a:t>éppen futó alkalmazásokkal és a használatban lévő fájlokkal képes legyen minél gyorsabban kiszolgálni a </a:t>
            </a:r>
            <a:r>
              <a:rPr lang="hu-HU" dirty="0" smtClean="0"/>
              <a:t>processzort. Fontos, hogy ez fordítva is működjön - a </a:t>
            </a:r>
            <a:r>
              <a:rPr lang="hu-HU" dirty="0"/>
              <a:t>RAM képes legyen fogadni a processzortól és a további egységektől érkező </a:t>
            </a:r>
            <a:r>
              <a:rPr lang="hu-HU" dirty="0" smtClean="0"/>
              <a:t>adatokat. </a:t>
            </a:r>
          </a:p>
          <a:p>
            <a:r>
              <a:rPr lang="hu-HU" dirty="0" smtClean="0"/>
              <a:t>Ehhez szükség van:</a:t>
            </a:r>
          </a:p>
          <a:p>
            <a:pPr lvl="1"/>
            <a:r>
              <a:rPr lang="hu-HU" dirty="0" smtClean="0"/>
              <a:t>magas kapacitásra, </a:t>
            </a:r>
          </a:p>
          <a:p>
            <a:pPr lvl="1"/>
            <a:r>
              <a:rPr lang="hu-HU" dirty="0" smtClean="0"/>
              <a:t>nagy </a:t>
            </a:r>
            <a:r>
              <a:rPr lang="hu-HU" dirty="0"/>
              <a:t>adatátviteli </a:t>
            </a:r>
            <a:r>
              <a:rPr lang="hu-HU" dirty="0" smtClean="0"/>
              <a:t>sebességre,</a:t>
            </a:r>
          </a:p>
          <a:p>
            <a:pPr lvl="1"/>
            <a:r>
              <a:rPr lang="hu-HU" dirty="0" smtClean="0"/>
              <a:t>alacsony késleltetésre.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2555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Különböző memóriák egy gépben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/>
              <a:t>1. </a:t>
            </a:r>
            <a:r>
              <a:rPr lang="hu-HU" altLang="hu-HU" dirty="0"/>
              <a:t>és </a:t>
            </a:r>
            <a:r>
              <a:rPr lang="hu-HU" altLang="hu-HU" dirty="0" smtClean="0"/>
              <a:t>2. szintű cache memóriák</a:t>
            </a:r>
            <a:endParaRPr lang="hu-HU" altLang="hu-HU" dirty="0"/>
          </a:p>
          <a:p>
            <a:r>
              <a:rPr lang="hu-HU" altLang="hu-HU" dirty="0" smtClean="0"/>
              <a:t>Normál rendszer RAM</a:t>
            </a:r>
            <a:endParaRPr lang="hu-HU" altLang="hu-HU" dirty="0"/>
          </a:p>
          <a:p>
            <a:r>
              <a:rPr lang="hu-HU" altLang="hu-HU" dirty="0"/>
              <a:t>Virtuális memória</a:t>
            </a:r>
          </a:p>
          <a:p>
            <a:r>
              <a:rPr lang="hu-HU" altLang="hu-HU" dirty="0"/>
              <a:t>Merevlemez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32" y="4963951"/>
            <a:ext cx="7200000" cy="1310754"/>
          </a:xfrm>
          <a:prstGeom prst="rect">
            <a:avLst/>
          </a:prstGeom>
        </p:spPr>
      </p:pic>
      <p:pic>
        <p:nvPicPr>
          <p:cNvPr id="2050" name="Picture 2" descr="Képtalálat a következőre: „cache memóri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54" y="1946015"/>
            <a:ext cx="1881465" cy="15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kingston hyperx ram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35" y="2276049"/>
            <a:ext cx="3269872" cy="20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72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is fontos a memória?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gyors és hatékony processzoroknak könnyen és gyorsan kell elérniük nagy mennyiségű adatot, hogy a teljesítményüket kihasználhassuk. Ha a CPU nem kapja meg a szükséges adatokat, szó szerint megáll, és vár ezekre. A modern CPU-k kb. </a:t>
            </a:r>
            <a:r>
              <a:rPr lang="hu-HU" sz="2000" dirty="0" smtClean="0"/>
              <a:t>2 </a:t>
            </a:r>
            <a:r>
              <a:rPr lang="hu-HU" sz="2000" dirty="0"/>
              <a:t>gigahertz sebességen futnak és igen sok adatot fogyasztanak, talán bájtok milliárdjait másodpercenként. A számítógép-tervezők azzal a problémával szembesülnek, hogy </a:t>
            </a:r>
            <a:r>
              <a:rPr lang="hu-HU" sz="2000" dirty="0" smtClean="0"/>
              <a:t>a </a:t>
            </a:r>
            <a:r>
              <a:rPr lang="hu-HU" sz="2000" dirty="0"/>
              <a:t>2</a:t>
            </a:r>
            <a:r>
              <a:rPr lang="hu-HU" sz="2000" dirty="0" smtClean="0"/>
              <a:t> </a:t>
            </a:r>
            <a:r>
              <a:rPr lang="hu-HU" sz="2000" dirty="0" err="1"/>
              <a:t>GHz-es</a:t>
            </a:r>
            <a:r>
              <a:rPr lang="hu-HU" sz="2000" dirty="0"/>
              <a:t> CPU-val azonos sebességű memóriák rendkívül drágák - sokkal drágábbak annál, hogy bárki meg tudja venni nagyobb darabszámmal. A számítógép-tervezők azzal oldották meg a költség-problémát, hogy "készenléti </a:t>
            </a:r>
            <a:r>
              <a:rPr lang="hu-HU" sz="2000" dirty="0" err="1"/>
              <a:t>raktárat</a:t>
            </a:r>
            <a:r>
              <a:rPr lang="hu-HU" sz="2000" dirty="0"/>
              <a:t>" hoznak létre, vagyis kis mennyiségben használnak drága és gyors memóriákat, amelyet az olcsóbb nagyobb memóriából töltenek fel adattal. Manapság a legolcsóbb írható / olvasható memóriák a merevlemezek. </a:t>
            </a:r>
          </a:p>
        </p:txBody>
      </p:sp>
    </p:spTree>
    <p:extLst>
      <p:ext uri="{BB962C8B-B14F-4D97-AF65-F5344CB8AC3E}">
        <p14:creationId xmlns:p14="http://schemas.microsoft.com/office/powerpoint/2010/main" val="133049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Funkciójuk alapján lehetnek</a:t>
            </a:r>
            <a:r>
              <a:rPr lang="en-US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5012252" cy="2182470"/>
          </a:xfrm>
        </p:spPr>
        <p:txBody>
          <a:bodyPr>
            <a:normAutofit/>
          </a:bodyPr>
          <a:lstStyle/>
          <a:p>
            <a:r>
              <a:rPr lang="hu-HU" sz="2600" dirty="0"/>
              <a:t>központi </a:t>
            </a:r>
            <a:r>
              <a:rPr lang="hu-HU" sz="2600" dirty="0" smtClean="0"/>
              <a:t>memória</a:t>
            </a:r>
            <a:r>
              <a:rPr lang="hu-HU" sz="2600" dirty="0"/>
              <a:t> </a:t>
            </a:r>
            <a:r>
              <a:rPr lang="hu-HU" sz="2600" dirty="0" smtClean="0"/>
              <a:t>(operatív </a:t>
            </a:r>
            <a:r>
              <a:rPr lang="hu-HU" sz="2600" dirty="0"/>
              <a:t>tár</a:t>
            </a:r>
            <a:r>
              <a:rPr lang="hu-HU" sz="2600" dirty="0" smtClean="0"/>
              <a:t>):</a:t>
            </a:r>
          </a:p>
          <a:p>
            <a:pPr lvl="1"/>
            <a:r>
              <a:rPr lang="hu-HU" dirty="0" smtClean="0"/>
              <a:t> </a:t>
            </a:r>
            <a:r>
              <a:rPr lang="hu-HU" dirty="0"/>
              <a:t>közvetlen kapcsolat a </a:t>
            </a:r>
            <a:r>
              <a:rPr lang="hu-HU" dirty="0" smtClean="0"/>
              <a:t>processzorral</a:t>
            </a:r>
            <a:endParaRPr lang="hu-HU" dirty="0"/>
          </a:p>
          <a:p>
            <a:pPr lvl="1"/>
            <a:r>
              <a:rPr lang="hu-HU" dirty="0" smtClean="0"/>
              <a:t>gyors kommunikáció</a:t>
            </a:r>
          </a:p>
          <a:p>
            <a:pPr lvl="1"/>
            <a:r>
              <a:rPr lang="hu-HU" dirty="0" smtClean="0"/>
              <a:t>közvetlen </a:t>
            </a:r>
            <a:r>
              <a:rPr lang="hu-HU" dirty="0"/>
              <a:t>elérésű memória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09347" y="2246461"/>
            <a:ext cx="3361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háttér tár: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Merevlemez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err="1" smtClean="0"/>
              <a:t>pendrive</a:t>
            </a:r>
            <a:endParaRPr lang="hu-HU" sz="2200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69" y="4005454"/>
            <a:ext cx="3984539" cy="262034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78" y="3993511"/>
            <a:ext cx="2398485" cy="214389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0555">
            <a:off x="9177137" y="4085273"/>
            <a:ext cx="2273459" cy="19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96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9077" y="1804644"/>
            <a:ext cx="9905999" cy="214951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Sorolj fel írható  és olvasható memóriákat</a:t>
            </a:r>
            <a:r>
              <a:rPr lang="sk-SK" dirty="0" smtClean="0"/>
              <a:t>!</a:t>
            </a:r>
          </a:p>
          <a:p>
            <a:r>
              <a:rPr lang="sk-SK" dirty="0" smtClean="0"/>
              <a:t>Mi a külömbség az SRAM és  DRAM között?</a:t>
            </a:r>
          </a:p>
          <a:p>
            <a:r>
              <a:rPr lang="sk-SK" dirty="0" smtClean="0"/>
              <a:t>Hogy működik a DDR technológia?</a:t>
            </a:r>
          </a:p>
          <a:p>
            <a:r>
              <a:rPr lang="sk-SK" dirty="0" smtClean="0"/>
              <a:t>Mi az operatív tár feladata?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3251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2144" y="2348463"/>
            <a:ext cx="5728945" cy="1478570"/>
          </a:xfrm>
        </p:spPr>
        <p:txBody>
          <a:bodyPr/>
          <a:lstStyle/>
          <a:p>
            <a:r>
              <a:rPr lang="hu-HU" dirty="0" smtClean="0"/>
              <a:t>Köszönöm a Figyelmet</a:t>
            </a:r>
            <a:r>
              <a:rPr lang="sk-SK" dirty="0"/>
              <a:t>!</a:t>
            </a:r>
            <a:endParaRPr lang="hu-HU" dirty="0"/>
          </a:p>
        </p:txBody>
      </p:sp>
      <p:sp>
        <p:nvSpPr>
          <p:cNvPr id="4" name="Mosolygó arc 3"/>
          <p:cNvSpPr/>
          <p:nvPr/>
        </p:nvSpPr>
        <p:spPr>
          <a:xfrm>
            <a:off x="5482281" y="3975315"/>
            <a:ext cx="1099752" cy="1062681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8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Forr</a:t>
            </a:r>
            <a:r>
              <a:rPr lang="hu-HU" dirty="0" smtClean="0"/>
              <a:t>ások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>
                <a:hlinkClick r:id="rId2"/>
              </a:rPr>
              <a:t>https://hu.wikipedia.org/wiki/Mem%C3%B3ria_(sz%C3%A1m%C3%ADt%C3%A1stechnika</a:t>
            </a:r>
            <a:r>
              <a:rPr lang="sk-SK" dirty="0" smtClean="0">
                <a:hlinkClick r:id="rId2"/>
              </a:rPr>
              <a:t>)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hu.wikipedia.org/wiki/RAM</a:t>
            </a:r>
            <a:endParaRPr lang="sk-SK" dirty="0" smtClean="0"/>
          </a:p>
          <a:p>
            <a:r>
              <a:rPr lang="sk-SK" dirty="0">
                <a:hlinkClick r:id="rId4"/>
              </a:rPr>
              <a:t>http://erettsegizz.com/informatika/a-rom-es-a-ram-mukodese-fobb-jellemzoi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www.pctechguide.com/computer-memory/dual-channel-ddr-memory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www.aqua.hu/8gb-1866mhz-ddr3-ram-kingston-hyperx-fury-black-series-cl10-hx318c10fb8-280015.html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48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Működésük szerint két csoportba osztjuk: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7"/>
            <a:ext cx="4913399" cy="1482254"/>
          </a:xfrm>
        </p:spPr>
        <p:txBody>
          <a:bodyPr>
            <a:normAutofit/>
          </a:bodyPr>
          <a:lstStyle/>
          <a:p>
            <a:pPr lvl="1"/>
            <a:r>
              <a:rPr lang="hu-HU" dirty="0" smtClean="0"/>
              <a:t>csak olvasható memória (ROM)</a:t>
            </a:r>
          </a:p>
          <a:p>
            <a:pPr lvl="1"/>
            <a:r>
              <a:rPr lang="sk-SK" dirty="0" smtClean="0"/>
              <a:t>í</a:t>
            </a:r>
            <a:r>
              <a:rPr lang="hu-HU" dirty="0" err="1" smtClean="0"/>
              <a:t>rható</a:t>
            </a:r>
            <a:r>
              <a:rPr lang="hu-HU" dirty="0" smtClean="0"/>
              <a:t> és olvasható memória (RAM)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811" y="1817564"/>
            <a:ext cx="3985054" cy="40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1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Csak olvasható memóriák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467572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Maszk ROM: </a:t>
            </a:r>
            <a:r>
              <a:rPr lang="hu-HU" sz="2400" dirty="0" smtClean="0"/>
              <a:t>Ezeket egyszer lehet programozni, és ez a gyártás során történik. Ennek megfelelően csak speciális célokra használható. Például kalkulátorokban, mikroszámítógépek rendszerprogramjának tárolására stb. A ROM típusú tárolók alkalmazási területe például a BIOS</a:t>
            </a:r>
          </a:p>
          <a:p>
            <a:r>
              <a:rPr lang="hu-HU" b="1" dirty="0" smtClean="0"/>
              <a:t>PROM: </a:t>
            </a:r>
            <a:r>
              <a:rPr lang="hu-HU" sz="2400" dirty="0" smtClean="0"/>
              <a:t>a felhasználó által programozható</a:t>
            </a:r>
          </a:p>
          <a:p>
            <a:r>
              <a:rPr lang="hu-HU" b="1" dirty="0" smtClean="0"/>
              <a:t>EPROM: </a:t>
            </a:r>
            <a:r>
              <a:rPr lang="hu-HU" sz="2400" dirty="0" smtClean="0"/>
              <a:t>UV fénnyel törölhető, programozható </a:t>
            </a:r>
          </a:p>
          <a:p>
            <a:r>
              <a:rPr lang="hu-HU" b="1" dirty="0" smtClean="0"/>
              <a:t>EEPROM: </a:t>
            </a:r>
            <a:r>
              <a:rPr lang="hu-HU" sz="2400" dirty="0" smtClean="0"/>
              <a:t>elektromosan törölhető</a:t>
            </a:r>
          </a:p>
          <a:p>
            <a:r>
              <a:rPr lang="hu-HU" b="1" dirty="0"/>
              <a:t>FLASH-ROM</a:t>
            </a:r>
            <a:r>
              <a:rPr lang="hu-HU" b="1" dirty="0" smtClean="0"/>
              <a:t>: </a:t>
            </a:r>
            <a:r>
              <a:rPr lang="hu-HU" sz="2400" dirty="0" smtClean="0"/>
              <a:t>Elektromosan törölhető és programozható. Tartalmukat a tápfeszültség kikapcsolása után is megtartják.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45679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6126" y="531232"/>
            <a:ext cx="1610025" cy="1083834"/>
          </a:xfrm>
        </p:spPr>
        <p:txBody>
          <a:bodyPr/>
          <a:lstStyle/>
          <a:p>
            <a:r>
              <a:rPr lang="hu-HU" dirty="0"/>
              <a:t>EPROM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750" y="1615066"/>
            <a:ext cx="6879914" cy="45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26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6956382" cy="1111428"/>
          </a:xfrm>
        </p:spPr>
        <p:txBody>
          <a:bodyPr/>
          <a:lstStyle/>
          <a:p>
            <a:r>
              <a:rPr lang="sk-SK" dirty="0" smtClean="0"/>
              <a:t>í</a:t>
            </a:r>
            <a:r>
              <a:rPr lang="hu-HU" dirty="0" err="1" smtClean="0"/>
              <a:t>rható</a:t>
            </a:r>
            <a:r>
              <a:rPr lang="hu-HU" dirty="0" smtClean="0"/>
              <a:t> és olvasható memóriák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7"/>
            <a:ext cx="2466761" cy="1119789"/>
          </a:xfrm>
        </p:spPr>
        <p:txBody>
          <a:bodyPr/>
          <a:lstStyle/>
          <a:p>
            <a:r>
              <a:rPr lang="hu-HU" dirty="0" smtClean="0"/>
              <a:t>Statikus RAM</a:t>
            </a:r>
          </a:p>
          <a:p>
            <a:r>
              <a:rPr lang="hu-HU" dirty="0" smtClean="0"/>
              <a:t>Dinamikus RAM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8193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5554" y="157199"/>
            <a:ext cx="9905998" cy="1478570"/>
          </a:xfrm>
        </p:spPr>
        <p:txBody>
          <a:bodyPr/>
          <a:lstStyle/>
          <a:p>
            <a:r>
              <a:rPr lang="hu-HU" dirty="0"/>
              <a:t>SRAM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2079" y="1402912"/>
            <a:ext cx="6255413" cy="4367693"/>
          </a:xfrm>
        </p:spPr>
        <p:txBody>
          <a:bodyPr>
            <a:normAutofit/>
          </a:bodyPr>
          <a:lstStyle/>
          <a:p>
            <a:r>
              <a:rPr lang="hu-HU" sz="1800" dirty="0"/>
              <a:t>A tároló cellái </a:t>
            </a:r>
            <a:r>
              <a:rPr lang="hu-HU" sz="1800" dirty="0" err="1"/>
              <a:t>flip-flopok</a:t>
            </a:r>
            <a:r>
              <a:rPr lang="hu-HU" sz="1800" dirty="0"/>
              <a:t> (</a:t>
            </a:r>
            <a:r>
              <a:rPr lang="hu-HU" sz="1800" dirty="0" err="1"/>
              <a:t>bistabil</a:t>
            </a:r>
            <a:r>
              <a:rPr lang="hu-HU" sz="1800" dirty="0"/>
              <a:t> multivibrátor). </a:t>
            </a:r>
            <a:endParaRPr lang="hu-HU" sz="1800" dirty="0" smtClean="0"/>
          </a:p>
          <a:p>
            <a:r>
              <a:rPr lang="hu-HU" sz="1800" dirty="0" smtClean="0"/>
              <a:t>Adatait </a:t>
            </a:r>
            <a:r>
              <a:rPr lang="hu-HU" sz="1800" dirty="0"/>
              <a:t>megőrzi, amíg a berendezés áram alatt </a:t>
            </a:r>
            <a:r>
              <a:rPr lang="hu-HU" sz="1800" dirty="0" smtClean="0"/>
              <a:t>van.</a:t>
            </a:r>
          </a:p>
          <a:p>
            <a:r>
              <a:rPr lang="hu-HU" sz="1800" dirty="0" smtClean="0"/>
              <a:t>Fizikailag az SRAM chipek tranzisztorokat használnak, így megoldható az adatok állandó, frissítés nélküli tárolása. A tranzisztorok kialakítása és helyigénye miatt az SRAM-ok ára magasabb.</a:t>
            </a:r>
          </a:p>
          <a:p>
            <a:r>
              <a:rPr lang="hu-HU" sz="1800" dirty="0"/>
              <a:t>nagyon gyors hozzáférést igénylő cache-ként, illetve regisztereknél </a:t>
            </a:r>
            <a:r>
              <a:rPr lang="hu-HU" sz="1800" dirty="0" smtClean="0"/>
              <a:t>használják.</a:t>
            </a:r>
            <a:endParaRPr lang="hu-HU" sz="1800" dirty="0"/>
          </a:p>
          <a:p>
            <a:r>
              <a:rPr lang="hu-HU" sz="1800" dirty="0" smtClean="0"/>
              <a:t>Gyors működésű.</a:t>
            </a:r>
          </a:p>
          <a:p>
            <a:r>
              <a:rPr lang="hu-HU" sz="1800" dirty="0"/>
              <a:t>Á</a:t>
            </a:r>
            <a:r>
              <a:rPr lang="hu-HU" sz="1800" dirty="0" smtClean="0"/>
              <a:t>ra </a:t>
            </a:r>
            <a:r>
              <a:rPr lang="hu-HU" sz="1800" dirty="0"/>
              <a:t>magasabb. </a:t>
            </a:r>
          </a:p>
          <a:p>
            <a:endParaRPr lang="hu-HU" sz="1800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762" y="3597733"/>
            <a:ext cx="3143487" cy="1891420"/>
          </a:xfrm>
          <a:prstGeom prst="rect">
            <a:avLst/>
          </a:prstGeom>
        </p:spPr>
      </p:pic>
      <p:pic>
        <p:nvPicPr>
          <p:cNvPr id="1028" name="Picture 4" descr="SRAM cella (wiki, PD Fájl: SRAM_Cell_ (6_Transistors) .sv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62" y="609076"/>
            <a:ext cx="3021815" cy="22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87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4443" y="283667"/>
            <a:ext cx="9905998" cy="1478570"/>
          </a:xfrm>
        </p:spPr>
        <p:txBody>
          <a:bodyPr/>
          <a:lstStyle/>
          <a:p>
            <a:r>
              <a:rPr lang="hu-HU" dirty="0" smtClean="0"/>
              <a:t>DRAM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9745" y="2030545"/>
            <a:ext cx="9905999" cy="4151313"/>
          </a:xfrm>
        </p:spPr>
        <p:txBody>
          <a:bodyPr>
            <a:noAutofit/>
          </a:bodyPr>
          <a:lstStyle/>
          <a:p>
            <a:r>
              <a:rPr lang="hu-HU" sz="1800" dirty="0"/>
              <a:t>A memóriacella egy FET tranzisztorból és egy kondenzátorból </a:t>
            </a:r>
            <a:r>
              <a:rPr lang="hu-HU" sz="1800" dirty="0" smtClean="0"/>
              <a:t>áll,</a:t>
            </a:r>
            <a:r>
              <a:rPr lang="hu-HU" sz="1800" dirty="0"/>
              <a:t> A cellák mátrixban helyezkednek </a:t>
            </a:r>
            <a:r>
              <a:rPr lang="hu-HU" sz="1800" dirty="0" smtClean="0"/>
              <a:t>el</a:t>
            </a:r>
          </a:p>
          <a:p>
            <a:r>
              <a:rPr lang="hu-HU" sz="1800" dirty="0" smtClean="0"/>
              <a:t>Minden </a:t>
            </a:r>
            <a:r>
              <a:rPr lang="hu-HU" sz="1800" dirty="0"/>
              <a:t>számjegynek egy bit tárolási helyre van </a:t>
            </a:r>
            <a:r>
              <a:rPr lang="hu-HU" sz="1800" dirty="0" smtClean="0"/>
              <a:t>szüksége. A </a:t>
            </a:r>
            <a:r>
              <a:rPr lang="hu-HU" sz="1800" dirty="0"/>
              <a:t>bit értéke 1 ha van és 0 ha nincs töltés a kondenzátorban</a:t>
            </a:r>
          </a:p>
          <a:p>
            <a:r>
              <a:rPr lang="hu-HU" sz="1800" dirty="0"/>
              <a:t>F</a:t>
            </a:r>
            <a:r>
              <a:rPr lang="hu-HU" sz="1800" dirty="0" smtClean="0"/>
              <a:t>elépítése </a:t>
            </a:r>
            <a:r>
              <a:rPr lang="hu-HU" sz="1800" dirty="0"/>
              <a:t>egyszerűbb, mint az SRAM-oké, ezért </a:t>
            </a:r>
            <a:r>
              <a:rPr lang="hu-HU" sz="1800" b="1" dirty="0"/>
              <a:t>kisebb a helyigénye </a:t>
            </a:r>
            <a:r>
              <a:rPr lang="hu-HU" sz="1800" dirty="0"/>
              <a:t>is. </a:t>
            </a:r>
            <a:r>
              <a:rPr lang="hu-HU" sz="1800" dirty="0" smtClean="0"/>
              <a:t>Elsősorban </a:t>
            </a:r>
            <a:r>
              <a:rPr lang="hu-HU" sz="1800" dirty="0"/>
              <a:t>nagy kapacitású memóriák kiépítésére </a:t>
            </a:r>
            <a:r>
              <a:rPr lang="hu-HU" sz="1800" dirty="0" smtClean="0"/>
              <a:t>használják. </a:t>
            </a:r>
          </a:p>
          <a:p>
            <a:r>
              <a:rPr lang="hu-HU" sz="1800" dirty="0"/>
              <a:t>A</a:t>
            </a:r>
            <a:r>
              <a:rPr lang="hu-HU" sz="1800" dirty="0" smtClean="0"/>
              <a:t>z </a:t>
            </a:r>
            <a:r>
              <a:rPr lang="hu-HU" sz="1800" dirty="0" err="1"/>
              <a:t>SRAM-mal</a:t>
            </a:r>
            <a:r>
              <a:rPr lang="hu-HU" sz="1800" dirty="0"/>
              <a:t> ellentétben </a:t>
            </a:r>
            <a:r>
              <a:rPr lang="hu-HU" sz="1800" dirty="0" smtClean="0"/>
              <a:t>gyakran </a:t>
            </a:r>
            <a:r>
              <a:rPr lang="hu-HU" sz="1800" dirty="0"/>
              <a:t>kell őket frissíteni. A memória frissítési sebessége akár több millió is lehet másodpercenként! Alacsony ára és kis mérete miatt a </a:t>
            </a:r>
            <a:r>
              <a:rPr lang="hu-HU" sz="1800" dirty="0" err="1"/>
              <a:t>DRAM-ot</a:t>
            </a:r>
            <a:r>
              <a:rPr lang="hu-HU" sz="1800" dirty="0"/>
              <a:t> használják rendszermemóriaként. </a:t>
            </a:r>
          </a:p>
        </p:txBody>
      </p:sp>
    </p:spTree>
    <p:extLst>
      <p:ext uri="{BB962C8B-B14F-4D97-AF65-F5344CB8AC3E}">
        <p14:creationId xmlns:p14="http://schemas.microsoft.com/office/powerpoint/2010/main" val="3118700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161"/>
          </a:xfrm>
        </p:spPr>
        <p:txBody>
          <a:bodyPr/>
          <a:lstStyle/>
          <a:p>
            <a:r>
              <a:rPr lang="hu-HU" dirty="0" smtClean="0"/>
              <a:t>Összehasonlítás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93" y="1433111"/>
            <a:ext cx="6706312" cy="5031903"/>
          </a:xfrm>
        </p:spPr>
      </p:pic>
    </p:spTree>
    <p:extLst>
      <p:ext uri="{BB962C8B-B14F-4D97-AF65-F5344CB8AC3E}">
        <p14:creationId xmlns:p14="http://schemas.microsoft.com/office/powerpoint/2010/main" val="2345853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939</TotalTime>
  <Words>1088</Words>
  <Application>Microsoft Office PowerPoint</Application>
  <PresentationFormat>Szélesvásznú</PresentationFormat>
  <Paragraphs>105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Tw Cen MT</vt:lpstr>
      <vt:lpstr>Áramkör</vt:lpstr>
      <vt:lpstr>Memória áramkörök</vt:lpstr>
      <vt:lpstr>Funkciójuk alapján lehetnek:</vt:lpstr>
      <vt:lpstr>Működésük szerint két csoportba osztjuk:</vt:lpstr>
      <vt:lpstr>Csak olvasható memóriák</vt:lpstr>
      <vt:lpstr>EPROM</vt:lpstr>
      <vt:lpstr>írható és olvasható memóriák</vt:lpstr>
      <vt:lpstr>SRAM</vt:lpstr>
      <vt:lpstr>DRAM</vt:lpstr>
      <vt:lpstr>Összehasonlítás</vt:lpstr>
      <vt:lpstr>A MEMÓRIÁK SZERVEZÉSE </vt:lpstr>
      <vt:lpstr>RAM (Random Access Memory) </vt:lpstr>
      <vt:lpstr>A RAM működése</vt:lpstr>
      <vt:lpstr>A RAM fejlődése </vt:lpstr>
      <vt:lpstr>DDR technológia</vt:lpstr>
      <vt:lpstr>Dual channel</vt:lpstr>
      <vt:lpstr>Főbb gyártók:  </vt:lpstr>
      <vt:lpstr>Az operatív tár </vt:lpstr>
      <vt:lpstr>Különböző memóriák egy gépben</vt:lpstr>
      <vt:lpstr>Miért is fontos a memória?</vt:lpstr>
      <vt:lpstr>PowerPoint bemutató</vt:lpstr>
      <vt:lpstr>Köszönöm a Figyelmet!</vt:lpstr>
      <vt:lpstr>Források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Memória áramkörök</dc:title>
  <dc:creator>Balázs</dc:creator>
  <cp:lastModifiedBy>vigh.balazs18@outlook.hu</cp:lastModifiedBy>
  <cp:revision>53</cp:revision>
  <dcterms:created xsi:type="dcterms:W3CDTF">2017-01-06T17:52:59Z</dcterms:created>
  <dcterms:modified xsi:type="dcterms:W3CDTF">2017-02-15T19:03:17Z</dcterms:modified>
</cp:coreProperties>
</file>