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1" r:id="rId3"/>
    <p:sldId id="258" r:id="rId4"/>
    <p:sldId id="259" r:id="rId5"/>
    <p:sldId id="269" r:id="rId6"/>
    <p:sldId id="268" r:id="rId7"/>
    <p:sldId id="262" r:id="rId8"/>
    <p:sldId id="260" r:id="rId9"/>
    <p:sldId id="263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0" r:id="rId18"/>
    <p:sldId id="276" r:id="rId19"/>
    <p:sldId id="261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asztó Kata" initials="VK" lastIdx="2" clrIdx="0">
    <p:extLst>
      <p:ext uri="{19B8F6BF-5375-455C-9EA6-DF929625EA0E}">
        <p15:presenceInfo xmlns:p15="http://schemas.microsoft.com/office/powerpoint/2012/main" userId="Verasztó K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>
      <p:cViewPr varScale="1">
        <p:scale>
          <a:sx n="73" d="100"/>
          <a:sy n="73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7.png"/><Relationship Id="rId1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" Target="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5.png"/><Relationship Id="rId5" Type="http://schemas.openxmlformats.org/officeDocument/2006/relationships/slide" Target="slide8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71864" y="764704"/>
            <a:ext cx="6234369" cy="911445"/>
          </a:xfrm>
          <a:prstGeom prst="rect">
            <a:avLst/>
          </a:prstGeom>
          <a:solidFill>
            <a:srgbClr val="F1C40F"/>
          </a:solidFill>
          <a:ln w="76200" cap="flat" cmpd="thickThin">
            <a:noFill/>
            <a:beve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lt1">
                    <a:alpha val="90000"/>
                  </a:schemeClr>
                </a:solidFill>
                <a:effectLst>
                  <a:outerShdw blurRad="12700" dist="38100" dir="3600000" algn="tl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Böngésző programok</a:t>
            </a:r>
            <a:endParaRPr lang="hu-HU" sz="2400" dirty="0">
              <a:solidFill>
                <a:schemeClr val="lt1">
                  <a:alpha val="90000"/>
                </a:schemeClr>
              </a:solidFill>
              <a:effectLst>
                <a:outerShdw blurRad="12700" dist="38100" dir="3600000" algn="tl" rotWithShape="0">
                  <a:prstClr val="black">
                    <a:alpha val="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744072" y="2413057"/>
            <a:ext cx="4045843" cy="797328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Készítette:Tárnyik Balázs</a:t>
            </a:r>
            <a:endParaRPr lang="hu-HU" sz="2400" dirty="0">
              <a:solidFill>
                <a:schemeClr val="bg1"/>
              </a:solidFill>
              <a:effectLst>
                <a:outerShdw blurRad="12700" dist="25400" dir="3600000" algn="tl" rotWithShape="0">
                  <a:prstClr val="black">
                    <a:alpha val="5000"/>
                  </a:prstClr>
                </a:outerShdw>
              </a:effectLst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956329" y="4077072"/>
            <a:ext cx="6174921" cy="750289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Felkészítő tanár:</a:t>
            </a:r>
            <a:br>
              <a:rPr lang="hu-HU" sz="2000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hu-HU" sz="2000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Lukács Magdolna</a:t>
            </a:r>
          </a:p>
        </p:txBody>
      </p:sp>
      <p:sp>
        <p:nvSpPr>
          <p:cNvPr id="5" name="Téglalap 4"/>
          <p:cNvSpPr/>
          <p:nvPr/>
        </p:nvSpPr>
        <p:spPr>
          <a:xfrm>
            <a:off x="4956328" y="4827361"/>
            <a:ext cx="6174921" cy="750289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Békés megyei Kossuth Lajos Szakképző Iskola</a:t>
            </a:r>
            <a:endParaRPr lang="hu-H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83832" y="62068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Vivaldi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343472" y="1390139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 </a:t>
            </a:r>
            <a:r>
              <a:rPr lang="hu-HU" dirty="0" smtClean="0">
                <a:latin typeface="Arial" panose="020B0604020202020204" pitchFamily="34" charset="0"/>
              </a:rPr>
              <a:t>Ingyenes</a:t>
            </a:r>
            <a:r>
              <a:rPr lang="hu-HU" dirty="0">
                <a:latin typeface="Arial" panose="020B0604020202020204" pitchFamily="34" charset="0"/>
              </a:rPr>
              <a:t> webböngésző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343472" y="1811096"/>
            <a:ext cx="3833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Vivaldi Technologies fejlesztett ki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343472" y="2373967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</a:rPr>
              <a:t>Az </a:t>
            </a:r>
            <a:r>
              <a:rPr lang="hu-HU" dirty="0">
                <a:latin typeface="Arial" panose="020B0604020202020204" pitchFamily="34" charset="0"/>
              </a:rPr>
              <a:t>a cég, amelyet az Opera egykori társalapítója és vezérigazgatója, </a:t>
            </a:r>
            <a:r>
              <a:rPr lang="hu-HU" dirty="0" err="1">
                <a:latin typeface="Arial" panose="020B0604020202020204" pitchFamily="34" charset="0"/>
              </a:rPr>
              <a:t>Jon</a:t>
            </a:r>
            <a:r>
              <a:rPr lang="hu-HU" dirty="0">
                <a:latin typeface="Arial" panose="020B0604020202020204" pitchFamily="34" charset="0"/>
              </a:rPr>
              <a:t> Stephenson von </a:t>
            </a:r>
            <a:r>
              <a:rPr lang="hu-HU" dirty="0" err="1">
                <a:latin typeface="Arial" panose="020B0604020202020204" pitchFamily="34" charset="0"/>
              </a:rPr>
              <a:t>Tetzchner</a:t>
            </a:r>
            <a:r>
              <a:rPr lang="hu-HU" dirty="0">
                <a:latin typeface="Arial" panose="020B0604020202020204" pitchFamily="34" charset="0"/>
              </a:rPr>
              <a:t> hozott létre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343472" y="3083951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</a:rPr>
              <a:t>Minimalista </a:t>
            </a:r>
            <a:r>
              <a:rPr lang="hu-HU" dirty="0">
                <a:latin typeface="Arial" panose="020B0604020202020204" pitchFamily="34" charset="0"/>
              </a:rPr>
              <a:t>felületű böngésző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343489" y="3580589"/>
            <a:ext cx="5256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A</a:t>
            </a:r>
            <a:r>
              <a:rPr lang="hu-HU" dirty="0" smtClean="0">
                <a:latin typeface="Arial" panose="020B0604020202020204" pitchFamily="34" charset="0"/>
              </a:rPr>
              <a:t>lapvető </a:t>
            </a:r>
            <a:r>
              <a:rPr lang="hu-HU" dirty="0">
                <a:latin typeface="Arial" panose="020B0604020202020204" pitchFamily="34" charset="0"/>
              </a:rPr>
              <a:t>ikonokat és betűkészleteket tartalmaz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344606" y="3991145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Számos webes </a:t>
            </a:r>
            <a:r>
              <a:rPr lang="hu-HU" dirty="0" smtClean="0">
                <a:latin typeface="Arial" panose="020B0604020202020204" pitchFamily="34" charset="0"/>
              </a:rPr>
              <a:t>technológia: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734232" y="4401701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hu-HU" dirty="0" smtClean="0">
                <a:latin typeface="Arial" panose="020B0604020202020204" pitchFamily="34" charset="0"/>
              </a:rPr>
              <a:t> HTML5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734232" y="4810919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hu-HU" dirty="0">
                <a:latin typeface="Arial" panose="020B0604020202020204" pitchFamily="34" charset="0"/>
              </a:rPr>
              <a:t> Node.js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740644" y="5220137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hu-HU" dirty="0" smtClean="0">
                <a:latin typeface="Arial" panose="020B0604020202020204" pitchFamily="34" charset="0"/>
              </a:rPr>
              <a:t> React.js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4828671"/>
            <a:ext cx="1224000" cy="1224000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1751005" y="5589469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hu-HU" dirty="0" smtClean="0">
                <a:latin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</a:rPr>
              <a:t>Blink</a:t>
            </a:r>
            <a:r>
              <a:rPr lang="hu-HU" dirty="0" smtClean="0">
                <a:latin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</a:rPr>
              <a:t>böngészőmotorra</a:t>
            </a:r>
            <a:endParaRPr lang="hu-HU" dirty="0"/>
          </a:p>
        </p:txBody>
      </p:sp>
      <p:sp>
        <p:nvSpPr>
          <p:cNvPr id="14" name="Akciógomb: Vissza vagy Előző 13">
            <a:hlinkClick r:id="rId3" action="ppaction://hlinksldjump" highlightClick="1"/>
          </p:cNvPr>
          <p:cNvSpPr/>
          <p:nvPr/>
        </p:nvSpPr>
        <p:spPr>
          <a:xfrm>
            <a:off x="8544272" y="5180251"/>
            <a:ext cx="1080120" cy="625013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038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63752" y="40466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Maxthon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Browser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99456" y="1420620"/>
            <a:ext cx="394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</a:rPr>
              <a:t> Kínában</a:t>
            </a:r>
            <a:r>
              <a:rPr lang="hu-HU" dirty="0">
                <a:latin typeface="Arial" panose="020B0604020202020204" pitchFamily="34" charset="0"/>
              </a:rPr>
              <a:t> fejlesztettek ki 2002-ben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194330" y="1932220"/>
            <a:ext cx="441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hu-HU" dirty="0" smtClean="0">
                <a:latin typeface="Arial" panose="020B0604020202020204" pitchFamily="34" charset="0"/>
              </a:rPr>
              <a:t>Majd </a:t>
            </a:r>
            <a:r>
              <a:rPr lang="hu-HU" dirty="0">
                <a:latin typeface="Arial" panose="020B0604020202020204" pitchFamily="34" charset="0"/>
              </a:rPr>
              <a:t>2003-ban átneveztek </a:t>
            </a:r>
            <a:r>
              <a:rPr lang="hu-HU" dirty="0" err="1">
                <a:latin typeface="Arial" panose="020B0604020202020204" pitchFamily="34" charset="0"/>
              </a:rPr>
              <a:t>Maxthonra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194330" y="2443820"/>
            <a:ext cx="4461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hu-HU" dirty="0" smtClean="0">
                <a:latin typeface="Arial" panose="020B0604020202020204" pitchFamily="34" charset="0"/>
              </a:rPr>
              <a:t>Számos</a:t>
            </a:r>
            <a:r>
              <a:rPr lang="hu-HU" dirty="0">
                <a:latin typeface="Arial" panose="020B0604020202020204" pitchFamily="34" charset="0"/>
              </a:rPr>
              <a:t> operációs rendszerre elérhető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775520" y="2955420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" panose="020B0604020202020204" pitchFamily="34" charset="0"/>
              </a:rPr>
              <a:t> Windows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770517" y="3417471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hu-HU" dirty="0">
                <a:latin typeface="Arial" panose="020B0604020202020204" pitchFamily="34" charset="0"/>
              </a:rPr>
              <a:t>Linuxra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770517" y="3929071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</a:rPr>
              <a:t> OS X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194330" y="4298403"/>
            <a:ext cx="330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hu-HU" dirty="0">
                <a:latin typeface="Arial" panose="020B0604020202020204" pitchFamily="34" charset="0"/>
              </a:rPr>
              <a:t>Ugyancsak elérhető </a:t>
            </a:r>
            <a:r>
              <a:rPr lang="hu-HU" dirty="0" err="1">
                <a:latin typeface="Arial" panose="020B0604020202020204" pitchFamily="34" charset="0"/>
              </a:rPr>
              <a:t>iOS</a:t>
            </a:r>
            <a:r>
              <a:rPr lang="hu-HU" dirty="0">
                <a:latin typeface="Arial" panose="020B0604020202020204" pitchFamily="34" charset="0"/>
              </a:rPr>
              <a:t>-re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703614" y="4662539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</a:rPr>
              <a:t>iPhone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716904" y="5332261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hu-HU" u="sng" dirty="0">
                <a:latin typeface="Arial" panose="020B0604020202020204" pitchFamily="34" charset="0"/>
              </a:rPr>
              <a:t>iPod </a:t>
            </a:r>
            <a:r>
              <a:rPr lang="hu-HU" u="sng" dirty="0" err="1">
                <a:latin typeface="Arial" panose="020B0604020202020204" pitchFamily="34" charset="0"/>
              </a:rPr>
              <a:t>touch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1721876" y="4969894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bg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Arial" panose="020B0604020202020204" pitchFamily="34" charset="0"/>
              </a:rPr>
              <a:t>iPad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6863164" y="142062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hu-HU" dirty="0" err="1">
                <a:latin typeface="Arial" panose="020B0604020202020204" pitchFamily="34" charset="0"/>
              </a:rPr>
              <a:t>Androidra</a:t>
            </a: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7118075" y="178995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" panose="020B0604020202020204" pitchFamily="34" charset="0"/>
              </a:rPr>
              <a:t>Okostelefonok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7118075" y="2221133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" panose="020B0604020202020204" pitchFamily="34" charset="0"/>
              </a:rPr>
              <a:t>Táblagépek</a:t>
            </a:r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847205"/>
            <a:ext cx="1224000" cy="1224000"/>
          </a:xfrm>
          <a:prstGeom prst="rect">
            <a:avLst/>
          </a:prstGeom>
        </p:spPr>
      </p:pic>
      <p:sp>
        <p:nvSpPr>
          <p:cNvPr id="17" name="Akciógomb: Vissza vagy Előző 16">
            <a:hlinkClick r:id="rId3" action="ppaction://hlinksldjump" highlightClick="1"/>
          </p:cNvPr>
          <p:cNvSpPr/>
          <p:nvPr/>
        </p:nvSpPr>
        <p:spPr>
          <a:xfrm>
            <a:off x="8112224" y="5157192"/>
            <a:ext cx="1080120" cy="648072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95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4941168"/>
            <a:ext cx="1224000" cy="1224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943872" y="476672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Spotflux</a:t>
            </a:r>
            <a:endParaRPr lang="hu-HU" sz="32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455553" y="1376632"/>
            <a:ext cx="5142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nemrég indult szolgáltatás</a:t>
            </a:r>
          </a:p>
        </p:txBody>
      </p:sp>
      <p:sp>
        <p:nvSpPr>
          <p:cNvPr id="5" name="Téglalap 4"/>
          <p:cNvSpPr/>
          <p:nvPr/>
        </p:nvSpPr>
        <p:spPr>
          <a:xfrm>
            <a:off x="1442260" y="1845503"/>
            <a:ext cx="527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Spotflux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minden internetforgalmunkat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titkosit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42260" y="2272619"/>
            <a:ext cx="4437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Áthaladó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adatokat különböző szűrők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robotprogramok megtisztítják</a:t>
            </a:r>
          </a:p>
        </p:txBody>
      </p:sp>
      <p:sp>
        <p:nvSpPr>
          <p:cNvPr id="8" name="Téglalap 7"/>
          <p:cNvSpPr/>
          <p:nvPr/>
        </p:nvSpPr>
        <p:spPr>
          <a:xfrm>
            <a:off x="1442260" y="3041346"/>
            <a:ext cx="4743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 szűri a kártékony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veszélyes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kódokat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455553" y="3587231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 smtClean="0">
                <a:latin typeface="Times New Roman" panose="02020603050405020304" pitchFamily="18" charset="0"/>
              </a:rPr>
              <a:t>Anonim </a:t>
            </a:r>
            <a:r>
              <a:rPr lang="hu-HU" dirty="0">
                <a:latin typeface="Times New Roman" panose="02020603050405020304" pitchFamily="18" charset="0"/>
              </a:rPr>
              <a:t>böngészést tesznek lehetővé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442260" y="4133116"/>
            <a:ext cx="6577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Spotflux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használatához jelenleg PC- és Mac-kliens létezik</a:t>
            </a:r>
          </a:p>
        </p:txBody>
      </p:sp>
      <p:sp>
        <p:nvSpPr>
          <p:cNvPr id="6" name="Akciógomb: Vissza vagy Előző 5">
            <a:hlinkClick r:id="rId3" action="ppaction://hlinksldjump" highlightClick="1"/>
          </p:cNvPr>
          <p:cNvSpPr/>
          <p:nvPr/>
        </p:nvSpPr>
        <p:spPr>
          <a:xfrm>
            <a:off x="8256240" y="5157192"/>
            <a:ext cx="1080120" cy="720080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4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03712" y="62068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Grafikus böngészők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27448" y="1700808"/>
            <a:ext cx="10441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A grafikus böngészők használatának előfeltétele egy grafikus felület, GUI vagy egy grafikus operációs rendszer (</a:t>
            </a:r>
            <a:r>
              <a:rPr lang="hu-HU" dirty="0" err="1">
                <a:latin typeface="Arial" panose="020B0604020202020204" pitchFamily="34" charset="0"/>
              </a:rPr>
              <a:t>pl</a:t>
            </a:r>
            <a:r>
              <a:rPr lang="hu-HU" dirty="0">
                <a:latin typeface="Arial" panose="020B0604020202020204" pitchFamily="34" charset="0"/>
              </a:rPr>
              <a:t>: Mac OS, Unix vagy Linux és X11 kombinációja, </a:t>
            </a:r>
            <a:r>
              <a:rPr lang="hu-HU" dirty="0" smtClean="0">
                <a:latin typeface="Arial" panose="020B0604020202020204" pitchFamily="34" charset="0"/>
              </a:rPr>
              <a:t>OS/2</a:t>
            </a:r>
            <a:r>
              <a:rPr lang="hu-HU" dirty="0">
                <a:latin typeface="Arial" panose="020B0604020202020204" pitchFamily="34" charset="0"/>
              </a:rPr>
              <a:t>, Microsoft Windows stb.)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127448" y="2796317"/>
            <a:ext cx="938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Ezek az alkalmazások képeket, videókat, más alkalmazásokat (például Java) képesek önállóan, vagy úgynevezett beépülők </a:t>
            </a:r>
            <a:r>
              <a:rPr lang="hu-HU" i="1" dirty="0">
                <a:latin typeface="Arial" panose="020B0604020202020204" pitchFamily="34" charset="0"/>
              </a:rPr>
              <a:t>(</a:t>
            </a:r>
            <a:r>
              <a:rPr lang="hu-HU" i="1" dirty="0" err="1">
                <a:latin typeface="Arial" panose="020B0604020202020204" pitchFamily="34" charset="0"/>
              </a:rPr>
              <a:t>pluginek</a:t>
            </a:r>
            <a:r>
              <a:rPr lang="hu-HU" i="1" dirty="0">
                <a:latin typeface="Arial" panose="020B0604020202020204" pitchFamily="34" charset="0"/>
              </a:rPr>
              <a:t>)</a:t>
            </a:r>
            <a:r>
              <a:rPr lang="hu-HU" dirty="0">
                <a:latin typeface="Arial" panose="020B0604020202020204" pitchFamily="34" charset="0"/>
              </a:rPr>
              <a:t> segítségével megjeleníteni, futtatni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127448" y="37890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A legelterjedtebb böngészők egy sor egyéb funkcióval is rendelkeznek, például levelezés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127448" y="47817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biztonságos böngészés, a felugró ablakok tiltása vagy a több lapon böngészés lehetősége</a:t>
            </a:r>
            <a:endParaRPr lang="hu-HU" dirty="0"/>
          </a:p>
        </p:txBody>
      </p:sp>
      <p:sp>
        <p:nvSpPr>
          <p:cNvPr id="7" name="Akciógomb: Vissza vagy Előző 6">
            <a:hlinkClick r:id="rId2" action="ppaction://hlinksldjump" highlightClick="1"/>
          </p:cNvPr>
          <p:cNvSpPr/>
          <p:nvPr/>
        </p:nvSpPr>
        <p:spPr>
          <a:xfrm>
            <a:off x="1127448" y="5774486"/>
            <a:ext cx="1224136" cy="720080"/>
          </a:xfrm>
          <a:prstGeom prst="actionButtonBackPrevio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428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71464" y="1772816"/>
            <a:ext cx="10153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</a:rPr>
              <a:t>Bázisú </a:t>
            </a:r>
            <a:r>
              <a:rPr lang="hu-HU" dirty="0">
                <a:latin typeface="arial" panose="020B0604020202020204" pitchFamily="34" charset="0"/>
              </a:rPr>
              <a:t>böngészők - egy COM (ActiveX) felületen keresztül kommunikál. A Microsoft készítette a </a:t>
            </a:r>
            <a:r>
              <a:rPr lang="hu-HU" dirty="0" err="1">
                <a:latin typeface="arial" panose="020B0604020202020204" pitchFamily="34" charset="0"/>
              </a:rPr>
              <a:t>Trident</a:t>
            </a:r>
            <a:r>
              <a:rPr lang="hu-HU" dirty="0">
                <a:latin typeface="arial" panose="020B0604020202020204" pitchFamily="34" charset="0"/>
              </a:rPr>
              <a:t> böngészőmotor eredeti változatát a saját böngészőjéhez, az Internet Explorerhez. Ilyen az Internet Explorer 6.0 (7.0), MSN Explorer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503712" y="692696"/>
            <a:ext cx="4837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>
                <a:latin typeface="Arial" panose="020B0604020202020204" pitchFamily="34" charset="0"/>
              </a:rPr>
              <a:t>Trident</a:t>
            </a:r>
            <a:r>
              <a:rPr lang="hu-HU" sz="3200" dirty="0">
                <a:latin typeface="Arial" panose="020B0604020202020204" pitchFamily="34" charset="0"/>
              </a:rPr>
              <a:t> bázisú böngészők</a:t>
            </a:r>
            <a:endParaRPr lang="hu-HU" sz="320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3225771"/>
            <a:ext cx="2873879" cy="25074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3225770"/>
            <a:ext cx="2814753" cy="2507485"/>
          </a:xfrm>
          <a:prstGeom prst="rect">
            <a:avLst/>
          </a:prstGeom>
        </p:spPr>
      </p:pic>
      <p:sp>
        <p:nvSpPr>
          <p:cNvPr id="6" name="Akciógomb: Vissza vagy Előző 5">
            <a:hlinkClick r:id="rId4" action="ppaction://hlinksldjump" highlightClick="1"/>
          </p:cNvPr>
          <p:cNvSpPr/>
          <p:nvPr/>
        </p:nvSpPr>
        <p:spPr>
          <a:xfrm>
            <a:off x="5303912" y="5949280"/>
            <a:ext cx="1008112" cy="648072"/>
          </a:xfrm>
          <a:prstGeom prst="actionButtonBackPrevio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57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95800" y="76470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Gecko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631504" y="1700808"/>
            <a:ext cx="8880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B</a:t>
            </a:r>
            <a:r>
              <a:rPr lang="hu-HU" dirty="0" smtClean="0">
                <a:latin typeface="arial" panose="020B0604020202020204" pitchFamily="34" charset="0"/>
              </a:rPr>
              <a:t>ázisú </a:t>
            </a:r>
            <a:r>
              <a:rPr lang="hu-HU" dirty="0">
                <a:latin typeface="arial" panose="020B0604020202020204" pitchFamily="34" charset="0"/>
              </a:rPr>
              <a:t>böngészők - a </a:t>
            </a:r>
            <a:r>
              <a:rPr lang="hu-HU" dirty="0" err="1">
                <a:latin typeface="arial" panose="020B0604020202020204" pitchFamily="34" charset="0"/>
              </a:rPr>
              <a:t>Gecko</a:t>
            </a:r>
            <a:r>
              <a:rPr lang="hu-HU" dirty="0">
                <a:latin typeface="arial" panose="020B0604020202020204" pitchFamily="34" charset="0"/>
              </a:rPr>
              <a:t> egy nyílt forrású böngészőmotor, melyet a webes tartalmak megjelenítéséhez használnak. A </a:t>
            </a:r>
            <a:r>
              <a:rPr lang="hu-HU" dirty="0" err="1">
                <a:latin typeface="arial" panose="020B0604020202020204" pitchFamily="34" charset="0"/>
              </a:rPr>
              <a:t>Mozilla</a:t>
            </a:r>
            <a:r>
              <a:rPr lang="hu-HU" dirty="0">
                <a:latin typeface="arial" panose="020B0604020202020204" pitchFamily="34" charset="0"/>
              </a:rPr>
              <a:t> projekt keretein belül fejlesztik a nyílt forrású </a:t>
            </a:r>
            <a:r>
              <a:rPr lang="hu-HU" dirty="0" err="1">
                <a:latin typeface="arial" panose="020B0604020202020204" pitchFamily="34" charset="0"/>
              </a:rPr>
              <a:t>Gecko</a:t>
            </a:r>
            <a:r>
              <a:rPr lang="hu-HU" dirty="0">
                <a:latin typeface="arial" panose="020B0604020202020204" pitchFamily="34" charset="0"/>
              </a:rPr>
              <a:t> böngészőmotort. Ilyen a </a:t>
            </a:r>
            <a:r>
              <a:rPr lang="hu-HU" dirty="0" err="1">
                <a:latin typeface="arial" panose="020B0604020202020204" pitchFamily="34" charset="0"/>
              </a:rPr>
              <a:t>Mozilla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</a:rPr>
              <a:t>Firefox</a:t>
            </a:r>
            <a:r>
              <a:rPr lang="hu-HU" dirty="0">
                <a:latin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</a:rPr>
              <a:t>Mozilla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</a:rPr>
              <a:t>Application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</a:rPr>
              <a:t>Suite</a:t>
            </a:r>
            <a:r>
              <a:rPr lang="hu-HU" dirty="0">
                <a:latin typeface="arial" panose="020B0604020202020204" pitchFamily="34" charset="0"/>
              </a:rPr>
              <a:t>, Netscape Browser, Netscape 6.0.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3279728"/>
            <a:ext cx="2447927" cy="2087887"/>
          </a:xfrm>
          <a:prstGeom prst="rect">
            <a:avLst/>
          </a:prstGeom>
        </p:spPr>
      </p:pic>
      <p:sp>
        <p:nvSpPr>
          <p:cNvPr id="5" name="Akciógomb: Vissza vagy Előző 4">
            <a:hlinkClick r:id="rId3" action="ppaction://hlinksldjump" highlightClick="1"/>
          </p:cNvPr>
          <p:cNvSpPr/>
          <p:nvPr/>
        </p:nvSpPr>
        <p:spPr>
          <a:xfrm>
            <a:off x="1055440" y="5517232"/>
            <a:ext cx="1152128" cy="653673"/>
          </a:xfrm>
          <a:prstGeom prst="actionButtonBackPrevio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1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47528" y="1772816"/>
            <a:ext cx="7872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B</a:t>
            </a:r>
            <a:r>
              <a:rPr lang="hu-HU" dirty="0" smtClean="0">
                <a:latin typeface="arial" panose="020B0604020202020204" pitchFamily="34" charset="0"/>
              </a:rPr>
              <a:t>ázisú </a:t>
            </a:r>
            <a:r>
              <a:rPr lang="hu-HU" dirty="0">
                <a:latin typeface="arial" panose="020B0604020202020204" pitchFamily="34" charset="0"/>
              </a:rPr>
              <a:t>böngészők - a nyílt forrású KHTML böngészőmotort a KDE-projekt keretében fejlesztik. Ilyen a </a:t>
            </a:r>
            <a:r>
              <a:rPr lang="hu-HU" dirty="0" err="1">
                <a:latin typeface="arial" panose="020B0604020202020204" pitchFamily="34" charset="0"/>
              </a:rPr>
              <a:t>Konqueror</a:t>
            </a:r>
            <a:r>
              <a:rPr lang="hu-HU" dirty="0">
                <a:latin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</a:rPr>
              <a:t>Safari</a:t>
            </a:r>
            <a:r>
              <a:rPr lang="hu-HU" dirty="0">
                <a:latin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</a:rPr>
              <a:t>ABrowse</a:t>
            </a:r>
            <a:r>
              <a:rPr lang="hu-HU" dirty="0">
                <a:latin typeface="arial" panose="020B0604020202020204" pitchFamily="34" charset="0"/>
              </a:rPr>
              <a:t>.</a:t>
            </a:r>
          </a:p>
          <a:p>
            <a:r>
              <a:rPr lang="hu-HU" dirty="0">
                <a:latin typeface="arial" panose="020B0604020202020204" pitchFamily="34" charset="0"/>
              </a:rPr>
              <a:t>Egyéb böngészők - Opera, Internet Explorer Macintosh verzió</a:t>
            </a:r>
            <a:endParaRPr lang="hu-H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07413" y="692696"/>
            <a:ext cx="4952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KHTML bázisú böngészők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784" y="3216441"/>
            <a:ext cx="2520280" cy="25202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3200619"/>
            <a:ext cx="2520280" cy="2520280"/>
          </a:xfrm>
          <a:prstGeom prst="rect">
            <a:avLst/>
          </a:prstGeom>
        </p:spPr>
      </p:pic>
      <p:sp>
        <p:nvSpPr>
          <p:cNvPr id="6" name="Akciógomb: Vissza vagy Előző 5">
            <a:hlinkClick r:id="rId4" action="ppaction://hlinksldjump" highlightClick="1"/>
          </p:cNvPr>
          <p:cNvSpPr/>
          <p:nvPr/>
        </p:nvSpPr>
        <p:spPr>
          <a:xfrm>
            <a:off x="4559660" y="5736721"/>
            <a:ext cx="1224136" cy="648072"/>
          </a:xfrm>
          <a:prstGeom prst="actionButtonBackPrevio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41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27848" y="69269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Fogalmak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71464" y="1412776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Platform: Egyedi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jellemzőkkel bíró, az 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operációs rendszerekkel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összefüggő, számítógép környezet</a:t>
            </a:r>
          </a:p>
        </p:txBody>
      </p:sp>
      <p:sp>
        <p:nvSpPr>
          <p:cNvPr id="4" name="Téglalap 3"/>
          <p:cNvSpPr/>
          <p:nvPr/>
        </p:nvSpPr>
        <p:spPr>
          <a:xfrm>
            <a:off x="1271464" y="208247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Grafika: Adott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tulajdonságú elem kiemelése, képfeldolgozás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alapalgoritmusai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: képjavítás, képsorozat átlagolása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71464" y="2728805"/>
            <a:ext cx="9721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</a:rPr>
              <a:t>Programozási </a:t>
            </a:r>
            <a:r>
              <a:rPr lang="hu-HU" dirty="0">
                <a:latin typeface="Arial" panose="020B0604020202020204" pitchFamily="34" charset="0"/>
              </a:rPr>
              <a:t>nyelv a számítástechnikában használt olyan, az ember által olvasható és értelmezhető utasítások sorozata, amivel közvetlenül, vagy közvetve (például: </a:t>
            </a:r>
            <a:r>
              <a:rPr lang="hu-HU" dirty="0" smtClean="0">
                <a:latin typeface="Arial" panose="020B0604020202020204" pitchFamily="34" charset="0"/>
              </a:rPr>
              <a:t>gépi </a:t>
            </a:r>
            <a:r>
              <a:rPr lang="hu-HU" dirty="0">
                <a:latin typeface="Arial" panose="020B0604020202020204" pitchFamily="34" charset="0"/>
              </a:rPr>
              <a:t>kódra fordítás után) közölhetjük a számítógéppel egy adott feladat elvégzésének módját</a:t>
            </a: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271464" y="3800992"/>
            <a:ext cx="1015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</a:rPr>
              <a:t>K</a:t>
            </a:r>
            <a:r>
              <a:rPr lang="hu-HU" b="1" dirty="0" smtClean="0">
                <a:latin typeface="Arial" panose="020B0604020202020204" pitchFamily="34" charset="0"/>
              </a:rPr>
              <a:t>liens</a:t>
            </a:r>
            <a:r>
              <a:rPr lang="hu-HU" dirty="0">
                <a:latin typeface="Arial" panose="020B0604020202020204" pitchFamily="34" charset="0"/>
              </a:rPr>
              <a:t> olyan számítógép vagy azon futó </a:t>
            </a:r>
            <a:r>
              <a:rPr lang="hu-HU" dirty="0" smtClean="0">
                <a:latin typeface="Arial" panose="020B0604020202020204" pitchFamily="34" charset="0"/>
              </a:rPr>
              <a:t>program, amelyik </a:t>
            </a:r>
            <a:r>
              <a:rPr lang="hu-HU" dirty="0">
                <a:latin typeface="Arial" panose="020B0604020202020204" pitchFamily="34" charset="0"/>
              </a:rPr>
              <a:t>hozzáfér egy (távoli) szolgáltatáshoz, amelyet egy számítógép hálózathoz tartozó másik számítógép (a szerver) nyújt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59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03712" y="54868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Mit tanultál idáig?!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Kérdés #1"/>
          <p:cNvSpPr/>
          <p:nvPr/>
        </p:nvSpPr>
        <p:spPr>
          <a:xfrm>
            <a:off x="506935" y="1624024"/>
            <a:ext cx="11390615" cy="675258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1. Mit jelent a platform ? 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Válasz #1"/>
          <p:cNvSpPr/>
          <p:nvPr/>
        </p:nvSpPr>
        <p:spPr>
          <a:xfrm>
            <a:off x="479376" y="1628800"/>
            <a:ext cx="11462623" cy="67525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Egyedi jellemzőkkel bíró, az operációs rendszerekkel összefüggő, számítógép környezet</a:t>
            </a:r>
            <a:endParaRPr lang="hu-HU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Kérdés #2"/>
          <p:cNvSpPr/>
          <p:nvPr/>
        </p:nvSpPr>
        <p:spPr>
          <a:xfrm>
            <a:off x="517469" y="2564904"/>
            <a:ext cx="11390615" cy="1073426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2. Mit jelent  a grafika?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79376" y="2564904"/>
            <a:ext cx="11462623" cy="1073426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Adott tulajdonságú elem kiemelése, képfeldolgozás alapalgoritmusai pl: képjavítás, képsorozat átlagolása</a:t>
            </a:r>
            <a:endParaRPr lang="hu-HU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05379" y="3903952"/>
            <a:ext cx="11390616" cy="919488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3. </a:t>
            </a:r>
            <a:r>
              <a:rPr lang="hu-HU" sz="2800" dirty="0" err="1" smtClean="0"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Kilakította</a:t>
            </a:r>
            <a:r>
              <a:rPr lang="hu-HU" sz="2800" dirty="0" smtClean="0"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 ki az Opera böngészőt és a Vivaldit ?</a:t>
            </a:r>
            <a:endParaRPr lang="hu-HU" sz="3200" cap="small" dirty="0"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79377" y="3861048"/>
            <a:ext cx="11377264" cy="936104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2800" dirty="0" err="1" smtClean="0">
                <a:latin typeface="Arial" panose="020B0604020202020204" pitchFamily="34" charset="0"/>
              </a:rPr>
              <a:t>Jon</a:t>
            </a:r>
            <a:r>
              <a:rPr lang="hu-HU" sz="2800" dirty="0" smtClean="0">
                <a:latin typeface="Arial" panose="020B0604020202020204" pitchFamily="34" charset="0"/>
              </a:rPr>
              <a:t> Stephenson von </a:t>
            </a:r>
            <a:r>
              <a:rPr lang="hu-HU" sz="2800" dirty="0" err="1" smtClean="0">
                <a:latin typeface="Arial" panose="020B0604020202020204" pitchFamily="34" charset="0"/>
              </a:rPr>
              <a:t>Tetzchner</a:t>
            </a:r>
            <a:endParaRPr lang="hu-HU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51384" y="5373216"/>
            <a:ext cx="11390615" cy="1034272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4. </a:t>
            </a:r>
            <a:r>
              <a:rPr lang="hu-HU" sz="3200" dirty="0" smtClean="0"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Mi a hivatalos rövidítése a </a:t>
            </a:r>
            <a:r>
              <a:rPr lang="hu-HU" sz="3200" dirty="0" err="1" smtClean="0"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Mozilla</a:t>
            </a:r>
            <a:r>
              <a:rPr lang="hu-HU" sz="3200" dirty="0" smtClean="0"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hu-HU" sz="3200" dirty="0" err="1" smtClean="0"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Firefoxnak</a:t>
            </a:r>
            <a:r>
              <a:rPr lang="hu-HU" sz="3200" dirty="0" smtClean="0"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? 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51384" y="5373216"/>
            <a:ext cx="11390615" cy="1034272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hu-HU" sz="2800" dirty="0" err="1" smtClean="0"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Fx</a:t>
            </a:r>
            <a:endParaRPr lang="hu-HU" sz="2800" dirty="0"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49229" y="1423257"/>
            <a:ext cx="459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https://hu.wikipedia.org/wiki/Internet_Explorer</a:t>
            </a:r>
          </a:p>
        </p:txBody>
      </p:sp>
      <p:sp>
        <p:nvSpPr>
          <p:cNvPr id="3" name="Téglalap 2"/>
          <p:cNvSpPr/>
          <p:nvPr/>
        </p:nvSpPr>
        <p:spPr>
          <a:xfrm>
            <a:off x="749229" y="2686190"/>
            <a:ext cx="4527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https://hu.wikipedia.org/wiki/Google_Chrome</a:t>
            </a:r>
          </a:p>
        </p:txBody>
      </p:sp>
      <p:sp>
        <p:nvSpPr>
          <p:cNvPr id="4" name="Téglalap 3"/>
          <p:cNvSpPr/>
          <p:nvPr/>
        </p:nvSpPr>
        <p:spPr>
          <a:xfrm>
            <a:off x="749229" y="18601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http://hu.downloadastro.com/windows-internetes_programok-b%C3%B6ng%C3%A9sz%C5%91programok/</a:t>
            </a:r>
          </a:p>
        </p:txBody>
      </p:sp>
      <p:sp>
        <p:nvSpPr>
          <p:cNvPr id="5" name="Téglalap 4"/>
          <p:cNvSpPr/>
          <p:nvPr/>
        </p:nvSpPr>
        <p:spPr>
          <a:xfrm>
            <a:off x="749229" y="32352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https://hu.wikipedia.org/wiki/Opera_(webb%C3%B6ng%C3%A9sz%C5%91)</a:t>
            </a:r>
          </a:p>
        </p:txBody>
      </p:sp>
      <p:sp>
        <p:nvSpPr>
          <p:cNvPr id="6" name="Téglalap 5"/>
          <p:cNvSpPr/>
          <p:nvPr/>
        </p:nvSpPr>
        <p:spPr>
          <a:xfrm>
            <a:off x="749229" y="4060465"/>
            <a:ext cx="444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https://hu.wikipedia.org/wiki/Mozilla_Firefox</a:t>
            </a:r>
          </a:p>
        </p:txBody>
      </p:sp>
      <p:sp>
        <p:nvSpPr>
          <p:cNvPr id="7" name="Téglalap 6"/>
          <p:cNvSpPr/>
          <p:nvPr/>
        </p:nvSpPr>
        <p:spPr>
          <a:xfrm>
            <a:off x="749229" y="45730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https://hu.wikipedia.org/wiki/Safari_(webb%C3%B6ng%C3%A9sz%C5%91)#Funkci.C3.B3k</a:t>
            </a:r>
          </a:p>
        </p:txBody>
      </p:sp>
      <p:sp>
        <p:nvSpPr>
          <p:cNvPr id="8" name="Téglalap 7"/>
          <p:cNvSpPr/>
          <p:nvPr/>
        </p:nvSpPr>
        <p:spPr>
          <a:xfrm>
            <a:off x="735909" y="54452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https://hu.wikipedia.org/wiki/Vivaldi_(webb%C3%B6ng%C3%A9sz%C5%91)#Tov.C3.A1bbi_inform.C3.A1ci.C3.B3k</a:t>
            </a:r>
          </a:p>
        </p:txBody>
      </p:sp>
      <p:sp>
        <p:nvSpPr>
          <p:cNvPr id="9" name="Téglalap 8"/>
          <p:cNvSpPr/>
          <p:nvPr/>
        </p:nvSpPr>
        <p:spPr>
          <a:xfrm>
            <a:off x="7104112" y="1423257"/>
            <a:ext cx="381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https://hu.wikipedia.org/wiki/Maxthon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295800" y="69354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104112" y="1937529"/>
            <a:ext cx="4527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https://hu.wikipedia.org/wiki/Google_Chrome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771964" y="24759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https://hu.wikipedia.org/wiki/Webb%C3%B6ng%C3%A9sz%C5%91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962243" y="37514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http://centroszet.hu/tananyag/infokomm/21_a_webbngszk_ltalnos_ismertetse_csoportostsa.html</a:t>
            </a:r>
          </a:p>
        </p:txBody>
      </p:sp>
      <p:sp>
        <p:nvSpPr>
          <p:cNvPr id="14" name="Téglalap 13"/>
          <p:cNvSpPr/>
          <p:nvPr/>
        </p:nvSpPr>
        <p:spPr>
          <a:xfrm>
            <a:off x="5709586" y="59942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https://hu.wikipedia.org/wiki/Webb%C3%B6ng%C3%A9sz%C5%91k_list%C3%A1ja#Karakteres_b.C3.B6ng.C3.A9sz.C5.91k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960096" y="489619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És az eddigi tanultak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43672" y="62068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Böngésző programok fajtái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87488" y="148478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Linux Libertine"/>
                <a:hlinkClick r:id="rId2" action="ppaction://hlinksldjump"/>
              </a:rPr>
              <a:t>Grafikus böngészők</a:t>
            </a:r>
            <a:endParaRPr lang="hu-HU" b="0" i="0" dirty="0">
              <a:effectLst/>
              <a:latin typeface="Linux Libertine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40664" y="1854116"/>
            <a:ext cx="3093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 err="1">
                <a:latin typeface="Arial" panose="020B0604020202020204" pitchFamily="34" charset="0"/>
                <a:hlinkClick r:id="rId3" action="ppaction://hlinksldjump"/>
              </a:rPr>
              <a:t>Trident</a:t>
            </a:r>
            <a:r>
              <a:rPr lang="hu-HU" dirty="0">
                <a:latin typeface="Arial" panose="020B0604020202020204" pitchFamily="34" charset="0"/>
                <a:hlinkClick r:id="rId3" action="ppaction://hlinksldjump"/>
              </a:rPr>
              <a:t> bázisú böngészők</a:t>
            </a:r>
            <a:endParaRPr lang="hu-HU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054271" y="2301734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</a:rPr>
              <a:t>Internet Explorer</a:t>
            </a:r>
            <a:endParaRPr lang="hu-H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640664" y="2832081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 err="1">
                <a:latin typeface="Arial" panose="020B0604020202020204" pitchFamily="34" charset="0"/>
                <a:hlinkClick r:id="rId4" action="ppaction://hlinksldjump"/>
              </a:rPr>
              <a:t>Gecko</a:t>
            </a:r>
            <a:r>
              <a:rPr lang="hu-HU" dirty="0">
                <a:latin typeface="Arial" panose="020B0604020202020204" pitchFamily="34" charset="0"/>
                <a:hlinkClick r:id="rId4" action="ppaction://hlinksldjump"/>
              </a:rPr>
              <a:t> bázisú böngészők</a:t>
            </a:r>
            <a:endParaRPr lang="hu-HU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054271" y="3354546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err="1">
                <a:latin typeface="Arial" panose="020B0604020202020204" pitchFamily="34" charset="0"/>
              </a:rPr>
              <a:t>Mozilla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</a:rPr>
              <a:t>Firefox</a:t>
            </a: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642480" y="3830912"/>
            <a:ext cx="3157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hlinkClick r:id="rId5" action="ppaction://hlinksldjump"/>
              </a:rPr>
              <a:t>KHTML bázisú böngészők</a:t>
            </a:r>
            <a:endParaRPr lang="hu-HU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054271" y="4492783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" panose="020B0604020202020204" pitchFamily="34" charset="0"/>
              </a:rPr>
              <a:t>Google </a:t>
            </a:r>
            <a:r>
              <a:rPr lang="hu-HU" dirty="0" err="1" smtClean="0">
                <a:latin typeface="Arial" panose="020B0604020202020204" pitchFamily="34" charset="0"/>
              </a:rPr>
              <a:t>Chrome</a:t>
            </a:r>
            <a:endParaRPr lang="hu-H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640664" y="5144489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Egyéb böngészők</a:t>
            </a:r>
            <a:endParaRPr lang="hu-HU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054271" y="5651565"/>
            <a:ext cx="1521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</a:rPr>
              <a:t>Opera</a:t>
            </a:r>
            <a:endParaRPr lang="hu-HU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941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35560" y="249289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8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75520" y="128472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Internet Explorer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56682" y="238190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Google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Chrome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58057" y="330371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Mozilla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Firefox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29874" y="43651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Opera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217860" y="1263899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Safari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F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or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Windows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573272" y="2185460"/>
            <a:ext cx="151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Vivaldi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613904" y="330371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Maxthon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 Browser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51729" y="456515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Spotflux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0963" y="875731"/>
            <a:ext cx="708670" cy="70867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3477" y="1984905"/>
            <a:ext cx="706156" cy="70615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8292" y="2955913"/>
            <a:ext cx="721341" cy="72134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1095" y="4051167"/>
            <a:ext cx="728779" cy="72877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6080" y="860971"/>
            <a:ext cx="738190" cy="73819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16080" y="2920062"/>
            <a:ext cx="757192" cy="75719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59435" y="4221088"/>
            <a:ext cx="716849" cy="71684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6080" y="1890953"/>
            <a:ext cx="757192" cy="757192"/>
          </a:xfrm>
          <a:prstGeom prst="rect">
            <a:avLst/>
          </a:prstGeom>
        </p:spPr>
      </p:pic>
      <p:sp>
        <p:nvSpPr>
          <p:cNvPr id="15" name="Akciógomb: Tovább vagy Következő 14">
            <a:hlinkClick r:id="rId18" action="ppaction://hlinksldjump" highlightClick="1"/>
          </p:cNvPr>
          <p:cNvSpPr/>
          <p:nvPr/>
        </p:nvSpPr>
        <p:spPr>
          <a:xfrm>
            <a:off x="8766032" y="5343520"/>
            <a:ext cx="1218400" cy="677767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77034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63752" y="83671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Explorer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99456" y="15567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Az </a:t>
            </a:r>
            <a:r>
              <a:rPr lang="hu-HU" b="1" dirty="0">
                <a:latin typeface="Arial" panose="020B0604020202020204" pitchFamily="34" charset="0"/>
              </a:rPr>
              <a:t>Internet Explorer</a:t>
            </a:r>
            <a:r>
              <a:rPr lang="hu-HU" dirty="0">
                <a:latin typeface="Arial" panose="020B0604020202020204" pitchFamily="34" charset="0"/>
              </a:rPr>
              <a:t> (korábban Microsoft Internet Explorer, rövidítve IE vagy MSIE)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206744" y="24928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</a:rPr>
              <a:t>Egy </a:t>
            </a:r>
            <a:r>
              <a:rPr lang="hu-HU" dirty="0">
                <a:latin typeface="Arial" panose="020B0604020202020204" pitchFamily="34" charset="0"/>
              </a:rPr>
              <a:t>grafikus </a:t>
            </a:r>
            <a:r>
              <a:rPr lang="hu-HU" dirty="0" smtClean="0">
                <a:latin typeface="Arial" panose="020B0604020202020204" pitchFamily="34" charset="0"/>
              </a:rPr>
              <a:t>webböngésző, </a:t>
            </a:r>
            <a:r>
              <a:rPr lang="hu-HU" dirty="0">
                <a:latin typeface="Arial" panose="020B0604020202020204" pitchFamily="34" charset="0"/>
              </a:rPr>
              <a:t>amely jelenleg </a:t>
            </a:r>
            <a:r>
              <a:rPr lang="hu-HU" dirty="0" smtClean="0">
                <a:latin typeface="Arial" panose="020B0604020202020204" pitchFamily="34" charset="0"/>
              </a:rPr>
              <a:t>a Microsoft Windows</a:t>
            </a:r>
            <a:r>
              <a:rPr lang="hu-HU" dirty="0">
                <a:latin typeface="Arial" panose="020B0604020202020204" pitchFamily="34" charset="0"/>
              </a:rPr>
              <a:t> operációs rendszerek részét képezi.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206744" y="327453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Az Internet Explorer jelenleg a </a:t>
            </a:r>
            <a:r>
              <a:rPr lang="hu-HU" dirty="0" smtClean="0">
                <a:latin typeface="Arial" panose="020B0604020202020204" pitchFamily="34" charset="0"/>
              </a:rPr>
              <a:t>legelterjedtebb </a:t>
            </a:r>
            <a:r>
              <a:rPr lang="hu-HU" dirty="0">
                <a:latin typeface="Arial" panose="020B0604020202020204" pitchFamily="34" charset="0"/>
              </a:rPr>
              <a:t>böngészőprogram, részesedése a világpiacon </a:t>
            </a:r>
            <a:r>
              <a:rPr lang="hu-HU" dirty="0" smtClean="0">
                <a:latin typeface="Arial" panose="020B0604020202020204" pitchFamily="34" charset="0"/>
              </a:rPr>
              <a:t>2013</a:t>
            </a:r>
            <a:r>
              <a:rPr lang="hu-HU" dirty="0">
                <a:latin typeface="Arial" panose="020B0604020202020204" pitchFamily="34" charset="0"/>
              </a:rPr>
              <a:t> szeptemberében 57,8% volt.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206744" y="4212746"/>
            <a:ext cx="7447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</a:rPr>
              <a:t>Különböző </a:t>
            </a:r>
            <a:r>
              <a:rPr lang="hu-HU" dirty="0">
                <a:latin typeface="Arial" panose="020B0604020202020204" pitchFamily="34" charset="0"/>
              </a:rPr>
              <a:t>Windows verziókon kívül más platformokon is megjelent </a:t>
            </a:r>
            <a:r>
              <a:rPr lang="hu-HU" dirty="0" smtClean="0">
                <a:latin typeface="Arial" panose="020B0604020202020204" pitchFamily="34" charset="0"/>
              </a:rPr>
              <a:t>(Mac, UNIX, </a:t>
            </a:r>
            <a:r>
              <a:rPr lang="hu-HU" dirty="0" err="1" smtClean="0">
                <a:latin typeface="Arial" panose="020B0604020202020204" pitchFamily="34" charset="0"/>
              </a:rPr>
              <a:t>Solaris</a:t>
            </a:r>
            <a:r>
              <a:rPr lang="hu-HU" dirty="0" smtClean="0">
                <a:latin typeface="Arial" panose="020B0604020202020204" pitchFamily="34" charset="0"/>
              </a:rPr>
              <a:t>, HP-UX), </a:t>
            </a:r>
            <a:r>
              <a:rPr lang="hu-HU" dirty="0">
                <a:latin typeface="Arial" panose="020B0604020202020204" pitchFamily="34" charset="0"/>
              </a:rPr>
              <a:t>ezen változatok fejlesztése </a:t>
            </a:r>
            <a:r>
              <a:rPr lang="hu-HU" dirty="0" smtClean="0">
                <a:latin typeface="Arial" panose="020B0604020202020204" pitchFamily="34" charset="0"/>
              </a:rPr>
              <a:t>félbemaradt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4859077"/>
            <a:ext cx="1224136" cy="1224136"/>
          </a:xfrm>
          <a:prstGeom prst="rect">
            <a:avLst/>
          </a:prstGeom>
        </p:spPr>
      </p:pic>
      <p:sp>
        <p:nvSpPr>
          <p:cNvPr id="8" name="Akciógomb: Vissza vagy Előző 7">
            <a:hlinkClick r:id="" action="ppaction://hlinkshowjump?jump=previousslide" highlightClick="1"/>
          </p:cNvPr>
          <p:cNvSpPr/>
          <p:nvPr/>
        </p:nvSpPr>
        <p:spPr>
          <a:xfrm>
            <a:off x="1343472" y="5517232"/>
            <a:ext cx="1080120" cy="720080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75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71464" y="1772816"/>
            <a:ext cx="499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</a:rPr>
              <a:t>A </a:t>
            </a:r>
            <a:r>
              <a:rPr lang="en-US" b="1" dirty="0">
                <a:latin typeface="Arial" panose="020B0604020202020204" pitchFamily="34" charset="0"/>
              </a:rPr>
              <a:t>Google Chrome</a:t>
            </a:r>
            <a:r>
              <a:rPr lang="en-US" dirty="0">
                <a:latin typeface="Arial" panose="020B0604020202020204" pitchFamily="34" charset="0"/>
              </a:rPr>
              <a:t> a Google </a:t>
            </a:r>
            <a:r>
              <a:rPr lang="en-US" dirty="0" err="1" smtClean="0">
                <a:latin typeface="Arial" panose="020B0604020202020204" pitchFamily="34" charset="0"/>
              </a:rPr>
              <a:t>által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fejleszte</a:t>
            </a:r>
            <a:r>
              <a:rPr lang="hu-HU" dirty="0" smtClean="0">
                <a:latin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</a:rPr>
              <a:t>t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315163" y="548680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</a:rPr>
              <a:t>Google Chrome</a:t>
            </a: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1267162" y="2278322"/>
            <a:ext cx="634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 S</a:t>
            </a:r>
            <a:r>
              <a:rPr lang="hu-HU" dirty="0" smtClean="0">
                <a:latin typeface="Arial" panose="020B0604020202020204" pitchFamily="34" charset="0"/>
              </a:rPr>
              <a:t>zámítógépeken,</a:t>
            </a:r>
            <a:r>
              <a:rPr lang="hu-HU" dirty="0">
                <a:latin typeface="Arial" panose="020B0604020202020204" pitchFamily="34" charset="0"/>
              </a:rPr>
              <a:t> táblagépeken és okostelefonokon futó </a:t>
            </a:r>
            <a:r>
              <a:rPr lang="hu-HU" dirty="0" smtClean="0">
                <a:latin typeface="Arial" panose="020B0604020202020204" pitchFamily="34" charset="0"/>
              </a:rPr>
              <a:t>webböngésző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281793" y="3067034"/>
            <a:ext cx="5470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E</a:t>
            </a:r>
            <a:r>
              <a:rPr lang="hu-HU" dirty="0" smtClean="0">
                <a:latin typeface="Arial" panose="020B0604020202020204" pitchFamily="34" charset="0"/>
              </a:rPr>
              <a:t>lső </a:t>
            </a:r>
            <a:r>
              <a:rPr lang="hu-HU" dirty="0">
                <a:latin typeface="Arial" panose="020B0604020202020204" pitchFamily="34" charset="0"/>
              </a:rPr>
              <a:t>stabil verziót 2008. december 11-én adták ki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281793" y="37170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A </a:t>
            </a:r>
            <a:r>
              <a:rPr lang="hu-HU" dirty="0" err="1">
                <a:latin typeface="Arial" panose="020B0604020202020204" pitchFamily="34" charset="0"/>
              </a:rPr>
              <a:t>Chrome</a:t>
            </a:r>
            <a:r>
              <a:rPr lang="hu-HU" dirty="0">
                <a:latin typeface="Arial" panose="020B0604020202020204" pitchFamily="34" charset="0"/>
              </a:rPr>
              <a:t> nevét a böngészők grafikus felületének nem létfontosságú részeiről (angolul „</a:t>
            </a:r>
            <a:r>
              <a:rPr lang="hu-HU" dirty="0" err="1">
                <a:latin typeface="Arial" panose="020B0604020202020204" pitchFamily="34" charset="0"/>
              </a:rPr>
              <a:t>chrome</a:t>
            </a:r>
            <a:r>
              <a:rPr lang="hu-HU" dirty="0">
                <a:latin typeface="Arial" panose="020B0604020202020204" pitchFamily="34" charset="0"/>
              </a:rPr>
              <a:t>”, kb. csicsa) kapta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290704" y="4838982"/>
            <a:ext cx="539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Google elindította a </a:t>
            </a:r>
            <a:r>
              <a:rPr lang="hu-HU" dirty="0" err="1">
                <a:latin typeface="Arial" panose="020B0604020202020204" pitchFamily="34" charset="0"/>
              </a:rPr>
              <a:t>Chrome</a:t>
            </a:r>
            <a:r>
              <a:rPr lang="hu-HU" dirty="0">
                <a:latin typeface="Arial" panose="020B0604020202020204" pitchFamily="34" charset="0"/>
              </a:rPr>
              <a:t> </a:t>
            </a:r>
            <a:r>
              <a:rPr lang="hu-HU" dirty="0" err="1">
                <a:latin typeface="Arial" panose="020B0604020202020204" pitchFamily="34" charset="0"/>
              </a:rPr>
              <a:t>Android</a:t>
            </a:r>
            <a:r>
              <a:rPr lang="hu-HU" dirty="0">
                <a:latin typeface="Arial" panose="020B0604020202020204" pitchFamily="34" charset="0"/>
              </a:rPr>
              <a:t> 4.0 verzión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323340" y="54327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Google bejelentette, hogy már dolgoznak a Windows 8 asztali és Metro felületén is futó </a:t>
            </a:r>
            <a:r>
              <a:rPr lang="hu-HU" dirty="0" err="1">
                <a:latin typeface="Arial" panose="020B0604020202020204" pitchFamily="34" charset="0"/>
              </a:rPr>
              <a:t>Chrome</a:t>
            </a:r>
            <a:r>
              <a:rPr lang="hu-HU" dirty="0">
                <a:latin typeface="Arial" panose="020B0604020202020204" pitchFamily="34" charset="0"/>
              </a:rPr>
              <a:t>-verzión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8" y="5023648"/>
            <a:ext cx="1116000" cy="1116000"/>
          </a:xfrm>
          <a:prstGeom prst="rect">
            <a:avLst/>
          </a:prstGeom>
        </p:spPr>
      </p:pic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8035874" y="5462638"/>
            <a:ext cx="1116000" cy="67701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948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07768" y="69269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Felépítése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27448" y="15567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Fejlesztő: Google Inc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22120" y="1949166"/>
            <a:ext cx="533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Legfrissebb stabil kiadás: Windows, OS, X, Linux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27448" y="2413153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Legfrisseb fejlesztői kiadás: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IOS, BETA</a:t>
            </a:r>
            <a:r>
              <a:rPr lang="hu-HU" dirty="0" smtClean="0"/>
              <a:t>,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27448" y="28771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Programozási nyelv: C++, Assembly, Python, JavaScript, Java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127448" y="3308822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Operációs rendszer: Windows (XP SP2+), OS X(10.6), Linux(GTK 2.24+ és GCC 4.6+),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(4.0+), IOS (6.0+)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127448" y="4017503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Platform: x84,x64, 32-bit ARM (ARMv7)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127448" y="447680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Elérhető: 53 nyelven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127448" y="493611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Állapot: Aktív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127448" y="539542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Kategória: Webböngésző, Mobil böngésző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127448" y="58909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</a:rPr>
              <a:t>Licenc: Freeware</a:t>
            </a:r>
            <a:r>
              <a:rPr lang="hu-HU" dirty="0">
                <a:latin typeface="Arial" panose="020B0604020202020204" pitchFamily="34" charset="0"/>
              </a:rPr>
              <a:t> a Google </a:t>
            </a:r>
            <a:r>
              <a:rPr lang="hu-HU" dirty="0" err="1">
                <a:latin typeface="Arial" panose="020B0604020202020204" pitchFamily="34" charset="0"/>
              </a:rPr>
              <a:t>Chrome</a:t>
            </a:r>
            <a:r>
              <a:rPr lang="hu-HU" dirty="0">
                <a:latin typeface="Arial" panose="020B0604020202020204" pitchFamily="34" charset="0"/>
              </a:rPr>
              <a:t> általános szerződési feltételek alapján</a:t>
            </a:r>
            <a:endParaRPr lang="hu-HU" dirty="0"/>
          </a:p>
        </p:txBody>
      </p:sp>
      <p:sp>
        <p:nvSpPr>
          <p:cNvPr id="3" name="Akciógomb: Vissza vagy Előző 2">
            <a:hlinkClick r:id="rId2" action="ppaction://hlinksldjump" highlightClick="1"/>
          </p:cNvPr>
          <p:cNvSpPr/>
          <p:nvPr/>
        </p:nvSpPr>
        <p:spPr>
          <a:xfrm>
            <a:off x="8976320" y="5764753"/>
            <a:ext cx="1008112" cy="616575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3012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367808" y="76470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Mozilla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271464" y="1628800"/>
            <a:ext cx="466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</a:rPr>
              <a:t>Hivatalos rövidítése</a:t>
            </a:r>
            <a:r>
              <a:rPr lang="hu-HU" dirty="0">
                <a:latin typeface="Arial" panose="020B0604020202020204" pitchFamily="34" charset="0"/>
              </a:rPr>
              <a:t> </a:t>
            </a:r>
            <a:r>
              <a:rPr lang="hu-HU" b="1" dirty="0" err="1">
                <a:latin typeface="Arial" panose="020B0604020202020204" pitchFamily="34" charset="0"/>
              </a:rPr>
              <a:t>Fx</a:t>
            </a:r>
            <a:r>
              <a:rPr lang="hu-HU" dirty="0">
                <a:latin typeface="Arial" panose="020B0604020202020204" pitchFamily="34" charset="0"/>
              </a:rPr>
              <a:t>, vagy gyakran </a:t>
            </a:r>
            <a:r>
              <a:rPr lang="hu-HU" b="1" dirty="0">
                <a:latin typeface="Arial" panose="020B0604020202020204" pitchFamily="34" charset="0"/>
              </a:rPr>
              <a:t>FF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271464" y="21328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 </a:t>
            </a:r>
            <a:r>
              <a:rPr lang="hu-HU" dirty="0" smtClean="0">
                <a:latin typeface="Arial" panose="020B0604020202020204" pitchFamily="34" charset="0"/>
              </a:rPr>
              <a:t>Nyílt forráskódú</a:t>
            </a:r>
            <a:r>
              <a:rPr lang="hu-HU" dirty="0">
                <a:latin typeface="Arial" panose="020B0604020202020204" pitchFamily="34" charset="0"/>
              </a:rPr>
              <a:t>,</a:t>
            </a:r>
            <a:r>
              <a:rPr lang="hu-HU" dirty="0" smtClean="0">
                <a:latin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</a:rPr>
              <a:t>ingyenes </a:t>
            </a:r>
            <a:r>
              <a:rPr lang="hu-HU" dirty="0" smtClean="0">
                <a:latin typeface="Arial" panose="020B0604020202020204" pitchFamily="34" charset="0"/>
              </a:rPr>
              <a:t>webböngésző program</a:t>
            </a:r>
            <a:r>
              <a:rPr lang="hu-HU" dirty="0">
                <a:latin typeface="Arial" panose="020B0604020202020204" pitchFamily="34" charset="0"/>
              </a:rPr>
              <a:t>, amit a </a:t>
            </a:r>
            <a:r>
              <a:rPr lang="hu-HU" dirty="0" err="1">
                <a:latin typeface="Arial" panose="020B0604020202020204" pitchFamily="34" charset="0"/>
              </a:rPr>
              <a:t>Mozilla</a:t>
            </a:r>
            <a:r>
              <a:rPr lang="hu-HU" dirty="0">
                <a:latin typeface="Arial" panose="020B0604020202020204" pitchFamily="34" charset="0"/>
              </a:rPr>
              <a:t> Alapítvány fejleszt.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71464" y="292616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Harmadik legtöbbet használt böngésző program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271464" y="343658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Funkciói: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87488" y="3818495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u-HU" dirty="0" smtClean="0">
                <a:latin typeface="Arial" panose="020B0604020202020204" pitchFamily="34" charset="0"/>
              </a:rPr>
              <a:t>Füles </a:t>
            </a:r>
            <a:r>
              <a:rPr lang="hu-HU" dirty="0">
                <a:latin typeface="Arial" panose="020B0604020202020204" pitchFamily="34" charset="0"/>
              </a:rPr>
              <a:t>böngészés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487488" y="4187827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u-HU" dirty="0" smtClean="0">
                <a:latin typeface="Arial" panose="020B0604020202020204" pitchFamily="34" charset="0"/>
              </a:rPr>
              <a:t>Helyesírás-ellenőrző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485595" y="4557159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u-HU" dirty="0" smtClean="0">
                <a:latin typeface="Arial" panose="020B0604020202020204" pitchFamily="34" charset="0"/>
              </a:rPr>
              <a:t>Élő </a:t>
            </a:r>
            <a:r>
              <a:rPr lang="hu-HU" dirty="0">
                <a:latin typeface="Arial" panose="020B0604020202020204" pitchFamily="34" charset="0"/>
              </a:rPr>
              <a:t>könyvjelzők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485595" y="4881340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u-HU" dirty="0" smtClean="0">
                <a:latin typeface="Arial" panose="020B0604020202020204" pitchFamily="34" charset="0"/>
              </a:rPr>
              <a:t>Letöltéskezelőt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485595" y="5250075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u-HU" dirty="0" smtClean="0">
                <a:latin typeface="Arial" panose="020B0604020202020204" pitchFamily="34" charset="0"/>
              </a:rPr>
              <a:t>Beépített </a:t>
            </a:r>
            <a:r>
              <a:rPr lang="hu-HU" dirty="0">
                <a:latin typeface="Arial" panose="020B0604020202020204" pitchFamily="34" charset="0"/>
              </a:rPr>
              <a:t>keresőrendszert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1485595" y="5618810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u-HU" dirty="0" smtClean="0">
                <a:latin typeface="Arial" panose="020B0604020202020204" pitchFamily="34" charset="0"/>
              </a:rPr>
              <a:t>Azonnali </a:t>
            </a:r>
            <a:r>
              <a:rPr lang="hu-HU" dirty="0">
                <a:latin typeface="Arial" panose="020B0604020202020204" pitchFamily="34" charset="0"/>
              </a:rPr>
              <a:t>keresés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4918750"/>
            <a:ext cx="1224000" cy="1224000"/>
          </a:xfrm>
          <a:prstGeom prst="rect">
            <a:avLst/>
          </a:prstGeom>
        </p:spPr>
      </p:pic>
      <p:sp>
        <p:nvSpPr>
          <p:cNvPr id="14" name="Akciógomb: Vissza vagy Előző 13">
            <a:hlinkClick r:id="rId3" action="ppaction://hlinksldjump" highlightClick="1"/>
          </p:cNvPr>
          <p:cNvSpPr/>
          <p:nvPr/>
        </p:nvSpPr>
        <p:spPr>
          <a:xfrm>
            <a:off x="5663952" y="5618810"/>
            <a:ext cx="1008112" cy="690510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6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5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55840" y="62068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83432" y="1484784"/>
            <a:ext cx="1020945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Az </a:t>
            </a:r>
            <a:r>
              <a:rPr lang="hu-HU" b="1" dirty="0">
                <a:latin typeface="Arial" panose="020B0604020202020204" pitchFamily="34" charset="0"/>
              </a:rPr>
              <a:t>Opera</a:t>
            </a:r>
            <a:r>
              <a:rPr lang="hu-HU" dirty="0">
                <a:latin typeface="Arial" panose="020B0604020202020204" pitchFamily="34" charset="0"/>
              </a:rPr>
              <a:t> egy ingyenes, igen kis </a:t>
            </a:r>
            <a:r>
              <a:rPr lang="hu-HU" dirty="0" smtClean="0">
                <a:latin typeface="Arial" panose="020B0604020202020204" pitchFamily="34" charset="0"/>
              </a:rPr>
              <a:t>méretű</a:t>
            </a:r>
            <a:r>
              <a:rPr lang="hu-HU" dirty="0"/>
              <a:t> 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több platformon használható </a:t>
            </a:r>
            <a:r>
              <a:rPr lang="hu-HU" dirty="0" smtClean="0">
                <a:latin typeface="Arial" panose="020B0604020202020204" pitchFamily="34" charset="0"/>
              </a:rPr>
              <a:t>internetes tevékenységet összefogó program.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96115" y="241676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Elsősorban webböngésző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96115" y="30179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Tartalmaz: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343472" y="3434519"/>
            <a:ext cx="301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Beépített levelező klienst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43472" y="374710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Hírolvasó kliens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343472" y="4116441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címjegyzéket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343472" y="4504302"/>
            <a:ext cx="320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</a:rPr>
              <a:t>IRC</a:t>
            </a:r>
            <a:r>
              <a:rPr lang="hu-HU" dirty="0">
                <a:latin typeface="Arial" panose="020B0604020202020204" pitchFamily="34" charset="0"/>
              </a:rPr>
              <a:t> alapú csevegő klienst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343472" y="4944089"/>
            <a:ext cx="2909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</a:rPr>
              <a:t>RSS</a:t>
            </a:r>
            <a:r>
              <a:rPr lang="hu-HU" dirty="0">
                <a:latin typeface="Arial" panose="020B0604020202020204" pitchFamily="34" charset="0"/>
              </a:rPr>
              <a:t> és </a:t>
            </a:r>
            <a:r>
              <a:rPr lang="hu-HU" dirty="0" smtClean="0">
                <a:latin typeface="Arial" panose="020B0604020202020204" pitchFamily="34" charset="0"/>
              </a:rPr>
              <a:t>Atom</a:t>
            </a:r>
            <a:r>
              <a:rPr lang="hu-HU" dirty="0">
                <a:latin typeface="Arial" panose="020B0604020202020204" pitchFamily="34" charset="0"/>
              </a:rPr>
              <a:t> hírolvasót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1343472" y="5383876"/>
            <a:ext cx="375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Arial" panose="020B0604020202020204" pitchFamily="34" charset="0"/>
              </a:rPr>
              <a:t>BitTorrent</a:t>
            </a:r>
            <a:r>
              <a:rPr lang="hu-HU" dirty="0">
                <a:latin typeface="Arial" panose="020B0604020202020204" pitchFamily="34" charset="0"/>
              </a:rPr>
              <a:t> alapú letöltésvezérlőt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4" y="4873634"/>
            <a:ext cx="1316345" cy="1224000"/>
          </a:xfrm>
          <a:prstGeom prst="rect">
            <a:avLst/>
          </a:prstGeom>
        </p:spPr>
      </p:pic>
      <p:sp>
        <p:nvSpPr>
          <p:cNvPr id="2" name="Akciógomb: Vissza vagy Előző 1">
            <a:hlinkClick r:id="rId3" action="ppaction://hlinksldjump" highlightClick="1"/>
          </p:cNvPr>
          <p:cNvSpPr/>
          <p:nvPr/>
        </p:nvSpPr>
        <p:spPr>
          <a:xfrm>
            <a:off x="8472264" y="5313421"/>
            <a:ext cx="1080120" cy="635859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9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91744" y="54868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Safari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34410" y="1452181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Apple Inc fejleszti.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121941" y="1920188"/>
            <a:ext cx="611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Első kiadása egy nyilvános béta volt 2003. január </a:t>
            </a:r>
            <a:r>
              <a:rPr lang="hu-HU" dirty="0" smtClean="0">
                <a:latin typeface="Arial" panose="020B0604020202020204" pitchFamily="34" charset="0"/>
              </a:rPr>
              <a:t>7-én.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121941" y="2289520"/>
            <a:ext cx="3191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</a:rPr>
              <a:t>Alapértelmezett böngésző.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121941" y="2639024"/>
            <a:ext cx="4974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</a:rPr>
              <a:t>Microsoft </a:t>
            </a:r>
            <a:r>
              <a:rPr lang="hu-HU" dirty="0">
                <a:latin typeface="Arial" panose="020B0604020202020204" pitchFamily="34" charset="0"/>
              </a:rPr>
              <a:t>Windows operációs rendszerre </a:t>
            </a:r>
            <a:r>
              <a:rPr lang="hu-HU" dirty="0" smtClean="0">
                <a:latin typeface="Arial" panose="020B0604020202020204" pitchFamily="34" charset="0"/>
              </a:rPr>
              <a:t>írt.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121941" y="3076253"/>
            <a:ext cx="895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</a:rPr>
              <a:t>A 2012. május 9-én megjelent </a:t>
            </a:r>
            <a:r>
              <a:rPr lang="hu-HU" dirty="0" err="1">
                <a:latin typeface="Arial" panose="020B0604020202020204" pitchFamily="34" charset="0"/>
              </a:rPr>
              <a:t>Safari</a:t>
            </a:r>
            <a:r>
              <a:rPr lang="hu-HU" dirty="0">
                <a:latin typeface="Arial" panose="020B0604020202020204" pitchFamily="34" charset="0"/>
              </a:rPr>
              <a:t> 5.1.7 volt az utolsó Windows operációs rendszerre készült </a:t>
            </a:r>
            <a:r>
              <a:rPr lang="hu-HU" dirty="0" smtClean="0">
                <a:latin typeface="Arial" panose="020B0604020202020204" pitchFamily="34" charset="0"/>
              </a:rPr>
              <a:t>változat.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28255" y="37919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Tartalmaz: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451950" y="4156572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</a:rPr>
              <a:t>Privát </a:t>
            </a:r>
            <a:r>
              <a:rPr lang="hu-HU" dirty="0">
                <a:latin typeface="Arial" panose="020B0604020202020204" pitchFamily="34" charset="0"/>
              </a:rPr>
              <a:t>böngészés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462182" y="4509317"/>
            <a:ext cx="466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</a:rPr>
              <a:t>Nem </a:t>
            </a:r>
            <a:r>
              <a:rPr lang="hu-HU" dirty="0" err="1" smtClean="0">
                <a:latin typeface="Arial" panose="020B0604020202020204" pitchFamily="34" charset="0"/>
              </a:rPr>
              <a:t>jegyzi</a:t>
            </a:r>
            <a:r>
              <a:rPr lang="hu-HU" dirty="0" smtClean="0">
                <a:latin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</a:rPr>
              <a:t>fel a látogatott weboldalakat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462182" y="4872442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</a:rPr>
              <a:t>K</a:t>
            </a:r>
            <a:r>
              <a:rPr lang="hu-HU" dirty="0" smtClean="0">
                <a:latin typeface="Arial" panose="020B0604020202020204" pitchFamily="34" charset="0"/>
              </a:rPr>
              <a:t>épes </a:t>
            </a:r>
            <a:r>
              <a:rPr lang="hu-HU" dirty="0">
                <a:latin typeface="Arial" panose="020B0604020202020204" pitchFamily="34" charset="0"/>
              </a:rPr>
              <a:t>archiválni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1451950" y="5314186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</a:rPr>
              <a:t>E-mail </a:t>
            </a:r>
            <a:r>
              <a:rPr lang="hu-HU" dirty="0" err="1" smtClean="0">
                <a:latin typeface="Arial" panose="020B0604020202020204" pitchFamily="34" charset="0"/>
              </a:rPr>
              <a:t>weboldalakat</a:t>
            </a:r>
            <a:r>
              <a:rPr lang="hu-HU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i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462182" y="5749723"/>
            <a:ext cx="469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</a:rPr>
              <a:t>B</a:t>
            </a:r>
            <a:r>
              <a:rPr lang="hu-HU" dirty="0" smtClean="0">
                <a:latin typeface="Arial" panose="020B0604020202020204" pitchFamily="34" charset="0"/>
              </a:rPr>
              <a:t>eépített</a:t>
            </a:r>
            <a:r>
              <a:rPr lang="hu-HU" dirty="0">
                <a:latin typeface="Arial" panose="020B0604020202020204" pitchFamily="34" charset="0"/>
              </a:rPr>
              <a:t> PDF-megjelenítővel rendelkezik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1451950" y="6185260"/>
            <a:ext cx="4653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</a:rPr>
              <a:t>Valamint </a:t>
            </a:r>
            <a:r>
              <a:rPr lang="hu-HU" dirty="0">
                <a:latin typeface="Arial" panose="020B0604020202020204" pitchFamily="34" charset="0"/>
              </a:rPr>
              <a:t>képes a könyvjelzőkben keresni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4961260"/>
            <a:ext cx="1224000" cy="1224000"/>
          </a:xfrm>
          <a:prstGeom prst="rect">
            <a:avLst/>
          </a:prstGeom>
        </p:spPr>
      </p:pic>
      <p:sp>
        <p:nvSpPr>
          <p:cNvPr id="16" name="Akciógomb: Vissza vagy Előző 15">
            <a:hlinkClick r:id="rId3" action="ppaction://hlinksldjump" highlightClick="1"/>
          </p:cNvPr>
          <p:cNvSpPr/>
          <p:nvPr/>
        </p:nvSpPr>
        <p:spPr>
          <a:xfrm>
            <a:off x="8184232" y="5241774"/>
            <a:ext cx="1080120" cy="707506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2000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75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453</TotalTime>
  <Words>594</Words>
  <Application>Microsoft Office PowerPoint</Application>
  <PresentationFormat>Szélesvásznú</PresentationFormat>
  <Paragraphs>152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9" baseType="lpstr">
      <vt:lpstr>Arial</vt:lpstr>
      <vt:lpstr>Arial</vt:lpstr>
      <vt:lpstr>Courier New</vt:lpstr>
      <vt:lpstr>Linux Libertine</vt:lpstr>
      <vt:lpstr>Roboto Condensed</vt:lpstr>
      <vt:lpstr>Times New Roman</vt:lpstr>
      <vt:lpstr>Tw Cen MT</vt:lpstr>
      <vt:lpstr>Wingdings</vt:lpstr>
      <vt:lpstr>Cseppecske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Verasztó Kata</dc:creator>
  <cp:lastModifiedBy>Verasztó Kata</cp:lastModifiedBy>
  <cp:revision>45</cp:revision>
  <dcterms:created xsi:type="dcterms:W3CDTF">2017-02-11T16:15:39Z</dcterms:created>
  <dcterms:modified xsi:type="dcterms:W3CDTF">2017-02-15T21:57:19Z</dcterms:modified>
</cp:coreProperties>
</file>