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8" r:id="rId4"/>
    <p:sldId id="281" r:id="rId5"/>
    <p:sldId id="283" r:id="rId6"/>
    <p:sldId id="284" r:id="rId7"/>
    <p:sldId id="258" r:id="rId8"/>
    <p:sldId id="257" r:id="rId9"/>
    <p:sldId id="259" r:id="rId10"/>
    <p:sldId id="260" r:id="rId11"/>
    <p:sldId id="261" r:id="rId12"/>
    <p:sldId id="262" r:id="rId13"/>
    <p:sldId id="263" r:id="rId14"/>
    <p:sldId id="265" r:id="rId15"/>
    <p:sldId id="266" r:id="rId16"/>
    <p:sldId id="267" r:id="rId17"/>
    <p:sldId id="269" r:id="rId18"/>
    <p:sldId id="272" r:id="rId19"/>
    <p:sldId id="277" r:id="rId20"/>
    <p:sldId id="278" r:id="rId21"/>
    <p:sldId id="279" r:id="rId22"/>
    <p:sldId id="285" r:id="rId23"/>
    <p:sldId id="270" r:id="rId24"/>
    <p:sldId id="271" r:id="rId25"/>
    <p:sldId id="274" r:id="rId26"/>
    <p:sldId id="286" r:id="rId27"/>
    <p:sldId id="282" r:id="rId28"/>
    <p:sldId id="289" r:id="rId2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F51A"/>
    <a:srgbClr val="0119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DB49-CBB1-4062-BCB4-BEF27B41614C}" type="datetimeFigureOut">
              <a:rPr lang="hu-HU" smtClean="0"/>
              <a:t>2017. 02. 16.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4767-7179-4D4F-90D5-CA4E62FEB8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3891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DB49-CBB1-4062-BCB4-BEF27B41614C}" type="datetimeFigureOut">
              <a:rPr lang="hu-HU" smtClean="0"/>
              <a:t>2017. 02. 16.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4767-7179-4D4F-90D5-CA4E62FEB8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88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DB49-CBB1-4062-BCB4-BEF27B41614C}" type="datetimeFigureOut">
              <a:rPr lang="hu-HU" smtClean="0"/>
              <a:t>2017. 02. 16.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4767-7179-4D4F-90D5-CA4E62FEB8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9533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DB49-CBB1-4062-BCB4-BEF27B41614C}" type="datetimeFigureOut">
              <a:rPr lang="hu-HU" smtClean="0"/>
              <a:t>2017. 02. 16.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4767-7179-4D4F-90D5-CA4E62FEB8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7752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DB49-CBB1-4062-BCB4-BEF27B41614C}" type="datetimeFigureOut">
              <a:rPr lang="hu-HU" smtClean="0"/>
              <a:t>2017. 02. 16.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4767-7179-4D4F-90D5-CA4E62FEB8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029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DB49-CBB1-4062-BCB4-BEF27B41614C}" type="datetimeFigureOut">
              <a:rPr lang="hu-HU" smtClean="0"/>
              <a:t>2017. 02. 16.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4767-7179-4D4F-90D5-CA4E62FEB8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6800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DB49-CBB1-4062-BCB4-BEF27B41614C}" type="datetimeFigureOut">
              <a:rPr lang="hu-HU" smtClean="0"/>
              <a:t>2017. 02. 16.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4767-7179-4D4F-90D5-CA4E62FEB8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23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DB49-CBB1-4062-BCB4-BEF27B41614C}" type="datetimeFigureOut">
              <a:rPr lang="hu-HU" smtClean="0"/>
              <a:t>2017. 02. 16.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4767-7179-4D4F-90D5-CA4E62FEB8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5925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DB49-CBB1-4062-BCB4-BEF27B41614C}" type="datetimeFigureOut">
              <a:rPr lang="hu-HU" smtClean="0"/>
              <a:t>2017. 02. 16.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4767-7179-4D4F-90D5-CA4E62FEB8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109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DB49-CBB1-4062-BCB4-BEF27B41614C}" type="datetimeFigureOut">
              <a:rPr lang="hu-HU" smtClean="0"/>
              <a:t>2017. 02. 16.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4767-7179-4D4F-90D5-CA4E62FEB8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1254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DB49-CBB1-4062-BCB4-BEF27B41614C}" type="datetimeFigureOut">
              <a:rPr lang="hu-HU" smtClean="0"/>
              <a:t>2017. 02. 16.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4767-7179-4D4F-90D5-CA4E62FEB8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474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chemeClr val="accent1">
                <a:lumMod val="85000"/>
              </a:schemeClr>
            </a:gs>
            <a:gs pos="85000">
              <a:schemeClr val="accent2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1DB49-CBB1-4062-BCB4-BEF27B41614C}" type="datetimeFigureOut">
              <a:rPr lang="hu-HU" smtClean="0"/>
              <a:t>2017. 02. 16.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F4767-7179-4D4F-90D5-CA4E62FEB8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0437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slide" Target="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slide" Target="slide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7.xml"/><Relationship Id="rId4" Type="http://schemas.openxmlformats.org/officeDocument/2006/relationships/slide" Target="slide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18.xml"/><Relationship Id="rId7" Type="http://schemas.openxmlformats.org/officeDocument/2006/relationships/slide" Target="slide21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slide" Target="slide22.xml"/><Relationship Id="rId5" Type="http://schemas.openxmlformats.org/officeDocument/2006/relationships/image" Target="../media/image4.png"/><Relationship Id="rId10" Type="http://schemas.openxmlformats.org/officeDocument/2006/relationships/slide" Target="slide20.xml"/><Relationship Id="rId4" Type="http://schemas.openxmlformats.org/officeDocument/2006/relationships/slide" Target="slide19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5.xml"/><Relationship Id="rId3" Type="http://schemas.openxmlformats.org/officeDocument/2006/relationships/slide" Target="slide9.xml"/><Relationship Id="rId7" Type="http://schemas.openxmlformats.org/officeDocument/2006/relationships/slide" Target="slide12.xml"/><Relationship Id="rId12" Type="http://schemas.openxmlformats.org/officeDocument/2006/relationships/slide" Target="slide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15.xml"/><Relationship Id="rId5" Type="http://schemas.openxmlformats.org/officeDocument/2006/relationships/slide" Target="slide14.xml"/><Relationship Id="rId10" Type="http://schemas.openxmlformats.org/officeDocument/2006/relationships/slide" Target="slide11.xml"/><Relationship Id="rId4" Type="http://schemas.openxmlformats.org/officeDocument/2006/relationships/slide" Target="slide10.xml"/><Relationship Id="rId9" Type="http://schemas.openxmlformats.org/officeDocument/2006/relationships/slide" Target="slide16.xml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71340" y="2281287"/>
            <a:ext cx="10196660" cy="1228676"/>
          </a:xfrm>
        </p:spPr>
        <p:txBody>
          <a:bodyPr>
            <a:normAutofit/>
          </a:bodyPr>
          <a:lstStyle/>
          <a:p>
            <a:r>
              <a:rPr lang="hu-HU" sz="5400" cap="small" dirty="0" smtClean="0">
                <a:latin typeface="Viner Hand ITC" panose="03070502030502020203" pitchFamily="66" charset="0"/>
              </a:rPr>
              <a:t>Számítógépem videó vágáshoz</a:t>
            </a:r>
            <a:endParaRPr lang="hu-HU" sz="5400" cap="small" dirty="0">
              <a:latin typeface="Viner Hand ITC" panose="03070502030502020203" pitchFamily="66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959258"/>
            <a:ext cx="9144000" cy="2898742"/>
          </a:xfrm>
        </p:spPr>
        <p:txBody>
          <a:bodyPr>
            <a:normAutofit/>
          </a:bodyPr>
          <a:lstStyle/>
          <a:p>
            <a:pPr algn="r"/>
            <a:r>
              <a:rPr lang="hu-HU" sz="3200" dirty="0" smtClean="0">
                <a:latin typeface="Viner Hand ITC" panose="03070502030502020203" pitchFamily="66" charset="0"/>
              </a:rPr>
              <a:t>Készítette: </a:t>
            </a:r>
            <a:r>
              <a:rPr lang="hu-HU" sz="3200" dirty="0" err="1" smtClean="0">
                <a:latin typeface="Viner Hand ITC" panose="03070502030502020203" pitchFamily="66" charset="0"/>
              </a:rPr>
              <a:t>Musák</a:t>
            </a:r>
            <a:r>
              <a:rPr lang="hu-HU" sz="3200" dirty="0" smtClean="0">
                <a:latin typeface="Viner Hand ITC" panose="03070502030502020203" pitchFamily="66" charset="0"/>
              </a:rPr>
              <a:t> Roland</a:t>
            </a:r>
          </a:p>
          <a:p>
            <a:pPr algn="r"/>
            <a:r>
              <a:rPr lang="hu-HU" sz="3200" dirty="0" err="1" smtClean="0">
                <a:latin typeface="Viner Hand ITC" panose="03070502030502020203" pitchFamily="66" charset="0"/>
              </a:rPr>
              <a:t>Felkészítőtanár</a:t>
            </a:r>
            <a:r>
              <a:rPr lang="hu-HU" sz="3200" dirty="0" smtClean="0">
                <a:latin typeface="Viner Hand ITC" panose="03070502030502020203" pitchFamily="66" charset="0"/>
              </a:rPr>
              <a:t>: Kis Ágnes</a:t>
            </a:r>
          </a:p>
          <a:p>
            <a:pPr algn="r"/>
            <a:r>
              <a:rPr lang="hu-HU" sz="3200" dirty="0" smtClean="0">
                <a:latin typeface="Viner Hand ITC" panose="03070502030502020203" pitchFamily="66" charset="0"/>
              </a:rPr>
              <a:t>HISZK Kalmár Zsigmond Szakgimnázium és Szakközépiskola, Hódmezővásárhely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895698" y="659877"/>
            <a:ext cx="104006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6000" dirty="0" smtClean="0">
                <a:latin typeface="Viner Hand ITC" panose="03070502030502020203" pitchFamily="66" charset="0"/>
              </a:rPr>
              <a:t>Ilyen számítógépet szeretnék</a:t>
            </a:r>
            <a:endParaRPr lang="hu-HU" sz="6000" dirty="0">
              <a:latin typeface="Viner Hand ITC" panose="03070502030502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6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500" i="1" u="sng" dirty="0" smtClean="0">
                <a:latin typeface="+mn-lt"/>
              </a:rPr>
              <a:t>Alaplap:</a:t>
            </a:r>
            <a:r>
              <a:rPr lang="hu-HU" sz="3500" dirty="0" smtClean="0">
                <a:latin typeface="+mn-lt"/>
              </a:rPr>
              <a:t> </a:t>
            </a:r>
            <a:r>
              <a:rPr lang="hu-HU" sz="3600" dirty="0">
                <a:latin typeface="+mn-lt"/>
              </a:rPr>
              <a:t>MSI B150M MORTAR </a:t>
            </a:r>
            <a:endParaRPr lang="hu-HU" sz="3500" dirty="0">
              <a:latin typeface="+mn-lt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0041" y="1690688"/>
            <a:ext cx="1833682" cy="174362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613" y="1690688"/>
            <a:ext cx="2184073" cy="1746832"/>
          </a:xfrm>
          <a:prstGeom prst="rect">
            <a:avLst/>
          </a:prstGeom>
        </p:spPr>
      </p:pic>
      <p:pic>
        <p:nvPicPr>
          <p:cNvPr id="9218" name="Picture 2" descr="Képtalálat a következőre: „Vissza Gombok”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963" y="5724963"/>
            <a:ext cx="1133037" cy="113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72140" y="4061636"/>
            <a:ext cx="92609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Ez az alaplap kompatibilis a processzorral és a későbbi memóriafejlesztést is figyelembe vettem.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41044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37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3500" i="1" u="sng" dirty="0" smtClean="0">
                <a:latin typeface="+mn-lt"/>
              </a:rPr>
              <a:t>Memória:</a:t>
            </a:r>
            <a:r>
              <a:rPr lang="hu-HU" sz="3500" dirty="0" smtClean="0">
                <a:latin typeface="+mn-lt"/>
              </a:rPr>
              <a:t> </a:t>
            </a:r>
            <a:r>
              <a:rPr lang="hu-HU" sz="3600" dirty="0">
                <a:latin typeface="+mn-lt"/>
              </a:rPr>
              <a:t>Kingston 2x4GB DDR4 2400MHz </a:t>
            </a:r>
            <a:r>
              <a:rPr lang="hu-HU" sz="3600" dirty="0" err="1">
                <a:latin typeface="+mn-lt"/>
              </a:rPr>
              <a:t>HyperX</a:t>
            </a:r>
            <a:r>
              <a:rPr lang="hu-HU" sz="3600" dirty="0">
                <a:latin typeface="+mn-lt"/>
              </a:rPr>
              <a:t> </a:t>
            </a:r>
            <a:r>
              <a:rPr lang="hu-HU" sz="3600" dirty="0" err="1" smtClean="0">
                <a:latin typeface="+mn-lt"/>
              </a:rPr>
              <a:t>Fury</a:t>
            </a:r>
            <a:endParaRPr lang="hu-HU" sz="3500" dirty="0">
              <a:latin typeface="+mn-lt"/>
            </a:endParaRPr>
          </a:p>
        </p:txBody>
      </p:sp>
      <p:pic>
        <p:nvPicPr>
          <p:cNvPr id="2050" name="Picture 2" descr="Képtalálat a következőre: „Kingston 2x4GB DDR4 2400MHz HyperX Fury”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541" y="1851194"/>
            <a:ext cx="2950473" cy="154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éptalálat a következőre: „Vissza Gombok”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963" y="5724963"/>
            <a:ext cx="1133037" cy="113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878264" y="3922908"/>
            <a:ext cx="10435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A gyorsabb műveletet segíti, bővíthetőség miatt választottam a DDR4-et.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49197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461912"/>
            <a:ext cx="10515600" cy="801273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100" dirty="0" smtClean="0">
                <a:latin typeface="+mn-lt"/>
              </a:rPr>
              <a:t>Merevlemez SSD: Kingston </a:t>
            </a:r>
            <a:r>
              <a:rPr lang="hu-HU" sz="3100" dirty="0">
                <a:latin typeface="+mn-lt"/>
              </a:rPr>
              <a:t>120GB </a:t>
            </a:r>
            <a:r>
              <a:rPr lang="hu-HU" sz="3100" dirty="0" err="1">
                <a:latin typeface="+mn-lt"/>
              </a:rPr>
              <a:t>HyperX</a:t>
            </a:r>
            <a:r>
              <a:rPr lang="hu-HU" sz="3100" dirty="0">
                <a:latin typeface="+mn-lt"/>
              </a:rPr>
              <a:t> </a:t>
            </a:r>
            <a:r>
              <a:rPr lang="hu-HU" sz="3100" dirty="0" err="1">
                <a:latin typeface="+mn-lt"/>
              </a:rPr>
              <a:t>Fury</a:t>
            </a:r>
            <a:r>
              <a:rPr lang="hu-HU" sz="3100" dirty="0">
                <a:latin typeface="+mn-lt"/>
              </a:rPr>
              <a:t> SHFS37A/120G </a:t>
            </a:r>
            <a:r>
              <a:rPr lang="hu-HU" sz="3100" dirty="0" smtClean="0">
                <a:latin typeface="+mn-lt"/>
              </a:rPr>
              <a:t>SSD</a:t>
            </a:r>
            <a:endParaRPr lang="hu-HU" sz="3500" dirty="0">
              <a:latin typeface="+mn-lt"/>
            </a:endParaRPr>
          </a:p>
        </p:txBody>
      </p:sp>
      <p:pic>
        <p:nvPicPr>
          <p:cNvPr id="3074" name="Picture 2" descr="Képtalálat a következőre: „Kingston 120GB HyperX Fury SSD &quot;SHFS37A 120G&quot;”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161" y="2061074"/>
            <a:ext cx="1834406" cy="124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1058964" y="5600864"/>
            <a:ext cx="1133036" cy="113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3078" name="Picture 6" descr="Képtalálat a következőre: „Vissza Gombok”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864" y="5600864"/>
            <a:ext cx="1257136" cy="125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612743" y="4100661"/>
            <a:ext cx="11682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/>
              <a:t>G</a:t>
            </a:r>
            <a:r>
              <a:rPr lang="hu-HU" sz="3200" dirty="0" smtClean="0"/>
              <a:t>yorsabb rendszerinduláshoz, alkalmazásbetöltéshez vezet.</a:t>
            </a:r>
            <a:r>
              <a:rPr lang="hu-HU" sz="3200" dirty="0"/>
              <a:t> </a:t>
            </a:r>
            <a:r>
              <a:rPr lang="hu-HU" sz="3200" dirty="0" smtClean="0"/>
              <a:t>Erre teszem az operációs rendszert és a szerkesztőprogramot.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286969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500" i="1" u="sng" dirty="0" smtClean="0">
                <a:latin typeface="+mn-lt"/>
              </a:rPr>
              <a:t>Merevlemez:</a:t>
            </a:r>
            <a:r>
              <a:rPr lang="hu-HU" sz="3500" dirty="0" smtClean="0">
                <a:latin typeface="+mn-lt"/>
              </a:rPr>
              <a:t> </a:t>
            </a:r>
            <a:r>
              <a:rPr lang="hu-HU" sz="3600" dirty="0">
                <a:latin typeface="+mn-lt"/>
              </a:rPr>
              <a:t>Western Digital 1TB 64MB WD10EZEX</a:t>
            </a:r>
            <a:endParaRPr lang="hu-HU" sz="3500" dirty="0">
              <a:latin typeface="+mn-lt"/>
            </a:endParaRPr>
          </a:p>
        </p:txBody>
      </p:sp>
      <p:pic>
        <p:nvPicPr>
          <p:cNvPr id="4098" name="Picture 2" descr="Kapcsolódó ké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 t="5988" r="8891" b="1497"/>
          <a:stretch/>
        </p:blipFill>
        <p:spPr bwMode="auto">
          <a:xfrm>
            <a:off x="5213131" y="2349855"/>
            <a:ext cx="1765737" cy="253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éptalálat a következőre: „Vissza Gombok”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710" y="5543710"/>
            <a:ext cx="1314290" cy="131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52487" y="5081047"/>
            <a:ext cx="103317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Az 1 TB már elegendő tárolási helyet biztosít, a WD típus garancia a jó működésre. 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2824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500" i="1" u="sng" dirty="0" err="1" smtClean="0">
                <a:latin typeface="+mn-lt"/>
              </a:rPr>
              <a:t>Videókártya</a:t>
            </a:r>
            <a:r>
              <a:rPr lang="hu-HU" sz="3500" i="1" u="sng" dirty="0" smtClean="0">
                <a:latin typeface="+mn-lt"/>
              </a:rPr>
              <a:t>:</a:t>
            </a:r>
            <a:r>
              <a:rPr lang="hu-HU" sz="3500" dirty="0" smtClean="0">
                <a:latin typeface="+mn-lt"/>
              </a:rPr>
              <a:t> </a:t>
            </a:r>
            <a:r>
              <a:rPr lang="hu-HU" sz="3600" dirty="0" err="1">
                <a:latin typeface="+mn-lt"/>
              </a:rPr>
              <a:t>Asus</a:t>
            </a:r>
            <a:r>
              <a:rPr lang="hu-HU" sz="3600" dirty="0">
                <a:latin typeface="+mn-lt"/>
              </a:rPr>
              <a:t> GTX1050 TI OC 4GB DDR5 STRIX-GTX1050TI-O4G-GAMING </a:t>
            </a:r>
            <a:endParaRPr lang="hu-HU" sz="3500" dirty="0">
              <a:latin typeface="+mn-lt"/>
            </a:endParaRPr>
          </a:p>
        </p:txBody>
      </p:sp>
      <p:pic>
        <p:nvPicPr>
          <p:cNvPr id="8194" name="Picture 2" descr="Képtalálat a következőre: „Asus GTX1050 TI OC 4GB DDR5 STRIX-GTX1050TI-O4G-GAMING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076" y="133050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éptalálat a következőre: „Asus GTX1050 TI OC 4GB DDR5 STRIX-GTX1050TI-O4G-GAMING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974" y="1330506"/>
            <a:ext cx="3095441" cy="309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Képtalálat a következőre: „Vissza Gombok”">
            <a:hlinkClick r:id="rId4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150" y="5586150"/>
            <a:ext cx="1271850" cy="12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040218" y="4508932"/>
            <a:ext cx="10111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Fontos a nagy felbontás, ne legyen pixeles, megfelelő gyorsaság, mivel képekkel/videókkal dolgozom.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24418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500" i="1" u="sng" dirty="0" smtClean="0">
                <a:latin typeface="+mn-lt"/>
              </a:rPr>
              <a:t>Számítógépház:</a:t>
            </a:r>
            <a:r>
              <a:rPr lang="hu-HU" sz="3500" dirty="0" smtClean="0">
                <a:latin typeface="+mn-lt"/>
              </a:rPr>
              <a:t> </a:t>
            </a:r>
            <a:r>
              <a:rPr lang="hu-HU" sz="3600" dirty="0" err="1">
                <a:latin typeface="+mn-lt"/>
              </a:rPr>
              <a:t>Zalman</a:t>
            </a:r>
            <a:r>
              <a:rPr lang="hu-HU" sz="3600" dirty="0">
                <a:latin typeface="+mn-lt"/>
              </a:rPr>
              <a:t> Z1</a:t>
            </a:r>
            <a:endParaRPr lang="hu-HU" sz="3600" b="1" dirty="0">
              <a:latin typeface="+mn-lt"/>
            </a:endParaRPr>
          </a:p>
        </p:txBody>
      </p:sp>
      <p:pic>
        <p:nvPicPr>
          <p:cNvPr id="5122" name="Picture 2" descr="Képtalálat a következőre: „Zalman Z1”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063" y="2038295"/>
            <a:ext cx="3927520" cy="235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éptalálat a következőre: „Zalman Z1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445" y="1656320"/>
            <a:ext cx="2390043" cy="271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éptalálat a következőre: „Vissza Gombok”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691" y="5679691"/>
            <a:ext cx="1178309" cy="117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37953" y="4582620"/>
            <a:ext cx="103757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Választásom azért esett a </a:t>
            </a:r>
            <a:r>
              <a:rPr lang="hu-HU" sz="3200" dirty="0" err="1" smtClean="0"/>
              <a:t>Zalman</a:t>
            </a:r>
            <a:r>
              <a:rPr lang="hu-HU" sz="3200" dirty="0" smtClean="0"/>
              <a:t> Z1-re, mivel ebben tökéletesen elférnek az alkatrészek, illetve szép megjelenése van. A processzor hűtését segíti a beépített ventilátor, mely biztosítja a levegő áramlását.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78814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sz="3500" i="1" u="sng" dirty="0" smtClean="0">
                <a:latin typeface="+mn-lt"/>
              </a:rPr>
              <a:t>Tápegység:</a:t>
            </a:r>
            <a:r>
              <a:rPr lang="hu-HU" sz="3500" dirty="0" smtClean="0">
                <a:latin typeface="+mn-lt"/>
              </a:rPr>
              <a:t> </a:t>
            </a:r>
            <a:r>
              <a:rPr lang="hu-HU" sz="3600" dirty="0" smtClean="0">
                <a:latin typeface="+mn-lt"/>
              </a:rPr>
              <a:t>FSP 600W FSP600-60AHBC 85+</a:t>
            </a:r>
            <a:endParaRPr lang="hu-HU" sz="3500" dirty="0">
              <a:latin typeface="+mn-lt"/>
            </a:endParaRPr>
          </a:p>
        </p:txBody>
      </p:sp>
      <p:pic>
        <p:nvPicPr>
          <p:cNvPr id="6146" name="Picture 2" descr="Képtalálat a következőre: „FSP 600W FSP600-60AHBC 85+”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795" y="1690688"/>
            <a:ext cx="2890491" cy="209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éptalálat a következőre: „FSP 600W FSP600-60AHBC 85+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969" y="1690688"/>
            <a:ext cx="2581568" cy="199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Képtalálat a következőre: „Vissza Gombok”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802" y="5537802"/>
            <a:ext cx="1320198" cy="132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37536" y="3643356"/>
            <a:ext cx="11581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Mivel sok alkatrész van a gépben, melyek áramot vesznek fel, és lehetséges további a bővítés (hűtő), ezért nem 500 watt teljesítményű tápegységet választottam.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421242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latin typeface="+mn-lt"/>
              </a:rPr>
              <a:t>Processzor vízhűtése</a:t>
            </a:r>
            <a:endParaRPr lang="hu-HU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hu-HU" dirty="0" smtClean="0"/>
              <a:t>A választott processzor rendelkezik saját hűtéssel. Amennyiben szükségessé válik, ez is beszerzésre kerül.</a:t>
            </a:r>
            <a:endParaRPr lang="hu-HU" dirty="0"/>
          </a:p>
          <a:p>
            <a:endParaRPr lang="hu-HU" dirty="0"/>
          </a:p>
        </p:txBody>
      </p:sp>
      <p:pic>
        <p:nvPicPr>
          <p:cNvPr id="2050" name="Picture 2" descr="Képtalálat a következőre: „Processzor vízhűtés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93846"/>
            <a:ext cx="3810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Képtalálat a következőre: „Vissza Gombok”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333" y="5569333"/>
            <a:ext cx="1288667" cy="128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00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latin typeface="+mn-lt"/>
              </a:rPr>
              <a:t>Monitor: </a:t>
            </a:r>
            <a:r>
              <a:rPr lang="hu-HU" dirty="0" err="1" smtClean="0">
                <a:latin typeface="+mn-lt"/>
              </a:rPr>
              <a:t>Asus</a:t>
            </a:r>
            <a:r>
              <a:rPr lang="hu-HU" dirty="0" smtClean="0">
                <a:latin typeface="+mn-lt"/>
              </a:rPr>
              <a:t> VS197De</a:t>
            </a:r>
            <a:endParaRPr lang="hu-HU" dirty="0">
              <a:latin typeface="+mn-lt"/>
            </a:endParaRPr>
          </a:p>
        </p:txBody>
      </p:sp>
      <p:pic>
        <p:nvPicPr>
          <p:cNvPr id="1026" name="Picture 2" descr="Képtalálat a következőre: „asus vs197de”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928" y="2142597"/>
            <a:ext cx="2712144" cy="197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980442" y="4566976"/>
            <a:ext cx="86006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200" dirty="0" smtClean="0"/>
              <a:t>Fontos a jó felbontás, és megfelelő monitor méret.</a:t>
            </a:r>
            <a:endParaRPr lang="hu-HU" sz="3200" dirty="0"/>
          </a:p>
        </p:txBody>
      </p:sp>
      <p:pic>
        <p:nvPicPr>
          <p:cNvPr id="11266" name="Picture 2" descr="Képtalálat a következőre: „Vissza Gombok”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271" y="5506271"/>
            <a:ext cx="1351729" cy="135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68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dirty="0" smtClean="0">
                <a:latin typeface="+mn-lt"/>
              </a:rPr>
              <a:t>Egér és billentyűzet</a:t>
            </a:r>
            <a:endParaRPr lang="hu-HU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hu-HU" dirty="0" smtClean="0"/>
              <a:t>Elég egy sima olcsó klaviatúra, mivel egy videó vágáshoz nem kell speciális, drága Klaviatúra.</a:t>
            </a:r>
            <a:endParaRPr lang="hu-HU" dirty="0"/>
          </a:p>
        </p:txBody>
      </p:sp>
      <p:pic>
        <p:nvPicPr>
          <p:cNvPr id="5" name="Picture 4" descr="Képtalálat a következőre: „Vissza Gombok”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31" y="5670331"/>
            <a:ext cx="1187669" cy="118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éptalálat a következőre: „pc klaviatura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517105"/>
            <a:ext cx="2667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82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latin typeface="+mn-lt"/>
              </a:rPr>
              <a:t>Álmaim számítógépe!</a:t>
            </a:r>
            <a:endParaRPr lang="hu-HU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Mindenből a legdrágábbat/legjobbat? </a:t>
            </a:r>
          </a:p>
          <a:p>
            <a:r>
              <a:rPr lang="hu-HU" dirty="0" smtClean="0"/>
              <a:t>Kompatibilisek egymással?</a:t>
            </a:r>
          </a:p>
          <a:p>
            <a:r>
              <a:rPr lang="hu-HU" dirty="0" smtClean="0"/>
              <a:t>Belefér egyáltalán a házba? </a:t>
            </a:r>
          </a:p>
          <a:p>
            <a:r>
              <a:rPr lang="hu-HU" dirty="0" smtClean="0"/>
              <a:t>Lesz elég pénzem rá? </a:t>
            </a:r>
          </a:p>
          <a:p>
            <a:r>
              <a:rPr lang="hu-HU" dirty="0" smtClean="0"/>
              <a:t>Szükségem van erre? </a:t>
            </a:r>
          </a:p>
          <a:p>
            <a:r>
              <a:rPr lang="hu-HU" dirty="0" smtClean="0"/>
              <a:t>Nem lehetne olcsóbbat?</a:t>
            </a:r>
          </a:p>
          <a:p>
            <a:r>
              <a:rPr lang="hu-HU" dirty="0" smtClean="0"/>
              <a:t>Az egeret kifelejtettem!</a:t>
            </a:r>
            <a:endParaRPr lang="hu-HU" dirty="0"/>
          </a:p>
        </p:txBody>
      </p:sp>
      <p:pic>
        <p:nvPicPr>
          <p:cNvPr id="2050" name="Picture 2" descr="Képtalálat a következőre: „kérdőjel ember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299" y="1367270"/>
            <a:ext cx="7463902" cy="503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69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latin typeface="+mn-lt"/>
              </a:rPr>
              <a:t>Hangfal, hangszóró</a:t>
            </a:r>
            <a:endParaRPr lang="hu-HU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meglévőt használom. </a:t>
            </a:r>
            <a:endParaRPr lang="hu-HU" dirty="0"/>
          </a:p>
        </p:txBody>
      </p:sp>
      <p:pic>
        <p:nvPicPr>
          <p:cNvPr id="6" name="Picture 6" descr="Képtalálat a következőre: „hangszórók pc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272" y="2432948"/>
            <a:ext cx="3249455" cy="242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éptalálat a következőre: „Vissza Gombok”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271" y="5506271"/>
            <a:ext cx="1351729" cy="135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83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dirty="0" smtClean="0">
                <a:latin typeface="+mn-lt"/>
              </a:rPr>
              <a:t>Szoftverek </a:t>
            </a:r>
            <a:endParaRPr lang="hu-HU" sz="3200" dirty="0">
              <a:latin typeface="+mn-lt"/>
            </a:endParaRPr>
          </a:p>
        </p:txBody>
      </p:sp>
      <p:pic>
        <p:nvPicPr>
          <p:cNvPr id="7170" name="Picture 2" descr="Képtalálat a következőre: „Microsoft Windows 10 Home 64 bit HUN KW9-00135 OEM”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3" y="169068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éptalálat a következőre: „Vissza Gombok”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31" y="5670331"/>
            <a:ext cx="1187669" cy="118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098823" y="44871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3366896" y="1605941"/>
            <a:ext cx="78619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Operációs rendszer</a:t>
            </a:r>
            <a:r>
              <a:rPr lang="hu-HU" sz="3200" dirty="0" smtClean="0"/>
              <a:t>:</a:t>
            </a:r>
          </a:p>
          <a:p>
            <a:r>
              <a:rPr lang="hu-HU" sz="3200" dirty="0" smtClean="0"/>
              <a:t>Microsoft </a:t>
            </a:r>
            <a:r>
              <a:rPr lang="hu-HU" sz="3200" dirty="0"/>
              <a:t>Windows 10 Home 64 bit HUN KW9-00135 </a:t>
            </a:r>
            <a:r>
              <a:rPr lang="hu-HU" sz="3200" dirty="0" smtClean="0"/>
              <a:t>OEM, további előnye, hogy tartalmazza a videó szerkesztő.</a:t>
            </a:r>
          </a:p>
          <a:p>
            <a:r>
              <a:rPr lang="hu-HU" sz="3200" dirty="0" smtClean="0"/>
              <a:t>Leggyakrabban </a:t>
            </a:r>
            <a:r>
              <a:rPr lang="hu-HU" sz="3200" dirty="0"/>
              <a:t>használt operációs rendszer, melynek működését ismerem</a:t>
            </a:r>
            <a:r>
              <a:rPr lang="hu-HU" sz="3200" dirty="0" smtClean="0"/>
              <a:t>.</a:t>
            </a:r>
            <a:endParaRPr lang="hu-HU" sz="3200" dirty="0"/>
          </a:p>
          <a:p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25666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latin typeface="+mn-lt"/>
              </a:rPr>
              <a:t>Ingyenes programok</a:t>
            </a:r>
            <a:endParaRPr lang="hu-HU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4"/>
            <a:ext cx="11353782" cy="4810845"/>
          </a:xfrm>
        </p:spPr>
        <p:txBody>
          <a:bodyPr>
            <a:normAutofit/>
          </a:bodyPr>
          <a:lstStyle/>
          <a:p>
            <a:r>
              <a:rPr lang="hu-HU" sz="2400" dirty="0" smtClean="0"/>
              <a:t>Lejátszó: VLC </a:t>
            </a:r>
            <a:r>
              <a:rPr lang="hu-HU" sz="2400" dirty="0" err="1"/>
              <a:t>media</a:t>
            </a:r>
            <a:r>
              <a:rPr lang="hu-HU" sz="2400" dirty="0"/>
              <a:t> </a:t>
            </a:r>
            <a:r>
              <a:rPr lang="hu-HU" sz="2400" dirty="0" err="1" smtClean="0"/>
              <a:t>player</a:t>
            </a:r>
            <a:endParaRPr lang="hu-HU" sz="2400" dirty="0" smtClean="0"/>
          </a:p>
          <a:p>
            <a:endParaRPr lang="hu-HU" sz="2400" dirty="0"/>
          </a:p>
          <a:p>
            <a:endParaRPr lang="hu-HU" sz="2400" dirty="0" smtClean="0"/>
          </a:p>
          <a:p>
            <a:r>
              <a:rPr lang="hu-HU" sz="2400" dirty="0"/>
              <a:t>E</a:t>
            </a:r>
            <a:r>
              <a:rPr lang="hu-HU" sz="2400" dirty="0" smtClean="0"/>
              <a:t>set </a:t>
            </a:r>
            <a:r>
              <a:rPr lang="hu-HU" sz="2400" dirty="0" err="1"/>
              <a:t>S</a:t>
            </a:r>
            <a:r>
              <a:rPr lang="hu-HU" sz="2400" dirty="0" err="1" smtClean="0"/>
              <a:t>mart</a:t>
            </a:r>
            <a:r>
              <a:rPr lang="hu-HU" sz="2400" dirty="0" smtClean="0"/>
              <a:t> </a:t>
            </a:r>
            <a:r>
              <a:rPr lang="hu-HU" sz="2400" dirty="0" err="1" smtClean="0"/>
              <a:t>Security</a:t>
            </a:r>
            <a:endParaRPr lang="hu-HU" sz="2400" dirty="0" smtClean="0"/>
          </a:p>
          <a:p>
            <a:endParaRPr lang="hu-HU" sz="2400" dirty="0"/>
          </a:p>
          <a:p>
            <a:r>
              <a:rPr lang="hu-HU" sz="2400" dirty="0" smtClean="0"/>
              <a:t>Képszerkesztő: </a:t>
            </a:r>
            <a:r>
              <a:rPr lang="fr-FR" sz="2400" dirty="0"/>
              <a:t> </a:t>
            </a:r>
            <a:r>
              <a:rPr lang="fr-FR" sz="2400" dirty="0" smtClean="0"/>
              <a:t>GIM</a:t>
            </a:r>
            <a:r>
              <a:rPr lang="hu-HU" sz="2400" dirty="0" smtClean="0"/>
              <a:t>P</a:t>
            </a:r>
          </a:p>
          <a:p>
            <a:pPr marL="0" indent="0">
              <a:buNone/>
            </a:pPr>
            <a:r>
              <a:rPr lang="hu-HU" sz="2400" dirty="0"/>
              <a:t> </a:t>
            </a:r>
            <a:r>
              <a:rPr lang="hu-HU" sz="2400" dirty="0" smtClean="0"/>
              <a:t>  </a:t>
            </a:r>
            <a:r>
              <a:rPr lang="fr-FR" sz="2400" dirty="0" smtClean="0"/>
              <a:t>(GNU </a:t>
            </a:r>
            <a:r>
              <a:rPr lang="fr-FR" sz="2400" dirty="0"/>
              <a:t>Image Manipulation Program</a:t>
            </a:r>
            <a:r>
              <a:rPr lang="fr-FR" sz="2400" dirty="0" smtClean="0"/>
              <a:t>)</a:t>
            </a:r>
            <a:endParaRPr lang="hu-HU" sz="2400" dirty="0" smtClean="0"/>
          </a:p>
          <a:p>
            <a:endParaRPr lang="hu-HU" dirty="0"/>
          </a:p>
          <a:p>
            <a:r>
              <a:rPr lang="hu-HU" sz="2400" dirty="0" smtClean="0"/>
              <a:t>Videó szerkesztő: Windows </a:t>
            </a:r>
            <a:r>
              <a:rPr lang="hu-HU" sz="2400" dirty="0" err="1"/>
              <a:t>Movie</a:t>
            </a:r>
            <a:r>
              <a:rPr lang="hu-HU" sz="2400" dirty="0"/>
              <a:t> </a:t>
            </a:r>
            <a:r>
              <a:rPr lang="hu-HU" sz="2400" dirty="0" err="1" smtClean="0"/>
              <a:t>Maker</a:t>
            </a:r>
            <a:r>
              <a:rPr lang="hu-HU" sz="2400" dirty="0" smtClean="0"/>
              <a:t> </a:t>
            </a:r>
          </a:p>
          <a:p>
            <a:pPr marL="0" indent="0">
              <a:buNone/>
            </a:pPr>
            <a:r>
              <a:rPr lang="hu-HU" sz="2400" dirty="0" smtClean="0"/>
              <a:t>(operációs rendszer tartalmazza)</a:t>
            </a:r>
          </a:p>
        </p:txBody>
      </p:sp>
      <p:pic>
        <p:nvPicPr>
          <p:cNvPr id="1038" name="Picture 14" descr="Képtalálat a következőre: „vlc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536" y="1690688"/>
            <a:ext cx="1200449" cy="125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apcsolódó ké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74637"/>
            <a:ext cx="1244076" cy="74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Képtalálat a következőre: „Vissza Gombok”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31" y="5670331"/>
            <a:ext cx="1187669" cy="118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éptalálat a következőre: „eset smart security”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536" y="2961897"/>
            <a:ext cx="1313242" cy="82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Képtalálat a következőre: „Képszerkesztő GIMP”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226" y="3943992"/>
            <a:ext cx="1624291" cy="100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Képtalálat a következőre: „windows movie maker 2012”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71" y="5508868"/>
            <a:ext cx="1839210" cy="9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60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+mn-lt"/>
              </a:rPr>
              <a:t>Képekhez forrás</a:t>
            </a:r>
            <a:endParaRPr lang="hu-HU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1400" dirty="0" smtClean="0"/>
              <a:t>Processzor: https</a:t>
            </a:r>
            <a:r>
              <a:rPr lang="hu-HU" sz="1400" dirty="0"/>
              <a:t>://www.google.hu/search?as_st=y&amp;tbm=isch&amp;hl=hu&amp;as_q=Intel+Core+Processzor&amp;as_epq=i5+6500&amp;as_oq=&amp;as_eq=&amp;cr=&amp;as_sitesearch=&amp;safe=images&amp;tbs=ift:png#imgdii=7CAXYQWtaX-WkM:&amp;imgrc=1W5q7nOu3e4QwM</a:t>
            </a:r>
            <a:r>
              <a:rPr lang="hu-HU" sz="1400" dirty="0" smtClean="0"/>
              <a:t>: </a:t>
            </a:r>
          </a:p>
          <a:p>
            <a:r>
              <a:rPr lang="hu-HU" sz="1400" dirty="0"/>
              <a:t>https://www.google.hu/search?as_st=y&amp;tbm=isch&amp;hl=hu&amp;as_q=Intel+Core+Processzor&amp;as_epq=i5+6500&amp;as_oq=&amp;as_eq=&amp;cr=&amp;as_sitesearch=&amp;</a:t>
            </a:r>
            <a:r>
              <a:rPr lang="hu-HU" sz="1400" dirty="0" smtClean="0"/>
              <a:t>safe=images&amp;tbs=ift:png#imgrc=OyNoDf8c-51WrM: </a:t>
            </a:r>
          </a:p>
          <a:p>
            <a:r>
              <a:rPr lang="hu-HU" sz="1400" dirty="0" smtClean="0"/>
              <a:t>Videó kártya</a:t>
            </a:r>
            <a:r>
              <a:rPr lang="hu-HU" sz="1400" dirty="0"/>
              <a:t>: https://www.google.hu/search?as_st=y&amp;tbm=isch&amp;hl=hu&amp;as_q=Kingston+120GB+HyperX+Fury+SSD&amp;as_epq=SHFS37A+120G&amp;as_oq=&amp;as_eq=&amp;cr=&amp;as_sitesearch=&amp;safe=images&amp;tbs=ift:png#as_st=y&amp;hl=hu&amp;tbs=ift:png&amp;tbm=isch&amp;q=Asus+GTX1050+TI+OC+4GB+DDR5+STRIX-GTX1050TI-O4G-GAMING+&amp;imgrc=fHKuijURAYnnYM</a:t>
            </a:r>
            <a:r>
              <a:rPr lang="hu-HU" sz="1400" dirty="0" smtClean="0"/>
              <a:t>: </a:t>
            </a:r>
          </a:p>
          <a:p>
            <a:r>
              <a:rPr lang="hu-HU" sz="1400" dirty="0"/>
              <a:t>https://www.google.hu/search?as_st=y&amp;tbm=isch&amp;hl=hu&amp;as_q=Kingston+120GB+HyperX+Fury+SSD&amp;as_epq=SHFS37A+120G&amp;as_oq=&amp;as_eq=&amp;cr=&amp;as_sitesearch=&amp;safe=images&amp;tbs=ift:png#as_st=y&amp;hl=hu&amp;tbs=ift:png&amp;tbm=isch&amp;q=Asus+GTX1050+TI+OC+4GB+DDR5+STRIX-GTX1050TI-O4G-GAMING+&amp;imgrc=PDSIVirBkMIPYM</a:t>
            </a:r>
            <a:r>
              <a:rPr lang="hu-HU" sz="1400" dirty="0" smtClean="0"/>
              <a:t>: </a:t>
            </a:r>
            <a:endParaRPr lang="hu-HU" sz="1400" dirty="0"/>
          </a:p>
          <a:p>
            <a:r>
              <a:rPr lang="hu-HU" sz="1400" dirty="0" smtClean="0"/>
              <a:t>merevlemez</a:t>
            </a:r>
            <a:r>
              <a:rPr lang="hu-HU" sz="1400" dirty="0"/>
              <a:t>: https://www.google.hu/search?as_st=y&amp;tbm=isch&amp;hl=hu&amp;as_q=Western+Digital+1TB+64MB+WD10EZEX&amp;as_epq=&amp;as_oq=&amp;as_eq=&amp;cr=&amp;as_sitesearch=&amp;safe=images&amp;tbs=ift:png#imgrc=VAknUL5MMIP8lM: </a:t>
            </a:r>
          </a:p>
          <a:p>
            <a:r>
              <a:rPr lang="hu-HU" sz="1400" dirty="0" smtClean="0"/>
              <a:t>Videó szerkesztés</a:t>
            </a:r>
            <a:r>
              <a:rPr lang="hu-HU" sz="1400" dirty="0"/>
              <a:t>: https://pcworld.hu/szoftver/a-legjobb-ingyenes-videoszerkesztok-104093.html </a:t>
            </a:r>
          </a:p>
          <a:p>
            <a:endParaRPr lang="hu-HU" dirty="0" smtClean="0"/>
          </a:p>
          <a:p>
            <a:endParaRPr lang="hu-HU" dirty="0" smtClean="0"/>
          </a:p>
        </p:txBody>
      </p:sp>
      <p:pic>
        <p:nvPicPr>
          <p:cNvPr id="4" name="Picture 4" descr="Képtalálat a következőre: „Vissza Gombok”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004331" y="5670331"/>
            <a:ext cx="1187669" cy="118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67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699247"/>
            <a:ext cx="10515600" cy="5477716"/>
          </a:xfrm>
        </p:spPr>
        <p:txBody>
          <a:bodyPr>
            <a:normAutofit/>
          </a:bodyPr>
          <a:lstStyle/>
          <a:p>
            <a:r>
              <a:rPr lang="hu-HU" sz="1400" dirty="0" smtClean="0"/>
              <a:t>Alaplap</a:t>
            </a:r>
            <a:r>
              <a:rPr lang="hu-HU" sz="1400" dirty="0"/>
              <a:t>: https://www.google.hu/search?as_st=y&amp;tbm=isch&amp;hl=hu&amp;as_q=Intel+Core+Processzor&amp;as_epq=i5+6500&amp;as_oq=&amp;as_eq=&amp;cr=&amp;as_sitesearch=&amp;safe=images&amp;tbs=ift:png#as_st=y&amp;hl=hu&amp;tbs=ift:png&amp;tbm=isch&amp;q=MSI+B150M+MORTAR+&amp;imgrc=kpb6u028HAs4mM</a:t>
            </a:r>
            <a:r>
              <a:rPr lang="hu-HU" sz="1400" dirty="0" smtClean="0"/>
              <a:t>:</a:t>
            </a:r>
          </a:p>
          <a:p>
            <a:r>
              <a:rPr lang="hu-HU" sz="1400" dirty="0"/>
              <a:t>https://www.google.hu/search?as_st=y&amp;tbm=isch&amp;hl=hu&amp;as_q=Intel+Core+Processzor&amp;as_epq=i5+6500&amp;as_oq=&amp;as_eq=&amp;cr=&amp;as_sitesearch=&amp;safe=images&amp;tbs=ift:png#as_st=y&amp;hl=hu&amp;tbs=ift:png&amp;tbm=isch&amp;q=MSI+B150M+MORTAR+&amp;imgrc=3Jv6PJeiO5uLnM</a:t>
            </a:r>
            <a:r>
              <a:rPr lang="hu-HU" sz="1400" dirty="0" smtClean="0"/>
              <a:t>:</a:t>
            </a:r>
          </a:p>
          <a:p>
            <a:r>
              <a:rPr lang="hu-HU" sz="1400" dirty="0"/>
              <a:t>Operációs rendszer: https://www.google.hu/search?as_st=y&amp;tbm=isch&amp;hl=hu&amp;as_q=Kingston+120GB+HyperX+Fury+SSD&amp;as_epq=SHFS37A+120G&amp;as_oq=&amp;as_eq=&amp;cr=&amp;as_sitesearch=&amp;safe=images&amp;tbs=ift:png#as_st=y&amp;hl=hu&amp;tbs=ift:png&amp;tbm=isch&amp;q=Microsoft+Windows+10+Home+64+bit+HUN+KW9-00135+OEM&amp;imgrc=v--sAF5Edkw65M:</a:t>
            </a:r>
          </a:p>
          <a:p>
            <a:r>
              <a:rPr lang="hu-HU" sz="1400" dirty="0"/>
              <a:t>Klaviatúra: https://www.google.hu/search?as_st=y&amp;tbm=isch&amp;hl=hu&amp;as_q=Kingston+120GB+HyperX+Fury+SSD&amp;as_epq=SHFS37A+120G&amp;as_oq=&amp;as_eq=&amp;cr=&amp;as_sitesearch=&amp;</a:t>
            </a:r>
            <a:r>
              <a:rPr lang="hu-HU" sz="1400" dirty="0" smtClean="0"/>
              <a:t>safe=images&amp;tbs=ift:png#as_st=y&amp;hl=hu&amp;tbs=ift:png&amp;tbm=isch&amp;q=sz%C3%A1m%C3%ADt%C3%B3g%C3%A9p+klaviat%C3%BAra&amp;imgrc=s7K_Tpqc8VxmPM:</a:t>
            </a:r>
          </a:p>
          <a:p>
            <a:r>
              <a:rPr lang="hu-HU" sz="1400" dirty="0" smtClean="0"/>
              <a:t>Memória</a:t>
            </a:r>
            <a:r>
              <a:rPr lang="hu-HU" sz="1400" dirty="0"/>
              <a:t>: https://www.google.hu/search?as_st=y&amp;tbm=isch&amp;hl=hu&amp;as_q=Intel+Core+Processzor&amp;as_epq=i5+6500&amp;as_oq=&amp;as_eq=&amp;cr=&amp;as_sitesearch=&amp;safe=images&amp;tbs=ift:png#as_st=y&amp;hl=hu&amp;tbs=ift:png&amp;tbm=isch&amp;q=Kingston+2x4GB+DDR4+2400MHz+HyperX+Fury&amp;imgrc=SRJywGRkvOLiVM:</a:t>
            </a:r>
          </a:p>
          <a:p>
            <a:pPr marL="0" indent="0">
              <a:buNone/>
            </a:pPr>
            <a:r>
              <a:rPr lang="hu-HU" sz="1400" dirty="0"/>
              <a:t>https://www.google.hu/search?as_st=y&amp;tbm=isch&amp;hl=hu&amp;as_q=Intel+Core+Processzor&amp;as_epq=i5+6500&amp;as_oq=&amp;as_eq=&amp;cr=&amp;as_sitesearch=&amp;safe=images&amp;tbs=ift:png#as_st=y&amp;hl=hu&amp;tbs=ift:png&amp;tbm=isch&amp;q=Kingston+2x4GB+DDR4+2400MHz+HyperX+Fury+&amp;imgrc=yIz1XGE39M6pKM:</a:t>
            </a:r>
          </a:p>
          <a:p>
            <a:endParaRPr lang="hu-HU" sz="1400" dirty="0"/>
          </a:p>
          <a:p>
            <a:endParaRPr lang="hu-HU" dirty="0" smtClean="0"/>
          </a:p>
        </p:txBody>
      </p:sp>
      <p:pic>
        <p:nvPicPr>
          <p:cNvPr id="4" name="Picture 4" descr="Képtalálat a következőre: „Vissza Gombok”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004331" y="5670331"/>
            <a:ext cx="1187669" cy="118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63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322729"/>
            <a:ext cx="10515600" cy="5854234"/>
          </a:xfrm>
        </p:spPr>
        <p:txBody>
          <a:bodyPr>
            <a:normAutofit/>
          </a:bodyPr>
          <a:lstStyle/>
          <a:p>
            <a:r>
              <a:rPr lang="hu-HU" sz="1400" dirty="0" smtClean="0"/>
              <a:t>Merevlemez SSD: </a:t>
            </a:r>
            <a:r>
              <a:rPr lang="hu-HU" sz="1400" dirty="0"/>
              <a:t>https://www.google.hu/search?as_st=y&amp;tbm=isch&amp;hl=hu&amp;as_q=Kingston+120GB+HyperX+Fury+SSD&amp;as_epq=SHFS37A+120G&amp;as_oq=&amp;as_eq=&amp;cr=&amp;as_sitesearch=&amp;safe=images&amp;tbs=ift:png#imgrc=Bf1z3ACdAD93gM</a:t>
            </a:r>
            <a:r>
              <a:rPr lang="hu-HU" sz="1400" dirty="0" smtClean="0"/>
              <a:t>:</a:t>
            </a:r>
          </a:p>
          <a:p>
            <a:r>
              <a:rPr lang="hu-HU" sz="1400" dirty="0" smtClean="0"/>
              <a:t>Merevlemez HDD: </a:t>
            </a:r>
            <a:r>
              <a:rPr lang="hu-HU" sz="1400" dirty="0"/>
              <a:t>https://www.google.hu/search?as_st=y&amp;tbm=isch&amp;hl=hu&amp;as_q=Kingston+120GB+HyperX+Fury+SSD&amp;as_epq=SHFS37A+120G&amp;as_oq=&amp;as_eq=&amp;cr=&amp;as_sitesearch=&amp;safe=images&amp;tbs=ift:png#as_st=y&amp;hl=hu&amp;tbs=ift:png&amp;tbm=isch&amp;q=Western+Digital+1TB+64MB+WD10EZEX&amp;imgdii=gbfTg7a_p4lCAM:&amp;imgrc=bxowuKtBjEJ5oM</a:t>
            </a:r>
            <a:r>
              <a:rPr lang="hu-HU" sz="1400" dirty="0" smtClean="0"/>
              <a:t>:</a:t>
            </a:r>
          </a:p>
          <a:p>
            <a:r>
              <a:rPr lang="hu-HU" sz="1400" dirty="0"/>
              <a:t>Gépház: https://www.google.hu/search?as_st=y&amp;tbm=isch&amp;hl=hu&amp;as_q=Kingston+120GB+HyperX+Fury+SSD&amp;as_epq=SHFS37A+120G&amp;as_oq=&amp;as_eq=&amp;cr=&amp;as_sitesearch=&amp;safe=images&amp;tbs=ift:png#as_st=y&amp;hl=hu&amp;tbs=ift:png&amp;tbm=isch&amp;q=Zalman+Z1&amp;imgrc=hdFRqq5-F_9s-M:</a:t>
            </a:r>
          </a:p>
          <a:p>
            <a:r>
              <a:rPr lang="hu-HU" sz="1400" dirty="0"/>
              <a:t>https://www.google.hu/search?as_st=y&amp;tbm=isch&amp;hl=hu&amp;as_q=Kingston+120GB+HyperX+Fury+SSD&amp;as_epq=SHFS37A+120G&amp;as_oq=&amp;as_eq=&amp;cr=&amp;as_sitesearch=&amp;safe=images&amp;tbs=ift:png#as_st=y&amp;hl=hu&amp;tbs=ift:png&amp;tbm=isch&amp;q=Zalman+Z1&amp;imgrc=lcI1unQASE2dNM:</a:t>
            </a:r>
          </a:p>
          <a:p>
            <a:r>
              <a:rPr lang="hu-HU" sz="1500" dirty="0"/>
              <a:t>Tápegység: https://www.google.hu/search?as_st=y&amp;tbm=isch&amp;hl=hu&amp;as_q=Kingston+120GB+HyperX+Fury+SSD&amp;as_epq=SHFS37A+120G&amp;as_oq=&amp;as_eq=&amp;cr=&amp;as_sitesearch=&amp;safe=images&amp;tbs=ift:png#as_st=y&amp;hl=hu&amp;tbs=ift:png&amp;tbm=isch&amp;q=FSP+600W+FSP600-60AHBC+85%2B&amp;imgrc=tNE0EuEHSI8oSM:</a:t>
            </a:r>
          </a:p>
          <a:p>
            <a:r>
              <a:rPr lang="hu-HU" sz="1500" dirty="0"/>
              <a:t>https://www.google.hu/search?as_st=y&amp;tbm=isch&amp;hl=hu&amp;as_q=Kingston+120GB+HyperX+Fury+SSD&amp;as_epq=SHFS37A+120G&amp;as_oq=&amp;as_eq=&amp;cr=&amp;as_sitesearch=&amp;safe=images&amp;tbs=ift:png#as_st=y&amp;hl=hu&amp;tbs=ift:png&amp;tbm=isch&amp;q=FSP+600W+FSP600-60AHBC+85%2B&amp;imgrc=cYGyqnkBEvap3M: </a:t>
            </a:r>
          </a:p>
          <a:p>
            <a:r>
              <a:rPr lang="hu-HU" sz="1500" dirty="0"/>
              <a:t>Monitor: https://www.pcx.hu/asus-vs197de-monitor-041179</a:t>
            </a:r>
          </a:p>
          <a:p>
            <a:endParaRPr lang="hu-HU" sz="1500" dirty="0" smtClean="0"/>
          </a:p>
          <a:p>
            <a:endParaRPr lang="hu-HU" dirty="0"/>
          </a:p>
        </p:txBody>
      </p:sp>
      <p:pic>
        <p:nvPicPr>
          <p:cNvPr id="4" name="Picture 4" descr="Képtalálat a következőre: „Vissza Gombok”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004331" y="5670331"/>
            <a:ext cx="1187669" cy="118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7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524435"/>
            <a:ext cx="10515600" cy="5652528"/>
          </a:xfrm>
        </p:spPr>
        <p:txBody>
          <a:bodyPr/>
          <a:lstStyle/>
          <a:p>
            <a:r>
              <a:rPr lang="hu-HU" sz="1400" dirty="0" smtClean="0"/>
              <a:t>Windows </a:t>
            </a:r>
            <a:r>
              <a:rPr lang="hu-HU" sz="1400" dirty="0" err="1" smtClean="0"/>
              <a:t>Movie</a:t>
            </a:r>
            <a:r>
              <a:rPr lang="hu-HU" sz="1400" dirty="0" smtClean="0"/>
              <a:t> </a:t>
            </a:r>
            <a:r>
              <a:rPr lang="hu-HU" sz="1400" dirty="0" err="1" smtClean="0"/>
              <a:t>Maker</a:t>
            </a:r>
            <a:r>
              <a:rPr lang="hu-HU" sz="1400" dirty="0"/>
              <a:t>: https://</a:t>
            </a:r>
            <a:r>
              <a:rPr lang="hu-HU" sz="1400" dirty="0" smtClean="0"/>
              <a:t>www.google.hu/search?q=Windows+Movie+Maker&amp;espv=2&amp;biw=1680&amp;bih=944&amp;source=lnms&amp;tbm=isch&amp;sa=X&amp;ved=0ahUKEwirquCV-ZHSAhUJ3SwKHaLrBHIQ_AUIBigB#tbm=isch&amp;q=windows+movie+maker+2012&amp;imgrc=UL34nSC1W57SCM: </a:t>
            </a:r>
          </a:p>
          <a:p>
            <a:r>
              <a:rPr lang="hu-HU" sz="1400" dirty="0" smtClean="0"/>
              <a:t>VLC </a:t>
            </a:r>
            <a:r>
              <a:rPr lang="hu-HU" sz="1400" dirty="0" err="1" smtClean="0"/>
              <a:t>media</a:t>
            </a:r>
            <a:r>
              <a:rPr lang="hu-HU" sz="1400" dirty="0" smtClean="0"/>
              <a:t> </a:t>
            </a:r>
            <a:r>
              <a:rPr lang="hu-HU" sz="1400" dirty="0" err="1" smtClean="0"/>
              <a:t>player</a:t>
            </a:r>
            <a:r>
              <a:rPr lang="hu-HU" sz="1400" dirty="0"/>
              <a:t>: https://www.google.hu/search?as_st=y&amp;tbm=isch&amp;hl=hu&amp;as_q=VLC+media+player&amp;as_epq=&amp;as_oq=&amp;as_eq=&amp;cr=&amp;as_sitesearch=&amp;safe=images&amp;tbs=ift:png#imgrc=kJwToqsq0DL5JM</a:t>
            </a:r>
            <a:r>
              <a:rPr lang="hu-HU" sz="1400" dirty="0" smtClean="0"/>
              <a:t>: </a:t>
            </a:r>
          </a:p>
          <a:p>
            <a:r>
              <a:rPr lang="hu-HU" sz="1400" dirty="0" smtClean="0"/>
              <a:t>Eset </a:t>
            </a:r>
            <a:r>
              <a:rPr lang="hu-HU" sz="1400" dirty="0" err="1" smtClean="0"/>
              <a:t>Smart</a:t>
            </a:r>
            <a:r>
              <a:rPr lang="hu-HU" sz="1400" dirty="0" smtClean="0"/>
              <a:t> </a:t>
            </a:r>
            <a:r>
              <a:rPr lang="hu-HU" sz="1400" dirty="0" err="1" smtClean="0"/>
              <a:t>Security</a:t>
            </a:r>
            <a:r>
              <a:rPr lang="hu-HU" sz="1400" dirty="0"/>
              <a:t>: https://www.google.hu/search?as_st=y&amp;tbm=isch&amp;hl=hu&amp;as_q=VLC+media+player&amp;as_epq=&amp;as_oq=&amp;as_eq=&amp;cr=&amp;as_sitesearch=&amp;safe=images&amp;tbs=ift:png#as_st=y&amp;hl=hu&amp;tbs=ift:png&amp;tbm=isch&amp;q=eset+smart+security&amp;imgrc=n-QVVgJNllIfrM</a:t>
            </a:r>
            <a:r>
              <a:rPr lang="hu-HU" sz="1400" dirty="0" smtClean="0"/>
              <a:t>: </a:t>
            </a:r>
          </a:p>
          <a:p>
            <a:r>
              <a:rPr lang="hu-HU" sz="1400" dirty="0"/>
              <a:t>GIMP</a:t>
            </a:r>
            <a:r>
              <a:rPr lang="hu-HU" sz="1400" dirty="0" smtClean="0"/>
              <a:t>: https</a:t>
            </a:r>
            <a:r>
              <a:rPr lang="hu-HU" sz="1400" dirty="0"/>
              <a:t>://www.google.hu/search?as_st=y&amp;tbm=isch&amp;hl=hu&amp;as_q=VLC+media+player&amp;as_epq=&amp;as_oq=&amp;as_eq=&amp;cr=&amp;as_sitesearch=&amp;safe=images&amp;tbs=ift:png#as_st=y&amp;hl=hu&amp;tbs=ift:png&amp;tbm=isch&amp;q=K%C3%A9pszerkeszt%C5%91+GIMP&amp;imgrc=czB77vug9ZMH7M</a:t>
            </a:r>
            <a:r>
              <a:rPr lang="hu-HU" sz="1400" dirty="0" smtClean="0"/>
              <a:t>: </a:t>
            </a:r>
          </a:p>
          <a:p>
            <a:r>
              <a:rPr lang="hu-HU" sz="1400" dirty="0"/>
              <a:t>Kérdőjel: https://www.google.hu/search?as_st=y&amp;tbm=isch&amp;hl=hu&amp;as_q=k%C3%A9rd%C5%91jel+ember&amp;as_epq=&amp;as_oq=&amp;as_eq=&amp;cr=&amp;as_sitesearch=&amp;safe=images&amp;tbs=ift:png#imgrc=5EXFW83djqZjZM</a:t>
            </a:r>
            <a:r>
              <a:rPr lang="hu-HU" sz="1400" dirty="0" smtClean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9517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Vége?</a:t>
            </a:r>
            <a:endParaRPr lang="hu-HU" dirty="0"/>
          </a:p>
        </p:txBody>
      </p:sp>
      <p:sp>
        <p:nvSpPr>
          <p:cNvPr id="6" name="Tartalom helye 5"/>
          <p:cNvSpPr>
            <a:spLocks noGrp="1"/>
          </p:cNvSpPr>
          <p:nvPr>
            <p:ph sz="half" idx="1"/>
          </p:nvPr>
        </p:nvSpPr>
        <p:spPr>
          <a:xfrm>
            <a:off x="838200" y="1431729"/>
            <a:ext cx="5181600" cy="1777579"/>
          </a:xfrm>
        </p:spPr>
        <p:txBody>
          <a:bodyPr/>
          <a:lstStyle/>
          <a:p>
            <a:r>
              <a:rPr lang="hu-HU" dirty="0" smtClean="0"/>
              <a:t>Remélem sikerült bemutatni, hogy mennyire fontos alaposan átgondolni mit is vásárolunk!</a:t>
            </a:r>
          </a:p>
          <a:p>
            <a:r>
              <a:rPr lang="hu-HU" dirty="0" smtClean="0"/>
              <a:t>Nézzük mire emlékeztek!?</a:t>
            </a:r>
            <a:endParaRPr lang="hu-HU" dirty="0"/>
          </a:p>
        </p:txBody>
      </p:sp>
      <p:sp>
        <p:nvSpPr>
          <p:cNvPr id="7" name="Tartalom helye 6"/>
          <p:cNvSpPr>
            <a:spLocks noGrp="1"/>
          </p:cNvSpPr>
          <p:nvPr>
            <p:ph sz="half" idx="2"/>
          </p:nvPr>
        </p:nvSpPr>
        <p:spPr>
          <a:xfrm>
            <a:off x="6636434" y="1504840"/>
            <a:ext cx="5181600" cy="4351338"/>
          </a:xfrm>
        </p:spPr>
        <p:txBody>
          <a:bodyPr/>
          <a:lstStyle/>
          <a:p>
            <a:r>
              <a:rPr lang="hu-HU" dirty="0" smtClean="0"/>
              <a:t>Milyen szoftverek kellenek?</a:t>
            </a:r>
          </a:p>
          <a:p>
            <a:r>
              <a:rPr lang="hu-HU" dirty="0" smtClean="0"/>
              <a:t>Kell videokártya?</a:t>
            </a:r>
          </a:p>
          <a:p>
            <a:r>
              <a:rPr lang="hu-HU" dirty="0" smtClean="0"/>
              <a:t>Mire jó az SSD?</a:t>
            </a:r>
          </a:p>
          <a:p>
            <a:r>
              <a:rPr lang="hu-HU" dirty="0" smtClean="0"/>
              <a:t>Mekkora HDD-t vennél?</a:t>
            </a:r>
          </a:p>
          <a:p>
            <a:r>
              <a:rPr lang="hu-HU" dirty="0" smtClean="0"/>
              <a:t>Mi is az a DDR4?</a:t>
            </a: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8" name="Picture 4" descr="Képtalálat a következőre: „Vissza Gombok”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004331" y="5670331"/>
            <a:ext cx="1187669" cy="118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éptalálat a következőre: „kérdőjel ember”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3" r="26760"/>
          <a:stretch/>
        </p:blipFill>
        <p:spPr bwMode="auto">
          <a:xfrm rot="21423221">
            <a:off x="4337300" y="3108960"/>
            <a:ext cx="2208628" cy="357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20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570182" y="539938"/>
            <a:ext cx="11159359" cy="898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mtClean="0">
                <a:latin typeface="Viner Hand ITC" panose="03070502030502020203" pitchFamily="66" charset="0"/>
              </a:rPr>
              <a:t>Köszönöm a figyelmet! </a:t>
            </a:r>
            <a:endParaRPr lang="hu-HU" dirty="0">
              <a:latin typeface="Viner Hand ITC" panose="03070502030502020203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993776" y="2472601"/>
            <a:ext cx="431217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9600" dirty="0" smtClean="0">
                <a:sym typeface="Wingdings" panose="05000000000000000000" pitchFamily="2" charset="2"/>
              </a:rPr>
              <a:t></a:t>
            </a:r>
            <a:endParaRPr lang="hu-HU" sz="96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4926384" y="4701570"/>
            <a:ext cx="2446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200" dirty="0" smtClean="0">
                <a:latin typeface="Viner Hand ITC" panose="03070502030502020203" pitchFamily="66" charset="0"/>
              </a:rPr>
              <a:t>Vége</a:t>
            </a:r>
            <a:r>
              <a:rPr lang="hu-HU" sz="7200" dirty="0">
                <a:latin typeface="Viner Hand ITC" panose="03070502030502020203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707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dirty="0">
                <a:latin typeface="+mn-lt"/>
              </a:rPr>
              <a:t>Nem is olyan egyszerű!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322362"/>
            <a:ext cx="10515600" cy="52753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3000" dirty="0" smtClean="0"/>
              <a:t>Elsőnek egyszerűnek tűnik egy számítógép összeállítása. Igen ám, csak ha nem figyelünk, gyorsan kieshet az irányítás a kezünkből. </a:t>
            </a:r>
          </a:p>
          <a:p>
            <a:pPr marL="0" indent="0" algn="just">
              <a:buNone/>
            </a:pPr>
            <a:r>
              <a:rPr lang="hu-HU" sz="3000" dirty="0" smtClean="0"/>
              <a:t>Meg kell nézni, hogy az alkatrészek kompatibilisek-e egymással, belefér-e a megengedett keretbe, mindent vettünk-e! Teljesen át kell gondolni, hogy mi kell egy számítógéphez, mert könnyen elfelejthetünk hozzávalókat, ha nagyon rákoncentrálunk egy valamire. </a:t>
            </a:r>
          </a:p>
          <a:p>
            <a:pPr marL="0" indent="0" algn="just">
              <a:buNone/>
            </a:pPr>
            <a:r>
              <a:rPr lang="hu-HU" sz="3000" dirty="0" smtClean="0"/>
              <a:t>Amikor Készen vagyunk a konfigurációval, és pont elég lett a pénz, derül ki, hogy de nincs szoftver! Operációs rendszer se! Milyet? Ingyenes Linux? Az ismerős Windows?</a:t>
            </a:r>
          </a:p>
          <a:p>
            <a:pPr marL="0" indent="0" algn="just">
              <a:buNone/>
            </a:pPr>
            <a:r>
              <a:rPr lang="hu-HU" sz="3000" dirty="0" smtClean="0"/>
              <a:t>A következő diákon bemutatom mit sikerült összeállítanom</a:t>
            </a:r>
            <a:r>
              <a:rPr lang="hu-HU" sz="3000" dirty="0"/>
              <a:t>!</a:t>
            </a:r>
            <a:r>
              <a:rPr lang="hu-HU" sz="3000" dirty="0" smtClean="0"/>
              <a:t>  </a:t>
            </a:r>
          </a:p>
          <a:p>
            <a:pPr marL="0" indent="0">
              <a:buNone/>
            </a:pP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90146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latin typeface="+mn-lt"/>
              </a:rPr>
              <a:t>Tartalomjegyzék</a:t>
            </a:r>
            <a:endParaRPr lang="hu-HU" dirty="0">
              <a:latin typeface="+mn-lt"/>
            </a:endParaRPr>
          </a:p>
        </p:txBody>
      </p:sp>
      <p:pic>
        <p:nvPicPr>
          <p:cNvPr id="13314" name="Picture 2" descr="Kapcsolódó kép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8200" y="1690688"/>
            <a:ext cx="1169823" cy="116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Kapcsolódó kép">
            <a:hlinkClick r:id="rId4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8200" y="3444710"/>
            <a:ext cx="1169823" cy="116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Kapcsolódó kép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8199" y="5199445"/>
            <a:ext cx="1185589" cy="118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2254469" y="5330574"/>
            <a:ext cx="3273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 smtClean="0"/>
              <a:t>Befejezés</a:t>
            </a:r>
            <a:endParaRPr lang="hu-HU" sz="5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2295765" y="3567956"/>
            <a:ext cx="26103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dirty="0" smtClean="0"/>
              <a:t>Források</a:t>
            </a:r>
            <a:endParaRPr lang="hu-HU" sz="5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2295765" y="1921656"/>
            <a:ext cx="4325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dirty="0" smtClean="0"/>
              <a:t>Számítógépem</a:t>
            </a:r>
          </a:p>
        </p:txBody>
      </p:sp>
    </p:spTree>
    <p:extLst>
      <p:ext uri="{BB962C8B-B14F-4D97-AF65-F5344CB8AC3E}">
        <p14:creationId xmlns:p14="http://schemas.microsoft.com/office/powerpoint/2010/main" val="199149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latin typeface="+mn-lt"/>
              </a:rPr>
              <a:t>Komplett gépem</a:t>
            </a:r>
            <a:endParaRPr lang="hu-HU" dirty="0">
              <a:latin typeface="+mn-lt"/>
            </a:endParaRPr>
          </a:p>
        </p:txBody>
      </p:sp>
      <p:sp>
        <p:nvSpPr>
          <p:cNvPr id="5" name="Ellipszis 4">
            <a:hlinkClick r:id="rId2" action="ppaction://hlinksldjump"/>
          </p:cNvPr>
          <p:cNvSpPr/>
          <p:nvPr/>
        </p:nvSpPr>
        <p:spPr>
          <a:xfrm>
            <a:off x="5957740" y="2366127"/>
            <a:ext cx="1809946" cy="2705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>
            <a:hlinkClick r:id="rId3" action="ppaction://hlinksldjump"/>
          </p:cNvPr>
          <p:cNvSpPr/>
          <p:nvPr/>
        </p:nvSpPr>
        <p:spPr>
          <a:xfrm>
            <a:off x="4279769" y="2799761"/>
            <a:ext cx="1677971" cy="133860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>
            <a:hlinkClick r:id="rId4" action="ppaction://hlinksldjump"/>
          </p:cNvPr>
          <p:cNvSpPr/>
          <p:nvPr/>
        </p:nvSpPr>
        <p:spPr>
          <a:xfrm>
            <a:off x="4191000" y="4572001"/>
            <a:ext cx="2671713" cy="133429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Picture 4" descr="Képtalálat a következőre: „Vissza Gombok”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31" y="5670331"/>
            <a:ext cx="1187669" cy="118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pcsolódó ké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787" y="2366127"/>
            <a:ext cx="571500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rtalom helye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>
                <a:hlinkClick r:id="rId7" action="ppaction://hlinksldjump"/>
              </a:rPr>
              <a:t>Szoftverek</a:t>
            </a:r>
            <a:endParaRPr lang="hu-HU" dirty="0"/>
          </a:p>
        </p:txBody>
      </p:sp>
      <p:sp>
        <p:nvSpPr>
          <p:cNvPr id="10" name="Téglalap 9">
            <a:hlinkClick r:id="rId2" action="ppaction://hlinksldjump"/>
          </p:cNvPr>
          <p:cNvSpPr/>
          <p:nvPr/>
        </p:nvSpPr>
        <p:spPr>
          <a:xfrm>
            <a:off x="6923987" y="2517669"/>
            <a:ext cx="1423448" cy="2356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hlinkClick r:id="rId3" action="ppaction://hlinksldjump"/>
          </p:cNvPr>
          <p:cNvSpPr/>
          <p:nvPr/>
        </p:nvSpPr>
        <p:spPr>
          <a:xfrm>
            <a:off x="3770722" y="2517669"/>
            <a:ext cx="3153265" cy="2356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>
            <a:hlinkClick r:id="rId4" action="ppaction://hlinksldjump"/>
          </p:cNvPr>
          <p:cNvSpPr/>
          <p:nvPr/>
        </p:nvSpPr>
        <p:spPr>
          <a:xfrm>
            <a:off x="2988298" y="5071620"/>
            <a:ext cx="5071620" cy="5987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>
            <a:hlinkClick r:id="rId8" action="ppaction://hlinksldjump"/>
          </p:cNvPr>
          <p:cNvSpPr txBox="1"/>
          <p:nvPr/>
        </p:nvSpPr>
        <p:spPr>
          <a:xfrm>
            <a:off x="7557696" y="1825625"/>
            <a:ext cx="3796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hlinkClick r:id="rId8" action="ppaction://hlinksldjump"/>
              </a:rPr>
              <a:t>Alkatrészek Összeszedve</a:t>
            </a:r>
            <a:endParaRPr lang="hu-HU" sz="2800" dirty="0"/>
          </a:p>
        </p:txBody>
      </p:sp>
      <p:pic>
        <p:nvPicPr>
          <p:cNvPr id="1030" name="Picture 6" descr="Képtalálat a következőre: „hangszórók pc”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130" y="3516843"/>
            <a:ext cx="2081864" cy="155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églalap 13">
            <a:hlinkClick r:id="rId10" action="ppaction://hlinksldjump"/>
          </p:cNvPr>
          <p:cNvSpPr/>
          <p:nvPr/>
        </p:nvSpPr>
        <p:spPr>
          <a:xfrm>
            <a:off x="1676361" y="3572540"/>
            <a:ext cx="2033087" cy="1392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821865" y="2312586"/>
            <a:ext cx="1776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hlinkClick r:id="rId11" action="ppaction://hlinksldjump"/>
              </a:rPr>
              <a:t>P</a:t>
            </a:r>
            <a:r>
              <a:rPr lang="hu-HU" sz="2800" dirty="0" smtClean="0">
                <a:hlinkClick r:id="rId11" action="ppaction://hlinksldjump"/>
              </a:rPr>
              <a:t>rogramok</a:t>
            </a:r>
            <a:endParaRPr lang="hu-HU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3068896" y="6510822"/>
            <a:ext cx="5242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dirty="0" smtClean="0"/>
              <a:t>A kép különböző részeire kattintva érhetők el az egyes elemek leírásai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413133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289336"/>
              </p:ext>
            </p:extLst>
          </p:nvPr>
        </p:nvGraphicFramePr>
        <p:xfrm>
          <a:off x="2903127" y="1690688"/>
          <a:ext cx="6426267" cy="46585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2089"/>
                <a:gridCol w="2142089"/>
                <a:gridCol w="2142089"/>
              </a:tblGrid>
              <a:tr h="65990">
                <a:tc>
                  <a:txBody>
                    <a:bodyPr/>
                    <a:lstStyle/>
                    <a:p>
                      <a:pPr algn="ctr" fontAlgn="b"/>
                      <a:r>
                        <a:rPr lang="hu-HU" sz="1900" u="none" strike="noStrike" dirty="0">
                          <a:effectLst/>
                        </a:rPr>
                        <a:t>Alkatrészek</a:t>
                      </a:r>
                      <a:endParaRPr lang="hu-HU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900" u="none" strike="noStrike" dirty="0">
                          <a:effectLst/>
                        </a:rPr>
                        <a:t>Árak</a:t>
                      </a:r>
                      <a:endParaRPr lang="hu-HU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900" u="none" strike="noStrike">
                          <a:effectLst/>
                        </a:rPr>
                        <a:t>Bolt</a:t>
                      </a:r>
                      <a:endParaRPr lang="hu-HU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</a:tr>
              <a:tr h="334792">
                <a:tc>
                  <a:txBody>
                    <a:bodyPr/>
                    <a:lstStyle/>
                    <a:p>
                      <a:pPr algn="l" fontAlgn="b"/>
                      <a:r>
                        <a:rPr lang="hu-HU" sz="1900" u="none" strike="noStrike">
                          <a:effectLst/>
                        </a:rPr>
                        <a:t>Memória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900" u="none" strike="noStrike">
                          <a:effectLst/>
                        </a:rPr>
                        <a:t>19 900 Ft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900" u="none" strike="noStrike">
                          <a:effectLst/>
                        </a:rPr>
                        <a:t>pcland.hu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</a:tr>
              <a:tr h="334792">
                <a:tc>
                  <a:txBody>
                    <a:bodyPr/>
                    <a:lstStyle/>
                    <a:p>
                      <a:pPr algn="l" fontAlgn="b"/>
                      <a:r>
                        <a:rPr lang="hu-HU" sz="1900" u="none" strike="noStrike" dirty="0">
                          <a:effectLst/>
                        </a:rPr>
                        <a:t>Ház</a:t>
                      </a:r>
                      <a:endParaRPr lang="hu-HU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900" u="none" strike="noStrike">
                          <a:effectLst/>
                        </a:rPr>
                        <a:t>9 780 Ft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900" u="none" strike="noStrike">
                          <a:effectLst/>
                        </a:rPr>
                        <a:t>smartshop.hu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</a:tr>
              <a:tr h="334792">
                <a:tc>
                  <a:txBody>
                    <a:bodyPr/>
                    <a:lstStyle/>
                    <a:p>
                      <a:pPr algn="l" fontAlgn="b"/>
                      <a:r>
                        <a:rPr lang="hu-HU" sz="1900" u="none" strike="noStrike">
                          <a:effectLst/>
                        </a:rPr>
                        <a:t>Klaviatúra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900" u="none" strike="noStrike">
                          <a:effectLst/>
                        </a:rPr>
                        <a:t>1731 FT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900" u="none" strike="noStrike">
                          <a:effectLst/>
                        </a:rPr>
                        <a:t>PCX.hu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</a:tr>
              <a:tr h="334792">
                <a:tc>
                  <a:txBody>
                    <a:bodyPr/>
                    <a:lstStyle/>
                    <a:p>
                      <a:pPr algn="l" fontAlgn="b"/>
                      <a:r>
                        <a:rPr lang="hu-HU" sz="1900" u="none" strike="noStrike">
                          <a:effectLst/>
                        </a:rPr>
                        <a:t>Alaplap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900" u="none" strike="noStrike">
                          <a:effectLst/>
                        </a:rPr>
                        <a:t>25 450 Ft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900" u="none" strike="noStrike">
                          <a:effectLst/>
                        </a:rPr>
                        <a:t>pcland.hu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</a:tr>
              <a:tr h="334792">
                <a:tc>
                  <a:txBody>
                    <a:bodyPr/>
                    <a:lstStyle/>
                    <a:p>
                      <a:pPr algn="l" fontAlgn="b"/>
                      <a:r>
                        <a:rPr lang="hu-HU" sz="1900" u="none" strike="noStrike">
                          <a:effectLst/>
                        </a:rPr>
                        <a:t>Processzor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900" u="none" strike="noStrike">
                          <a:effectLst/>
                        </a:rPr>
                        <a:t>61 595 Ft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900" u="none" strike="noStrike">
                          <a:effectLst/>
                        </a:rPr>
                        <a:t>pcdiszkont.hu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</a:tr>
              <a:tr h="334792">
                <a:tc>
                  <a:txBody>
                    <a:bodyPr/>
                    <a:lstStyle/>
                    <a:p>
                      <a:pPr algn="l" fontAlgn="b"/>
                      <a:r>
                        <a:rPr lang="hu-HU" sz="19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Merevlemez</a:t>
                      </a:r>
                      <a:r>
                        <a:rPr lang="hu-HU" sz="19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SSD</a:t>
                      </a:r>
                      <a:endParaRPr lang="hu-HU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900" u="none" strike="noStrike">
                          <a:effectLst/>
                        </a:rPr>
                        <a:t>19 660 Ft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900" u="none" strike="noStrike">
                          <a:effectLst/>
                        </a:rPr>
                        <a:t>pcland.hu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</a:tr>
              <a:tr h="334792">
                <a:tc>
                  <a:txBody>
                    <a:bodyPr/>
                    <a:lstStyle/>
                    <a:p>
                      <a:pPr algn="l" fontAlgn="b"/>
                      <a:r>
                        <a:rPr lang="hu-HU" sz="1900" u="none" strike="noStrike" dirty="0" smtClean="0">
                          <a:effectLst/>
                        </a:rPr>
                        <a:t>Merevlemez HDD</a:t>
                      </a:r>
                      <a:endParaRPr lang="hu-HU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900" u="none" strike="noStrike">
                          <a:effectLst/>
                        </a:rPr>
                        <a:t>16 125 Ft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900" u="none" strike="noStrike">
                          <a:effectLst/>
                        </a:rPr>
                        <a:t>pcdiszkont.hu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</a:tr>
              <a:tr h="334792">
                <a:tc>
                  <a:txBody>
                    <a:bodyPr/>
                    <a:lstStyle/>
                    <a:p>
                      <a:pPr algn="l" fontAlgn="b"/>
                      <a:r>
                        <a:rPr lang="hu-HU" sz="1900" u="none" strike="noStrike">
                          <a:effectLst/>
                        </a:rPr>
                        <a:t>Videókártya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900" u="none" strike="noStrike">
                          <a:effectLst/>
                        </a:rPr>
                        <a:t>56 744 Ft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900" u="none" strike="noStrike">
                          <a:effectLst/>
                        </a:rPr>
                        <a:t>pcland.hu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</a:tr>
              <a:tr h="334792">
                <a:tc>
                  <a:txBody>
                    <a:bodyPr/>
                    <a:lstStyle/>
                    <a:p>
                      <a:pPr algn="l" fontAlgn="b"/>
                      <a:r>
                        <a:rPr lang="hu-HU" sz="1900" u="none" strike="noStrike">
                          <a:effectLst/>
                        </a:rPr>
                        <a:t>Tápegység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900" u="none" strike="noStrike">
                          <a:effectLst/>
                        </a:rPr>
                        <a:t>15 910 Ft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900" u="none" strike="noStrike">
                          <a:effectLst/>
                        </a:rPr>
                        <a:t>pcplanet.hu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</a:tr>
              <a:tr h="334792">
                <a:tc>
                  <a:txBody>
                    <a:bodyPr/>
                    <a:lstStyle/>
                    <a:p>
                      <a:pPr algn="l" fontAlgn="b"/>
                      <a:r>
                        <a:rPr lang="hu-HU" sz="1900" u="none" strike="noStrike">
                          <a:effectLst/>
                        </a:rPr>
                        <a:t>Operációs rendszer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900" u="none" strike="noStrike">
                          <a:effectLst/>
                        </a:rPr>
                        <a:t>29 990 Ft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900" u="none" strike="noStrike">
                          <a:effectLst/>
                        </a:rPr>
                        <a:t>software-deals.hu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</a:tr>
              <a:tr h="334792">
                <a:tc>
                  <a:txBody>
                    <a:bodyPr/>
                    <a:lstStyle/>
                    <a:p>
                      <a:pPr algn="l" fontAlgn="b"/>
                      <a:r>
                        <a:rPr lang="hu-HU" sz="1900" u="none" strike="noStrike">
                          <a:effectLst/>
                        </a:rPr>
                        <a:t>Monitor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900" u="none" strike="noStrike">
                          <a:effectLst/>
                        </a:rPr>
                        <a:t>23 597 Ft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900" u="none" strike="noStrike">
                          <a:effectLst/>
                        </a:rPr>
                        <a:t>pcland.hu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</a:tr>
              <a:tr h="334792">
                <a:tc>
                  <a:txBody>
                    <a:bodyPr/>
                    <a:lstStyle/>
                    <a:p>
                      <a:pPr algn="ctr" fontAlgn="b"/>
                      <a:r>
                        <a:rPr lang="hu-HU" sz="1900" u="none" strike="noStrike">
                          <a:effectLst/>
                        </a:rPr>
                        <a:t> 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900" u="none" strike="noStrike">
                          <a:effectLst/>
                        </a:rPr>
                        <a:t> 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hu-HU" sz="1900" u="none" strike="noStrike">
                          <a:effectLst/>
                        </a:rPr>
                        <a:t> 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</a:tr>
              <a:tr h="334792">
                <a:tc>
                  <a:txBody>
                    <a:bodyPr/>
                    <a:lstStyle/>
                    <a:p>
                      <a:pPr algn="ctr" fontAlgn="b"/>
                      <a:r>
                        <a:rPr lang="hu-HU" sz="1900" u="none" strike="noStrike">
                          <a:effectLst/>
                        </a:rPr>
                        <a:t>Végleges összeg:</a:t>
                      </a:r>
                      <a:endParaRPr lang="hu-HU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900" u="none" strike="noStrike" dirty="0">
                          <a:effectLst/>
                        </a:rPr>
                        <a:t>278 751 Ft</a:t>
                      </a:r>
                      <a:endParaRPr lang="hu-HU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663" marR="16663" marT="16663" marB="0" anchor="b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latin typeface="+mn-lt"/>
              </a:rPr>
              <a:t>Költségvetés</a:t>
            </a:r>
            <a:endParaRPr lang="hu-HU" dirty="0">
              <a:latin typeface="+mn-lt"/>
            </a:endParaRPr>
          </a:p>
        </p:txBody>
      </p:sp>
      <p:pic>
        <p:nvPicPr>
          <p:cNvPr id="5" name="Picture 4" descr="Képtalálat a következőre: „Vissza Gombok”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331" y="5670331"/>
            <a:ext cx="1187669" cy="118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45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latin typeface="+mn-lt"/>
              </a:rPr>
              <a:t>Számítógépem</a:t>
            </a:r>
            <a:endParaRPr lang="hu-HU" dirty="0">
              <a:latin typeface="+mn-lt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7217" y="1693705"/>
            <a:ext cx="4394335" cy="3951386"/>
          </a:xfrm>
          <a:prstGeom prst="rect">
            <a:avLst/>
          </a:prstGeom>
        </p:spPr>
      </p:pic>
      <p:cxnSp>
        <p:nvCxnSpPr>
          <p:cNvPr id="6" name="Egyenes összekötő nyíllal 5"/>
          <p:cNvCxnSpPr/>
          <p:nvPr/>
        </p:nvCxnSpPr>
        <p:spPr>
          <a:xfrm>
            <a:off x="4961467" y="2980267"/>
            <a:ext cx="16933" cy="33866"/>
          </a:xfrm>
          <a:prstGeom prst="straightConnector1">
            <a:avLst/>
          </a:prstGeom>
          <a:ln>
            <a:solidFill>
              <a:srgbClr val="0FF5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340100" y="2980267"/>
            <a:ext cx="1638300" cy="0"/>
          </a:xfrm>
          <a:prstGeom prst="straightConnector1">
            <a:avLst/>
          </a:prstGeom>
          <a:ln w="76200">
            <a:solidFill>
              <a:srgbClr val="0FF5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1972920" y="2717763"/>
            <a:ext cx="152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0FF51A"/>
                </a:solidFill>
                <a:hlinkClick r:id="rId3" action="ppaction://hlinksldjump"/>
              </a:rPr>
              <a:t>Processzor</a:t>
            </a:r>
            <a:endParaRPr lang="hu-HU" dirty="0">
              <a:solidFill>
                <a:srgbClr val="0FF51A"/>
              </a:solidFill>
            </a:endParaRPr>
          </a:p>
        </p:txBody>
      </p:sp>
      <p:cxnSp>
        <p:nvCxnSpPr>
          <p:cNvPr id="16" name="Egyenes összekötő nyíllal 15"/>
          <p:cNvCxnSpPr/>
          <p:nvPr/>
        </p:nvCxnSpPr>
        <p:spPr>
          <a:xfrm flipH="1" flipV="1">
            <a:off x="5666225" y="2602522"/>
            <a:ext cx="149224" cy="3489967"/>
          </a:xfrm>
          <a:prstGeom prst="straightConnector1">
            <a:avLst/>
          </a:prstGeom>
          <a:ln w="57150">
            <a:solidFill>
              <a:srgbClr val="0FF5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5382267" y="6057900"/>
            <a:ext cx="109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hlinkClick r:id="rId4" action="ppaction://hlinksldjump"/>
              </a:rPr>
              <a:t>Alaplap</a:t>
            </a:r>
            <a:endParaRPr lang="hu-HU" dirty="0"/>
          </a:p>
        </p:txBody>
      </p:sp>
      <p:cxnSp>
        <p:nvCxnSpPr>
          <p:cNvPr id="23" name="Egyenes összekötő nyíllal 22"/>
          <p:cNvCxnSpPr/>
          <p:nvPr/>
        </p:nvCxnSpPr>
        <p:spPr>
          <a:xfrm>
            <a:off x="3340100" y="3890162"/>
            <a:ext cx="1621367" cy="116444"/>
          </a:xfrm>
          <a:prstGeom prst="straightConnector1">
            <a:avLst/>
          </a:prstGeom>
          <a:ln w="76200">
            <a:solidFill>
              <a:srgbClr val="0FF5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zövegdoboz 23"/>
          <p:cNvSpPr txBox="1"/>
          <p:nvPr/>
        </p:nvSpPr>
        <p:spPr>
          <a:xfrm>
            <a:off x="1921807" y="3624496"/>
            <a:ext cx="1320327" cy="382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hlinkClick r:id="rId5" action="ppaction://hlinksldjump"/>
              </a:rPr>
              <a:t>Videókártya</a:t>
            </a:r>
            <a:endParaRPr lang="hu-HU" dirty="0" smtClean="0"/>
          </a:p>
        </p:txBody>
      </p:sp>
      <p:cxnSp>
        <p:nvCxnSpPr>
          <p:cNvPr id="25" name="Egyenes összekötő nyíllal 24"/>
          <p:cNvCxnSpPr/>
          <p:nvPr/>
        </p:nvCxnSpPr>
        <p:spPr>
          <a:xfrm>
            <a:off x="3340100" y="2072543"/>
            <a:ext cx="1765301" cy="567549"/>
          </a:xfrm>
          <a:prstGeom prst="straightConnector1">
            <a:avLst/>
          </a:prstGeom>
          <a:ln w="76200">
            <a:solidFill>
              <a:srgbClr val="0FF5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zövegdoboz 26"/>
          <p:cNvSpPr txBox="1"/>
          <p:nvPr/>
        </p:nvSpPr>
        <p:spPr>
          <a:xfrm>
            <a:off x="1451729" y="1865432"/>
            <a:ext cx="177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hlinkClick r:id="rId6" action="ppaction://hlinksldjump"/>
              </a:rPr>
              <a:t>Processzor hűtő</a:t>
            </a:r>
            <a:endParaRPr lang="hu-HU" dirty="0"/>
          </a:p>
        </p:txBody>
      </p:sp>
      <p:cxnSp>
        <p:nvCxnSpPr>
          <p:cNvPr id="28" name="Egyenes összekötő nyíllal 27"/>
          <p:cNvCxnSpPr/>
          <p:nvPr/>
        </p:nvCxnSpPr>
        <p:spPr>
          <a:xfrm flipH="1">
            <a:off x="7442200" y="5054600"/>
            <a:ext cx="1479550" cy="8978"/>
          </a:xfrm>
          <a:prstGeom prst="straightConnector1">
            <a:avLst/>
          </a:prstGeom>
          <a:ln w="76200">
            <a:solidFill>
              <a:srgbClr val="0FF5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zövegdoboz 28"/>
          <p:cNvSpPr txBox="1"/>
          <p:nvPr/>
        </p:nvSpPr>
        <p:spPr>
          <a:xfrm>
            <a:off x="8976024" y="4851862"/>
            <a:ext cx="1809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hlinkClick r:id="rId7" action="ppaction://hlinksldjump"/>
              </a:rPr>
              <a:t>Merevlemez SSD</a:t>
            </a:r>
            <a:endParaRPr lang="hu-HU" dirty="0"/>
          </a:p>
        </p:txBody>
      </p:sp>
      <p:cxnSp>
        <p:nvCxnSpPr>
          <p:cNvPr id="30" name="Egyenes összekötő nyíllal 29"/>
          <p:cNvCxnSpPr/>
          <p:nvPr/>
        </p:nvCxnSpPr>
        <p:spPr>
          <a:xfrm flipH="1" flipV="1">
            <a:off x="7326749" y="4232302"/>
            <a:ext cx="1595001" cy="22198"/>
          </a:xfrm>
          <a:prstGeom prst="straightConnector1">
            <a:avLst/>
          </a:prstGeom>
          <a:ln w="76200">
            <a:solidFill>
              <a:srgbClr val="0FF5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zövegdoboz 30"/>
          <p:cNvSpPr txBox="1"/>
          <p:nvPr/>
        </p:nvSpPr>
        <p:spPr>
          <a:xfrm>
            <a:off x="8976024" y="4035132"/>
            <a:ext cx="1884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hlinkClick r:id="rId8" action="ppaction://hlinksldjump"/>
              </a:rPr>
              <a:t>Merevlemez HDD</a:t>
            </a:r>
            <a:endParaRPr lang="hu-HU" dirty="0"/>
          </a:p>
        </p:txBody>
      </p:sp>
      <p:cxnSp>
        <p:nvCxnSpPr>
          <p:cNvPr id="34" name="Egyenes összekötő nyíllal 33"/>
          <p:cNvCxnSpPr/>
          <p:nvPr/>
        </p:nvCxnSpPr>
        <p:spPr>
          <a:xfrm>
            <a:off x="3371334" y="5221194"/>
            <a:ext cx="1088764" cy="52969"/>
          </a:xfrm>
          <a:prstGeom prst="straightConnector1">
            <a:avLst/>
          </a:prstGeom>
          <a:ln w="76200">
            <a:solidFill>
              <a:srgbClr val="0FF5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zövegdoboz 34"/>
          <p:cNvSpPr txBox="1"/>
          <p:nvPr/>
        </p:nvSpPr>
        <p:spPr>
          <a:xfrm>
            <a:off x="2185731" y="4971989"/>
            <a:ext cx="1165080" cy="37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hlinkClick r:id="rId9" action="ppaction://hlinksldjump"/>
              </a:rPr>
              <a:t>Tápegység</a:t>
            </a:r>
            <a:endParaRPr lang="hu-HU" dirty="0"/>
          </a:p>
        </p:txBody>
      </p:sp>
      <p:cxnSp>
        <p:nvCxnSpPr>
          <p:cNvPr id="39" name="Egyenes összekötő nyíllal 38"/>
          <p:cNvCxnSpPr/>
          <p:nvPr/>
        </p:nvCxnSpPr>
        <p:spPr>
          <a:xfrm>
            <a:off x="3326611" y="4416968"/>
            <a:ext cx="1300931" cy="33239"/>
          </a:xfrm>
          <a:prstGeom prst="straightConnector1">
            <a:avLst/>
          </a:prstGeom>
          <a:ln w="76200">
            <a:solidFill>
              <a:srgbClr val="0FF5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zövegdoboz 39"/>
          <p:cNvSpPr txBox="1"/>
          <p:nvPr/>
        </p:nvSpPr>
        <p:spPr>
          <a:xfrm>
            <a:off x="2194573" y="4219798"/>
            <a:ext cx="1104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hlinkClick r:id="rId10" action="ppaction://hlinksldjump"/>
              </a:rPr>
              <a:t>Memória</a:t>
            </a:r>
            <a:endParaRPr lang="hu-HU" dirty="0"/>
          </a:p>
        </p:txBody>
      </p:sp>
      <p:cxnSp>
        <p:nvCxnSpPr>
          <p:cNvPr id="56" name="Egyenes összekötő nyíllal 55"/>
          <p:cNvCxnSpPr/>
          <p:nvPr/>
        </p:nvCxnSpPr>
        <p:spPr>
          <a:xfrm flipH="1" flipV="1">
            <a:off x="8139293" y="2030482"/>
            <a:ext cx="702865" cy="42061"/>
          </a:xfrm>
          <a:prstGeom prst="straightConnector1">
            <a:avLst/>
          </a:prstGeom>
          <a:ln w="57150">
            <a:solidFill>
              <a:srgbClr val="0FF5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Szövegdoboz 59"/>
          <p:cNvSpPr txBox="1"/>
          <p:nvPr/>
        </p:nvSpPr>
        <p:spPr>
          <a:xfrm>
            <a:off x="8842158" y="1866157"/>
            <a:ext cx="92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hlinkClick r:id="rId11" action="ppaction://hlinksldjump"/>
              </a:rPr>
              <a:t>Gépház</a:t>
            </a:r>
            <a:endParaRPr lang="hu-HU" dirty="0"/>
          </a:p>
        </p:txBody>
      </p:sp>
      <p:sp>
        <p:nvSpPr>
          <p:cNvPr id="26" name="Szövegdoboz 25">
            <a:hlinkClick r:id="rId12" action="ppaction://hlinksldjump"/>
          </p:cNvPr>
          <p:cNvSpPr txBox="1"/>
          <p:nvPr/>
        </p:nvSpPr>
        <p:spPr>
          <a:xfrm>
            <a:off x="11070568" y="5736568"/>
            <a:ext cx="1121432" cy="112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32" name="Picture 6" descr="Képtalálat a következőre: „Vissza Gombok”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568" y="5736568"/>
            <a:ext cx="1121432" cy="112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5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latin typeface="+mn-lt"/>
              </a:rPr>
              <a:t>Számítógépem alkatrészei</a:t>
            </a:r>
            <a:endParaRPr lang="hu-HU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574800"/>
            <a:ext cx="10515600" cy="46021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hu-HU" dirty="0" smtClean="0"/>
              <a:t>Ami kell hozzá: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i="1" u="sng" dirty="0" smtClean="0"/>
              <a:t>Processzor</a:t>
            </a:r>
            <a:r>
              <a:rPr lang="hu-HU" b="1" i="1" u="sng" dirty="0" smtClean="0"/>
              <a:t>:</a:t>
            </a:r>
            <a:r>
              <a:rPr lang="hu-HU" b="1" dirty="0" smtClean="0"/>
              <a:t> </a:t>
            </a:r>
            <a:r>
              <a:rPr lang="hu-HU" dirty="0" smtClean="0"/>
              <a:t>Intel</a:t>
            </a:r>
            <a:r>
              <a:rPr lang="hu-HU" b="1" dirty="0"/>
              <a:t>® </a:t>
            </a:r>
            <a:r>
              <a:rPr lang="hu-HU" dirty="0" err="1"/>
              <a:t>Core</a:t>
            </a:r>
            <a:r>
              <a:rPr lang="hu-HU" b="1" dirty="0"/>
              <a:t>™ </a:t>
            </a:r>
            <a:r>
              <a:rPr lang="hu-HU" dirty="0" smtClean="0"/>
              <a:t>i5-6500</a:t>
            </a:r>
            <a:r>
              <a:rPr lang="hu-HU" b="1" dirty="0" smtClean="0"/>
              <a:t> </a:t>
            </a:r>
            <a:r>
              <a:rPr lang="hu-HU" b="1" dirty="0"/>
              <a:t> </a:t>
            </a:r>
            <a:r>
              <a:rPr lang="hu-HU" dirty="0" smtClean="0"/>
              <a:t>Processzor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i="1" u="sng" dirty="0" smtClean="0"/>
              <a:t>Alaplap:</a:t>
            </a:r>
            <a:r>
              <a:rPr lang="hu-HU" dirty="0" smtClean="0"/>
              <a:t> MSI B150M MORTAR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i="1" u="sng" dirty="0" smtClean="0"/>
              <a:t>Memória:</a:t>
            </a:r>
            <a:r>
              <a:rPr lang="hu-HU" dirty="0" smtClean="0"/>
              <a:t> </a:t>
            </a:r>
            <a:r>
              <a:rPr lang="hu-HU" dirty="0"/>
              <a:t>Kingston 2x4GB DDR4 2400MHz </a:t>
            </a:r>
            <a:r>
              <a:rPr lang="hu-HU" dirty="0" err="1"/>
              <a:t>HyperX</a:t>
            </a:r>
            <a:r>
              <a:rPr lang="hu-HU" dirty="0"/>
              <a:t> </a:t>
            </a:r>
            <a:r>
              <a:rPr lang="hu-HU" dirty="0" err="1"/>
              <a:t>Fury</a:t>
            </a:r>
            <a:r>
              <a:rPr lang="hu-HU" dirty="0"/>
              <a:t> Black </a:t>
            </a:r>
            <a:endParaRPr lang="hu-H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hu-HU" i="1" u="sng" dirty="0" smtClean="0"/>
              <a:t>Meghajtó: </a:t>
            </a:r>
            <a:r>
              <a:rPr lang="hu-HU" dirty="0"/>
              <a:t>Kingston 120GB </a:t>
            </a:r>
            <a:r>
              <a:rPr lang="hu-HU" dirty="0" err="1"/>
              <a:t>HyperX</a:t>
            </a:r>
            <a:r>
              <a:rPr lang="hu-HU" dirty="0"/>
              <a:t> </a:t>
            </a:r>
            <a:r>
              <a:rPr lang="hu-HU" dirty="0" err="1"/>
              <a:t>Fury</a:t>
            </a:r>
            <a:r>
              <a:rPr lang="hu-HU" dirty="0"/>
              <a:t> SHFS37A/120G </a:t>
            </a:r>
            <a:r>
              <a:rPr lang="hu-HU" dirty="0" smtClean="0"/>
              <a:t>SSD</a:t>
            </a:r>
            <a:endParaRPr lang="hu-HU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hu-HU" i="1" u="sng" dirty="0" smtClean="0"/>
              <a:t>Merevlemez:</a:t>
            </a:r>
            <a:r>
              <a:rPr lang="hu-HU" dirty="0" smtClean="0"/>
              <a:t> </a:t>
            </a:r>
            <a:r>
              <a:rPr lang="hu-HU" dirty="0"/>
              <a:t>Western Digital 1TB 64MB WD10EZEX</a:t>
            </a:r>
            <a:endParaRPr lang="hu-HU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hu-HU" i="1" u="sng" dirty="0" smtClean="0"/>
              <a:t>DVD író:</a:t>
            </a:r>
            <a:r>
              <a:rPr lang="hu-HU" dirty="0" smtClean="0"/>
              <a:t> Külső DVD írót használok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i="1" u="sng" dirty="0" err="1" smtClean="0"/>
              <a:t>Videókártya</a:t>
            </a:r>
            <a:r>
              <a:rPr lang="hu-HU" i="1" u="sng" dirty="0" smtClean="0"/>
              <a:t>:</a:t>
            </a:r>
            <a:r>
              <a:rPr lang="hu-HU" dirty="0" smtClean="0"/>
              <a:t> </a:t>
            </a:r>
            <a:r>
              <a:rPr lang="hu-HU" dirty="0" err="1"/>
              <a:t>Asus</a:t>
            </a:r>
            <a:r>
              <a:rPr lang="hu-HU" dirty="0"/>
              <a:t> GTX1050 TI OC 4GB DDR5 STRIX-GTX1050TI-O4G-GAMING </a:t>
            </a:r>
            <a:endParaRPr lang="hu-H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hu-HU" i="1" u="sng" dirty="0" smtClean="0"/>
              <a:t>Számítógépház:</a:t>
            </a:r>
            <a:r>
              <a:rPr lang="hu-HU" dirty="0" smtClean="0"/>
              <a:t> </a:t>
            </a:r>
            <a:r>
              <a:rPr lang="hu-HU" dirty="0" err="1"/>
              <a:t>Zalman</a:t>
            </a:r>
            <a:r>
              <a:rPr lang="hu-HU" dirty="0"/>
              <a:t> Z1</a:t>
            </a:r>
            <a:endParaRPr lang="hu-HU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hu-HU" i="1" u="sng" dirty="0" smtClean="0"/>
              <a:t>Tápegység:</a:t>
            </a:r>
            <a:r>
              <a:rPr lang="hu-HU" dirty="0" smtClean="0"/>
              <a:t> </a:t>
            </a:r>
            <a:r>
              <a:rPr lang="hu-HU" dirty="0"/>
              <a:t>FSP 600W FSP600-60AHBC </a:t>
            </a:r>
            <a:r>
              <a:rPr lang="hu-HU" dirty="0" smtClean="0"/>
              <a:t>85+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i="1" u="sng" dirty="0" smtClean="0"/>
              <a:t>Operációs rendszer</a:t>
            </a:r>
            <a:r>
              <a:rPr lang="hu-HU" dirty="0" smtClean="0"/>
              <a:t>: </a:t>
            </a:r>
            <a:r>
              <a:rPr lang="hu-HU" dirty="0"/>
              <a:t>Microsoft Windows 10 Home 64 bit HUN KW9-00135 OEM</a:t>
            </a:r>
            <a:endParaRPr lang="hu-H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hu-HU" i="1" u="sng" dirty="0"/>
              <a:t>Monitor</a:t>
            </a:r>
            <a:r>
              <a:rPr lang="hu-HU" dirty="0"/>
              <a:t>: </a:t>
            </a:r>
            <a:r>
              <a:rPr lang="hu-HU" dirty="0" err="1"/>
              <a:t>Asus</a:t>
            </a:r>
            <a:r>
              <a:rPr lang="hu-HU" dirty="0"/>
              <a:t> </a:t>
            </a:r>
            <a:r>
              <a:rPr lang="hu-HU" dirty="0" smtClean="0"/>
              <a:t>VS197De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i="1" u="sng" dirty="0"/>
              <a:t>Billentyűzet+egér</a:t>
            </a:r>
            <a:r>
              <a:rPr lang="hu-HU" dirty="0" smtClean="0"/>
              <a:t>: https</a:t>
            </a:r>
            <a:r>
              <a:rPr lang="hu-HU" dirty="0"/>
              <a:t>://www.pcx.hu/silverline-mms-8890-fekete-billentyuzet-eger-292880</a:t>
            </a:r>
            <a:r>
              <a:rPr lang="hu-HU" b="1" dirty="0" smtClean="0"/>
              <a:t/>
            </a:r>
            <a:br>
              <a:rPr lang="hu-HU" b="1" dirty="0" smtClean="0"/>
            </a:b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10190375" y="6176963"/>
            <a:ext cx="126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hlinkClick r:id="rId2" action="ppaction://hlinksldjump"/>
              </a:rPr>
              <a:t>Összköltség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1680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500" i="1" u="sng" dirty="0" smtClean="0">
                <a:latin typeface="+mn-lt"/>
              </a:rPr>
              <a:t>Processzor</a:t>
            </a:r>
            <a:r>
              <a:rPr lang="hu-HU" sz="3500" b="1" i="1" u="sng" dirty="0" smtClean="0">
                <a:latin typeface="+mn-lt"/>
              </a:rPr>
              <a:t>:</a:t>
            </a:r>
            <a:r>
              <a:rPr lang="hu-HU" sz="3500" b="1" dirty="0" smtClean="0">
                <a:latin typeface="+mn-lt"/>
              </a:rPr>
              <a:t> </a:t>
            </a:r>
            <a:r>
              <a:rPr lang="hu-HU" sz="3600" dirty="0" smtClean="0">
                <a:latin typeface="+mn-lt"/>
              </a:rPr>
              <a:t>Intel® </a:t>
            </a:r>
            <a:r>
              <a:rPr lang="hu-HU" sz="3600" dirty="0" err="1" smtClean="0">
                <a:latin typeface="+mn-lt"/>
              </a:rPr>
              <a:t>Core</a:t>
            </a:r>
            <a:r>
              <a:rPr lang="hu-HU" sz="3600" dirty="0" smtClean="0">
                <a:latin typeface="+mn-lt"/>
              </a:rPr>
              <a:t>™ i5-6500  Processzor</a:t>
            </a:r>
            <a:endParaRPr lang="hu-HU" sz="3600" dirty="0">
              <a:latin typeface="+mn-lt"/>
            </a:endParaRPr>
          </a:p>
        </p:txBody>
      </p:sp>
      <p:pic>
        <p:nvPicPr>
          <p:cNvPr id="1026" name="Picture 2" descr="Kapcsolódó ké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995" y="1695529"/>
            <a:ext cx="1379563" cy="103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pcsolódó ké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1232885" cy="123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éptalálat a következőre: „Vissza Gombok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568" y="5736568"/>
            <a:ext cx="1121432" cy="112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hlinkClick r:id="rId5" action="ppaction://hlinksldjump"/>
          </p:cNvPr>
          <p:cNvSpPr txBox="1"/>
          <p:nvPr/>
        </p:nvSpPr>
        <p:spPr>
          <a:xfrm>
            <a:off x="11070568" y="5491471"/>
            <a:ext cx="1121432" cy="112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113122" y="3879804"/>
            <a:ext cx="11240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A műveletek közben ne </a:t>
            </a:r>
            <a:r>
              <a:rPr lang="hu-HU" sz="3200" dirty="0" err="1" smtClean="0"/>
              <a:t>laggoljon</a:t>
            </a:r>
            <a:r>
              <a:rPr lang="hu-HU" sz="3200" dirty="0" smtClean="0"/>
              <a:t> és így </a:t>
            </a:r>
            <a:r>
              <a:rPr lang="hu-HU" sz="3200" dirty="0" err="1" smtClean="0"/>
              <a:t>megkönyítse</a:t>
            </a:r>
            <a:r>
              <a:rPr lang="hu-HU" sz="3200" dirty="0" smtClean="0"/>
              <a:t> a munkámat. Ez a processzor megfelel az elvárásaimnak.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212149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1. egyéni s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44E329"/>
      </a:hlink>
      <a:folHlink>
        <a:srgbClr val="256D25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1044</Words>
  <Application>Microsoft Office PowerPoint</Application>
  <PresentationFormat>Szélesvásznú</PresentationFormat>
  <Paragraphs>169</Paragraphs>
  <Slides>28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Viner Hand ITC</vt:lpstr>
      <vt:lpstr>Wingdings</vt:lpstr>
      <vt:lpstr>Office-téma</vt:lpstr>
      <vt:lpstr>Számítógépem videó vágáshoz</vt:lpstr>
      <vt:lpstr>Álmaim számítógépe!</vt:lpstr>
      <vt:lpstr>Nem is olyan egyszerű!</vt:lpstr>
      <vt:lpstr>Tartalomjegyzék</vt:lpstr>
      <vt:lpstr>Komplett gépem</vt:lpstr>
      <vt:lpstr>Költségvetés</vt:lpstr>
      <vt:lpstr>Számítógépem</vt:lpstr>
      <vt:lpstr>Számítógépem alkatrészei</vt:lpstr>
      <vt:lpstr>Processzor: Intel® Core™ i5-6500  Processzor</vt:lpstr>
      <vt:lpstr>Alaplap: MSI B150M MORTAR </vt:lpstr>
      <vt:lpstr>Memória: Kingston 2x4GB DDR4 2400MHz HyperX Fury</vt:lpstr>
      <vt:lpstr>Merevlemez SSD: Kingston 120GB HyperX Fury SHFS37A/120G SSD</vt:lpstr>
      <vt:lpstr>Merevlemez: Western Digital 1TB 64MB WD10EZEX</vt:lpstr>
      <vt:lpstr>Videókártya: Asus GTX1050 TI OC 4GB DDR5 STRIX-GTX1050TI-O4G-GAMING </vt:lpstr>
      <vt:lpstr>Számítógépház: Zalman Z1</vt:lpstr>
      <vt:lpstr>Tápegység: FSP 600W FSP600-60AHBC 85+</vt:lpstr>
      <vt:lpstr>Processzor vízhűtése</vt:lpstr>
      <vt:lpstr>Monitor: Asus VS197De</vt:lpstr>
      <vt:lpstr>Egér és billentyűzet</vt:lpstr>
      <vt:lpstr>Hangfal, hangszóró</vt:lpstr>
      <vt:lpstr>Szoftverek </vt:lpstr>
      <vt:lpstr>Ingyenes programok</vt:lpstr>
      <vt:lpstr>Képekhez forrás</vt:lpstr>
      <vt:lpstr>PowerPoint bemutató</vt:lpstr>
      <vt:lpstr>PowerPoint bemutató</vt:lpstr>
      <vt:lpstr>PowerPoint bemutató</vt:lpstr>
      <vt:lpstr>Vége?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Számítógép összeszerelése</dc:title>
  <dc:creator>ktanulo</dc:creator>
  <cp:lastModifiedBy>Windows-felhasználó</cp:lastModifiedBy>
  <cp:revision>98</cp:revision>
  <dcterms:created xsi:type="dcterms:W3CDTF">2017-02-07T06:31:18Z</dcterms:created>
  <dcterms:modified xsi:type="dcterms:W3CDTF">2017-02-16T13:44:30Z</dcterms:modified>
</cp:coreProperties>
</file>