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0"/>
  </p:notesMasterIdLst>
  <p:sldIdLst>
    <p:sldId id="256" r:id="rId2"/>
    <p:sldId id="281" r:id="rId3"/>
    <p:sldId id="257" r:id="rId4"/>
    <p:sldId id="266" r:id="rId5"/>
    <p:sldId id="258" r:id="rId6"/>
    <p:sldId id="267" r:id="rId7"/>
    <p:sldId id="259" r:id="rId8"/>
    <p:sldId id="260" r:id="rId9"/>
    <p:sldId id="269" r:id="rId10"/>
    <p:sldId id="274" r:id="rId11"/>
    <p:sldId id="275" r:id="rId12"/>
    <p:sldId id="261" r:id="rId13"/>
    <p:sldId id="262" r:id="rId14"/>
    <p:sldId id="272" r:id="rId15"/>
    <p:sldId id="263" r:id="rId16"/>
    <p:sldId id="270" r:id="rId17"/>
    <p:sldId id="264" r:id="rId18"/>
    <p:sldId id="271" r:id="rId19"/>
    <p:sldId id="265" r:id="rId20"/>
    <p:sldId id="273" r:id="rId21"/>
    <p:sldId id="283" r:id="rId22"/>
    <p:sldId id="282" r:id="rId23"/>
    <p:sldId id="276" r:id="rId24"/>
    <p:sldId id="277" r:id="rId25"/>
    <p:sldId id="278" r:id="rId26"/>
    <p:sldId id="279" r:id="rId27"/>
    <p:sldId id="280" r:id="rId28"/>
    <p:sldId id="268" r:id="rId2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1FD"/>
    <a:srgbClr val="0F54DF"/>
    <a:srgbClr val="8BB7FF"/>
    <a:srgbClr val="71A0FF"/>
    <a:srgbClr val="0E4ECE"/>
    <a:srgbClr val="0F53DB"/>
    <a:srgbClr val="FF6699"/>
    <a:srgbClr val="FF9900"/>
    <a:srgbClr val="CC9900"/>
    <a:srgbClr val="FE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5" autoAdjust="0"/>
    <p:restoredTop sz="96834" autoAdjust="0"/>
  </p:normalViewPr>
  <p:slideViewPr>
    <p:cSldViewPr snapToGrid="0">
      <p:cViewPr varScale="1">
        <p:scale>
          <a:sx n="82" d="100"/>
          <a:sy n="82" d="100"/>
        </p:scale>
        <p:origin x="67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CE03D-92D5-4E0A-ABFC-E036F8837304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9113-E419-4554-988B-7022EE746E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497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9113-E419-4554-988B-7022EE746E3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510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9113-E419-4554-988B-7022EE746E3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141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Mire </a:t>
            </a:r>
            <a:r>
              <a:rPr lang="en-US" dirty="0" err="1"/>
              <a:t>jó</a:t>
            </a:r>
            <a:r>
              <a:rPr lang="en-US" dirty="0"/>
              <a:t> a </a:t>
            </a:r>
            <a:r>
              <a:rPr lang="en-US" dirty="0" err="1"/>
              <a:t>videókártya</a:t>
            </a:r>
            <a:r>
              <a:rPr lang="en-US" dirty="0"/>
              <a:t>? (!!!)</a:t>
            </a:r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9113-E419-4554-988B-7022EE746E3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044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60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1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47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96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904" y="1426368"/>
            <a:ext cx="10358895" cy="4748213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hu-HU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761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947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4904" y="1423987"/>
            <a:ext cx="5024895" cy="4752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23987"/>
            <a:ext cx="5181600" cy="4752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841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904" y="365125"/>
            <a:ext cx="1036048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905" y="1681163"/>
            <a:ext cx="50026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4905" y="2505075"/>
            <a:ext cx="500267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383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13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905" y="365760"/>
            <a:ext cx="10358895" cy="5814377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2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66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/>
          <a:lstStyle/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80A0C9-ED02-45D2-993C-791076FA92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38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4905" y="361672"/>
            <a:ext cx="10358895" cy="879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905" y="1429573"/>
            <a:ext cx="10358895" cy="474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4905" y="6356350"/>
            <a:ext cx="2586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297C7-7461-42E5-929D-BCB890E54A03}" type="datetimeFigureOut">
              <a:rPr lang="hu-HU" smtClean="0"/>
              <a:t>2017.02.16.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0A0C9-ED02-45D2-993C-791076FA92A3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0314112" y="1"/>
            <a:ext cx="1877888" cy="1152524"/>
            <a:chOff x="10314112" y="1"/>
            <a:chExt cx="1877888" cy="1152524"/>
          </a:xfrm>
        </p:grpSpPr>
        <p:pic>
          <p:nvPicPr>
            <p:cNvPr id="7" name="Graphic 6" descr="Computer"/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t="19100" b="19527"/>
            <a:stretch/>
          </p:blipFill>
          <p:spPr>
            <a:xfrm>
              <a:off x="10314112" y="1"/>
              <a:ext cx="1877888" cy="1152524"/>
            </a:xfrm>
            <a:prstGeom prst="rect">
              <a:avLst/>
            </a:prstGeom>
          </p:spPr>
        </p:pic>
        <p:pic>
          <p:nvPicPr>
            <p:cNvPr id="8" name="Graphic 7" descr="Game controller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0583007" y="92075"/>
              <a:ext cx="708881" cy="708881"/>
            </a:xfrm>
            <a:prstGeom prst="rect">
              <a:avLst/>
            </a:prstGeom>
          </p:spPr>
        </p:pic>
      </p:grpSp>
      <p:pic>
        <p:nvPicPr>
          <p:cNvPr id="10" name="Graphic 9" descr="Radio microphone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23611" r="22223"/>
          <a:stretch/>
        </p:blipFill>
        <p:spPr>
          <a:xfrm>
            <a:off x="10247649" y="583468"/>
            <a:ext cx="335358" cy="619123"/>
          </a:xfrm>
          <a:prstGeom prst="rect">
            <a:avLst/>
          </a:prstGeom>
          <a:effectLst>
            <a:glow rad="63500">
              <a:schemeClr val="bg1">
                <a:lumMod val="75000"/>
                <a:alpha val="80000"/>
              </a:schemeClr>
            </a:glow>
          </a:effectLst>
        </p:spPr>
      </p:pic>
      <p:pic>
        <p:nvPicPr>
          <p:cNvPr id="11" name="Graphic 10" descr="Speakers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807304" y="642174"/>
            <a:ext cx="1031081" cy="1031081"/>
          </a:xfrm>
          <a:prstGeom prst="rect">
            <a:avLst/>
          </a:prstGeom>
          <a:effectLst>
            <a:glow rad="63500">
              <a:schemeClr val="bg1">
                <a:lumMod val="75000"/>
                <a:alpha val="80000"/>
              </a:schemeClr>
            </a:glow>
          </a:effectLst>
        </p:spPr>
      </p:pic>
      <p:sp>
        <p:nvSpPr>
          <p:cNvPr id="15" name="Flowchart: Manual Input 14"/>
          <p:cNvSpPr/>
          <p:nvPr userDrawn="1"/>
        </p:nvSpPr>
        <p:spPr>
          <a:xfrm rot="16200000" flipV="1">
            <a:off x="-2711112" y="3151982"/>
            <a:ext cx="6858000" cy="55403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90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8907 h 10000"/>
              <a:gd name="connsiteX0" fmla="*/ 0 w 10000"/>
              <a:gd name="connsiteY0" fmla="*/ 698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69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698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698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5377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007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5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D47BB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D47BB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D47BB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D47BB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D47BB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i1.wp.com/blog.documentfoundation.org/wp-content/uploads/2017/02/LibreOffice-53-banner-big.png?ssl=1" TargetMode="External"/><Relationship Id="rId13" Type="http://schemas.openxmlformats.org/officeDocument/2006/relationships/hyperlink" Target="http://www.thinkcomputers.org/reviews/corsair_tx850/5.jpg" TargetMode="External"/><Relationship Id="rId18" Type="http://schemas.openxmlformats.org/officeDocument/2006/relationships/hyperlink" Target="http://www.gigabyte.com/FileUpload/Product/2/5485/20150721133805_src.png" TargetMode="External"/><Relationship Id="rId26" Type="http://schemas.openxmlformats.org/officeDocument/2006/relationships/hyperlink" Target="https://www.quietpc.com/images/products/corsair-ddr4-2x16gb-large.jpg" TargetMode="External"/><Relationship Id="rId3" Type="http://schemas.openxmlformats.org/officeDocument/2006/relationships/hyperlink" Target="https://4.bp.blogspot.com/-DyiAyyLceEk/Vvn3fj2z2qI/AAAAAAAAXVU/DcY21JL5wes9FEgbrQLMct_xDmfb5QsIw/s1600/OpenShot-2-0-7-Logo.png" TargetMode="External"/><Relationship Id="rId21" Type="http://schemas.openxmlformats.org/officeDocument/2006/relationships/hyperlink" Target="http://www.bestthinbezelmonitor.com/wp-content/uploads/2016/04/Dell-Ultrasharp-U2417HJ-Review.jpg" TargetMode="External"/><Relationship Id="rId7" Type="http://schemas.openxmlformats.org/officeDocument/2006/relationships/hyperlink" Target="http://tech2.hu/wp-content/uploads/2016/12/office.png" TargetMode="External"/><Relationship Id="rId12" Type="http://schemas.openxmlformats.org/officeDocument/2006/relationships/hyperlink" Target="https://s3.amazonaws.com/digitaltrends-uploads-prod/2015/06/Acer-S277HK-4K-monitor-hero-v2.jpg" TargetMode="External"/><Relationship Id="rId17" Type="http://schemas.openxmlformats.org/officeDocument/2006/relationships/hyperlink" Target="http://www.gigabyte.com/FileUpload/Product/2/5485/20150721133755_src.png" TargetMode="External"/><Relationship Id="rId25" Type="http://schemas.openxmlformats.org/officeDocument/2006/relationships/hyperlink" Target="http://www.gskill.com/img/pr/TZR/TZ%20RGB5.jpg" TargetMode="External"/><Relationship Id="rId2" Type="http://schemas.openxmlformats.org/officeDocument/2006/relationships/hyperlink" Target="http://news.doddleme.com/wp-content/uploads/2014/04/sony-vegas-pro-13-family.png" TargetMode="External"/><Relationship Id="rId16" Type="http://schemas.openxmlformats.org/officeDocument/2006/relationships/hyperlink" Target="http://images.hardwarecanucks.com/image/skymtl/CPU/FX-9590/FX-9590-1.jpg" TargetMode="External"/><Relationship Id="rId20" Type="http://schemas.openxmlformats.org/officeDocument/2006/relationships/hyperlink" Target="https://www.msi.com/asset/resize/image/global/product/product_3_20160913143822_57d79ede0ef8a.png62405b38c58fe0f07fcef2367d8a9ba1/1024.png" TargetMode="External"/><Relationship Id="rId29" Type="http://schemas.openxmlformats.org/officeDocument/2006/relationships/hyperlink" Target="https://d1rktuf34l9h2g.cloudfront.net/3/30/30be930e_MZVKW1T0HMLH-00000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.ytimg.com/vi/T7ZqdzO4cm4/maxresdefault.jpg" TargetMode="External"/><Relationship Id="rId11" Type="http://schemas.openxmlformats.org/officeDocument/2006/relationships/hyperlink" Target="https://www-ssl.intel.com/content/dam/www/global/badges/badge-7th-gen-core-family-left-facing.png" TargetMode="External"/><Relationship Id="rId24" Type="http://schemas.openxmlformats.org/officeDocument/2006/relationships/hyperlink" Target="https://images-na.ssl-images-amazon.com/images/I/71f2KxYCSfL._SL1500_.jpg" TargetMode="External"/><Relationship Id="rId32" Type="http://schemas.openxmlformats.org/officeDocument/2006/relationships/hyperlink" Target="http://www.bestthinbezelmonitor.com/dell-ultrasharp-u2417hj-review/" TargetMode="External"/><Relationship Id="rId5" Type="http://schemas.openxmlformats.org/officeDocument/2006/relationships/hyperlink" Target="https://blogs.adobe.com/creativecloud/files/2017/01/premiere_pro_cc_logo_no_shadow_1024px.png" TargetMode="External"/><Relationship Id="rId15" Type="http://schemas.openxmlformats.org/officeDocument/2006/relationships/hyperlink" Target="https://www.pcper.com/files/imagecache/article_max_width/review/2015-09-29/DSC_0770.jpg" TargetMode="External"/><Relationship Id="rId23" Type="http://schemas.openxmlformats.org/officeDocument/2006/relationships/hyperlink" Target="http://www.gigabyte.com/FileUpload/Product/2/5774/20160308142135_big.png" TargetMode="External"/><Relationship Id="rId28" Type="http://schemas.openxmlformats.org/officeDocument/2006/relationships/hyperlink" Target="http://ats.avnet.com/na/en-us/suppliers/GCC/PublishingImages/Seagate/Ironwolf%20image.jpg" TargetMode="External"/><Relationship Id="rId10" Type="http://schemas.openxmlformats.org/officeDocument/2006/relationships/hyperlink" Target="https://cdn.shopify.com/s/files/1/0725/0415/files/nvidia_logo_horizontal.png?10377618824155358143" TargetMode="External"/><Relationship Id="rId19" Type="http://schemas.openxmlformats.org/officeDocument/2006/relationships/hyperlink" Target="https://www.msi.com/asset/resize/image/global/product/product_3_20160809140657_57a973015544c.png62405b38c58fe0f07fcef2367d8a9ba1/1024.png" TargetMode="External"/><Relationship Id="rId31" Type="http://schemas.openxmlformats.org/officeDocument/2006/relationships/hyperlink" Target="http://www.gigabyte.com/FileUpload/Product/3/6051/20161017191726_big.png" TargetMode="External"/><Relationship Id="rId4" Type="http://schemas.openxmlformats.org/officeDocument/2006/relationships/hyperlink" Target="https://upload.wikimedia.org/wikipedia/en/9/9f/2015_Final_Cut_Pro_Logo.png" TargetMode="External"/><Relationship Id="rId9" Type="http://schemas.openxmlformats.org/officeDocument/2006/relationships/hyperlink" Target="http://www.clipartkid.com/images/298/linda-s-daily-living-skills-finding-a-balance-between-remediation-and-A9kq8V-clipart.png" TargetMode="External"/><Relationship Id="rId14" Type="http://schemas.openxmlformats.org/officeDocument/2006/relationships/hyperlink" Target="https://s3.amazonaws.com/digitaltrends-uploads-prod/2015/05/ram.jpg" TargetMode="External"/><Relationship Id="rId22" Type="http://schemas.openxmlformats.org/officeDocument/2006/relationships/hyperlink" Target="https://www.bhphotovideo.com/images/images1000x1000/dell_u2417hj_24_widescreen_led_1225357.jpg" TargetMode="External"/><Relationship Id="rId27" Type="http://schemas.openxmlformats.org/officeDocument/2006/relationships/hyperlink" Target="https://i.ytimg.com/vi/gp7Sa6De4Ac/maxresdefault.jpg" TargetMode="External"/><Relationship Id="rId30" Type="http://schemas.openxmlformats.org/officeDocument/2006/relationships/hyperlink" Target="http://www.gigabyte.com/FileUpload/Product/3/5978/20160721193143_big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blogs.adobe.com/creativecloud/files/2017/01/premiere_pro_cc_logo_no_shadow_1024px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84954" y="3419454"/>
            <a:ext cx="1388013" cy="13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en/9/9f/2015_Final_Cut_Pro_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45586" y="4968316"/>
            <a:ext cx="1388004" cy="13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4.bp.blogspot.com/-DyiAyyLceEk/Vvn3fj2z2qI/AAAAAAAAXVU/DcY21JL5wes9FEgbrQLMct_xDmfb5QsIw/s1600/OpenShot-2-0-7-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4071" y="321721"/>
            <a:ext cx="4550837" cy="138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news.doddleme.com/wp-content/uploads/2014/04/sony-vegas-pro-13-family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7699" y="1870584"/>
            <a:ext cx="3581969" cy="13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4672" y="2600325"/>
            <a:ext cx="4948428" cy="2651200"/>
          </a:xfrm>
        </p:spPr>
        <p:txBody>
          <a:bodyPr anchor="t">
            <a:normAutofit/>
          </a:bodyPr>
          <a:lstStyle/>
          <a:p>
            <a:pPr algn="l"/>
            <a:r>
              <a:rPr lang="hu-HU" sz="5400" dirty="0">
                <a:solidFill>
                  <a:schemeClr val="bg1"/>
                </a:solidFill>
              </a:rPr>
              <a:t>Ilyen számítógépet szeretnék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04672" y="993852"/>
            <a:ext cx="4167376" cy="1462124"/>
          </a:xfrm>
        </p:spPr>
        <p:txBody>
          <a:bodyPr anchor="b">
            <a:noAutofit/>
          </a:bodyPr>
          <a:lstStyle/>
          <a:p>
            <a:pPr algn="l">
              <a:lnSpc>
                <a:spcPct val="70000"/>
              </a:lnSpc>
            </a:pPr>
            <a:r>
              <a:rPr lang="hu-HU" sz="1600" dirty="0">
                <a:solidFill>
                  <a:schemeClr val="bg1"/>
                </a:solidFill>
              </a:rPr>
              <a:t>Készítette: Majzik Bendegúz</a:t>
            </a:r>
          </a:p>
          <a:p>
            <a:pPr algn="l">
              <a:lnSpc>
                <a:spcPct val="70000"/>
              </a:lnSpc>
            </a:pPr>
            <a:r>
              <a:rPr lang="hu-HU" sz="1600" dirty="0">
                <a:solidFill>
                  <a:schemeClr val="bg1"/>
                </a:solidFill>
              </a:rPr>
              <a:t>Felkészítő tanár: </a:t>
            </a:r>
            <a:r>
              <a:rPr lang="hu-HU" sz="1600" dirty="0" err="1">
                <a:solidFill>
                  <a:schemeClr val="bg1"/>
                </a:solidFill>
              </a:rPr>
              <a:t>Komoróczy</a:t>
            </a:r>
            <a:r>
              <a:rPr lang="hu-HU" sz="1600" dirty="0">
                <a:solidFill>
                  <a:schemeClr val="bg1"/>
                </a:solidFill>
              </a:rPr>
              <a:t> Tamásné</a:t>
            </a:r>
          </a:p>
          <a:p>
            <a:pPr algn="l">
              <a:lnSpc>
                <a:spcPct val="70000"/>
              </a:lnSpc>
            </a:pPr>
            <a:r>
              <a:rPr lang="hu-HU" sz="1600" dirty="0">
                <a:solidFill>
                  <a:schemeClr val="bg1"/>
                </a:solidFill>
              </a:rPr>
              <a:t>Nyíregyházi Vasvári Pál Gimnázium</a:t>
            </a:r>
          </a:p>
          <a:p>
            <a:pPr algn="l">
              <a:lnSpc>
                <a:spcPct val="70000"/>
              </a:lnSpc>
            </a:pPr>
            <a:r>
              <a:rPr lang="hu-HU" sz="1600" dirty="0">
                <a:solidFill>
                  <a:schemeClr val="bg1"/>
                </a:solidFill>
              </a:rPr>
              <a:t>4400. Nyíregyháza, Kiss Ernő utca 8.</a:t>
            </a:r>
          </a:p>
        </p:txBody>
      </p:sp>
    </p:spTree>
    <p:extLst>
      <p:ext uri="{BB962C8B-B14F-4D97-AF65-F5344CB8AC3E}">
        <p14:creationId xmlns:p14="http://schemas.microsoft.com/office/powerpoint/2010/main" val="422918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igabyte.com/FileUpload/Product/3/6051/20161017191726_bi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/>
          <a:stretch/>
        </p:blipFill>
        <p:spPr bwMode="auto">
          <a:xfrm>
            <a:off x="7645725" y="0"/>
            <a:ext cx="4441500" cy="40049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igabyte.com/FileUpload/Product/3/5978/20160721193143_bi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 b="6224"/>
          <a:stretch/>
        </p:blipFill>
        <p:spPr bwMode="auto">
          <a:xfrm>
            <a:off x="5943600" y="2614801"/>
            <a:ext cx="4897356" cy="41193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GIGABYTE</a:t>
            </a:r>
            <a:r>
              <a:rPr lang="en-US" dirty="0"/>
              <a:t> GeForce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94904" y="1426368"/>
            <a:ext cx="5015371" cy="4748213"/>
          </a:xfrm>
        </p:spPr>
        <p:txBody>
          <a:bodyPr>
            <a:normAutofit/>
          </a:bodyPr>
          <a:lstStyle/>
          <a:p>
            <a:pPr algn="just"/>
            <a:r>
              <a:rPr lang="en-US" dirty="0" err="1"/>
              <a:t>Amint</a:t>
            </a:r>
            <a:r>
              <a:rPr lang="en-US" dirty="0"/>
              <a:t> </a:t>
            </a:r>
            <a:r>
              <a:rPr lang="en-US" dirty="0" err="1"/>
              <a:t>azt</a:t>
            </a:r>
            <a:r>
              <a:rPr lang="en-US" dirty="0"/>
              <a:t> a </a:t>
            </a:r>
            <a:r>
              <a:rPr lang="en-US" dirty="0" err="1"/>
              <a:t>cím</a:t>
            </a:r>
            <a:r>
              <a:rPr lang="en-US" dirty="0"/>
              <a:t> is </a:t>
            </a:r>
            <a:r>
              <a:rPr lang="en-US" dirty="0" err="1"/>
              <a:t>sugallja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nVidia</a:t>
            </a:r>
            <a:r>
              <a:rPr lang="en-US" dirty="0"/>
              <a:t> GPU-s </a:t>
            </a:r>
            <a:r>
              <a:rPr lang="en-US" dirty="0" err="1"/>
              <a:t>kártya</a:t>
            </a:r>
            <a:r>
              <a:rPr lang="en-US" dirty="0"/>
              <a:t>, </a:t>
            </a:r>
            <a:r>
              <a:rPr lang="en-US" dirty="0" err="1"/>
              <a:t>méghozzá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egyik</a:t>
            </a:r>
            <a:r>
              <a:rPr lang="en-US" dirty="0"/>
              <a:t> </a:t>
            </a:r>
            <a:r>
              <a:rPr lang="en-US" dirty="0" err="1"/>
              <a:t>modell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GTX 1050 </a:t>
            </a:r>
            <a:r>
              <a:rPr lang="en-US" dirty="0" err="1"/>
              <a:t>Ti</a:t>
            </a:r>
            <a:r>
              <a:rPr lang="en-US" dirty="0"/>
              <a:t>, </a:t>
            </a:r>
            <a:r>
              <a:rPr lang="en-US" dirty="0" err="1"/>
              <a:t>mely</a:t>
            </a:r>
            <a:r>
              <a:rPr lang="en-US" dirty="0"/>
              <a:t> 4GB GDDR5-ös </a:t>
            </a:r>
            <a:r>
              <a:rPr lang="en-US" dirty="0" err="1"/>
              <a:t>vRAM-ot</a:t>
            </a:r>
            <a:r>
              <a:rPr lang="en-US" dirty="0"/>
              <a:t> </a:t>
            </a:r>
            <a:r>
              <a:rPr lang="en-US" dirty="0" err="1"/>
              <a:t>kapott</a:t>
            </a:r>
            <a:r>
              <a:rPr lang="en-US" dirty="0"/>
              <a:t>, 128 bites </a:t>
            </a:r>
            <a:r>
              <a:rPr lang="en-US" dirty="0" err="1"/>
              <a:t>sávszélességgel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középkategóriás</a:t>
            </a:r>
            <a:r>
              <a:rPr lang="en-US" dirty="0"/>
              <a:t> </a:t>
            </a:r>
            <a:r>
              <a:rPr lang="en-US" dirty="0" err="1"/>
              <a:t>kártya</a:t>
            </a:r>
            <a:r>
              <a:rPr lang="en-US" dirty="0"/>
              <a:t>. </a:t>
            </a:r>
          </a:p>
          <a:p>
            <a:pPr algn="just"/>
            <a:r>
              <a:rPr lang="en-US" dirty="0"/>
              <a:t>A </a:t>
            </a:r>
            <a:r>
              <a:rPr lang="en-US" dirty="0" err="1"/>
              <a:t>másik</a:t>
            </a:r>
            <a:r>
              <a:rPr lang="en-US" dirty="0"/>
              <a:t>, </a:t>
            </a:r>
            <a:r>
              <a:rPr lang="en-US" dirty="0" err="1"/>
              <a:t>kicsivel</a:t>
            </a:r>
            <a:r>
              <a:rPr lang="en-US" dirty="0"/>
              <a:t> </a:t>
            </a:r>
            <a:r>
              <a:rPr lang="en-US" dirty="0" err="1"/>
              <a:t>drágább</a:t>
            </a:r>
            <a:r>
              <a:rPr lang="en-US" dirty="0"/>
              <a:t> </a:t>
            </a:r>
            <a:r>
              <a:rPr lang="en-US" dirty="0" err="1"/>
              <a:t>alternatíva</a:t>
            </a:r>
            <a:r>
              <a:rPr lang="en-US" dirty="0"/>
              <a:t> a GTX 1060 WINDFORCE OC, </a:t>
            </a:r>
            <a:r>
              <a:rPr lang="en-US" dirty="0" err="1"/>
              <a:t>mely</a:t>
            </a:r>
            <a:r>
              <a:rPr lang="en-US" dirty="0"/>
              <a:t> 6GB </a:t>
            </a:r>
            <a:r>
              <a:rPr lang="en-US" dirty="0" err="1"/>
              <a:t>szintén</a:t>
            </a:r>
            <a:r>
              <a:rPr lang="en-US" dirty="0"/>
              <a:t> GDDR5-ös </a:t>
            </a:r>
            <a:r>
              <a:rPr lang="en-US" dirty="0" err="1"/>
              <a:t>memóriával</a:t>
            </a:r>
            <a:r>
              <a:rPr lang="en-US" dirty="0"/>
              <a:t>, 192 bites </a:t>
            </a:r>
            <a:r>
              <a:rPr lang="en-US" dirty="0" err="1"/>
              <a:t>sávszélességgel</a:t>
            </a:r>
            <a:r>
              <a:rPr lang="en-US" dirty="0"/>
              <a:t> </a:t>
            </a:r>
            <a:r>
              <a:rPr lang="en-US" dirty="0" err="1"/>
              <a:t>rendlkezik</a:t>
            </a:r>
            <a:r>
              <a:rPr lang="en-US" dirty="0"/>
              <a:t>. </a:t>
            </a:r>
            <a:endParaRPr lang="hu-HU" dirty="0"/>
          </a:p>
        </p:txBody>
      </p:sp>
      <p:sp>
        <p:nvSpPr>
          <p:cNvPr id="7" name="Rechteck 6"/>
          <p:cNvSpPr/>
          <p:nvPr/>
        </p:nvSpPr>
        <p:spPr>
          <a:xfrm>
            <a:off x="3938703" y="5851415"/>
            <a:ext cx="4009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felső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képen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GTX 1050-es,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alsón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pedig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GTX1060-as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látható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84546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memória</a:t>
            </a:r>
            <a:r>
              <a:rPr lang="en-US" dirty="0"/>
              <a:t> </a:t>
            </a:r>
            <a:r>
              <a:rPr lang="en-US" dirty="0" err="1"/>
              <a:t>fontos</a:t>
            </a:r>
            <a:r>
              <a:rPr lang="en-US" dirty="0"/>
              <a:t> </a:t>
            </a:r>
            <a:r>
              <a:rPr lang="en-US" dirty="0" err="1"/>
              <a:t>tulajdonságai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/>
              <a:t>Sávszélesség</a:t>
            </a:r>
            <a:r>
              <a:rPr lang="en-US" dirty="0"/>
              <a:t>: a </a:t>
            </a:r>
            <a:r>
              <a:rPr lang="en-US" dirty="0" err="1"/>
              <a:t>memória</a:t>
            </a:r>
            <a:r>
              <a:rPr lang="en-US" dirty="0"/>
              <a:t> </a:t>
            </a:r>
            <a:r>
              <a:rPr lang="en-US" dirty="0" err="1"/>
              <a:t>által</a:t>
            </a:r>
            <a:r>
              <a:rPr lang="en-US" dirty="0"/>
              <a:t> </a:t>
            </a:r>
            <a:r>
              <a:rPr lang="en-US" dirty="0" err="1"/>
              <a:t>egyszerre</a:t>
            </a:r>
            <a:r>
              <a:rPr lang="en-US" dirty="0"/>
              <a:t> </a:t>
            </a:r>
            <a:r>
              <a:rPr lang="en-US" dirty="0" err="1"/>
              <a:t>elküldött</a:t>
            </a:r>
            <a:r>
              <a:rPr lang="en-US" dirty="0"/>
              <a:t> </a:t>
            </a:r>
            <a:r>
              <a:rPr lang="en-US" dirty="0" err="1"/>
              <a:t>adatok</a:t>
            </a:r>
            <a:r>
              <a:rPr lang="en-US" dirty="0"/>
              <a:t> </a:t>
            </a:r>
            <a:r>
              <a:rPr lang="en-US" dirty="0" err="1"/>
              <a:t>mennyisége</a:t>
            </a:r>
            <a:r>
              <a:rPr lang="en-US" dirty="0"/>
              <a:t>, </a:t>
            </a:r>
            <a:r>
              <a:rPr lang="en-US" dirty="0" err="1"/>
              <a:t>nagyban</a:t>
            </a:r>
            <a:r>
              <a:rPr lang="en-US" dirty="0"/>
              <a:t> </a:t>
            </a:r>
            <a:r>
              <a:rPr lang="en-US" dirty="0" err="1"/>
              <a:t>meghatározza</a:t>
            </a:r>
            <a:r>
              <a:rPr lang="en-US" dirty="0"/>
              <a:t> a </a:t>
            </a:r>
            <a:r>
              <a:rPr lang="en-US" dirty="0" err="1"/>
              <a:t>sebességét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Késleltetés</a:t>
            </a:r>
            <a:r>
              <a:rPr lang="en-US" dirty="0"/>
              <a:t> (</a:t>
            </a:r>
            <a:r>
              <a:rPr lang="en-US" dirty="0" err="1"/>
              <a:t>CL</a:t>
            </a:r>
            <a:r>
              <a:rPr lang="en-US" i="1" dirty="0" err="1"/>
              <a:t>x</a:t>
            </a:r>
            <a:r>
              <a:rPr lang="en-US" dirty="0"/>
              <a:t>): </a:t>
            </a:r>
            <a:r>
              <a:rPr lang="en-US" dirty="0" err="1"/>
              <a:t>Két</a:t>
            </a:r>
            <a:r>
              <a:rPr lang="en-US" dirty="0"/>
              <a:t> </a:t>
            </a:r>
            <a:r>
              <a:rPr lang="en-US" dirty="0" err="1"/>
              <a:t>esemény</a:t>
            </a:r>
            <a:r>
              <a:rPr lang="en-US" dirty="0"/>
              <a:t> </a:t>
            </a:r>
            <a:r>
              <a:rPr lang="en-US" dirty="0" err="1"/>
              <a:t>között</a:t>
            </a:r>
            <a:r>
              <a:rPr lang="en-US" dirty="0"/>
              <a:t> </a:t>
            </a:r>
            <a:r>
              <a:rPr lang="en-US" dirty="0" err="1"/>
              <a:t>eltelt</a:t>
            </a:r>
            <a:r>
              <a:rPr lang="en-US" dirty="0"/>
              <a:t> </a:t>
            </a:r>
            <a:r>
              <a:rPr lang="en-US" dirty="0" err="1"/>
              <a:t>idő</a:t>
            </a:r>
            <a:r>
              <a:rPr lang="en-US" dirty="0"/>
              <a:t>: a </a:t>
            </a:r>
            <a:r>
              <a:rPr lang="en-US" dirty="0" err="1"/>
              <a:t>pillanat</a:t>
            </a:r>
            <a:r>
              <a:rPr lang="en-US" dirty="0"/>
              <a:t>, </a:t>
            </a:r>
            <a:r>
              <a:rPr lang="en-US" dirty="0" err="1"/>
              <a:t>amikor</a:t>
            </a:r>
            <a:r>
              <a:rPr lang="en-US" dirty="0"/>
              <a:t> a </a:t>
            </a:r>
            <a:r>
              <a:rPr lang="en-US" dirty="0" err="1"/>
              <a:t>memória</a:t>
            </a:r>
            <a:r>
              <a:rPr lang="en-US" dirty="0"/>
              <a:t> </a:t>
            </a:r>
            <a:r>
              <a:rPr lang="en-US" dirty="0" err="1"/>
              <a:t>vezérlője</a:t>
            </a:r>
            <a:r>
              <a:rPr lang="en-US" dirty="0"/>
              <a:t> “</a:t>
            </a:r>
            <a:r>
              <a:rPr lang="en-US" dirty="0" err="1"/>
              <a:t>megmondja</a:t>
            </a:r>
            <a:r>
              <a:rPr lang="en-US" dirty="0"/>
              <a:t>” a </a:t>
            </a:r>
            <a:r>
              <a:rPr lang="en-US" dirty="0" err="1"/>
              <a:t>modulnak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melyik</a:t>
            </a:r>
            <a:r>
              <a:rPr lang="en-US" dirty="0"/>
              <a:t> </a:t>
            </a:r>
            <a:r>
              <a:rPr lang="en-US" dirty="0" err="1"/>
              <a:t>celláját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 </a:t>
            </a:r>
            <a:r>
              <a:rPr lang="en-US" dirty="0" err="1"/>
              <a:t>elérni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pillanat</a:t>
            </a:r>
            <a:r>
              <a:rPr lang="en-US" dirty="0"/>
              <a:t>, </a:t>
            </a:r>
            <a:r>
              <a:rPr lang="en-US" dirty="0" err="1"/>
              <a:t>amikor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adott</a:t>
            </a:r>
            <a:r>
              <a:rPr lang="en-US" dirty="0"/>
              <a:t> </a:t>
            </a:r>
            <a:r>
              <a:rPr lang="en-US" dirty="0" err="1"/>
              <a:t>adat</a:t>
            </a:r>
            <a:r>
              <a:rPr lang="en-US" dirty="0"/>
              <a:t> </a:t>
            </a:r>
            <a:r>
              <a:rPr lang="en-US" dirty="0" err="1"/>
              <a:t>elér</a:t>
            </a:r>
            <a:r>
              <a:rPr lang="en-US" dirty="0"/>
              <a:t> a </a:t>
            </a:r>
            <a:r>
              <a:rPr lang="en-US" dirty="0" err="1"/>
              <a:t>memória</a:t>
            </a:r>
            <a:r>
              <a:rPr lang="en-US" dirty="0"/>
              <a:t> </a:t>
            </a:r>
            <a:r>
              <a:rPr lang="en-US" dirty="0" err="1"/>
              <a:t>kimeneti</a:t>
            </a:r>
            <a:r>
              <a:rPr lang="en-US" dirty="0"/>
              <a:t> </a:t>
            </a:r>
            <a:r>
              <a:rPr lang="en-US" dirty="0" err="1"/>
              <a:t>csatlakozójához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955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Alaplap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>
                <a:latin typeface="+mj-lt"/>
              </a:rPr>
              <a:t>Annak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okán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hogy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választás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egy</a:t>
            </a:r>
            <a:r>
              <a:rPr lang="en-US" dirty="0">
                <a:latin typeface="+mj-lt"/>
              </a:rPr>
              <a:t> K </a:t>
            </a:r>
            <a:r>
              <a:rPr lang="en-US" dirty="0" err="1">
                <a:latin typeface="+mj-lt"/>
              </a:rPr>
              <a:t>jelzésű</a:t>
            </a:r>
            <a:r>
              <a:rPr lang="en-US" dirty="0">
                <a:latin typeface="+mj-lt"/>
              </a:rPr>
              <a:t> </a:t>
            </a:r>
            <a:r>
              <a:rPr lang="en-US" dirty="0" err="1"/>
              <a:t>S</a:t>
            </a:r>
            <a:r>
              <a:rPr lang="en-US" dirty="0" err="1">
                <a:latin typeface="+mj-lt"/>
              </a:rPr>
              <a:t>kylake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proceszorra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esett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mely</a:t>
            </a:r>
            <a:r>
              <a:rPr lang="en-US" dirty="0">
                <a:latin typeface="+mj-lt"/>
              </a:rPr>
              <a:t> overclock </a:t>
            </a:r>
            <a:r>
              <a:rPr lang="en-US" dirty="0" err="1">
                <a:latin typeface="+mj-lt"/>
              </a:rPr>
              <a:t>képes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ezt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támogató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alaplapot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kell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választani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azaz</a:t>
            </a:r>
            <a:r>
              <a:rPr lang="en-US" dirty="0">
                <a:latin typeface="+mj-lt"/>
              </a:rPr>
              <a:t> Z170-es, </a:t>
            </a:r>
            <a:r>
              <a:rPr lang="en-US" dirty="0" err="1">
                <a:latin typeface="+mj-lt"/>
              </a:rPr>
              <a:t>vagy</a:t>
            </a:r>
            <a:r>
              <a:rPr lang="en-US" dirty="0">
                <a:latin typeface="+mj-lt"/>
              </a:rPr>
              <a:t> Z270-es chipset-</a:t>
            </a:r>
            <a:r>
              <a:rPr lang="en-US" dirty="0" err="1">
                <a:latin typeface="+mj-lt"/>
              </a:rPr>
              <a:t>tel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ezeken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lapokon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már</a:t>
            </a:r>
            <a:r>
              <a:rPr lang="en-US" dirty="0">
                <a:latin typeface="+mj-lt"/>
              </a:rPr>
              <a:t> 1151-es </a:t>
            </a:r>
            <a:r>
              <a:rPr lang="en-US" dirty="0" err="1">
                <a:latin typeface="+mj-lt"/>
              </a:rPr>
              <a:t>processzorfoglalat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található</a:t>
            </a:r>
            <a:r>
              <a:rPr lang="en-US" dirty="0"/>
              <a:t>. AMD fronton a 990X / 990FX chipset </a:t>
            </a:r>
            <a:r>
              <a:rPr lang="en-US" dirty="0" err="1"/>
              <a:t>lehet</a:t>
            </a:r>
            <a:r>
              <a:rPr lang="en-US" dirty="0"/>
              <a:t> a </a:t>
            </a:r>
            <a:r>
              <a:rPr lang="en-US" dirty="0" err="1"/>
              <a:t>legjobb</a:t>
            </a:r>
            <a:r>
              <a:rPr lang="en-US" dirty="0"/>
              <a:t> </a:t>
            </a:r>
            <a:r>
              <a:rPr lang="en-US" dirty="0" err="1"/>
              <a:t>megoldás</a:t>
            </a:r>
            <a:r>
              <a:rPr lang="en-US" dirty="0"/>
              <a:t>.</a:t>
            </a:r>
            <a:endParaRPr lang="en-US" dirty="0">
              <a:latin typeface="+mj-lt"/>
            </a:endParaRPr>
          </a:p>
          <a:p>
            <a:pPr algn="just"/>
            <a:r>
              <a:rPr lang="en-US" dirty="0" err="1">
                <a:latin typeface="+mj-lt"/>
              </a:rPr>
              <a:t>Arra</a:t>
            </a:r>
            <a:r>
              <a:rPr lang="en-US" dirty="0">
                <a:latin typeface="+mj-lt"/>
              </a:rPr>
              <a:t> is </a:t>
            </a:r>
            <a:r>
              <a:rPr lang="en-US" dirty="0" err="1">
                <a:latin typeface="+mj-lt"/>
              </a:rPr>
              <a:t>figyeljünk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hogy</a:t>
            </a:r>
            <a:r>
              <a:rPr lang="en-US" dirty="0">
                <a:latin typeface="+mj-lt"/>
              </a:rPr>
              <a:t> </a:t>
            </a:r>
            <a:r>
              <a:rPr lang="en-US" dirty="0" err="1"/>
              <a:t>f</a:t>
            </a:r>
            <a:r>
              <a:rPr lang="en-US" dirty="0" err="1">
                <a:latin typeface="+mj-lt"/>
              </a:rPr>
              <a:t>ogadja</a:t>
            </a:r>
            <a:r>
              <a:rPr lang="en-US" dirty="0">
                <a:latin typeface="+mj-lt"/>
              </a:rPr>
              <a:t> a DDR4-es </a:t>
            </a:r>
            <a:r>
              <a:rPr lang="en-US" dirty="0" err="1">
                <a:latin typeface="+mj-lt"/>
              </a:rPr>
              <a:t>memóriamodulokat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korszerű</a:t>
            </a:r>
            <a:r>
              <a:rPr lang="en-US" dirty="0">
                <a:latin typeface="+mj-lt"/>
              </a:rPr>
              <a:t> PC-t </a:t>
            </a:r>
            <a:r>
              <a:rPr lang="en-US" dirty="0" err="1">
                <a:latin typeface="+mj-lt"/>
              </a:rPr>
              <a:t>építünk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ez</a:t>
            </a:r>
            <a:r>
              <a:rPr lang="en-US" dirty="0">
                <a:latin typeface="+mj-lt"/>
              </a:rPr>
              <a:t> is </a:t>
            </a:r>
            <a:r>
              <a:rPr lang="en-US" dirty="0" err="1">
                <a:latin typeface="+mj-lt"/>
              </a:rPr>
              <a:t>egy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fontos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eleme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lesz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később</a:t>
            </a:r>
            <a:r>
              <a:rPr lang="en-US" dirty="0">
                <a:latin typeface="+mj-lt"/>
              </a:rPr>
              <a:t>. </a:t>
            </a:r>
          </a:p>
          <a:p>
            <a:pPr algn="just"/>
            <a:r>
              <a:rPr lang="en-US" dirty="0" err="1"/>
              <a:t>Ellenben</a:t>
            </a:r>
            <a:r>
              <a:rPr lang="en-US" dirty="0"/>
              <a:t> 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jelenlegi</a:t>
            </a:r>
            <a:r>
              <a:rPr lang="en-US" dirty="0">
                <a:latin typeface="+mj-lt"/>
              </a:rPr>
              <a:t> AMD AM3+ </a:t>
            </a:r>
            <a:r>
              <a:rPr lang="en-US" dirty="0" err="1">
                <a:latin typeface="+mj-lt"/>
              </a:rPr>
              <a:t>foglalatba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illeszkedő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processzorok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valamint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alaplapok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nem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támogatják</a:t>
            </a:r>
            <a:r>
              <a:rPr lang="en-US" dirty="0"/>
              <a:t> </a:t>
            </a:r>
            <a:r>
              <a:rPr lang="en-US" dirty="0" err="1"/>
              <a:t>azt</a:t>
            </a:r>
            <a:r>
              <a:rPr lang="en-US" dirty="0"/>
              <a:t>, </a:t>
            </a:r>
            <a:r>
              <a:rPr lang="en-US" dirty="0" err="1"/>
              <a:t>így</a:t>
            </a:r>
            <a:r>
              <a:rPr lang="en-US" dirty="0"/>
              <a:t> </a:t>
            </a:r>
            <a:r>
              <a:rPr lang="en-US" dirty="0" err="1"/>
              <a:t>azokba</a:t>
            </a:r>
            <a:r>
              <a:rPr lang="en-US" dirty="0"/>
              <a:t> DDR3 </a:t>
            </a:r>
            <a:r>
              <a:rPr lang="en-US" dirty="0" err="1"/>
              <a:t>modulokat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 </a:t>
            </a:r>
            <a:r>
              <a:rPr lang="en-US" dirty="0" err="1"/>
              <a:t>vásárolnunk</a:t>
            </a:r>
            <a:r>
              <a:rPr lang="en-US" dirty="0"/>
              <a:t>. </a:t>
            </a:r>
          </a:p>
          <a:p>
            <a:pPr algn="just"/>
            <a:r>
              <a:rPr lang="en-US" dirty="0" err="1">
                <a:latin typeface="+mj-lt"/>
              </a:rPr>
              <a:t>További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szempont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lehet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még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eg</a:t>
            </a:r>
            <a:r>
              <a:rPr lang="en-US" dirty="0" err="1"/>
              <a:t>y</a:t>
            </a:r>
            <a:r>
              <a:rPr lang="en-US" dirty="0"/>
              <a:t> M.2-es SSD </a:t>
            </a:r>
            <a:r>
              <a:rPr lang="en-US" dirty="0" err="1"/>
              <a:t>foglalat</a:t>
            </a:r>
            <a:r>
              <a:rPr lang="en-US" dirty="0"/>
              <a:t> is,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esztétikusabb</a:t>
            </a:r>
            <a:r>
              <a:rPr lang="en-US" dirty="0"/>
              <a:t>, ha </a:t>
            </a:r>
            <a:r>
              <a:rPr lang="en-US" dirty="0" err="1"/>
              <a:t>az</a:t>
            </a:r>
            <a:r>
              <a:rPr lang="en-US" dirty="0"/>
              <a:t> SSD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alaplapon</a:t>
            </a:r>
            <a:r>
              <a:rPr lang="en-US" dirty="0"/>
              <a:t> van, de </a:t>
            </a:r>
            <a:r>
              <a:rPr lang="en-US" dirty="0" err="1"/>
              <a:t>praktikusabb</a:t>
            </a:r>
            <a:r>
              <a:rPr lang="en-US" dirty="0"/>
              <a:t>, </a:t>
            </a:r>
            <a:r>
              <a:rPr lang="en-US" dirty="0" err="1"/>
              <a:t>hiszen</a:t>
            </a:r>
            <a:r>
              <a:rPr lang="en-US" dirty="0"/>
              <a:t> a “</a:t>
            </a:r>
            <a:r>
              <a:rPr lang="en-US" dirty="0" err="1"/>
              <a:t>hagyományos</a:t>
            </a:r>
            <a:r>
              <a:rPr lang="en-US" dirty="0"/>
              <a:t>” SATA3-nál </a:t>
            </a:r>
            <a:r>
              <a:rPr lang="en-US" dirty="0" err="1"/>
              <a:t>nagyobb</a:t>
            </a:r>
            <a:r>
              <a:rPr lang="en-US" dirty="0"/>
              <a:t> </a:t>
            </a:r>
            <a:r>
              <a:rPr lang="en-US" dirty="0" err="1"/>
              <a:t>adatátviteli</a:t>
            </a:r>
            <a:r>
              <a:rPr lang="en-US" dirty="0"/>
              <a:t> </a:t>
            </a:r>
            <a:r>
              <a:rPr lang="en-US" dirty="0" err="1"/>
              <a:t>sebességet</a:t>
            </a:r>
            <a:r>
              <a:rPr lang="en-US" dirty="0"/>
              <a:t> </a:t>
            </a:r>
            <a:r>
              <a:rPr lang="en-US" dirty="0" err="1"/>
              <a:t>kínál</a:t>
            </a:r>
            <a:r>
              <a:rPr lang="en-US" dirty="0"/>
              <a:t>.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92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erader Verbinder 99"/>
          <p:cNvCxnSpPr>
            <a:cxnSpLocks/>
          </p:cNvCxnSpPr>
          <p:nvPr/>
        </p:nvCxnSpPr>
        <p:spPr>
          <a:xfrm flipH="1" flipV="1">
            <a:off x="3646491" y="4835760"/>
            <a:ext cx="415295" cy="157599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994906" y="98646"/>
            <a:ext cx="6482668" cy="930054"/>
          </a:xfrm>
        </p:spPr>
        <p:txBody>
          <a:bodyPr>
            <a:normAutofit/>
          </a:bodyPr>
          <a:lstStyle/>
          <a:p>
            <a:r>
              <a:rPr lang="hu-HU" dirty="0"/>
              <a:t>GIGABYTE GA-Z170-HD3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xfrm>
            <a:off x="1067932" y="1197221"/>
            <a:ext cx="4809095" cy="20966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/>
              <a:t>Ár-érték</a:t>
            </a:r>
            <a:r>
              <a:rPr lang="en-US" dirty="0"/>
              <a:t> </a:t>
            </a:r>
            <a:r>
              <a:rPr lang="en-US" dirty="0" err="1"/>
              <a:t>arányban</a:t>
            </a:r>
            <a:r>
              <a:rPr lang="en-US" dirty="0"/>
              <a:t> </a:t>
            </a:r>
            <a:r>
              <a:rPr lang="en-US" dirty="0" err="1"/>
              <a:t>kiváló</a:t>
            </a:r>
            <a:r>
              <a:rPr lang="en-US" dirty="0"/>
              <a:t> </a:t>
            </a:r>
            <a:r>
              <a:rPr lang="en-US" dirty="0" err="1"/>
              <a:t>választás</a:t>
            </a:r>
            <a:r>
              <a:rPr lang="en-US" dirty="0"/>
              <a:t>, a 4 </a:t>
            </a:r>
            <a:r>
              <a:rPr lang="en-US" dirty="0" err="1"/>
              <a:t>darab</a:t>
            </a:r>
            <a:r>
              <a:rPr lang="en-US" dirty="0"/>
              <a:t> DDR4 </a:t>
            </a:r>
            <a:r>
              <a:rPr lang="en-US" dirty="0" err="1"/>
              <a:t>memória</a:t>
            </a:r>
            <a:r>
              <a:rPr lang="en-US" dirty="0"/>
              <a:t> slot a 2-2 </a:t>
            </a:r>
            <a:r>
              <a:rPr lang="en-US" dirty="0" err="1"/>
              <a:t>hosszú</a:t>
            </a:r>
            <a:r>
              <a:rPr lang="en-US" dirty="0"/>
              <a:t>, </a:t>
            </a:r>
            <a:r>
              <a:rPr lang="en-US" dirty="0" err="1"/>
              <a:t>rövid</a:t>
            </a:r>
            <a:r>
              <a:rPr lang="en-US" dirty="0"/>
              <a:t>  PCI-E, </a:t>
            </a:r>
            <a:r>
              <a:rPr lang="en-US" dirty="0" err="1"/>
              <a:t>illetve</a:t>
            </a:r>
            <a:r>
              <a:rPr lang="en-US" dirty="0"/>
              <a:t> 2 PCI </a:t>
            </a:r>
            <a:r>
              <a:rPr lang="en-US" dirty="0" err="1"/>
              <a:t>csatlakozó</a:t>
            </a:r>
            <a:r>
              <a:rPr lang="en-US" dirty="0"/>
              <a:t> </a:t>
            </a:r>
            <a:r>
              <a:rPr lang="en-US" dirty="0" err="1"/>
              <a:t>remek</a:t>
            </a:r>
            <a:r>
              <a:rPr lang="en-US" dirty="0"/>
              <a:t> </a:t>
            </a:r>
            <a:r>
              <a:rPr lang="en-US" dirty="0" err="1"/>
              <a:t>bővítési</a:t>
            </a:r>
            <a:r>
              <a:rPr lang="en-US" dirty="0"/>
              <a:t> </a:t>
            </a:r>
            <a:r>
              <a:rPr lang="en-US" dirty="0" err="1"/>
              <a:t>lehetőséget</a:t>
            </a:r>
            <a:r>
              <a:rPr lang="en-US" dirty="0"/>
              <a:t> </a:t>
            </a:r>
            <a:r>
              <a:rPr lang="en-US" dirty="0" err="1"/>
              <a:t>nyújt</a:t>
            </a:r>
            <a:r>
              <a:rPr lang="en-US" dirty="0"/>
              <a:t>. </a:t>
            </a:r>
            <a:r>
              <a:rPr lang="en-US" dirty="0" err="1"/>
              <a:t>Akár</a:t>
            </a:r>
            <a:r>
              <a:rPr lang="en-US" dirty="0"/>
              <a:t> </a:t>
            </a:r>
            <a:r>
              <a:rPr lang="en-US" dirty="0" err="1"/>
              <a:t>további</a:t>
            </a:r>
            <a:r>
              <a:rPr lang="en-US" dirty="0"/>
              <a:t> </a:t>
            </a:r>
            <a:r>
              <a:rPr lang="en-US" dirty="0" err="1"/>
              <a:t>kártyák</a:t>
            </a:r>
            <a:r>
              <a:rPr lang="en-US" dirty="0"/>
              <a:t>, </a:t>
            </a:r>
            <a:r>
              <a:rPr lang="en-US" dirty="0" err="1"/>
              <a:t>akár</a:t>
            </a:r>
            <a:r>
              <a:rPr lang="en-US" dirty="0"/>
              <a:t> </a:t>
            </a:r>
            <a:r>
              <a:rPr lang="en-US" dirty="0" err="1"/>
              <a:t>későbbi</a:t>
            </a:r>
            <a:r>
              <a:rPr lang="en-US" dirty="0"/>
              <a:t> RAM </a:t>
            </a:r>
            <a:r>
              <a:rPr lang="en-US" dirty="0" err="1"/>
              <a:t>bővítés</a:t>
            </a:r>
            <a:r>
              <a:rPr lang="en-US" dirty="0"/>
              <a:t> </a:t>
            </a:r>
            <a:r>
              <a:rPr lang="en-US" dirty="0" err="1"/>
              <a:t>esetén</a:t>
            </a:r>
            <a:r>
              <a:rPr lang="en-US" dirty="0"/>
              <a:t>.</a:t>
            </a:r>
            <a:endParaRPr lang="hu-HU" dirty="0"/>
          </a:p>
        </p:txBody>
      </p:sp>
      <p:pic>
        <p:nvPicPr>
          <p:cNvPr id="1028" name="Picture 4" descr="http://www.gigabyte.com/FileUpload/Product/2/5485/20150721133755_sr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727" r="2030" b="2507"/>
          <a:stretch/>
        </p:blipFill>
        <p:spPr bwMode="auto">
          <a:xfrm rot="16200000">
            <a:off x="6406986" y="1070588"/>
            <a:ext cx="6855604" cy="47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8981630" y="1145136"/>
            <a:ext cx="1230594" cy="17091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Rechteck 5"/>
          <p:cNvSpPr/>
          <p:nvPr/>
        </p:nvSpPr>
        <p:spPr>
          <a:xfrm>
            <a:off x="10682243" y="188007"/>
            <a:ext cx="931492" cy="340977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echteck 6"/>
          <p:cNvSpPr/>
          <p:nvPr/>
        </p:nvSpPr>
        <p:spPr>
          <a:xfrm>
            <a:off x="8588523" y="3896885"/>
            <a:ext cx="2485405" cy="42728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Gerader Verbinder 4"/>
          <p:cNvCxnSpPr>
            <a:cxnSpLocks/>
            <a:stCxn id="2" idx="1"/>
            <a:endCxn id="13" idx="3"/>
          </p:cNvCxnSpPr>
          <p:nvPr/>
        </p:nvCxnSpPr>
        <p:spPr>
          <a:xfrm flipH="1" flipV="1">
            <a:off x="7520051" y="1836223"/>
            <a:ext cx="1461579" cy="1634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www.gigabyte.com/FileUpload/Product/2/5485/20150721133805_sr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30075" r="3196" b="29932"/>
          <a:stretch/>
        </p:blipFill>
        <p:spPr bwMode="auto">
          <a:xfrm>
            <a:off x="744351" y="5081955"/>
            <a:ext cx="6959240" cy="17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804001" y="1451502"/>
            <a:ext cx="17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err="1">
                <a:solidFill>
                  <a:srgbClr val="C00000"/>
                </a:solidFill>
              </a:rPr>
              <a:t>Processzor-foglalat</a:t>
            </a:r>
            <a:endParaRPr lang="hu-HU" sz="2200" dirty="0">
              <a:solidFill>
                <a:srgbClr val="C00000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8264769" y="3000514"/>
            <a:ext cx="2115881" cy="59726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7" name="Gerader Verbinder 26"/>
          <p:cNvCxnSpPr>
            <a:cxnSpLocks/>
            <a:stCxn id="24" idx="1"/>
            <a:endCxn id="28" idx="3"/>
          </p:cNvCxnSpPr>
          <p:nvPr/>
        </p:nvCxnSpPr>
        <p:spPr>
          <a:xfrm flipH="1" flipV="1">
            <a:off x="7477574" y="2605664"/>
            <a:ext cx="787195" cy="69348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5935612" y="2220943"/>
            <a:ext cx="1541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rgbClr val="00863D"/>
                </a:solidFill>
              </a:rPr>
              <a:t>M.2 SSD </a:t>
            </a:r>
            <a:r>
              <a:rPr lang="en-US" sz="2200" dirty="0" err="1">
                <a:solidFill>
                  <a:srgbClr val="00863D"/>
                </a:solidFill>
              </a:rPr>
              <a:t>csatlakozó</a:t>
            </a:r>
            <a:endParaRPr lang="hu-HU" sz="2200" dirty="0">
              <a:solidFill>
                <a:srgbClr val="00863D"/>
              </a:solidFill>
            </a:endParaRPr>
          </a:p>
        </p:txBody>
      </p:sp>
      <p:cxnSp>
        <p:nvCxnSpPr>
          <p:cNvPr id="39" name="Gerader Verbinder 38"/>
          <p:cNvCxnSpPr>
            <a:cxnSpLocks/>
            <a:stCxn id="7" idx="1"/>
            <a:endCxn id="40" idx="3"/>
          </p:cNvCxnSpPr>
          <p:nvPr/>
        </p:nvCxnSpPr>
        <p:spPr>
          <a:xfrm flipH="1" flipV="1">
            <a:off x="7477574" y="3197519"/>
            <a:ext cx="1110949" cy="91301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5935612" y="2982075"/>
            <a:ext cx="1541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rgbClr val="0078A2"/>
                </a:solidFill>
              </a:rPr>
              <a:t>PCI-E slot</a:t>
            </a:r>
            <a:endParaRPr lang="hu-HU" sz="2200" dirty="0">
              <a:solidFill>
                <a:srgbClr val="0078A2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6192412" y="740564"/>
            <a:ext cx="1327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rgbClr val="FF9900"/>
                </a:solidFill>
              </a:rPr>
              <a:t>4 </a:t>
            </a:r>
            <a:r>
              <a:rPr lang="en-US" sz="2200" dirty="0" err="1">
                <a:solidFill>
                  <a:srgbClr val="FF9900"/>
                </a:solidFill>
              </a:rPr>
              <a:t>darab</a:t>
            </a:r>
            <a:r>
              <a:rPr lang="en-US" sz="2200" dirty="0">
                <a:solidFill>
                  <a:srgbClr val="FF9900"/>
                </a:solidFill>
              </a:rPr>
              <a:t> RAM slot</a:t>
            </a:r>
            <a:endParaRPr lang="hu-HU" sz="2200" dirty="0">
              <a:solidFill>
                <a:srgbClr val="FF9900"/>
              </a:solidFill>
            </a:endParaRPr>
          </a:p>
        </p:txBody>
      </p:sp>
      <p:cxnSp>
        <p:nvCxnSpPr>
          <p:cNvPr id="43" name="Gerader Verbinder 42"/>
          <p:cNvCxnSpPr>
            <a:cxnSpLocks/>
            <a:endCxn id="42" idx="3"/>
          </p:cNvCxnSpPr>
          <p:nvPr/>
        </p:nvCxnSpPr>
        <p:spPr>
          <a:xfrm flipH="1">
            <a:off x="7520051" y="573593"/>
            <a:ext cx="3162192" cy="55169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>
          <a:xfrm>
            <a:off x="4578255" y="4110528"/>
            <a:ext cx="1279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Ethernet port</a:t>
            </a:r>
            <a:endParaRPr lang="hu-HU" sz="2000" dirty="0"/>
          </a:p>
        </p:txBody>
      </p:sp>
      <p:sp>
        <p:nvSpPr>
          <p:cNvPr id="64" name="Textfeld 63"/>
          <p:cNvSpPr txBox="1"/>
          <p:nvPr/>
        </p:nvSpPr>
        <p:spPr>
          <a:xfrm>
            <a:off x="5898266" y="3625812"/>
            <a:ext cx="1819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9900"/>
                </a:solidFill>
              </a:rPr>
              <a:t>3.5 </a:t>
            </a:r>
            <a:r>
              <a:rPr lang="en-US" sz="2000" dirty="0">
                <a:solidFill>
                  <a:srgbClr val="0070C0"/>
                </a:solidFill>
              </a:rPr>
              <a:t>mm-</a:t>
            </a:r>
            <a:r>
              <a:rPr lang="en-US" sz="2000" dirty="0" err="1">
                <a:solidFill>
                  <a:srgbClr val="0070C0"/>
                </a:solidFill>
              </a:rPr>
              <a:t>es</a:t>
            </a:r>
            <a:r>
              <a:rPr lang="en-US" sz="2000" dirty="0">
                <a:solidFill>
                  <a:srgbClr val="FF9900"/>
                </a:solidFill>
              </a:rPr>
              <a:t> </a:t>
            </a:r>
            <a:r>
              <a:rPr lang="en-US" sz="2000" dirty="0"/>
              <a:t>jack </a:t>
            </a:r>
            <a:r>
              <a:rPr lang="en-US" sz="2000" dirty="0">
                <a:solidFill>
                  <a:schemeClr val="accent6"/>
                </a:solidFill>
              </a:rPr>
              <a:t>(hang </a:t>
            </a:r>
            <a:r>
              <a:rPr lang="en-US" sz="2000" dirty="0" err="1">
                <a:solidFill>
                  <a:schemeClr val="accent6"/>
                </a:solidFill>
              </a:rPr>
              <a:t>ki</a:t>
            </a:r>
            <a:r>
              <a:rPr lang="en-US" sz="2000" dirty="0">
                <a:solidFill>
                  <a:schemeClr val="accent6"/>
                </a:solidFill>
              </a:rPr>
              <a:t>-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és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FF6699"/>
                </a:solidFill>
              </a:rPr>
              <a:t>bemenet</a:t>
            </a:r>
            <a:r>
              <a:rPr lang="en-US" sz="2000" dirty="0">
                <a:solidFill>
                  <a:srgbClr val="FF6699"/>
                </a:solidFill>
              </a:rPr>
              <a:t>)</a:t>
            </a:r>
            <a:endParaRPr lang="hu-HU" sz="2000" dirty="0">
              <a:solidFill>
                <a:srgbClr val="FF6699"/>
              </a:solidFill>
            </a:endParaRPr>
          </a:p>
        </p:txBody>
      </p:sp>
      <p:sp>
        <p:nvSpPr>
          <p:cNvPr id="87" name="Geschweifte Klammer links 86"/>
          <p:cNvSpPr/>
          <p:nvPr/>
        </p:nvSpPr>
        <p:spPr>
          <a:xfrm rot="5400000">
            <a:off x="6995574" y="4412998"/>
            <a:ext cx="233728" cy="1104193"/>
          </a:xfrm>
          <a:prstGeom prst="leftBrace">
            <a:avLst>
              <a:gd name="adj1" fmla="val 69458"/>
              <a:gd name="adj2" fmla="val 24673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002060"/>
              </a:solidFill>
            </a:endParaRPr>
          </a:p>
        </p:txBody>
      </p:sp>
      <p:cxnSp>
        <p:nvCxnSpPr>
          <p:cNvPr id="91" name="Gerader Verbinder 90"/>
          <p:cNvCxnSpPr>
            <a:cxnSpLocks/>
          </p:cNvCxnSpPr>
          <p:nvPr/>
        </p:nvCxnSpPr>
        <p:spPr>
          <a:xfrm flipH="1" flipV="1">
            <a:off x="5758189" y="4817831"/>
            <a:ext cx="337247" cy="5138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feld 93"/>
          <p:cNvSpPr txBox="1"/>
          <p:nvPr/>
        </p:nvSpPr>
        <p:spPr>
          <a:xfrm>
            <a:off x="3950688" y="4918829"/>
            <a:ext cx="15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F53DB"/>
                </a:solidFill>
              </a:rPr>
              <a:t>USB 3.0 </a:t>
            </a:r>
            <a:r>
              <a:rPr lang="en-US" sz="2000" dirty="0" err="1">
                <a:solidFill>
                  <a:srgbClr val="0F53DB"/>
                </a:solidFill>
              </a:rPr>
              <a:t>csatlakozók</a:t>
            </a:r>
            <a:endParaRPr lang="hu-HU" sz="2000" dirty="0">
              <a:solidFill>
                <a:srgbClr val="0F53DB"/>
              </a:solidFill>
            </a:endParaRPr>
          </a:p>
        </p:txBody>
      </p:sp>
      <p:sp>
        <p:nvSpPr>
          <p:cNvPr id="96" name="Geschweifte Klammer links 95"/>
          <p:cNvSpPr/>
          <p:nvPr/>
        </p:nvSpPr>
        <p:spPr>
          <a:xfrm rot="5400000">
            <a:off x="5377104" y="5048106"/>
            <a:ext cx="233728" cy="1831427"/>
          </a:xfrm>
          <a:prstGeom prst="leftBrace">
            <a:avLst>
              <a:gd name="adj1" fmla="val 69458"/>
              <a:gd name="adj2" fmla="val 65048"/>
            </a:avLst>
          </a:prstGeom>
          <a:ln w="38100">
            <a:solidFill>
              <a:srgbClr val="0E4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002060"/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>
            <a:off x="713825" y="4050321"/>
            <a:ext cx="158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USB 2.0 </a:t>
            </a:r>
            <a:r>
              <a:rPr lang="en-US" sz="2000" dirty="0" err="1"/>
              <a:t>csatlakozók</a:t>
            </a:r>
            <a:endParaRPr lang="hu-HU" sz="2000" dirty="0"/>
          </a:p>
        </p:txBody>
      </p:sp>
      <p:sp>
        <p:nvSpPr>
          <p:cNvPr id="98" name="Textfeld 97"/>
          <p:cNvSpPr txBox="1"/>
          <p:nvPr/>
        </p:nvSpPr>
        <p:spPr>
          <a:xfrm>
            <a:off x="2031297" y="3740137"/>
            <a:ext cx="193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VGA (</a:t>
            </a:r>
            <a:r>
              <a:rPr lang="en-US" sz="2000" dirty="0" err="1"/>
              <a:t>felül</a:t>
            </a:r>
            <a:r>
              <a:rPr lang="en-US" sz="2000" dirty="0"/>
              <a:t>) </a:t>
            </a:r>
            <a:r>
              <a:rPr lang="en-US" sz="2000" dirty="0" err="1"/>
              <a:t>és</a:t>
            </a:r>
            <a:r>
              <a:rPr lang="en-US" sz="2000" dirty="0"/>
              <a:t> DVI </a:t>
            </a:r>
            <a:r>
              <a:rPr lang="en-US" sz="2000" dirty="0" err="1"/>
              <a:t>csatlakozó</a:t>
            </a:r>
            <a:endParaRPr lang="en-US" sz="2000" dirty="0"/>
          </a:p>
        </p:txBody>
      </p:sp>
      <p:sp>
        <p:nvSpPr>
          <p:cNvPr id="99" name="Textfeld 98"/>
          <p:cNvSpPr txBox="1"/>
          <p:nvPr/>
        </p:nvSpPr>
        <p:spPr>
          <a:xfrm>
            <a:off x="3393669" y="4435650"/>
            <a:ext cx="1420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HDMI port</a:t>
            </a:r>
            <a:endParaRPr lang="hu-HU" sz="2000" dirty="0"/>
          </a:p>
        </p:txBody>
      </p:sp>
      <p:sp>
        <p:nvSpPr>
          <p:cNvPr id="101" name="Geschweifte Klammer rechts 100"/>
          <p:cNvSpPr/>
          <p:nvPr/>
        </p:nvSpPr>
        <p:spPr>
          <a:xfrm rot="16200000">
            <a:off x="2134037" y="4092110"/>
            <a:ext cx="631297" cy="1730028"/>
          </a:xfrm>
          <a:prstGeom prst="rightBrace">
            <a:avLst>
              <a:gd name="adj1" fmla="val 35567"/>
              <a:gd name="adj2" fmla="val 703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178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28" name="Picture 4" descr="http://www.gigabyte.com/FileUpload/Product/2/5774/20160308142135_bi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r="-7" b="-7"/>
          <a:stretch/>
        </p:blipFill>
        <p:spPr bwMode="auto">
          <a:xfrm>
            <a:off x="5276088" y="640082"/>
            <a:ext cx="6276250" cy="5577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GIGABYTE </a:t>
            </a:r>
            <a:r>
              <a:rPr lang="hu-HU" sz="3600" dirty="0">
                <a:solidFill>
                  <a:schemeClr val="bg1"/>
                </a:solidFill>
              </a:rPr>
              <a:t>GA-990X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6023" y="2438401"/>
            <a:ext cx="3667036" cy="37795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chemeClr val="bg1"/>
                </a:solidFill>
              </a:rPr>
              <a:t>Ideális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választás</a:t>
            </a:r>
            <a:r>
              <a:rPr lang="en-US" dirty="0">
                <a:solidFill>
                  <a:schemeClr val="bg1"/>
                </a:solidFill>
              </a:rPr>
              <a:t> AMD </a:t>
            </a:r>
            <a:r>
              <a:rPr lang="en-US" dirty="0" err="1">
                <a:solidFill>
                  <a:schemeClr val="bg1"/>
                </a:solidFill>
              </a:rPr>
              <a:t>processzorhoz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nem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túl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drága</a:t>
            </a:r>
            <a:r>
              <a:rPr lang="en-US" dirty="0">
                <a:solidFill>
                  <a:schemeClr val="bg1"/>
                </a:solidFill>
              </a:rPr>
              <a:t>, de </a:t>
            </a:r>
            <a:r>
              <a:rPr lang="en-US" dirty="0" err="1">
                <a:solidFill>
                  <a:schemeClr val="bg1"/>
                </a:solidFill>
              </a:rPr>
              <a:t>portokban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és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bővítőhelyekben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gazdag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szintén</a:t>
            </a:r>
            <a:r>
              <a:rPr lang="en-US" dirty="0">
                <a:solidFill>
                  <a:schemeClr val="bg1"/>
                </a:solidFill>
              </a:rPr>
              <a:t> 4 </a:t>
            </a:r>
            <a:r>
              <a:rPr lang="en-US" dirty="0" err="1">
                <a:solidFill>
                  <a:schemeClr val="bg1"/>
                </a:solidFill>
              </a:rPr>
              <a:t>memóriamodul</a:t>
            </a:r>
            <a:r>
              <a:rPr lang="en-US" dirty="0">
                <a:solidFill>
                  <a:schemeClr val="bg1"/>
                </a:solidFill>
              </a:rPr>
              <a:t>, 2 </a:t>
            </a:r>
            <a:r>
              <a:rPr lang="en-US" dirty="0" err="1">
                <a:solidFill>
                  <a:schemeClr val="bg1"/>
                </a:solidFill>
              </a:rPr>
              <a:t>videokártya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valamint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egy</a:t>
            </a:r>
            <a:r>
              <a:rPr lang="en-US" dirty="0">
                <a:solidFill>
                  <a:schemeClr val="bg1"/>
                </a:solidFill>
              </a:rPr>
              <a:t> M.2-es SSD is </a:t>
            </a:r>
            <a:r>
              <a:rPr lang="en-US" dirty="0" err="1">
                <a:solidFill>
                  <a:schemeClr val="bg1"/>
                </a:solidFill>
              </a:rPr>
              <a:t>helyet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kaphat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lapon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31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77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http://www.bestthinbezelmonitor.com/wp-content/uploads/2016/04/Dell-Ultrasharp-U2417HJ-Revie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3292" b="14674"/>
          <a:stretch/>
        </p:blipFill>
        <p:spPr bwMode="auto">
          <a:xfrm>
            <a:off x="804672" y="803049"/>
            <a:ext cx="3026664" cy="2483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bhphotovideo.com/images/images1000x1000/dell_u2417hj_24_widescreen_led_12253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005" r="6" b="4235"/>
          <a:stretch/>
        </p:blipFill>
        <p:spPr bwMode="auto">
          <a:xfrm>
            <a:off x="804672" y="3311796"/>
            <a:ext cx="3026663" cy="27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6880" y="237465"/>
            <a:ext cx="6422849" cy="1146954"/>
          </a:xfrm>
        </p:spPr>
        <p:txBody>
          <a:bodyPr>
            <a:normAutofit/>
          </a:bodyPr>
          <a:lstStyle/>
          <a:p>
            <a:r>
              <a:rPr lang="en-US" dirty="0"/>
              <a:t>Monitor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16880" y="1478421"/>
            <a:ext cx="6422848" cy="5110385"/>
          </a:xfrm>
        </p:spPr>
        <p:txBody>
          <a:bodyPr>
            <a:normAutofit/>
          </a:bodyPr>
          <a:lstStyle/>
          <a:p>
            <a:pPr algn="just"/>
            <a:r>
              <a:rPr lang="en-US" dirty="0" err="1">
                <a:latin typeface="+mj-lt"/>
              </a:rPr>
              <a:t>Árban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legkedvezőbb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választás</a:t>
            </a:r>
            <a:r>
              <a:rPr lang="en-US" dirty="0">
                <a:latin typeface="+mj-lt"/>
              </a:rPr>
              <a:t> a Dell U2417HJ, 24 </a:t>
            </a:r>
            <a:r>
              <a:rPr lang="en-US" dirty="0" err="1">
                <a:latin typeface="+mj-lt"/>
              </a:rPr>
              <a:t>hüvelyken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FullHD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felbontásával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mai</a:t>
            </a:r>
            <a:r>
              <a:rPr lang="en-US" dirty="0">
                <a:latin typeface="+mj-lt"/>
              </a:rPr>
              <a:t> 4k </a:t>
            </a:r>
            <a:r>
              <a:rPr lang="en-US" dirty="0" err="1">
                <a:latin typeface="+mj-lt"/>
              </a:rPr>
              <a:t>tartalmak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terjedése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mellett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talán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kicsit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kevésnek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tűnhet</a:t>
            </a:r>
            <a:r>
              <a:rPr lang="en-US" dirty="0">
                <a:latin typeface="+mj-lt"/>
              </a:rPr>
              <a:t>, de </a:t>
            </a:r>
            <a:r>
              <a:rPr lang="en-US" dirty="0" err="1">
                <a:latin typeface="+mj-lt"/>
              </a:rPr>
              <a:t>az</a:t>
            </a:r>
            <a:r>
              <a:rPr lang="en-US" dirty="0">
                <a:latin typeface="+mj-lt"/>
              </a:rPr>
              <a:t> IPS panel </a:t>
            </a:r>
            <a:r>
              <a:rPr lang="en-US" dirty="0" err="1">
                <a:latin typeface="+mj-lt"/>
              </a:rPr>
              <a:t>színhűsége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pontosabban</a:t>
            </a:r>
            <a:r>
              <a:rPr lang="en-US" dirty="0">
                <a:latin typeface="+mj-lt"/>
              </a:rPr>
              <a:t> 96%-</a:t>
            </a:r>
            <a:r>
              <a:rPr lang="en-US" dirty="0" err="1">
                <a:latin typeface="+mj-lt"/>
              </a:rPr>
              <a:t>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sRGB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lefedettsége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ára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és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UltraSharp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sorozat</a:t>
            </a:r>
            <a:r>
              <a:rPr lang="en-US" dirty="0">
                <a:latin typeface="+mj-lt"/>
              </a:rPr>
              <a:t> 10 </a:t>
            </a:r>
            <a:r>
              <a:rPr lang="en-US" dirty="0" err="1">
                <a:latin typeface="+mj-lt"/>
              </a:rPr>
              <a:t>éves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sikere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kárpótolja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azt</a:t>
            </a:r>
            <a:r>
              <a:rPr lang="en-US" dirty="0">
                <a:latin typeface="+mj-lt"/>
              </a:rPr>
              <a:t>.</a:t>
            </a:r>
          </a:p>
          <a:p>
            <a:pPr algn="just"/>
            <a:r>
              <a:rPr lang="en-US" dirty="0">
                <a:latin typeface="+mj-lt"/>
              </a:rPr>
              <a:t>A </a:t>
            </a:r>
            <a:r>
              <a:rPr lang="en-US" dirty="0" err="1">
                <a:latin typeface="+mj-lt"/>
              </a:rPr>
              <a:t>legszembet</a:t>
            </a:r>
            <a:r>
              <a:rPr lang="hu-HU" dirty="0">
                <a:latin typeface="+mj-lt"/>
              </a:rPr>
              <a:t>ű</a:t>
            </a:r>
            <a:r>
              <a:rPr lang="en-US" dirty="0" err="1">
                <a:latin typeface="+mj-lt"/>
              </a:rPr>
              <a:t>nőbb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és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legegyedibb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tulajdonság</a:t>
            </a:r>
            <a:r>
              <a:rPr lang="en-US" dirty="0" err="1"/>
              <a:t>a</a:t>
            </a:r>
            <a:r>
              <a:rPr lang="en-US" dirty="0"/>
              <a:t> </a:t>
            </a:r>
            <a:r>
              <a:rPr lang="en-US" dirty="0" err="1"/>
              <a:t>talán</a:t>
            </a:r>
            <a:r>
              <a:rPr lang="en-US" dirty="0"/>
              <a:t> a monitor </a:t>
            </a:r>
            <a:r>
              <a:rPr lang="en-US" dirty="0" err="1"/>
              <a:t>talpába</a:t>
            </a:r>
            <a:r>
              <a:rPr lang="en-US" dirty="0"/>
              <a:t> </a:t>
            </a:r>
            <a:r>
              <a:rPr lang="en-US" dirty="0" err="1"/>
              <a:t>épített</a:t>
            </a:r>
            <a:r>
              <a:rPr lang="en-US" dirty="0"/>
              <a:t> </a:t>
            </a:r>
            <a:r>
              <a:rPr lang="en-US" dirty="0" err="1"/>
              <a:t>vezetéknélküli</a:t>
            </a:r>
            <a:r>
              <a:rPr lang="en-US" dirty="0"/>
              <a:t> </a:t>
            </a:r>
            <a:r>
              <a:rPr lang="en-US" dirty="0" err="1"/>
              <a:t>töltő</a:t>
            </a:r>
            <a:r>
              <a:rPr lang="en-US" dirty="0"/>
              <a:t>. </a:t>
            </a:r>
          </a:p>
          <a:p>
            <a:pPr algn="just"/>
            <a:r>
              <a:rPr lang="en-US" dirty="0"/>
              <a:t>A </a:t>
            </a:r>
            <a:r>
              <a:rPr lang="en-US" i="1" dirty="0"/>
              <a:t>bestthinbezelmonitor.com </a:t>
            </a:r>
            <a:r>
              <a:rPr lang="en-US" dirty="0" err="1"/>
              <a:t>így</a:t>
            </a:r>
            <a:r>
              <a:rPr lang="en-US" dirty="0"/>
              <a:t> </a:t>
            </a:r>
            <a:r>
              <a:rPr lang="en-US" dirty="0" err="1"/>
              <a:t>ír</a:t>
            </a:r>
            <a:r>
              <a:rPr lang="en-US" dirty="0"/>
              <a:t> – 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“This not your average no bezel monitor. This is so much more.”</a:t>
            </a:r>
            <a:r>
              <a:rPr lang="en-US" dirty="0"/>
              <a:t> –  </a:t>
            </a:r>
            <a:r>
              <a:rPr lang="en-US" i="1" dirty="0" err="1"/>
              <a:t>Ez</a:t>
            </a:r>
            <a:r>
              <a:rPr lang="en-US" i="1" dirty="0"/>
              <a:t> </a:t>
            </a:r>
            <a:r>
              <a:rPr lang="en-US" i="1" dirty="0" err="1"/>
              <a:t>nem</a:t>
            </a:r>
            <a:r>
              <a:rPr lang="en-US" i="1" dirty="0"/>
              <a:t> </a:t>
            </a:r>
            <a:r>
              <a:rPr lang="en-US" i="1" dirty="0" err="1"/>
              <a:t>egy</a:t>
            </a:r>
            <a:r>
              <a:rPr lang="en-US" i="1" dirty="0"/>
              <a:t> </a:t>
            </a:r>
            <a:r>
              <a:rPr lang="en-US" i="1" dirty="0" err="1"/>
              <a:t>átlagos</a:t>
            </a:r>
            <a:r>
              <a:rPr lang="en-US" i="1" dirty="0"/>
              <a:t> </a:t>
            </a:r>
            <a:r>
              <a:rPr lang="en-US" i="1" dirty="0" err="1"/>
              <a:t>keret</a:t>
            </a:r>
            <a:r>
              <a:rPr lang="en-US" i="1" dirty="0"/>
              <a:t> </a:t>
            </a:r>
            <a:r>
              <a:rPr lang="en-US" i="1" dirty="0" err="1"/>
              <a:t>nélküli</a:t>
            </a:r>
            <a:r>
              <a:rPr lang="en-US" i="1" dirty="0"/>
              <a:t> monitor. </a:t>
            </a:r>
            <a:r>
              <a:rPr lang="en-US" i="1" dirty="0" err="1"/>
              <a:t>Ez</a:t>
            </a:r>
            <a:r>
              <a:rPr lang="en-US" i="1" dirty="0"/>
              <a:t> </a:t>
            </a:r>
            <a:r>
              <a:rPr lang="en-US" i="1" dirty="0" err="1"/>
              <a:t>sokkal</a:t>
            </a:r>
            <a:r>
              <a:rPr lang="en-US" i="1" dirty="0"/>
              <a:t> </a:t>
            </a:r>
            <a:r>
              <a:rPr lang="en-US" i="1" dirty="0" err="1"/>
              <a:t>több</a:t>
            </a:r>
            <a:r>
              <a:rPr lang="en-US" i="1" dirty="0"/>
              <a:t> </a:t>
            </a:r>
            <a:r>
              <a:rPr lang="en-US" i="1" dirty="0" err="1"/>
              <a:t>annál</a:t>
            </a:r>
            <a:r>
              <a:rPr lang="en-US" i="1" dirty="0"/>
              <a:t>. 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6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6035" y="365124"/>
            <a:ext cx="4875707" cy="128660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Egy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másik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lehetőség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26036" y="1651729"/>
            <a:ext cx="4875706" cy="4535425"/>
          </a:xfrm>
        </p:spPr>
        <p:txBody>
          <a:bodyPr>
            <a:norm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Az ASUS PB278QR bár két éves konstrukció, egy 1440p-s monitor 27 inch képátlójával igazán nagy felületet biztosít a kreatív munkához. </a:t>
            </a:r>
          </a:p>
          <a:p>
            <a:pPr algn="just"/>
            <a:r>
              <a:rPr lang="en-US" dirty="0" err="1">
                <a:solidFill>
                  <a:schemeClr val="bg1"/>
                </a:solidFill>
              </a:rPr>
              <a:t>Az</a:t>
            </a:r>
            <a:r>
              <a:rPr lang="en-US" dirty="0">
                <a:solidFill>
                  <a:schemeClr val="bg1"/>
                </a:solidFill>
              </a:rPr>
              <a:t> IPS </a:t>
            </a:r>
            <a:r>
              <a:rPr lang="en-US" dirty="0" err="1">
                <a:solidFill>
                  <a:schemeClr val="bg1"/>
                </a:solidFill>
              </a:rPr>
              <a:t>kijelző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esetben</a:t>
            </a:r>
            <a:r>
              <a:rPr lang="en-US" dirty="0">
                <a:solidFill>
                  <a:schemeClr val="bg1"/>
                </a:solidFill>
              </a:rPr>
              <a:t> is </a:t>
            </a:r>
            <a:r>
              <a:rPr lang="en-US" dirty="0" err="1">
                <a:solidFill>
                  <a:schemeClr val="bg1"/>
                </a:solidFill>
              </a:rPr>
              <a:t>alap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vagy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előnye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pedig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ennek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monitornak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hogy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teljes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sRGB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színskála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megjelenítésére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képes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azaz</a:t>
            </a:r>
            <a:r>
              <a:rPr lang="en-US" dirty="0">
                <a:solidFill>
                  <a:schemeClr val="bg1"/>
                </a:solidFill>
              </a:rPr>
              <a:t> 100%-</a:t>
            </a:r>
            <a:r>
              <a:rPr lang="en-US" dirty="0" err="1">
                <a:solidFill>
                  <a:schemeClr val="bg1"/>
                </a:solidFill>
              </a:rPr>
              <a:t>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sRGB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színtér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lefedettsége</a:t>
            </a:r>
            <a:r>
              <a:rPr lang="en-US" dirty="0">
                <a:solidFill>
                  <a:schemeClr val="bg1"/>
                </a:solidFill>
              </a:rPr>
              <a:t>). 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tech-kings.net/home/images/stories/displays/ASUS-PB278Q/ASUS-PB278Q-Iso-View-Intr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9" r="14513"/>
          <a:stretch/>
        </p:blipFill>
        <p:spPr bwMode="auto">
          <a:xfrm>
            <a:off x="0" y="0"/>
            <a:ext cx="692603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9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skill.com/img/pr/TZR/TZ%20RGB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 r="9091" b="2042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805" y="475861"/>
            <a:ext cx="5221266" cy="1005821"/>
          </a:xfrm>
        </p:spPr>
        <p:txBody>
          <a:bodyPr>
            <a:normAutofit/>
          </a:bodyPr>
          <a:lstStyle/>
          <a:p>
            <a:r>
              <a:rPr lang="en-US" sz="4000" dirty="0"/>
              <a:t>RAM</a:t>
            </a:r>
            <a:endParaRPr lang="hu-HU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4110" y="1481682"/>
            <a:ext cx="5235490" cy="4413091"/>
          </a:xfrm>
        </p:spPr>
        <p:txBody>
          <a:bodyPr>
            <a:normAutofit/>
          </a:bodyPr>
          <a:lstStyle/>
          <a:p>
            <a:pPr algn="just"/>
            <a:r>
              <a:rPr lang="en-US" dirty="0" err="1">
                <a:latin typeface="+mj-lt"/>
              </a:rPr>
              <a:t>Hobbi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munkálatokra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alkalmas</a:t>
            </a:r>
            <a:r>
              <a:rPr lang="en-US" dirty="0">
                <a:latin typeface="+mj-lt"/>
              </a:rPr>
              <a:t> PC-be </a:t>
            </a:r>
            <a:r>
              <a:rPr lang="en-US" dirty="0" err="1">
                <a:latin typeface="+mj-lt"/>
              </a:rPr>
              <a:t>egy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darab</a:t>
            </a:r>
            <a:r>
              <a:rPr lang="en-US" dirty="0">
                <a:latin typeface="+mj-lt"/>
              </a:rPr>
              <a:t> 8GB-os RAM </a:t>
            </a:r>
            <a:r>
              <a:rPr lang="en-US" dirty="0" err="1">
                <a:latin typeface="+mj-lt"/>
              </a:rPr>
              <a:t>modul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beszerzése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célszer</a:t>
            </a:r>
            <a:r>
              <a:rPr lang="hu-HU" dirty="0">
                <a:latin typeface="+mj-lt"/>
              </a:rPr>
              <a:t>ű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lehet</a:t>
            </a:r>
            <a:r>
              <a:rPr lang="en-US" dirty="0">
                <a:latin typeface="+mj-lt"/>
              </a:rPr>
              <a:t>, ha </a:t>
            </a:r>
            <a:r>
              <a:rPr lang="en-US" dirty="0" err="1">
                <a:latin typeface="+mj-lt"/>
              </a:rPr>
              <a:t>később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bővíteni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szeretnénk</a:t>
            </a:r>
            <a:r>
              <a:rPr lang="en-US" dirty="0">
                <a:latin typeface="+mj-lt"/>
              </a:rPr>
              <a:t>. </a:t>
            </a:r>
          </a:p>
          <a:p>
            <a:pPr algn="just"/>
            <a:r>
              <a:rPr lang="en-US" dirty="0" err="1"/>
              <a:t>M</a:t>
            </a:r>
            <a:r>
              <a:rPr lang="en-US" dirty="0" err="1">
                <a:latin typeface="+mj-lt"/>
              </a:rPr>
              <a:t>ivel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keret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sz</a:t>
            </a:r>
            <a:r>
              <a:rPr lang="hu-HU" dirty="0">
                <a:latin typeface="+mj-lt"/>
              </a:rPr>
              <a:t>ű</a:t>
            </a:r>
            <a:r>
              <a:rPr lang="en-US" dirty="0" err="1">
                <a:latin typeface="+mj-lt"/>
              </a:rPr>
              <a:t>kös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így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mennyiségben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mindenképp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ennyi</a:t>
            </a:r>
            <a:r>
              <a:rPr lang="en-US" dirty="0">
                <a:latin typeface="+mj-lt"/>
              </a:rPr>
              <a:t> a maximum, </a:t>
            </a:r>
            <a:r>
              <a:rPr lang="en-US" dirty="0" err="1">
                <a:latin typeface="+mj-lt"/>
              </a:rPr>
              <a:t>bár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lehet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hogy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lesz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sz</a:t>
            </a:r>
            <a:r>
              <a:rPr lang="hu-HU" dirty="0">
                <a:latin typeface="+mj-lt"/>
              </a:rPr>
              <a:t>ű</a:t>
            </a:r>
            <a:r>
              <a:rPr lang="en-US" dirty="0">
                <a:latin typeface="+mj-lt"/>
              </a:rPr>
              <a:t>k </a:t>
            </a:r>
            <a:r>
              <a:rPr lang="en-US" dirty="0" err="1">
                <a:latin typeface="+mj-lt"/>
              </a:rPr>
              <a:t>keresztmetszet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Memóriát</a:t>
            </a:r>
            <a:r>
              <a:rPr lang="en-US" dirty="0"/>
              <a:t> </a:t>
            </a:r>
            <a:r>
              <a:rPr lang="en-US" dirty="0" err="1"/>
              <a:t>azonban</a:t>
            </a:r>
            <a:r>
              <a:rPr lang="en-US" dirty="0"/>
              <a:t> </a:t>
            </a:r>
            <a:r>
              <a:rPr lang="en-US" dirty="0" err="1"/>
              <a:t>lehet</a:t>
            </a:r>
            <a:r>
              <a:rPr lang="en-US" dirty="0"/>
              <a:t> </a:t>
            </a:r>
            <a:r>
              <a:rPr lang="en-US" dirty="0" err="1"/>
              <a:t>bővíteni</a:t>
            </a:r>
            <a:r>
              <a:rPr lang="en-US" dirty="0"/>
              <a:t>,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processzort</a:t>
            </a:r>
            <a:r>
              <a:rPr lang="en-US" dirty="0"/>
              <a:t>, </a:t>
            </a:r>
            <a:r>
              <a:rPr lang="en-US" dirty="0" err="1"/>
              <a:t>videokártyát</a:t>
            </a:r>
            <a:r>
              <a:rPr lang="en-US" dirty="0"/>
              <a:t>,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kijeltőt</a:t>
            </a:r>
            <a:r>
              <a:rPr lang="en-US" dirty="0"/>
              <a:t> </a:t>
            </a:r>
            <a:r>
              <a:rPr lang="en-US" dirty="0" err="1"/>
              <a:t>lecserélni</a:t>
            </a:r>
            <a:r>
              <a:rPr lang="en-US" dirty="0"/>
              <a:t> </a:t>
            </a:r>
            <a:r>
              <a:rPr lang="en-US" dirty="0" err="1"/>
              <a:t>ellenben</a:t>
            </a:r>
            <a:r>
              <a:rPr lang="en-US" dirty="0"/>
              <a:t> </a:t>
            </a:r>
            <a:r>
              <a:rPr lang="en-US" dirty="0" err="1"/>
              <a:t>sokkal</a:t>
            </a:r>
            <a:r>
              <a:rPr lang="en-US" dirty="0"/>
              <a:t> </a:t>
            </a:r>
            <a:r>
              <a:rPr lang="en-US" dirty="0" err="1"/>
              <a:t>drágább</a:t>
            </a:r>
            <a:r>
              <a:rPr lang="en-US" dirty="0"/>
              <a:t>, </a:t>
            </a:r>
            <a:r>
              <a:rPr lang="en-US" dirty="0" err="1"/>
              <a:t>így</a:t>
            </a:r>
            <a:r>
              <a:rPr lang="en-US" dirty="0"/>
              <a:t> </a:t>
            </a:r>
            <a:r>
              <a:rPr lang="en-US" dirty="0" err="1"/>
              <a:t>arra</a:t>
            </a:r>
            <a:r>
              <a:rPr lang="en-US" dirty="0"/>
              <a:t> </a:t>
            </a:r>
            <a:r>
              <a:rPr lang="en-US" dirty="0" err="1"/>
              <a:t>érdemes</a:t>
            </a:r>
            <a:r>
              <a:rPr lang="en-US" dirty="0"/>
              <a:t> </a:t>
            </a:r>
            <a:r>
              <a:rPr lang="en-US" dirty="0" err="1"/>
              <a:t>többet</a:t>
            </a:r>
            <a:r>
              <a:rPr lang="en-US" dirty="0"/>
              <a:t> </a:t>
            </a:r>
            <a:r>
              <a:rPr lang="en-US" dirty="0" err="1"/>
              <a:t>áldozni</a:t>
            </a:r>
            <a:r>
              <a:rPr lang="en-US" dirty="0"/>
              <a:t>.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74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quietpc.com/images/products/corsair-ddr4-2x16gb-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9" r="-3" b="6125"/>
          <a:stretch/>
        </p:blipFill>
        <p:spPr bwMode="auto">
          <a:xfrm>
            <a:off x="5926240" y="10"/>
            <a:ext cx="626575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ytimg.com/vi/gp7Sa6De4Ac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8" b="8173"/>
          <a:stretch/>
        </p:blipFill>
        <p:spPr bwMode="auto"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ages-na.ssl-images-amazon.com/images/I/71f2KxYCSfL._SL1500_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3" b="21908"/>
          <a:stretch/>
        </p:blipFill>
        <p:spPr bwMode="auto"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reeform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Mik</a:t>
            </a:r>
            <a:r>
              <a:rPr lang="en-US" dirty="0"/>
              <a:t> a </a:t>
            </a:r>
            <a:r>
              <a:rPr lang="en-US" dirty="0" err="1"/>
              <a:t>lehetőségek</a:t>
            </a:r>
            <a:r>
              <a:rPr lang="en-US" dirty="0"/>
              <a:t>?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055803"/>
            <a:ext cx="6150206" cy="4121160"/>
          </a:xfrm>
        </p:spPr>
        <p:txBody>
          <a:bodyPr>
            <a:normAutofit/>
          </a:bodyPr>
          <a:lstStyle/>
          <a:p>
            <a:pPr algn="just"/>
            <a:r>
              <a:rPr lang="hu-HU" dirty="0"/>
              <a:t>Ár-teljesítmény arányban nagyon jó választás lehet a Kingston </a:t>
            </a:r>
            <a:r>
              <a:rPr lang="hu-HU" dirty="0" err="1"/>
              <a:t>HyperX</a:t>
            </a:r>
            <a:r>
              <a:rPr lang="hu-HU" dirty="0"/>
              <a:t> </a:t>
            </a:r>
            <a:r>
              <a:rPr lang="hu-HU" dirty="0" err="1"/>
              <a:t>Savage</a:t>
            </a:r>
            <a:r>
              <a:rPr lang="hu-HU" dirty="0"/>
              <a:t> 2400MHz-en működő modul 8GB-os, vagy 2 darab 4GB-os változata.</a:t>
            </a:r>
          </a:p>
          <a:p>
            <a:pPr algn="just"/>
            <a:r>
              <a:rPr lang="hu-HU" dirty="0"/>
              <a:t>Olcsóbb választás a </a:t>
            </a:r>
            <a:r>
              <a:rPr lang="hu-HU" dirty="0" err="1"/>
              <a:t>Corsair</a:t>
            </a:r>
            <a:r>
              <a:rPr lang="hu-HU" dirty="0"/>
              <a:t> </a:t>
            </a:r>
            <a:r>
              <a:rPr lang="hu-HU" dirty="0" err="1"/>
              <a:t>Vengeance</a:t>
            </a:r>
            <a:r>
              <a:rPr lang="hu-HU" dirty="0"/>
              <a:t> LPX 2400MHz-es memóriája, szintén 8GB kapacitással.</a:t>
            </a:r>
          </a:p>
          <a:p>
            <a:pPr algn="just"/>
            <a:r>
              <a:rPr lang="hu-HU" dirty="0"/>
              <a:t>DDR3 memóriák közül a </a:t>
            </a:r>
            <a:r>
              <a:rPr lang="hu-HU" dirty="0" err="1"/>
              <a:t>Corsair</a:t>
            </a:r>
            <a:r>
              <a:rPr lang="hu-HU" dirty="0"/>
              <a:t> </a:t>
            </a:r>
            <a:r>
              <a:rPr lang="hu-HU" dirty="0" err="1"/>
              <a:t>Vengeance</a:t>
            </a:r>
            <a:r>
              <a:rPr lang="hu-HU" dirty="0"/>
              <a:t> Pro 2400MHz-es memóriamodulok, vagy annak 2133MHz-es olcsóbb alternatívája. </a:t>
            </a:r>
          </a:p>
        </p:txBody>
      </p:sp>
    </p:spTree>
    <p:extLst>
      <p:ext uri="{BB962C8B-B14F-4D97-AF65-F5344CB8AC3E}">
        <p14:creationId xmlns:p14="http://schemas.microsoft.com/office/powerpoint/2010/main" val="218121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Háttértár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94904" y="1426368"/>
            <a:ext cx="10358895" cy="1993107"/>
          </a:xfrm>
        </p:spPr>
        <p:txBody>
          <a:bodyPr/>
          <a:lstStyle/>
          <a:p>
            <a:pPr algn="just"/>
            <a:r>
              <a:rPr lang="en-US" dirty="0" err="1">
                <a:latin typeface="+mj-lt"/>
              </a:rPr>
              <a:t>Elsődleges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tárolónak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gyorsasága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miatt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egy</a:t>
            </a:r>
            <a:r>
              <a:rPr lang="en-US" dirty="0">
                <a:latin typeface="+mj-lt"/>
              </a:rPr>
              <a:t> 128GB-os Samsung SM961 M.2-es </a:t>
            </a:r>
            <a:r>
              <a:rPr lang="en-US" dirty="0" err="1">
                <a:latin typeface="+mj-lt"/>
              </a:rPr>
              <a:t>NVMe</a:t>
            </a:r>
            <a:r>
              <a:rPr lang="en-US" dirty="0">
                <a:latin typeface="+mj-lt"/>
              </a:rPr>
              <a:t> SSD </a:t>
            </a:r>
            <a:r>
              <a:rPr lang="en-US" dirty="0" err="1">
                <a:latin typeface="+mj-lt"/>
              </a:rPr>
              <a:t>ideális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választás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nagy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írási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és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olvasási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sebessége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miatt</a:t>
            </a:r>
            <a:r>
              <a:rPr lang="en-US" dirty="0">
                <a:latin typeface="+mj-lt"/>
              </a:rPr>
              <a:t>. </a:t>
            </a:r>
          </a:p>
          <a:p>
            <a:pPr algn="just"/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tároló</a:t>
            </a:r>
            <a:r>
              <a:rPr lang="en-US" dirty="0"/>
              <a:t> </a:t>
            </a:r>
            <a:r>
              <a:rPr lang="en-US" dirty="0" err="1"/>
              <a:t>biztosítja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operációs</a:t>
            </a:r>
            <a:r>
              <a:rPr lang="en-US" dirty="0"/>
              <a:t> </a:t>
            </a:r>
            <a:r>
              <a:rPr lang="en-US" dirty="0" err="1"/>
              <a:t>rendszer</a:t>
            </a:r>
            <a:r>
              <a:rPr lang="en-US" dirty="0"/>
              <a:t> </a:t>
            </a:r>
            <a:r>
              <a:rPr lang="en-US" dirty="0" err="1"/>
              <a:t>gyors</a:t>
            </a:r>
            <a:r>
              <a:rPr lang="en-US" dirty="0"/>
              <a:t> </a:t>
            </a:r>
            <a:r>
              <a:rPr lang="en-US" dirty="0" err="1"/>
              <a:t>betöltését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programok</a:t>
            </a:r>
            <a:r>
              <a:rPr lang="en-US" dirty="0"/>
              <a:t> </a:t>
            </a:r>
            <a:r>
              <a:rPr lang="en-US" dirty="0" err="1"/>
              <a:t>villámgyors</a:t>
            </a:r>
            <a:r>
              <a:rPr lang="en-US" dirty="0"/>
              <a:t> </a:t>
            </a:r>
            <a:r>
              <a:rPr lang="en-US" dirty="0" err="1"/>
              <a:t>indulását</a:t>
            </a:r>
            <a:r>
              <a:rPr lang="en-US" dirty="0"/>
              <a:t>, </a:t>
            </a:r>
            <a:r>
              <a:rPr lang="en-US" dirty="0" err="1"/>
              <a:t>valamint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éppen</a:t>
            </a:r>
            <a:r>
              <a:rPr lang="en-US" dirty="0"/>
              <a:t> </a:t>
            </a:r>
            <a:r>
              <a:rPr lang="en-US" dirty="0" err="1"/>
              <a:t>aktuális</a:t>
            </a:r>
            <a:r>
              <a:rPr lang="en-US" dirty="0"/>
              <a:t> </a:t>
            </a:r>
            <a:r>
              <a:rPr lang="en-US" dirty="0" err="1"/>
              <a:t>projektek</a:t>
            </a:r>
            <a:r>
              <a:rPr lang="en-US" dirty="0"/>
              <a:t> </a:t>
            </a:r>
            <a:r>
              <a:rPr lang="en-US" dirty="0" err="1"/>
              <a:t>gyors</a:t>
            </a:r>
            <a:r>
              <a:rPr lang="en-US" dirty="0"/>
              <a:t> </a:t>
            </a:r>
            <a:r>
              <a:rPr lang="en-US" dirty="0" err="1"/>
              <a:t>importálását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exportját</a:t>
            </a:r>
            <a:r>
              <a:rPr lang="en-US" dirty="0"/>
              <a:t>. </a:t>
            </a:r>
          </a:p>
        </p:txBody>
      </p:sp>
      <p:pic>
        <p:nvPicPr>
          <p:cNvPr id="3074" name="Picture 2" descr="https://d1rktuf34l9h2g.cloudfront.net/3/30/30be930e_MZVKW1T0HMLH-00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2" b="32917"/>
          <a:stretch/>
        </p:blipFill>
        <p:spPr bwMode="auto">
          <a:xfrm>
            <a:off x="2819400" y="3062195"/>
            <a:ext cx="8696325" cy="23552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4200526" y="5515516"/>
            <a:ext cx="7315199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Az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említett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SSD,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mely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egy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darab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nyomtatott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áramkörön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található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,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mechanikus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alkatrészeket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nem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tartalmaz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,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sokkal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nagyobb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írási-olvasási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sebességre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képes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, mint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egy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hagyományos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 </a:t>
            </a:r>
            <a:r>
              <a:rPr lang="en-US" sz="2200" i="1" dirty="0" err="1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merevlemez</a:t>
            </a:r>
            <a:r>
              <a:rPr lang="en-US" sz="2200" i="1" dirty="0">
                <a:solidFill>
                  <a:srgbClr val="0D4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836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Bevezető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Melyek</a:t>
            </a:r>
            <a:r>
              <a:rPr lang="en-US" dirty="0"/>
              <a:t> a </a:t>
            </a:r>
            <a:r>
              <a:rPr lang="en-US" dirty="0" err="1"/>
              <a:t>számítógépek</a:t>
            </a:r>
            <a:r>
              <a:rPr lang="en-US" dirty="0"/>
              <a:t> </a:t>
            </a:r>
            <a:r>
              <a:rPr lang="en-US" dirty="0" err="1"/>
              <a:t>fő</a:t>
            </a:r>
            <a:r>
              <a:rPr lang="en-US" dirty="0"/>
              <a:t> </a:t>
            </a:r>
            <a:r>
              <a:rPr lang="en-US" dirty="0" err="1"/>
              <a:t>részei</a:t>
            </a:r>
            <a:r>
              <a:rPr lang="en-US" dirty="0"/>
              <a:t>? </a:t>
            </a:r>
          </a:p>
          <a:p>
            <a:pPr lvl="1"/>
            <a:r>
              <a:rPr lang="en-US" dirty="0" err="1"/>
              <a:t>Alaplap</a:t>
            </a:r>
            <a:endParaRPr lang="en-US" dirty="0"/>
          </a:p>
          <a:p>
            <a:pPr lvl="1"/>
            <a:r>
              <a:rPr lang="en-US" dirty="0" err="1"/>
              <a:t>Processzor</a:t>
            </a:r>
            <a:endParaRPr lang="en-US" dirty="0"/>
          </a:p>
          <a:p>
            <a:pPr lvl="1"/>
            <a:r>
              <a:rPr lang="en-US" dirty="0" err="1"/>
              <a:t>Memória</a:t>
            </a:r>
            <a:r>
              <a:rPr lang="en-US" dirty="0"/>
              <a:t> (RAM)</a:t>
            </a:r>
          </a:p>
          <a:p>
            <a:pPr lvl="1"/>
            <a:r>
              <a:rPr lang="en-US" dirty="0" err="1"/>
              <a:t>Háttértár</a:t>
            </a:r>
            <a:endParaRPr lang="en-US" dirty="0"/>
          </a:p>
          <a:p>
            <a:r>
              <a:rPr lang="en-US" dirty="0" err="1"/>
              <a:t>Milyen</a:t>
            </a:r>
            <a:r>
              <a:rPr lang="en-US" dirty="0"/>
              <a:t> elven </a:t>
            </a:r>
            <a:r>
              <a:rPr lang="en-US" dirty="0" err="1"/>
              <a:t>működő</a:t>
            </a:r>
            <a:r>
              <a:rPr lang="en-US" dirty="0"/>
              <a:t> </a:t>
            </a:r>
            <a:r>
              <a:rPr lang="en-US" dirty="0" err="1"/>
              <a:t>háttértárakat</a:t>
            </a:r>
            <a:r>
              <a:rPr lang="en-US" dirty="0"/>
              <a:t> </a:t>
            </a:r>
            <a:r>
              <a:rPr lang="en-US" dirty="0" err="1"/>
              <a:t>ismersz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Mágneses</a:t>
            </a:r>
            <a:r>
              <a:rPr lang="en-US" dirty="0"/>
              <a:t> </a:t>
            </a:r>
            <a:r>
              <a:rPr lang="en-US" dirty="0" err="1"/>
              <a:t>elv</a:t>
            </a:r>
            <a:r>
              <a:rPr lang="hu-HU" dirty="0"/>
              <a:t>ű</a:t>
            </a:r>
            <a:r>
              <a:rPr lang="en-US" dirty="0"/>
              <a:t> (Floppy, </a:t>
            </a:r>
            <a:r>
              <a:rPr lang="en-US" dirty="0" err="1"/>
              <a:t>merevlemez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Optikai</a:t>
            </a:r>
            <a:r>
              <a:rPr lang="en-US" dirty="0"/>
              <a:t> (CD, DVD, </a:t>
            </a:r>
            <a:r>
              <a:rPr lang="en-US" dirty="0" err="1"/>
              <a:t>BluRay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Memóriaalapú</a:t>
            </a:r>
            <a:r>
              <a:rPr lang="en-US" dirty="0"/>
              <a:t> (</a:t>
            </a:r>
            <a:r>
              <a:rPr lang="en-US" dirty="0" err="1"/>
              <a:t>Pendrive</a:t>
            </a:r>
            <a:r>
              <a:rPr lang="en-US" dirty="0"/>
              <a:t>, SSD)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ats.avnet.com/na/en-us/suppliers/GCC/PublishingImages/Seagate/Ironwolf%20im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12192000" cy="68554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883" y="321176"/>
            <a:ext cx="4332308" cy="1131609"/>
          </a:xfrm>
        </p:spPr>
        <p:txBody>
          <a:bodyPr>
            <a:normAutofit/>
          </a:bodyPr>
          <a:lstStyle/>
          <a:p>
            <a:r>
              <a:rPr lang="en-US" sz="3400" dirty="0" err="1"/>
              <a:t>Elegendő</a:t>
            </a:r>
            <a:r>
              <a:rPr lang="en-US" sz="3400" dirty="0"/>
              <a:t> </a:t>
            </a:r>
            <a:r>
              <a:rPr lang="en-US" sz="3400" dirty="0" err="1"/>
              <a:t>tárhely</a:t>
            </a:r>
            <a:r>
              <a:rPr lang="en-US" sz="3400" dirty="0"/>
              <a:t> </a:t>
            </a:r>
            <a:r>
              <a:rPr lang="en-US" sz="3400" dirty="0" err="1"/>
              <a:t>biztosítása</a:t>
            </a:r>
            <a:endParaRPr lang="hu-HU" sz="3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2927" y="1452786"/>
            <a:ext cx="4161800" cy="47651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200" dirty="0"/>
              <a:t>A </a:t>
            </a:r>
            <a:r>
              <a:rPr lang="en-US" sz="2200" dirty="0" err="1"/>
              <a:t>nagy</a:t>
            </a:r>
            <a:r>
              <a:rPr lang="en-US" sz="2200" dirty="0"/>
              <a:t> </a:t>
            </a:r>
            <a:r>
              <a:rPr lang="en-US" sz="2200" dirty="0" err="1"/>
              <a:t>tárhely</a:t>
            </a:r>
            <a:r>
              <a:rPr lang="en-US" sz="2200" dirty="0"/>
              <a:t> </a:t>
            </a:r>
            <a:r>
              <a:rPr lang="en-US" sz="2200" dirty="0" err="1"/>
              <a:t>biztosítása</a:t>
            </a:r>
            <a:r>
              <a:rPr lang="en-US" sz="2200" dirty="0"/>
              <a:t> </a:t>
            </a:r>
            <a:r>
              <a:rPr lang="en-US" sz="2200" dirty="0" err="1"/>
              <a:t>érdekében</a:t>
            </a:r>
            <a:r>
              <a:rPr lang="en-US" sz="2200" dirty="0"/>
              <a:t> a Western Digital Blue, Red, a Seagate Barracuda, </a:t>
            </a:r>
            <a:r>
              <a:rPr lang="en-US" sz="2200" dirty="0" err="1"/>
              <a:t>vagy</a:t>
            </a:r>
            <a:r>
              <a:rPr lang="en-US" sz="2200" dirty="0"/>
              <a:t> </a:t>
            </a:r>
            <a:r>
              <a:rPr lang="en-US" sz="2200" dirty="0" err="1"/>
              <a:t>IronWolf</a:t>
            </a:r>
            <a:r>
              <a:rPr lang="en-US" sz="2200" dirty="0"/>
              <a:t> </a:t>
            </a:r>
            <a:r>
              <a:rPr lang="en-US" sz="2200" dirty="0" err="1"/>
              <a:t>merevlemezei</a:t>
            </a:r>
            <a:r>
              <a:rPr lang="en-US" sz="2200" dirty="0"/>
              <a:t> </a:t>
            </a:r>
            <a:r>
              <a:rPr lang="en-US" sz="2200" dirty="0" err="1"/>
              <a:t>kiváló</a:t>
            </a:r>
            <a:r>
              <a:rPr lang="en-US" sz="2200" dirty="0"/>
              <a:t> </a:t>
            </a:r>
            <a:r>
              <a:rPr lang="en-US" sz="2200" dirty="0" err="1"/>
              <a:t>választások</a:t>
            </a:r>
            <a:r>
              <a:rPr lang="en-US" sz="2200" dirty="0"/>
              <a:t> </a:t>
            </a:r>
            <a:r>
              <a:rPr lang="en-US" sz="2200" dirty="0" err="1"/>
              <a:t>lehetnek</a:t>
            </a:r>
            <a:r>
              <a:rPr lang="en-US" sz="2200" dirty="0"/>
              <a:t>, </a:t>
            </a:r>
            <a:r>
              <a:rPr lang="en-US" sz="2200" dirty="0" err="1"/>
              <a:t>Míg</a:t>
            </a:r>
            <a:r>
              <a:rPr lang="en-US" sz="2200" dirty="0"/>
              <a:t> a WD Blue </a:t>
            </a:r>
            <a:r>
              <a:rPr lang="en-US" sz="2200" dirty="0" err="1"/>
              <a:t>és</a:t>
            </a:r>
            <a:r>
              <a:rPr lang="en-US" sz="2200" dirty="0"/>
              <a:t> a Barracuda </a:t>
            </a:r>
            <a:r>
              <a:rPr lang="en-US" sz="2200" dirty="0" err="1"/>
              <a:t>asztali</a:t>
            </a:r>
            <a:r>
              <a:rPr lang="en-US" sz="2200" dirty="0"/>
              <a:t> </a:t>
            </a:r>
            <a:r>
              <a:rPr lang="en-US" sz="2200" dirty="0" err="1"/>
              <a:t>gépekbe</a:t>
            </a:r>
            <a:r>
              <a:rPr lang="en-US" sz="2200" dirty="0"/>
              <a:t> </a:t>
            </a:r>
            <a:r>
              <a:rPr lang="en-US" sz="2200" dirty="0" err="1"/>
              <a:t>szánt</a:t>
            </a:r>
            <a:r>
              <a:rPr lang="en-US" sz="2200" dirty="0"/>
              <a:t>, a Red </a:t>
            </a:r>
            <a:r>
              <a:rPr lang="en-US" sz="2200" dirty="0" err="1"/>
              <a:t>és</a:t>
            </a:r>
            <a:r>
              <a:rPr lang="en-US" sz="2200" dirty="0"/>
              <a:t> </a:t>
            </a:r>
            <a:r>
              <a:rPr lang="en-US" sz="2200" dirty="0" err="1"/>
              <a:t>az</a:t>
            </a:r>
            <a:r>
              <a:rPr lang="en-US" sz="2200" dirty="0"/>
              <a:t> </a:t>
            </a:r>
            <a:r>
              <a:rPr lang="en-US" sz="2200" dirty="0" err="1"/>
              <a:t>IronWolf</a:t>
            </a:r>
            <a:r>
              <a:rPr lang="en-US" sz="2200" dirty="0"/>
              <a:t> </a:t>
            </a:r>
            <a:r>
              <a:rPr lang="en-US" sz="2200" dirty="0" err="1"/>
              <a:t>Hálózati</a:t>
            </a:r>
            <a:r>
              <a:rPr lang="en-US" sz="2200" dirty="0"/>
              <a:t> </a:t>
            </a:r>
            <a:r>
              <a:rPr lang="en-US" sz="2200" dirty="0" err="1"/>
              <a:t>Adattárolókhoz</a:t>
            </a:r>
            <a:r>
              <a:rPr lang="en-US" sz="2200" dirty="0"/>
              <a:t> (</a:t>
            </a:r>
            <a:r>
              <a:rPr lang="en-US" sz="2200" dirty="0" err="1"/>
              <a:t>közkedvelt</a:t>
            </a:r>
            <a:r>
              <a:rPr lang="en-US" sz="2200" dirty="0"/>
              <a:t> </a:t>
            </a:r>
            <a:r>
              <a:rPr lang="en-US" sz="2200" dirty="0" err="1"/>
              <a:t>nevén</a:t>
            </a:r>
            <a:r>
              <a:rPr lang="en-US" sz="2200" dirty="0"/>
              <a:t> NAS-</a:t>
            </a:r>
            <a:r>
              <a:rPr lang="en-US" sz="2200" dirty="0" err="1"/>
              <a:t>hoz</a:t>
            </a:r>
            <a:r>
              <a:rPr lang="en-US" sz="2200" dirty="0"/>
              <a:t>) </a:t>
            </a:r>
            <a:r>
              <a:rPr lang="en-US" sz="2200" dirty="0" err="1"/>
              <a:t>tervezett</a:t>
            </a:r>
            <a:r>
              <a:rPr lang="en-US" sz="2200" dirty="0"/>
              <a:t> </a:t>
            </a:r>
            <a:r>
              <a:rPr lang="en-US" sz="2200" dirty="0" err="1"/>
              <a:t>háttértárak</a:t>
            </a:r>
            <a:r>
              <a:rPr lang="en-US" sz="2200" dirty="0"/>
              <a:t>. </a:t>
            </a:r>
            <a:endParaRPr lang="hu-HU" sz="2200" dirty="0"/>
          </a:p>
        </p:txBody>
      </p:sp>
      <p:pic>
        <p:nvPicPr>
          <p:cNvPr id="7" name="Picture 2" descr="http://www.storagereview.com/images/Western-Digital-Red-3T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14828" r="19347" b="22990"/>
          <a:stretch/>
        </p:blipFill>
        <p:spPr bwMode="auto">
          <a:xfrm>
            <a:off x="4383586" y="3645634"/>
            <a:ext cx="3424827" cy="2820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0159999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053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HDD </a:t>
            </a:r>
            <a:r>
              <a:rPr lang="en-US" dirty="0" err="1"/>
              <a:t>vagy</a:t>
            </a:r>
            <a:r>
              <a:rPr lang="en-US" dirty="0"/>
              <a:t> SSD</a:t>
            </a:r>
            <a:endParaRPr lang="hu-HU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376974"/>
              </p:ext>
            </p:extLst>
          </p:nvPr>
        </p:nvGraphicFramePr>
        <p:xfrm>
          <a:off x="995363" y="1425575"/>
          <a:ext cx="10358436" cy="476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52812">
                  <a:extLst>
                    <a:ext uri="{9D8B030D-6E8A-4147-A177-3AD203B41FA5}">
                      <a16:colId xmlns:a16="http://schemas.microsoft.com/office/drawing/2014/main" xmlns="" val="2675507213"/>
                    </a:ext>
                  </a:extLst>
                </a:gridCol>
                <a:gridCol w="3452812">
                  <a:extLst>
                    <a:ext uri="{9D8B030D-6E8A-4147-A177-3AD203B41FA5}">
                      <a16:colId xmlns:a16="http://schemas.microsoft.com/office/drawing/2014/main" xmlns="" val="1272384482"/>
                    </a:ext>
                  </a:extLst>
                </a:gridCol>
                <a:gridCol w="3452812">
                  <a:extLst>
                    <a:ext uri="{9D8B030D-6E8A-4147-A177-3AD203B41FA5}">
                      <a16:colId xmlns:a16="http://schemas.microsoft.com/office/drawing/2014/main" xmlns="" val="13502287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HDD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SSD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2015886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 err="1"/>
                        <a:t>Előnyök</a:t>
                      </a:r>
                      <a:endParaRPr lang="hu-H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Nagy </a:t>
                      </a:r>
                      <a:r>
                        <a:rPr lang="en-US" dirty="0" err="1"/>
                        <a:t>tárkapacítás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Sokkal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nagyobb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írási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és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olvasási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sebesség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73595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Kompakt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19139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Hosszú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élettartam</a:t>
                      </a:r>
                      <a:endParaRPr lang="hu-HU" dirty="0"/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Mechanikai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hatásokkal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ellenállóbb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72043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Egyre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olcsóbb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egyre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tartósabb</a:t>
                      </a:r>
                      <a:r>
                        <a:rPr lang="en-US" dirty="0"/>
                        <a:t>, a </a:t>
                      </a:r>
                      <a:r>
                        <a:rPr lang="en-US" dirty="0" err="1"/>
                        <a:t>fejlesztéseknek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köszönhetően</a:t>
                      </a:r>
                      <a:r>
                        <a:rPr lang="en-US" dirty="0"/>
                        <a:t>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744544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Hátrányok</a:t>
                      </a:r>
                      <a:endParaRPr lang="hu-HU" dirty="0"/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Mechanikus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hardver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fizikai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hatásokkal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szemben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érzékeny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</a:t>
                      </a:r>
                      <a:r>
                        <a:rPr lang="en-US" dirty="0" err="1"/>
                        <a:t>technológiából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adódóan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gyorsabban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tönkre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megy</a:t>
                      </a:r>
                      <a:r>
                        <a:rPr lang="en-US" dirty="0"/>
                        <a:t>, mint a </a:t>
                      </a:r>
                      <a:r>
                        <a:rPr lang="en-US" dirty="0" err="1"/>
                        <a:t>merevlemezek</a:t>
                      </a:r>
                      <a:r>
                        <a:rPr lang="en-US" dirty="0"/>
                        <a:t>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71149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 m</a:t>
                      </a:r>
                      <a:r>
                        <a:rPr lang="hu-HU" dirty="0"/>
                        <a:t>ű</a:t>
                      </a:r>
                      <a:r>
                        <a:rPr lang="en-US" dirty="0" err="1"/>
                        <a:t>ködési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elvéből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adódóan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olvasási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sebesség</a:t>
                      </a:r>
                      <a:endParaRPr lang="hu-HU" dirty="0"/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Még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mindig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viszonylag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tárkapacitás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magas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áron</a:t>
                      </a:r>
                      <a:r>
                        <a:rPr lang="en-US" dirty="0"/>
                        <a:t>.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3667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8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Szoftverek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94904" y="1426368"/>
            <a:ext cx="9111121" cy="4748213"/>
          </a:xfrm>
        </p:spPr>
        <p:txBody>
          <a:bodyPr/>
          <a:lstStyle/>
          <a:p>
            <a:pPr algn="just"/>
            <a:r>
              <a:rPr lang="en-US" dirty="0" err="1"/>
              <a:t>Költséghatékonyság</a:t>
            </a:r>
            <a:r>
              <a:rPr lang="en-US" dirty="0"/>
              <a:t> </a:t>
            </a:r>
            <a:r>
              <a:rPr lang="en-US" dirty="0" err="1"/>
              <a:t>szempontjából</a:t>
            </a:r>
            <a:r>
              <a:rPr lang="en-US" dirty="0"/>
              <a:t> a </a:t>
            </a:r>
            <a:r>
              <a:rPr lang="en-US" dirty="0" err="1"/>
              <a:t>szabad</a:t>
            </a:r>
            <a:r>
              <a:rPr lang="en-US" dirty="0"/>
              <a:t> </a:t>
            </a:r>
            <a:r>
              <a:rPr lang="en-US" dirty="0" err="1"/>
              <a:t>szoftverek</a:t>
            </a:r>
            <a:r>
              <a:rPr lang="en-US" dirty="0"/>
              <a:t> </a:t>
            </a:r>
            <a:r>
              <a:rPr lang="en-US" dirty="0" err="1"/>
              <a:t>jelenthetik</a:t>
            </a:r>
            <a:r>
              <a:rPr lang="en-US" dirty="0"/>
              <a:t> a </a:t>
            </a:r>
            <a:r>
              <a:rPr lang="en-US" dirty="0" err="1"/>
              <a:t>legjobb</a:t>
            </a:r>
            <a:r>
              <a:rPr lang="en-US" dirty="0"/>
              <a:t> </a:t>
            </a:r>
            <a:r>
              <a:rPr lang="en-US" dirty="0" err="1"/>
              <a:t>megoldást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UbuntuStudio</a:t>
            </a:r>
            <a:r>
              <a:rPr lang="en-US" dirty="0"/>
              <a:t> </a:t>
            </a:r>
            <a:r>
              <a:rPr lang="en-US" dirty="0" err="1"/>
              <a:t>kifejezetten</a:t>
            </a:r>
            <a:r>
              <a:rPr lang="en-US" dirty="0"/>
              <a:t> </a:t>
            </a:r>
            <a:r>
              <a:rPr lang="en-US" dirty="0" err="1"/>
              <a:t>tartalomkészítésre</a:t>
            </a:r>
            <a:r>
              <a:rPr lang="en-US" dirty="0"/>
              <a:t> </a:t>
            </a:r>
            <a:r>
              <a:rPr lang="en-US" dirty="0" err="1"/>
              <a:t>optimalizált</a:t>
            </a:r>
            <a:r>
              <a:rPr lang="en-US" dirty="0"/>
              <a:t> Linux </a:t>
            </a:r>
            <a:r>
              <a:rPr lang="en-US" dirty="0" err="1"/>
              <a:t>operációs</a:t>
            </a:r>
            <a:r>
              <a:rPr lang="en-US" dirty="0"/>
              <a:t> </a:t>
            </a:r>
            <a:r>
              <a:rPr lang="en-US" dirty="0" err="1"/>
              <a:t>rendszer</a:t>
            </a:r>
            <a:r>
              <a:rPr lang="en-US" dirty="0"/>
              <a:t>, </a:t>
            </a:r>
            <a:r>
              <a:rPr lang="en-US" dirty="0" err="1"/>
              <a:t>mely</a:t>
            </a:r>
            <a:r>
              <a:rPr lang="en-US" dirty="0"/>
              <a:t> </a:t>
            </a:r>
            <a:r>
              <a:rPr lang="en-US" dirty="0" err="1"/>
              <a:t>számos</a:t>
            </a:r>
            <a:r>
              <a:rPr lang="en-US" dirty="0"/>
              <a:t> </a:t>
            </a:r>
            <a:r>
              <a:rPr lang="en-US" dirty="0" err="1"/>
              <a:t>szabad</a:t>
            </a:r>
            <a:r>
              <a:rPr lang="en-US" dirty="0"/>
              <a:t> </a:t>
            </a:r>
            <a:r>
              <a:rPr lang="en-US" dirty="0" err="1"/>
              <a:t>szoftverrel</a:t>
            </a:r>
            <a:r>
              <a:rPr lang="en-US" dirty="0"/>
              <a:t> </a:t>
            </a:r>
            <a:r>
              <a:rPr lang="en-US" dirty="0" err="1"/>
              <a:t>előtelepítve</a:t>
            </a:r>
            <a:r>
              <a:rPr lang="en-US" dirty="0"/>
              <a:t> </a:t>
            </a:r>
            <a:r>
              <a:rPr lang="en-US" dirty="0" err="1"/>
              <a:t>érkezik</a:t>
            </a:r>
            <a:r>
              <a:rPr lang="en-US" dirty="0"/>
              <a:t>, </a:t>
            </a:r>
            <a:r>
              <a:rPr lang="en-US" dirty="0" err="1"/>
              <a:t>olyanokkal</a:t>
            </a:r>
            <a:r>
              <a:rPr lang="en-US" dirty="0"/>
              <a:t>, mint a </a:t>
            </a:r>
            <a:r>
              <a:rPr lang="en-US" dirty="0" err="1"/>
              <a:t>sokak</a:t>
            </a:r>
            <a:r>
              <a:rPr lang="en-US" dirty="0"/>
              <a:t> </a:t>
            </a:r>
            <a:r>
              <a:rPr lang="en-US" dirty="0" err="1"/>
              <a:t>számára</a:t>
            </a:r>
            <a:r>
              <a:rPr lang="en-US" dirty="0"/>
              <a:t> </a:t>
            </a:r>
            <a:r>
              <a:rPr lang="en-US" dirty="0" err="1"/>
              <a:t>ismert</a:t>
            </a:r>
            <a:r>
              <a:rPr lang="en-US" dirty="0"/>
              <a:t> </a:t>
            </a:r>
            <a:r>
              <a:rPr lang="en-US" dirty="0" err="1"/>
              <a:t>AudaCity</a:t>
            </a:r>
            <a:r>
              <a:rPr lang="en-US" dirty="0"/>
              <a:t>, GIMP,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OpenShot</a:t>
            </a:r>
            <a:r>
              <a:rPr lang="en-US" dirty="0"/>
              <a:t> </a:t>
            </a:r>
            <a:r>
              <a:rPr lang="en-US" dirty="0" err="1"/>
              <a:t>videószerkesztő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irodai</a:t>
            </a:r>
            <a:r>
              <a:rPr lang="en-US" dirty="0"/>
              <a:t> </a:t>
            </a:r>
            <a:r>
              <a:rPr lang="en-US" dirty="0" err="1"/>
              <a:t>programcsomag</a:t>
            </a:r>
            <a:r>
              <a:rPr lang="en-US" dirty="0"/>
              <a:t> </a:t>
            </a:r>
            <a:r>
              <a:rPr lang="en-US" dirty="0" err="1"/>
              <a:t>zökkenőmentes</a:t>
            </a:r>
            <a:r>
              <a:rPr lang="en-US" dirty="0"/>
              <a:t> </a:t>
            </a:r>
            <a:r>
              <a:rPr lang="en-US" dirty="0" err="1"/>
              <a:t>használatát</a:t>
            </a:r>
            <a:r>
              <a:rPr lang="en-US" dirty="0"/>
              <a:t> a LibreOffice </a:t>
            </a:r>
            <a:r>
              <a:rPr lang="en-US" dirty="0" err="1"/>
              <a:t>logikus</a:t>
            </a:r>
            <a:r>
              <a:rPr lang="en-US" dirty="0"/>
              <a:t>, </a:t>
            </a:r>
            <a:r>
              <a:rPr lang="en-US" dirty="0" err="1"/>
              <a:t>egyszer</a:t>
            </a:r>
            <a:r>
              <a:rPr lang="hu-HU" dirty="0"/>
              <a:t>ű</a:t>
            </a:r>
            <a:r>
              <a:rPr lang="en-US" dirty="0"/>
              <a:t> </a:t>
            </a:r>
            <a:r>
              <a:rPr lang="en-US" dirty="0" err="1"/>
              <a:t>kezelőfelülete</a:t>
            </a:r>
            <a:r>
              <a:rPr lang="en-US" dirty="0"/>
              <a:t> </a:t>
            </a:r>
            <a:r>
              <a:rPr lang="en-US" dirty="0" err="1"/>
              <a:t>biztosítja</a:t>
            </a:r>
            <a:r>
              <a:rPr lang="en-US" dirty="0"/>
              <a:t>. A </a:t>
            </a:r>
            <a:r>
              <a:rPr lang="en-US" dirty="0" err="1"/>
              <a:t>programcsomagnak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dokumentumszerkesztő</a:t>
            </a:r>
            <a:r>
              <a:rPr lang="en-US" dirty="0"/>
              <a:t>, </a:t>
            </a:r>
            <a:r>
              <a:rPr lang="en-US" dirty="0" err="1"/>
              <a:t>táblázat</a:t>
            </a:r>
            <a:r>
              <a:rPr lang="en-US" dirty="0"/>
              <a:t>-,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adatbáziskezelő</a:t>
            </a:r>
            <a:r>
              <a:rPr lang="en-US" dirty="0"/>
              <a:t>, </a:t>
            </a:r>
            <a:r>
              <a:rPr lang="en-US" dirty="0" err="1"/>
              <a:t>valamint</a:t>
            </a:r>
            <a:r>
              <a:rPr lang="en-US" dirty="0"/>
              <a:t> </a:t>
            </a:r>
            <a:r>
              <a:rPr lang="en-US" dirty="0" err="1"/>
              <a:t>prezentációkészítő</a:t>
            </a:r>
            <a:r>
              <a:rPr lang="en-US" dirty="0"/>
              <a:t> program is </a:t>
            </a:r>
            <a:r>
              <a:rPr lang="en-US" dirty="0" err="1"/>
              <a:t>része</a:t>
            </a:r>
            <a:r>
              <a:rPr lang="en-US" dirty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763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Konfigurációk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Első</a:t>
            </a:r>
            <a:r>
              <a:rPr lang="en-US" sz="2800" dirty="0"/>
              <a:t>, Intel </a:t>
            </a:r>
            <a:r>
              <a:rPr lang="en-US" sz="2800" dirty="0" err="1"/>
              <a:t>processzor</a:t>
            </a:r>
            <a:r>
              <a:rPr lang="en-US" sz="2800" dirty="0"/>
              <a:t> </a:t>
            </a:r>
            <a:r>
              <a:rPr lang="en-US" sz="2800" dirty="0" err="1"/>
              <a:t>alapú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 err="1"/>
              <a:t>Processzor</a:t>
            </a:r>
            <a:r>
              <a:rPr lang="en-US" sz="2400" dirty="0"/>
              <a:t>: Intel Core i5-6600 </a:t>
            </a:r>
          </a:p>
          <a:p>
            <a:pPr lvl="1"/>
            <a:r>
              <a:rPr lang="en-US" sz="2400" dirty="0" err="1"/>
              <a:t>Alaplap</a:t>
            </a:r>
            <a:r>
              <a:rPr lang="en-US" sz="2400" dirty="0"/>
              <a:t>: </a:t>
            </a:r>
            <a:r>
              <a:rPr lang="hu-HU" sz="2400" dirty="0"/>
              <a:t>GIGABYTE GA-Z170-HD3</a:t>
            </a:r>
            <a:endParaRPr lang="en-US" sz="2400" dirty="0"/>
          </a:p>
          <a:p>
            <a:pPr lvl="1"/>
            <a:r>
              <a:rPr lang="en-US" sz="2400" dirty="0" err="1"/>
              <a:t>Videokártya</a:t>
            </a:r>
            <a:r>
              <a:rPr lang="en-US" sz="2400" dirty="0"/>
              <a:t>: </a:t>
            </a:r>
            <a:r>
              <a:rPr lang="hu-HU" sz="2400" dirty="0"/>
              <a:t>GIGABYTE</a:t>
            </a:r>
            <a:r>
              <a:rPr lang="en-US" sz="2400" dirty="0"/>
              <a:t> GeForce GTX 1060 WINDFORCE OC</a:t>
            </a:r>
          </a:p>
          <a:p>
            <a:pPr lvl="1"/>
            <a:r>
              <a:rPr lang="en-US" sz="2400" dirty="0" err="1"/>
              <a:t>Memória</a:t>
            </a:r>
            <a:r>
              <a:rPr lang="en-US" sz="2400" dirty="0"/>
              <a:t>: 8GB Corsair Vengeance LPX 2400MHz</a:t>
            </a:r>
          </a:p>
          <a:p>
            <a:pPr lvl="1"/>
            <a:r>
              <a:rPr lang="en-US" sz="2400" dirty="0" err="1"/>
              <a:t>Háttértárak</a:t>
            </a:r>
            <a:r>
              <a:rPr lang="en-US" sz="2400" dirty="0"/>
              <a:t>: </a:t>
            </a:r>
          </a:p>
          <a:p>
            <a:pPr lvl="2"/>
            <a:r>
              <a:rPr lang="en-US" sz="2000" dirty="0"/>
              <a:t>Samsung SM961 128GB</a:t>
            </a:r>
          </a:p>
          <a:p>
            <a:pPr lvl="2"/>
            <a:r>
              <a:rPr lang="hu-HU" sz="2000" dirty="0"/>
              <a:t>Western Digital </a:t>
            </a:r>
            <a:r>
              <a:rPr lang="en-US" sz="2000" dirty="0"/>
              <a:t>Red </a:t>
            </a:r>
            <a:r>
              <a:rPr lang="hu-HU" sz="2000" dirty="0"/>
              <a:t>1TB</a:t>
            </a:r>
            <a:endParaRPr lang="en-US" sz="2000" dirty="0"/>
          </a:p>
          <a:p>
            <a:pPr lvl="1"/>
            <a:r>
              <a:rPr lang="en-US" sz="2400" dirty="0"/>
              <a:t>Monitor: ASUS PB278QR </a:t>
            </a:r>
          </a:p>
          <a:p>
            <a:pPr lvl="1"/>
            <a:r>
              <a:rPr lang="en-US" sz="2400" dirty="0" err="1"/>
              <a:t>Számítógépház</a:t>
            </a:r>
            <a:r>
              <a:rPr lang="en-US" sz="2400" dirty="0"/>
              <a:t>: Cooler Master Elite Knight K350</a:t>
            </a:r>
          </a:p>
          <a:p>
            <a:pPr lvl="1"/>
            <a:r>
              <a:rPr lang="en-US" sz="2400" dirty="0" err="1"/>
              <a:t>Tápegység</a:t>
            </a:r>
            <a:r>
              <a:rPr lang="en-US" sz="2400" dirty="0"/>
              <a:t>: Corsair VS350 350W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67080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Konfigurációk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Második</a:t>
            </a:r>
            <a:r>
              <a:rPr lang="en-US" sz="2800" dirty="0"/>
              <a:t>, Intel </a:t>
            </a:r>
            <a:r>
              <a:rPr lang="en-US" sz="2800" dirty="0" err="1"/>
              <a:t>processzor</a:t>
            </a:r>
            <a:r>
              <a:rPr lang="en-US" sz="2800" dirty="0"/>
              <a:t> </a:t>
            </a:r>
            <a:r>
              <a:rPr lang="en-US" sz="2800" dirty="0" err="1"/>
              <a:t>alapú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 err="1"/>
              <a:t>Processzor</a:t>
            </a:r>
            <a:r>
              <a:rPr lang="en-US" sz="2400" dirty="0"/>
              <a:t>: Intel Core i5-6600K </a:t>
            </a:r>
          </a:p>
          <a:p>
            <a:pPr lvl="1"/>
            <a:r>
              <a:rPr lang="en-US" sz="2400" dirty="0" err="1"/>
              <a:t>Alaplap</a:t>
            </a:r>
            <a:r>
              <a:rPr lang="en-US" sz="2400" dirty="0"/>
              <a:t>: </a:t>
            </a:r>
            <a:r>
              <a:rPr lang="hu-HU" sz="2400" dirty="0"/>
              <a:t>GIGABYTE GA-Z170-HD3</a:t>
            </a:r>
            <a:endParaRPr lang="en-US" sz="2400" dirty="0"/>
          </a:p>
          <a:p>
            <a:pPr lvl="1"/>
            <a:r>
              <a:rPr lang="en-US" sz="2400" dirty="0" err="1"/>
              <a:t>Videokártya</a:t>
            </a:r>
            <a:r>
              <a:rPr lang="en-US" sz="2400" dirty="0"/>
              <a:t>: </a:t>
            </a:r>
            <a:r>
              <a:rPr lang="hu-HU" sz="2400" dirty="0"/>
              <a:t>GIGABYTE</a:t>
            </a:r>
            <a:r>
              <a:rPr lang="en-US" sz="2400" dirty="0"/>
              <a:t> GeForce GTX 1060 WINDFORCE OC</a:t>
            </a:r>
          </a:p>
          <a:p>
            <a:pPr lvl="1"/>
            <a:r>
              <a:rPr lang="en-US" sz="2400" dirty="0" err="1"/>
              <a:t>Memória</a:t>
            </a:r>
            <a:r>
              <a:rPr lang="en-US" sz="2400" dirty="0"/>
              <a:t>: 2×4GB Kingston HyperX Savage 2400MHz</a:t>
            </a:r>
          </a:p>
          <a:p>
            <a:pPr lvl="1"/>
            <a:r>
              <a:rPr lang="en-US" sz="2400" dirty="0" err="1"/>
              <a:t>Háttértárak</a:t>
            </a:r>
            <a:r>
              <a:rPr lang="en-US" sz="2400" dirty="0"/>
              <a:t>: </a:t>
            </a:r>
          </a:p>
          <a:p>
            <a:pPr lvl="2"/>
            <a:r>
              <a:rPr lang="en-US" sz="2000" dirty="0"/>
              <a:t>Samsung SM961 128GB</a:t>
            </a:r>
          </a:p>
          <a:p>
            <a:pPr lvl="2"/>
            <a:r>
              <a:rPr lang="hu-HU" sz="2000" dirty="0"/>
              <a:t>Western Digital </a:t>
            </a:r>
            <a:r>
              <a:rPr lang="hu-HU" sz="2000" dirty="0" err="1"/>
              <a:t>Caviar</a:t>
            </a:r>
            <a:r>
              <a:rPr lang="hu-HU" sz="2000" dirty="0"/>
              <a:t> </a:t>
            </a:r>
            <a:r>
              <a:rPr lang="hu-HU" sz="2000" dirty="0" err="1"/>
              <a:t>Blue</a:t>
            </a:r>
            <a:r>
              <a:rPr lang="hu-HU" sz="2000" dirty="0"/>
              <a:t> </a:t>
            </a:r>
            <a:r>
              <a:rPr lang="en-US" sz="2000" dirty="0"/>
              <a:t>2</a:t>
            </a:r>
            <a:r>
              <a:rPr lang="hu-HU" sz="2000" dirty="0"/>
              <a:t>TB</a:t>
            </a:r>
            <a:endParaRPr lang="en-US" sz="2000" dirty="0"/>
          </a:p>
          <a:p>
            <a:pPr lvl="1"/>
            <a:r>
              <a:rPr lang="en-US" sz="2400" dirty="0"/>
              <a:t>Monitor: Dell U2417HJ</a:t>
            </a:r>
          </a:p>
          <a:p>
            <a:pPr lvl="1"/>
            <a:r>
              <a:rPr lang="en-US" sz="2400" dirty="0" err="1"/>
              <a:t>Számítógépház</a:t>
            </a:r>
            <a:r>
              <a:rPr lang="en-US" sz="2400" dirty="0"/>
              <a:t>: Corsair Carbide Series 88R</a:t>
            </a:r>
          </a:p>
          <a:p>
            <a:pPr lvl="1"/>
            <a:r>
              <a:rPr lang="en-US" sz="2400" dirty="0" err="1"/>
              <a:t>Tápegység</a:t>
            </a:r>
            <a:r>
              <a:rPr lang="en-US" sz="2400" dirty="0"/>
              <a:t>: Cooler Master </a:t>
            </a:r>
            <a:r>
              <a:rPr lang="en-US" sz="2400" dirty="0" err="1"/>
              <a:t>eXtreme</a:t>
            </a:r>
            <a:r>
              <a:rPr lang="en-US" sz="2400" dirty="0"/>
              <a:t> Power Plus 500W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23392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Konfigurációk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Harmadik</a:t>
            </a:r>
            <a:r>
              <a:rPr lang="en-US" sz="2800" dirty="0"/>
              <a:t>, AMD </a:t>
            </a:r>
            <a:r>
              <a:rPr lang="en-US" sz="2800" dirty="0" err="1"/>
              <a:t>processzor</a:t>
            </a:r>
            <a:r>
              <a:rPr lang="en-US" sz="2800" dirty="0"/>
              <a:t> </a:t>
            </a:r>
            <a:r>
              <a:rPr lang="en-US" sz="2800" dirty="0" err="1"/>
              <a:t>alapú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 err="1"/>
              <a:t>Processzor</a:t>
            </a:r>
            <a:r>
              <a:rPr lang="en-US" sz="2400" dirty="0"/>
              <a:t>: AMD X8 FX-9590 </a:t>
            </a:r>
          </a:p>
          <a:p>
            <a:pPr lvl="1"/>
            <a:r>
              <a:rPr lang="en-US" sz="2400" dirty="0" err="1"/>
              <a:t>Alaplap</a:t>
            </a:r>
            <a:r>
              <a:rPr lang="en-US" sz="2400" dirty="0"/>
              <a:t>: </a:t>
            </a:r>
            <a:r>
              <a:rPr lang="hu-HU" sz="2400" dirty="0"/>
              <a:t>GIGABYTE GA-990X</a:t>
            </a:r>
            <a:endParaRPr lang="en-US" sz="2400" dirty="0"/>
          </a:p>
          <a:p>
            <a:pPr lvl="1"/>
            <a:r>
              <a:rPr lang="en-US" sz="2400" dirty="0" err="1"/>
              <a:t>Videokártya</a:t>
            </a:r>
            <a:r>
              <a:rPr lang="en-US" sz="2400" dirty="0"/>
              <a:t>: MSI Radeon RX 470 ARMOR 4G OC</a:t>
            </a:r>
          </a:p>
          <a:p>
            <a:pPr lvl="1"/>
            <a:r>
              <a:rPr lang="en-US" sz="2400" dirty="0" err="1"/>
              <a:t>Memória</a:t>
            </a:r>
            <a:r>
              <a:rPr lang="en-US" sz="2400" dirty="0"/>
              <a:t>:  2×4GB Corsair Vengeance Pro 2400MHz</a:t>
            </a:r>
          </a:p>
          <a:p>
            <a:pPr lvl="1"/>
            <a:r>
              <a:rPr lang="en-US" sz="2400" dirty="0" err="1"/>
              <a:t>Háttértárak</a:t>
            </a:r>
            <a:r>
              <a:rPr lang="en-US" sz="2400" dirty="0"/>
              <a:t>: </a:t>
            </a:r>
          </a:p>
          <a:p>
            <a:pPr lvl="2"/>
            <a:r>
              <a:rPr lang="en-US" sz="2000" dirty="0"/>
              <a:t>Samsung SM961 128GB </a:t>
            </a:r>
          </a:p>
          <a:p>
            <a:pPr lvl="2"/>
            <a:r>
              <a:rPr lang="en-US" sz="2000" dirty="0"/>
              <a:t>Seagate Barracuda </a:t>
            </a:r>
            <a:r>
              <a:rPr lang="hu-HU" sz="2000" dirty="0"/>
              <a:t>1TB</a:t>
            </a:r>
            <a:endParaRPr lang="en-US" sz="2000" dirty="0"/>
          </a:p>
          <a:p>
            <a:pPr lvl="1"/>
            <a:r>
              <a:rPr lang="en-US" sz="2400" dirty="0"/>
              <a:t>Monitor: Dell U2417HJ</a:t>
            </a:r>
          </a:p>
          <a:p>
            <a:pPr lvl="1"/>
            <a:r>
              <a:rPr lang="en-US" sz="2400" dirty="0" err="1"/>
              <a:t>Számítógépház</a:t>
            </a:r>
            <a:r>
              <a:rPr lang="en-US" sz="2400" dirty="0"/>
              <a:t>: Cooler Master CM 590 III</a:t>
            </a:r>
          </a:p>
          <a:p>
            <a:pPr lvl="1"/>
            <a:r>
              <a:rPr lang="en-US" sz="2400" dirty="0" err="1"/>
              <a:t>Tápegység</a:t>
            </a:r>
            <a:r>
              <a:rPr lang="en-US" sz="2400" dirty="0"/>
              <a:t>: Cooler Master </a:t>
            </a:r>
            <a:r>
              <a:rPr lang="en-US" sz="2400" dirty="0" err="1"/>
              <a:t>eXtreme</a:t>
            </a:r>
            <a:r>
              <a:rPr lang="en-US" sz="2400" dirty="0"/>
              <a:t> Power Plus 500W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788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Konfigurációk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Negy</a:t>
            </a:r>
            <a:r>
              <a:rPr lang="hu-HU" sz="2800" dirty="0" smtClean="0"/>
              <a:t>e</a:t>
            </a:r>
            <a:r>
              <a:rPr lang="en-US" sz="2800" dirty="0" err="1" smtClean="0"/>
              <a:t>dik</a:t>
            </a:r>
            <a:r>
              <a:rPr lang="en-US" sz="2800" dirty="0"/>
              <a:t>, AMD </a:t>
            </a:r>
            <a:r>
              <a:rPr lang="en-US" sz="2800" dirty="0" err="1"/>
              <a:t>processzor</a:t>
            </a:r>
            <a:r>
              <a:rPr lang="en-US" sz="2800" dirty="0"/>
              <a:t> </a:t>
            </a:r>
            <a:r>
              <a:rPr lang="en-US" sz="2800" dirty="0" err="1"/>
              <a:t>alapú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 err="1"/>
              <a:t>Processzor</a:t>
            </a:r>
            <a:r>
              <a:rPr lang="en-US" sz="2400" dirty="0"/>
              <a:t>: AMD X8 FX-9590 </a:t>
            </a:r>
          </a:p>
          <a:p>
            <a:pPr lvl="1"/>
            <a:r>
              <a:rPr lang="en-US" sz="2400" dirty="0" err="1"/>
              <a:t>Alaplap</a:t>
            </a:r>
            <a:r>
              <a:rPr lang="en-US" sz="2400" dirty="0"/>
              <a:t>: </a:t>
            </a:r>
            <a:r>
              <a:rPr lang="hu-HU" sz="2400" dirty="0"/>
              <a:t>GIGABYTE GA-990X</a:t>
            </a:r>
            <a:endParaRPr lang="en-US" sz="2400" dirty="0"/>
          </a:p>
          <a:p>
            <a:pPr lvl="1"/>
            <a:r>
              <a:rPr lang="en-US" sz="2400" dirty="0" err="1"/>
              <a:t>Videokártya</a:t>
            </a:r>
            <a:r>
              <a:rPr lang="en-US" sz="2400" dirty="0"/>
              <a:t>: MSI Radeon RX 460 4G OC</a:t>
            </a:r>
          </a:p>
          <a:p>
            <a:pPr lvl="1"/>
            <a:r>
              <a:rPr lang="en-US" sz="2400" dirty="0" err="1"/>
              <a:t>Memória</a:t>
            </a:r>
            <a:r>
              <a:rPr lang="en-US" sz="2400" dirty="0"/>
              <a:t>:  2×4GB Corsair Vengeance Pro 2133MHz</a:t>
            </a:r>
          </a:p>
          <a:p>
            <a:pPr lvl="1"/>
            <a:r>
              <a:rPr lang="en-US" sz="2400" dirty="0" err="1"/>
              <a:t>Háttértárak</a:t>
            </a:r>
            <a:r>
              <a:rPr lang="en-US" sz="2400" dirty="0"/>
              <a:t>: </a:t>
            </a:r>
          </a:p>
          <a:p>
            <a:pPr lvl="2"/>
            <a:r>
              <a:rPr lang="en-US" sz="2000" dirty="0"/>
              <a:t>Samsung SM961 128GB</a:t>
            </a:r>
          </a:p>
          <a:p>
            <a:pPr lvl="2"/>
            <a:r>
              <a:rPr lang="en-US" sz="2000" dirty="0"/>
              <a:t>Seagate </a:t>
            </a:r>
            <a:r>
              <a:rPr lang="en-US" sz="2000" dirty="0" err="1"/>
              <a:t>IronWolf</a:t>
            </a:r>
            <a:r>
              <a:rPr lang="en-US" sz="2000" dirty="0"/>
              <a:t> 1TB</a:t>
            </a:r>
          </a:p>
          <a:p>
            <a:pPr lvl="1"/>
            <a:r>
              <a:rPr lang="en-US" sz="2400" dirty="0"/>
              <a:t>Monitor: ASUS PB278QR </a:t>
            </a:r>
          </a:p>
          <a:p>
            <a:pPr lvl="1"/>
            <a:r>
              <a:rPr lang="en-US" sz="2400" dirty="0" err="1"/>
              <a:t>Számítógépház</a:t>
            </a:r>
            <a:r>
              <a:rPr lang="en-US" sz="2400" dirty="0"/>
              <a:t>: Corsair Carbide SPEC-03</a:t>
            </a:r>
          </a:p>
          <a:p>
            <a:pPr lvl="1"/>
            <a:r>
              <a:rPr lang="en-US" sz="2400" dirty="0" err="1"/>
              <a:t>Tápegység</a:t>
            </a:r>
            <a:r>
              <a:rPr lang="en-US" sz="2400" dirty="0"/>
              <a:t>: Cooler Master </a:t>
            </a:r>
            <a:r>
              <a:rPr lang="en-US" sz="2400" dirty="0" err="1"/>
              <a:t>eXtreme</a:t>
            </a:r>
            <a:r>
              <a:rPr lang="en-US" sz="2400" dirty="0"/>
              <a:t> Power Plus 500W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00782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Konklúzió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útmutatásként</a:t>
            </a:r>
            <a:r>
              <a:rPr lang="en-US" dirty="0"/>
              <a:t> </a:t>
            </a:r>
            <a:r>
              <a:rPr lang="en-US" dirty="0" err="1"/>
              <a:t>hivatott</a:t>
            </a:r>
            <a:r>
              <a:rPr lang="en-US" dirty="0"/>
              <a:t> </a:t>
            </a:r>
            <a:r>
              <a:rPr lang="en-US" dirty="0" err="1"/>
              <a:t>szolgálni</a:t>
            </a:r>
            <a:r>
              <a:rPr lang="en-US" dirty="0"/>
              <a:t> </a:t>
            </a:r>
            <a:r>
              <a:rPr lang="en-US" dirty="0" err="1"/>
              <a:t>azoknak</a:t>
            </a:r>
            <a:r>
              <a:rPr lang="en-US" dirty="0"/>
              <a:t>, </a:t>
            </a:r>
            <a:r>
              <a:rPr lang="en-US" dirty="0" err="1"/>
              <a:t>akik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kreatív</a:t>
            </a:r>
            <a:r>
              <a:rPr lang="en-US" dirty="0"/>
              <a:t> </a:t>
            </a:r>
            <a:r>
              <a:rPr lang="en-US" dirty="0" err="1"/>
              <a:t>munkára</a:t>
            </a:r>
            <a:r>
              <a:rPr lang="en-US" dirty="0"/>
              <a:t> </a:t>
            </a:r>
            <a:r>
              <a:rPr lang="en-US" dirty="0" err="1"/>
              <a:t>alkalmas</a:t>
            </a:r>
            <a:r>
              <a:rPr lang="en-US" dirty="0"/>
              <a:t> </a:t>
            </a:r>
            <a:r>
              <a:rPr lang="en-US" dirty="0" err="1"/>
              <a:t>középkategóriás</a:t>
            </a:r>
            <a:r>
              <a:rPr lang="en-US" dirty="0"/>
              <a:t> PC-t </a:t>
            </a:r>
            <a:r>
              <a:rPr lang="en-US" dirty="0" err="1"/>
              <a:t>szeretnének</a:t>
            </a:r>
            <a:r>
              <a:rPr lang="en-US" dirty="0"/>
              <a:t> </a:t>
            </a:r>
            <a:r>
              <a:rPr lang="en-US" dirty="0" err="1"/>
              <a:t>építeni</a:t>
            </a:r>
            <a:r>
              <a:rPr lang="en-US" dirty="0"/>
              <a:t>.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utóbb</a:t>
            </a:r>
            <a:r>
              <a:rPr lang="en-US" dirty="0"/>
              <a:t> </a:t>
            </a:r>
            <a:r>
              <a:rPr lang="en-US" dirty="0" err="1"/>
              <a:t>leírt</a:t>
            </a:r>
            <a:r>
              <a:rPr lang="en-US" dirty="0"/>
              <a:t> 4 </a:t>
            </a:r>
            <a:r>
              <a:rPr lang="en-US" dirty="0" err="1"/>
              <a:t>konfiguráció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szentírás</a:t>
            </a:r>
            <a:r>
              <a:rPr lang="en-US" dirty="0"/>
              <a:t>, de </a:t>
            </a:r>
            <a:r>
              <a:rPr lang="en-US" dirty="0" err="1"/>
              <a:t>saját</a:t>
            </a:r>
            <a:r>
              <a:rPr lang="en-US" dirty="0"/>
              <a:t> </a:t>
            </a:r>
            <a:r>
              <a:rPr lang="en-US" dirty="0" err="1"/>
              <a:t>számítógép</a:t>
            </a:r>
            <a:r>
              <a:rPr lang="en-US" dirty="0"/>
              <a:t> </a:t>
            </a:r>
            <a:r>
              <a:rPr lang="en-US" dirty="0" err="1"/>
              <a:t>összeállításánál</a:t>
            </a:r>
            <a:r>
              <a:rPr lang="en-US" dirty="0"/>
              <a:t> </a:t>
            </a:r>
            <a:r>
              <a:rPr lang="en-US" dirty="0" err="1"/>
              <a:t>mindig</a:t>
            </a:r>
            <a:r>
              <a:rPr lang="en-US" dirty="0"/>
              <a:t> </a:t>
            </a:r>
            <a:r>
              <a:rPr lang="en-US" dirty="0" err="1"/>
              <a:t>figyeljünk</a:t>
            </a:r>
            <a:r>
              <a:rPr lang="en-US" dirty="0"/>
              <a:t> </a:t>
            </a:r>
            <a:r>
              <a:rPr lang="en-US" dirty="0" err="1"/>
              <a:t>oda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a </a:t>
            </a:r>
            <a:r>
              <a:rPr lang="en-US" dirty="0" err="1"/>
              <a:t>megfelelő</a:t>
            </a:r>
            <a:r>
              <a:rPr lang="en-US" dirty="0"/>
              <a:t> </a:t>
            </a:r>
            <a:r>
              <a:rPr lang="en-US" dirty="0" err="1"/>
              <a:t>alkatrészeket</a:t>
            </a:r>
            <a:r>
              <a:rPr lang="en-US" dirty="0"/>
              <a:t> </a:t>
            </a:r>
            <a:r>
              <a:rPr lang="en-US" dirty="0" err="1"/>
              <a:t>válasszuk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egymáshoz</a:t>
            </a:r>
            <a:r>
              <a:rPr lang="en-US" dirty="0"/>
              <a:t>. </a:t>
            </a:r>
            <a:r>
              <a:rPr lang="en-US" dirty="0" err="1"/>
              <a:t>Fontos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alaplap</a:t>
            </a:r>
            <a:r>
              <a:rPr lang="en-US" dirty="0"/>
              <a:t> </a:t>
            </a:r>
            <a:r>
              <a:rPr lang="en-US" dirty="0" err="1"/>
              <a:t>processzorfoglalata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prcesszor</a:t>
            </a:r>
            <a:r>
              <a:rPr lang="en-US" dirty="0"/>
              <a:t> </a:t>
            </a:r>
            <a:r>
              <a:rPr lang="en-US" dirty="0" err="1"/>
              <a:t>kompatibilitása</a:t>
            </a:r>
            <a:r>
              <a:rPr lang="en-US" dirty="0"/>
              <a:t>, </a:t>
            </a:r>
            <a:r>
              <a:rPr lang="en-US" dirty="0" err="1"/>
              <a:t>valamint</a:t>
            </a:r>
            <a:r>
              <a:rPr lang="en-US" dirty="0"/>
              <a:t> a </a:t>
            </a:r>
            <a:r>
              <a:rPr lang="en-US" dirty="0" err="1"/>
              <a:t>megfelelő</a:t>
            </a:r>
            <a:r>
              <a:rPr lang="en-US" dirty="0"/>
              <a:t> </a:t>
            </a:r>
            <a:r>
              <a:rPr lang="en-US" dirty="0" err="1"/>
              <a:t>memóriamodul</a:t>
            </a:r>
            <a:r>
              <a:rPr lang="en-US" dirty="0"/>
              <a:t> </a:t>
            </a:r>
            <a:r>
              <a:rPr lang="en-US" dirty="0" err="1"/>
              <a:t>típusának</a:t>
            </a:r>
            <a:r>
              <a:rPr lang="en-US" dirty="0"/>
              <a:t> </a:t>
            </a:r>
            <a:r>
              <a:rPr lang="en-US" dirty="0" err="1"/>
              <a:t>megválasztása</a:t>
            </a:r>
            <a:r>
              <a:rPr lang="en-US" dirty="0"/>
              <a:t>. </a:t>
            </a:r>
            <a:r>
              <a:rPr lang="en-US" dirty="0" err="1"/>
              <a:t>Érdemes</a:t>
            </a:r>
            <a:r>
              <a:rPr lang="en-US" dirty="0"/>
              <a:t> a </a:t>
            </a:r>
            <a:r>
              <a:rPr lang="en-US" dirty="0" err="1"/>
              <a:t>kiszemelt</a:t>
            </a:r>
            <a:r>
              <a:rPr lang="en-US" dirty="0"/>
              <a:t> </a:t>
            </a:r>
            <a:r>
              <a:rPr lang="en-US" dirty="0" err="1"/>
              <a:t>számítógép</a:t>
            </a:r>
            <a:r>
              <a:rPr lang="en-US" dirty="0"/>
              <a:t> </a:t>
            </a:r>
            <a:r>
              <a:rPr lang="en-US" dirty="0" err="1"/>
              <a:t>ház</a:t>
            </a:r>
            <a:r>
              <a:rPr lang="en-US" dirty="0"/>
              <a:t> </a:t>
            </a:r>
            <a:r>
              <a:rPr lang="en-US" dirty="0" err="1"/>
              <a:t>méreteit</a:t>
            </a:r>
            <a:r>
              <a:rPr lang="en-US" dirty="0"/>
              <a:t> </a:t>
            </a:r>
            <a:r>
              <a:rPr lang="en-US" dirty="0" err="1"/>
              <a:t>megnézni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hosszabb</a:t>
            </a:r>
            <a:r>
              <a:rPr lang="en-US" dirty="0"/>
              <a:t> </a:t>
            </a:r>
            <a:r>
              <a:rPr lang="en-US" dirty="0" err="1"/>
              <a:t>videokártya</a:t>
            </a:r>
            <a:r>
              <a:rPr lang="en-US" dirty="0"/>
              <a:t>,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maga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alaplap</a:t>
            </a:r>
            <a:r>
              <a:rPr lang="en-US" dirty="0"/>
              <a:t> </a:t>
            </a:r>
            <a:r>
              <a:rPr lang="en-US" dirty="0" err="1"/>
              <a:t>beleférjen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Tökéletes</a:t>
            </a:r>
            <a:r>
              <a:rPr lang="en-US" dirty="0"/>
              <a:t> </a:t>
            </a:r>
            <a:r>
              <a:rPr lang="en-US" dirty="0" err="1"/>
              <a:t>megoldás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létezik</a:t>
            </a:r>
            <a:r>
              <a:rPr lang="en-US" dirty="0"/>
              <a:t>,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számítógép</a:t>
            </a:r>
            <a:r>
              <a:rPr lang="en-US" dirty="0"/>
              <a:t> </a:t>
            </a:r>
            <a:r>
              <a:rPr lang="en-US" dirty="0" err="1"/>
              <a:t>megépítésénél</a:t>
            </a:r>
            <a:r>
              <a:rPr lang="en-US" dirty="0"/>
              <a:t> </a:t>
            </a:r>
            <a:r>
              <a:rPr lang="en-US" dirty="0" err="1"/>
              <a:t>mindenki</a:t>
            </a:r>
            <a:r>
              <a:rPr lang="en-US" dirty="0"/>
              <a:t> </a:t>
            </a:r>
            <a:r>
              <a:rPr lang="en-US" dirty="0" err="1"/>
              <a:t>maga</a:t>
            </a:r>
            <a:r>
              <a:rPr lang="en-US" dirty="0"/>
              <a:t> </a:t>
            </a:r>
            <a:r>
              <a:rPr lang="en-US" dirty="0" err="1"/>
              <a:t>választja</a:t>
            </a:r>
            <a:r>
              <a:rPr lang="en-US" dirty="0"/>
              <a:t> meg a </a:t>
            </a:r>
            <a:r>
              <a:rPr lang="en-US" dirty="0" err="1"/>
              <a:t>komponenseket</a:t>
            </a:r>
            <a:r>
              <a:rPr lang="en-US" dirty="0"/>
              <a:t> </a:t>
            </a:r>
            <a:r>
              <a:rPr lang="en-US" dirty="0" err="1"/>
              <a:t>saját</a:t>
            </a:r>
            <a:r>
              <a:rPr lang="en-US" dirty="0"/>
              <a:t> </a:t>
            </a:r>
            <a:r>
              <a:rPr lang="en-US" dirty="0" err="1"/>
              <a:t>igényeire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pénztárcájára</a:t>
            </a:r>
            <a:r>
              <a:rPr lang="en-US" dirty="0"/>
              <a:t> </a:t>
            </a:r>
            <a:r>
              <a:rPr lang="en-US" dirty="0" err="1"/>
              <a:t>támaszkodva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504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47650"/>
          </a:xfrm>
        </p:spPr>
        <p:txBody>
          <a:bodyPr>
            <a:noAutofit/>
          </a:bodyPr>
          <a:lstStyle/>
          <a:p>
            <a:pPr algn="ctr"/>
            <a:r>
              <a:rPr lang="en-US" sz="1800" dirty="0" err="1"/>
              <a:t>Források</a:t>
            </a:r>
            <a:endParaRPr lang="hu-HU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47650"/>
            <a:ext cx="12192000" cy="6610350"/>
          </a:xfrm>
        </p:spPr>
        <p:txBody>
          <a:bodyPr numCol="2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 err="1">
                <a:hlinkClick r:id="rId2"/>
              </a:rPr>
              <a:t>Képek</a:t>
            </a:r>
            <a:r>
              <a:rPr lang="en-US" sz="1400" dirty="0">
                <a:hlinkClick r:id="rId2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"/>
              </a:rPr>
              <a:t>http://news.doddleme.com/wp-content/uploads/2014/04/sony-vegas-pro-13-family.png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3"/>
              </a:rPr>
              <a:t>https://4.bp.blogspot.com/-DyiAyyLceEk/Vvn3fj2z2qI/AAAAAAAAXVU/DcY21JL5wes9FEgbrQLMct_xDmfb5QsIw/s1600/OpenShot-2-0-7-Logo.png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4"/>
              </a:rPr>
              <a:t>https://upload.wikimedia.org/wikipedia/en/9/9f/2015_Final_Cut_Pro_Logo.png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5"/>
              </a:rPr>
              <a:t>https://blogs.adobe.com/creativecloud/files/2017/01/premiere_pro_cc_logo_no_shadow_1024px.png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6"/>
              </a:rPr>
              <a:t>https://i.ytimg.com/vi/T7ZqdzO4cm4/maxresdefault.jpg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1400" dirty="0">
                <a:hlinkClick r:id="rId7"/>
              </a:rPr>
              <a:t>http://tech2.hu/wp-content/uploads/2016/12/office.png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1400" dirty="0">
                <a:hlinkClick r:id="rId8"/>
              </a:rPr>
              <a:t>https://i1.wp.com/blog.documentfoundation.org/wp-content/uploads/2017/02/LibreOffice-53-banner-big.png?ssl=1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9"/>
              </a:rPr>
              <a:t>http://www.clipartkid.com/images/298/linda-s-daily-living-skills-finding-a-balance-between-remediation-and-A9kq8V-clipart.png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10"/>
              </a:rPr>
              <a:t>https://cdn.shopify.com/s/files/1/0725/0415/files/nvidia_logo_horizontal.png?10377618824155358143</a:t>
            </a:r>
            <a:endParaRPr lang="en-US" sz="1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11"/>
              </a:rPr>
              <a:t>https://www-ssl.intel.com/content/dam/www/global/badges/badge-7th-gen-core-family-left-facing.png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12"/>
              </a:rPr>
              <a:t>https://s3.amazonaws.com/digitaltrends-uploads-prod/2015/06/Acer-S277HK-4K-monitor-hero-v2.jpg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13"/>
              </a:rPr>
              <a:t>http://www.thinkcomputers.org/reviews/corsair_tx850/5.jpg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14"/>
              </a:rPr>
              <a:t>https://s3.amazonaws.com/digitaltrends-uploads-prod/2015/05/ram.jpg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15"/>
              </a:rPr>
              <a:t>https://www.pcper.com/files/imagecache/article_max_width/review/2015-09-29/DSC_0770.jpg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16"/>
              </a:rPr>
              <a:t>http://images.hardwarecanucks.com/image//skymtl/CPU/FX-9590/FX-9590-1.jpg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17"/>
              </a:rPr>
              <a:t>http://www.gigabyte.com/FileUpload/Product/2/5485/20150721133755_src.png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18"/>
              </a:rPr>
              <a:t>http://www.gigabyte.com/FileUpload/Product/2/5485/20150721133805_src.png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19"/>
              </a:rPr>
              <a:t>https://www.msi.com/asset/resize/image/global/product/product_3_20160809140657_57a973015544c.png62405b38c58fe0f07fcef2367d8a9ba1/1024.png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0"/>
              </a:rPr>
              <a:t>https://www.msi.com/asset/resize/image/global/product/product_3_20160913143822_57d79ede0ef8a.png62405b38c58fe0f07fcef2367d8a9ba1/1024.png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1"/>
              </a:rPr>
              <a:t>http://www.bestthinbezelmonitor.com/wp-content/uploads/2016/04/Dell-Ultrasharp-U2417HJ-Review.jpg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2"/>
              </a:rPr>
              <a:t>https://www.bhphotovideo.com/images/images1000x1000/dell_u2417hj_24_widescreen_led_1225357.jpg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3"/>
              </a:rPr>
              <a:t>http://www.gigabyte.com/FileUpload/Product/2/5774/20160308142135_big.png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4"/>
              </a:rPr>
              <a:t>https://images-na.ssl-images-amazon.com/images/I/71f2KxYCSfL._SL1500_.jpg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5"/>
              </a:rPr>
              <a:t>http://www.gskill.com/img/pr/TZR/TZ%20RGB5.jpg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6"/>
              </a:rPr>
              <a:t>https://www.quietpc.com/images/products/corsair-ddr4-2x16gb-large.jpg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7"/>
              </a:rPr>
              <a:t>https://i.ytimg.com/vi/gp7Sa6De4Ac/maxresdefault.jpg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8"/>
              </a:rPr>
              <a:t>http://ats.avnet.com/na/en-us/suppliers/GCC/PublishingImages/Seagate/Ironwolf%20image.jpg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29"/>
              </a:rPr>
              <a:t>https://d1rktuf34l9h2g.cloudfront.net/3/30/30be930e_MZVKW1T0HMLH-00000.png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30"/>
              </a:rPr>
              <a:t>http://www.gigabyte.com/FileUpload/Product/3/5978/20160721193143_big.png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31"/>
              </a:rPr>
              <a:t>http://www.gigabyte.com/FileUpload/Product/3/6051/20161017191726_big.png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 err="1"/>
              <a:t>Szövegek</a:t>
            </a:r>
            <a:r>
              <a:rPr lang="en-US" sz="1400" dirty="0"/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>
                <a:hlinkClick r:id="rId32"/>
              </a:rPr>
              <a:t>http://www.bestthinbezelmonitor.com/dell-ultrasharp-u2417hj-review/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570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110" y="453642"/>
            <a:ext cx="5221266" cy="698883"/>
          </a:xfrm>
        </p:spPr>
        <p:txBody>
          <a:bodyPr>
            <a:normAutofit/>
          </a:bodyPr>
          <a:lstStyle/>
          <a:p>
            <a:r>
              <a:rPr lang="hu-HU" sz="4000" dirty="0"/>
              <a:t>Mi ezen bemutató célja?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4110" y="1152525"/>
            <a:ext cx="5235490" cy="4742248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hu-HU" dirty="0">
                <a:latin typeface="+mj-lt"/>
              </a:rPr>
              <a:t>Ezen a diasoron azt vesszük számba, tulajdonképpen mit kell figyelembe venni 2017-ben, ha saját magunk szeretnénk </a:t>
            </a:r>
            <a:r>
              <a:rPr lang="en-US" dirty="0">
                <a:latin typeface="+mj-lt"/>
              </a:rPr>
              <a:t>as</a:t>
            </a:r>
            <a:r>
              <a:rPr lang="hu-HU" dirty="0" err="1">
                <a:latin typeface="+mj-lt"/>
              </a:rPr>
              <a:t>ztali</a:t>
            </a:r>
            <a:r>
              <a:rPr lang="hu-HU" dirty="0">
                <a:latin typeface="+mj-lt"/>
              </a:rPr>
              <a:t> PC-t</a:t>
            </a:r>
            <a:r>
              <a:rPr lang="en-US" dirty="0">
                <a:latin typeface="+mj-lt"/>
              </a:rPr>
              <a:t> </a:t>
            </a:r>
            <a:r>
              <a:rPr lang="hu-HU" dirty="0">
                <a:latin typeface="+mj-lt"/>
              </a:rPr>
              <a:t>építeni. </a:t>
            </a:r>
          </a:p>
          <a:p>
            <a:pPr algn="just">
              <a:lnSpc>
                <a:spcPct val="80000"/>
              </a:lnSpc>
            </a:pPr>
            <a:r>
              <a:rPr lang="hu-HU" dirty="0">
                <a:latin typeface="+mj-lt"/>
              </a:rPr>
              <a:t>Ezen belül is azt derítjük ki, hogy egy hobbi multim</a:t>
            </a:r>
            <a:r>
              <a:rPr lang="en-US" dirty="0">
                <a:latin typeface="+mj-lt"/>
              </a:rPr>
              <a:t>é</a:t>
            </a:r>
            <a:r>
              <a:rPr lang="hu-HU" dirty="0">
                <a:latin typeface="+mj-lt"/>
              </a:rPr>
              <a:t>dia-munkára alkalmas számítógéphez milyen hardvereket, perifériákat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és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szoftvereket</a:t>
            </a:r>
            <a:r>
              <a:rPr lang="hu-HU" dirty="0">
                <a:latin typeface="+mj-lt"/>
              </a:rPr>
              <a:t> érdemes </a:t>
            </a:r>
            <a:r>
              <a:rPr lang="en-US" dirty="0" err="1">
                <a:latin typeface="+mj-lt"/>
              </a:rPr>
              <a:t>választani</a:t>
            </a:r>
            <a:r>
              <a:rPr lang="hu-HU" dirty="0">
                <a:latin typeface="+mj-lt"/>
              </a:rPr>
              <a:t>. </a:t>
            </a:r>
            <a:endParaRPr lang="en-US" dirty="0">
              <a:latin typeface="+mj-lt"/>
            </a:endParaRPr>
          </a:p>
          <a:p>
            <a:pPr algn="just">
              <a:lnSpc>
                <a:spcPct val="80000"/>
              </a:lnSpc>
            </a:pPr>
            <a:r>
              <a:rPr lang="hu-HU" dirty="0">
                <a:latin typeface="+mj-lt"/>
              </a:rPr>
              <a:t>Profi filmes, illetve </a:t>
            </a:r>
            <a:r>
              <a:rPr lang="hu-HU" dirty="0" err="1">
                <a:latin typeface="+mj-lt"/>
              </a:rPr>
              <a:t>audiomunkálatokra</a:t>
            </a:r>
            <a:r>
              <a:rPr lang="hu-HU" dirty="0">
                <a:latin typeface="+mj-lt"/>
              </a:rPr>
              <a:t> a legjobb választás az Apple valamely terméke, azok –</a:t>
            </a:r>
            <a:r>
              <a:rPr lang="en-US" dirty="0">
                <a:latin typeface="+mj-lt"/>
              </a:rPr>
              <a:t> </a:t>
            </a:r>
            <a:r>
              <a:rPr lang="hu-HU" dirty="0">
                <a:latin typeface="+mj-lt"/>
              </a:rPr>
              <a:t>magyarországi – ára miatt eltekintünk ettől az opciótól. </a:t>
            </a:r>
          </a:p>
        </p:txBody>
      </p:sp>
      <p:sp>
        <p:nvSpPr>
          <p:cNvPr id="13" name="Rechteck: diagonal liegende Ecken abgerundet 12"/>
          <p:cNvSpPr/>
          <p:nvPr/>
        </p:nvSpPr>
        <p:spPr>
          <a:xfrm>
            <a:off x="5102647" y="5002048"/>
            <a:ext cx="3735730" cy="1724074"/>
          </a:xfrm>
          <a:prstGeom prst="round2Diag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65000"/>
                </a:schemeClr>
              </a:gs>
            </a:gsLst>
          </a:gradFill>
          <a:scene3d>
            <a:camera prst="perspectiveRight">
              <a:rot lat="0" lon="20399999" rev="300000"/>
            </a:camera>
            <a:lightRig rig="threePt" dir="t"/>
          </a:scene3d>
          <a:sp3d>
            <a:bevelT w="165100" prst="coolSlant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+mj-lt"/>
              </a:rPr>
              <a:t>A 2016-os MacBook Pro 15”</a:t>
            </a:r>
          </a:p>
          <a:p>
            <a:pPr algn="ctr"/>
            <a:r>
              <a:rPr lang="en-US" sz="2200" b="1" dirty="0">
                <a:latin typeface="+mj-lt"/>
              </a:rPr>
              <a:t>A </a:t>
            </a:r>
            <a:r>
              <a:rPr lang="en-US" sz="2200" b="1" dirty="0" err="1">
                <a:latin typeface="+mj-lt"/>
              </a:rPr>
              <a:t>legerősebb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err="1">
                <a:latin typeface="+mj-lt"/>
              </a:rPr>
              <a:t>rendelhető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err="1">
                <a:latin typeface="+mj-lt"/>
              </a:rPr>
              <a:t>hardverrel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b="1" dirty="0" err="1">
                <a:latin typeface="+mj-lt"/>
              </a:rPr>
              <a:t>több</a:t>
            </a:r>
            <a:r>
              <a:rPr lang="en-US" sz="2200" b="1" dirty="0">
                <a:latin typeface="+mj-lt"/>
              </a:rPr>
              <a:t>, mint </a:t>
            </a:r>
            <a:r>
              <a:rPr lang="en-US" sz="2200" b="1" dirty="0" err="1">
                <a:latin typeface="+mj-lt"/>
              </a:rPr>
              <a:t>másfélmillió</a:t>
            </a:r>
            <a:r>
              <a:rPr lang="en-US" sz="2200" b="1" dirty="0">
                <a:latin typeface="+mj-lt"/>
              </a:rPr>
              <a:t> forint. </a:t>
            </a:r>
            <a:endParaRPr lang="hu-HU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8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2167" b="60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94110" y="561975"/>
            <a:ext cx="5235490" cy="5332798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hu-HU" dirty="0"/>
              <a:t>A keret adott, 300.000 magyar forint. Az összeg láttán az ember azt gondolná, egy egész jó gépet lehet belőle kihozni, azonban ebbe beleszámít a monitor</a:t>
            </a:r>
            <a:r>
              <a:rPr lang="en-US" dirty="0"/>
              <a:t>, a </a:t>
            </a:r>
            <a:r>
              <a:rPr lang="en-US" dirty="0" err="1"/>
              <a:t>perifériák</a:t>
            </a:r>
            <a:r>
              <a:rPr lang="hu-HU" dirty="0"/>
              <a:t> és a szoftverek</a:t>
            </a:r>
            <a:r>
              <a:rPr lang="en-US" dirty="0"/>
              <a:t> </a:t>
            </a:r>
            <a:r>
              <a:rPr lang="en-US" dirty="0" err="1"/>
              <a:t>ára</a:t>
            </a:r>
            <a:r>
              <a:rPr lang="hu-HU" dirty="0"/>
              <a:t> is. </a:t>
            </a:r>
          </a:p>
          <a:p>
            <a:pPr algn="just">
              <a:lnSpc>
                <a:spcPct val="80000"/>
              </a:lnSpc>
            </a:pPr>
            <a:r>
              <a:rPr lang="hu-HU" dirty="0"/>
              <a:t>Számba véve a személyes preferenciákat több lehetséges konfigurációt összeállítunk, különböző </a:t>
            </a:r>
            <a:r>
              <a:rPr lang="en-US" dirty="0" err="1"/>
              <a:t>ár</a:t>
            </a:r>
            <a:r>
              <a:rPr lang="hu-HU" dirty="0"/>
              <a:t>kategóriájú monitorral, gépházzal, és perifériákkal. 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301" y="4537953"/>
            <a:ext cx="3765818" cy="1909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/>
          <a:srcRect r="31002"/>
          <a:stretch/>
        </p:blipFill>
        <p:spPr>
          <a:xfrm>
            <a:off x="1076937" y="4260065"/>
            <a:ext cx="4255483" cy="13601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06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11904" y="1533524"/>
            <a:ext cx="5980096" cy="3835061"/>
          </a:xfrm>
          <a:prstGeom prst="rect">
            <a:avLst/>
          </a:prstGeom>
        </p:spPr>
      </p:pic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110" y="453643"/>
            <a:ext cx="5221266" cy="1203708"/>
          </a:xfrm>
        </p:spPr>
        <p:txBody>
          <a:bodyPr>
            <a:normAutofit/>
          </a:bodyPr>
          <a:lstStyle/>
          <a:p>
            <a:r>
              <a:rPr lang="hu-HU" sz="4000" dirty="0"/>
              <a:t>Mik a legfontosabb szempontok?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4110" y="1789818"/>
            <a:ext cx="5235490" cy="4220457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hu-HU" dirty="0"/>
              <a:t>Azt hinné az ember, hogy a </a:t>
            </a:r>
            <a:r>
              <a:rPr lang="hu-HU" dirty="0" err="1"/>
              <a:t>vide</a:t>
            </a:r>
            <a:r>
              <a:rPr lang="en-US" dirty="0"/>
              <a:t>o</a:t>
            </a:r>
            <a:r>
              <a:rPr lang="hu-HU" dirty="0"/>
              <a:t>kártya, ezt diktálja a józan ész, a processzort csak második helyre</a:t>
            </a:r>
            <a:r>
              <a:rPr lang="en-US" dirty="0"/>
              <a:t> </a:t>
            </a:r>
            <a:r>
              <a:rPr lang="hu-HU" dirty="0"/>
              <a:t>sorolná. Pedig a helyzet éppen ellenkező: </a:t>
            </a:r>
            <a:r>
              <a:rPr lang="hu-HU" dirty="0" err="1"/>
              <a:t>rendering</a:t>
            </a:r>
            <a:r>
              <a:rPr lang="en-US" dirty="0"/>
              <a:t>, </a:t>
            </a:r>
            <a:r>
              <a:rPr lang="en-US" dirty="0" err="1"/>
              <a:t>illetve</a:t>
            </a:r>
            <a:r>
              <a:rPr lang="en-US" dirty="0"/>
              <a:t> export</a:t>
            </a:r>
            <a:r>
              <a:rPr lang="hu-HU" dirty="0"/>
              <a:t> során a munka oroszlánrészét a CPU végzi, érdemes tehát megfontolni, hogy több pénzt áldozzunk arra, akár egy gyengébb VGA árán is. </a:t>
            </a:r>
            <a:endParaRPr lang="en-US" dirty="0"/>
          </a:p>
          <a:p>
            <a:pPr marL="0" indent="0" algn="just">
              <a:lnSpc>
                <a:spcPct val="80000"/>
              </a:lnSpc>
              <a:buNone/>
            </a:pP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Rendering: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folyamat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amely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során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szoftver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elkészíti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megrajzolja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videófájl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minden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egyes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képkockáját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7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t="12082" b="18871"/>
          <a:stretch/>
        </p:blipFill>
        <p:spPr>
          <a:xfrm>
            <a:off x="7829551" y="2330867"/>
            <a:ext cx="4042410" cy="186309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t="18983" b="11970"/>
          <a:stretch/>
        </p:blipFill>
        <p:spPr>
          <a:xfrm>
            <a:off x="7829550" y="4354827"/>
            <a:ext cx="4042409" cy="186309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t="5521" b="24244"/>
          <a:stretch/>
        </p:blipFill>
        <p:spPr>
          <a:xfrm>
            <a:off x="7829549" y="274847"/>
            <a:ext cx="4042409" cy="1895153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52499" y="561975"/>
            <a:ext cx="6448426" cy="5457825"/>
          </a:xfrm>
        </p:spPr>
        <p:txBody>
          <a:bodyPr>
            <a:noAutofit/>
          </a:bodyPr>
          <a:lstStyle/>
          <a:p>
            <a:pPr algn="just">
              <a:buClr>
                <a:srgbClr val="0D47BB"/>
              </a:buClr>
            </a:pPr>
            <a:r>
              <a:rPr lang="hu-HU" dirty="0"/>
              <a:t>Természetesen a kijelző sem utolsó szempont, fontos, hogy a teljes</a:t>
            </a:r>
            <a:r>
              <a:rPr lang="en-US" dirty="0"/>
              <a:t>(</a:t>
            </a:r>
            <a:r>
              <a:rPr lang="en-US" dirty="0" err="1"/>
              <a:t>sRGB</a:t>
            </a:r>
            <a:r>
              <a:rPr lang="en-US" dirty="0"/>
              <a:t>, Adobe RGB)</a:t>
            </a:r>
            <a:r>
              <a:rPr lang="hu-HU" dirty="0"/>
              <a:t> színskála minél nagyobb részét tudja megjeleníteni, valamint, hogy színhű legyen. A felbontása is fontos, </a:t>
            </a:r>
            <a:r>
              <a:rPr lang="hu-HU" dirty="0" err="1"/>
              <a:t>FullHD</a:t>
            </a:r>
            <a:r>
              <a:rPr lang="en-US" dirty="0"/>
              <a:t> </a:t>
            </a:r>
            <a:r>
              <a:rPr lang="en-US" dirty="0" err="1"/>
              <a:t>felbontás</a:t>
            </a:r>
            <a:r>
              <a:rPr lang="en-US" dirty="0"/>
              <a:t> </a:t>
            </a:r>
            <a:r>
              <a:rPr lang="hu-HU" dirty="0"/>
              <a:t>alatt ma már nem érdemes gondolkodni. </a:t>
            </a:r>
          </a:p>
          <a:p>
            <a:pPr algn="just">
              <a:buClr>
                <a:srgbClr val="0D47BB"/>
              </a:buClr>
            </a:pPr>
            <a:r>
              <a:rPr lang="hu-HU" dirty="0"/>
              <a:t>Röviden a memóriáról: 8GB a minimum, 16GB a legészszerűbb választás, 24/32GB, ha nagyon komoly munkát végzünk, 64GB-ot</a:t>
            </a:r>
            <a:r>
              <a:rPr lang="en-US" dirty="0"/>
              <a:t> </a:t>
            </a:r>
            <a:r>
              <a:rPr lang="en-US" dirty="0" err="1"/>
              <a:t>jellemzően</a:t>
            </a:r>
            <a:r>
              <a:rPr lang="hu-HU" dirty="0"/>
              <a:t> nem használunk ki. (Legutóbbi opció jelen esetben nem fér bele a keretbe sem.)</a:t>
            </a:r>
          </a:p>
          <a:p>
            <a:pPr algn="just">
              <a:buClr>
                <a:srgbClr val="0D47BB"/>
              </a:buClr>
            </a:pPr>
            <a:r>
              <a:rPr lang="hu-HU" dirty="0"/>
              <a:t>Fontos a jó táp</a:t>
            </a:r>
            <a:r>
              <a:rPr lang="en-US" dirty="0" err="1"/>
              <a:t>egység</a:t>
            </a:r>
            <a:r>
              <a:rPr lang="hu-HU" dirty="0"/>
              <a:t> kiválasztása, hiszen egy nagy teljesítményű CPU-GPU párost kell stabilan ellátni energiával. </a:t>
            </a:r>
          </a:p>
        </p:txBody>
      </p:sp>
      <p:sp>
        <p:nvSpPr>
          <p:cNvPr id="21" name="Flowchart: Manual Input 14"/>
          <p:cNvSpPr/>
          <p:nvPr/>
        </p:nvSpPr>
        <p:spPr>
          <a:xfrm rot="16200000" flipV="1">
            <a:off x="-2711112" y="3151982"/>
            <a:ext cx="6858000" cy="55403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90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8907 h 10000"/>
              <a:gd name="connsiteX0" fmla="*/ 0 w 10000"/>
              <a:gd name="connsiteY0" fmla="*/ 698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69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698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698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Rectangle 11"/>
          <p:cNvSpPr/>
          <p:nvPr/>
        </p:nvSpPr>
        <p:spPr>
          <a:xfrm>
            <a:off x="0" y="0"/>
            <a:ext cx="53770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40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2A6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www.pcper.com/files/imagecache/article_max_width/review/2015-09-29/DSC_07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r="16497" b="5"/>
          <a:stretch/>
        </p:blipFill>
        <p:spPr bwMode="auto">
          <a:xfrm>
            <a:off x="804672" y="803049"/>
            <a:ext cx="3026664" cy="24707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11645" r="6126" b="5"/>
          <a:stretch/>
        </p:blipFill>
        <p:spPr>
          <a:xfrm>
            <a:off x="804672" y="3461344"/>
            <a:ext cx="3026663" cy="2438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6878" y="195943"/>
            <a:ext cx="6422849" cy="1166326"/>
          </a:xfrm>
        </p:spPr>
        <p:txBody>
          <a:bodyPr>
            <a:normAutofit/>
          </a:bodyPr>
          <a:lstStyle/>
          <a:p>
            <a:r>
              <a:rPr lang="hu-HU" dirty="0"/>
              <a:t>Processzor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16880" y="1464906"/>
            <a:ext cx="6422848" cy="4758914"/>
          </a:xfrm>
        </p:spPr>
        <p:txBody>
          <a:bodyPr>
            <a:normAutofit/>
          </a:bodyPr>
          <a:lstStyle/>
          <a:p>
            <a:pPr algn="just"/>
            <a:r>
              <a:rPr lang="hu-HU" dirty="0">
                <a:latin typeface="+mj-lt"/>
              </a:rPr>
              <a:t>Az egyik lehetőség a </a:t>
            </a:r>
            <a:r>
              <a:rPr lang="hu-HU" dirty="0" err="1">
                <a:latin typeface="+mj-lt"/>
              </a:rPr>
              <a:t>Core</a:t>
            </a:r>
            <a:r>
              <a:rPr lang="hu-HU" dirty="0">
                <a:latin typeface="+mj-lt"/>
              </a:rPr>
              <a:t> i5-6600K, egy 4 magos, 3.5GHz-ről megfelelő hűtéssel akár 4.5GHz-ig is </a:t>
            </a:r>
            <a:r>
              <a:rPr lang="hu-HU" dirty="0" err="1">
                <a:latin typeface="+mj-lt"/>
              </a:rPr>
              <a:t>overclock</a:t>
            </a:r>
            <a:r>
              <a:rPr lang="hu-HU" dirty="0">
                <a:latin typeface="+mj-lt"/>
              </a:rPr>
              <a:t> képes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processzor</a:t>
            </a:r>
            <a:r>
              <a:rPr lang="hu-HU" dirty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algn="just"/>
            <a:r>
              <a:rPr lang="en-US" dirty="0" err="1"/>
              <a:t>Olcsóbb</a:t>
            </a:r>
            <a:r>
              <a:rPr lang="en-US" dirty="0"/>
              <a:t> </a:t>
            </a:r>
            <a:r>
              <a:rPr lang="en-US" dirty="0" err="1"/>
              <a:t>megoldás</a:t>
            </a:r>
            <a:r>
              <a:rPr lang="en-US" dirty="0"/>
              <a:t> </a:t>
            </a:r>
            <a:r>
              <a:rPr lang="en-US" dirty="0" err="1"/>
              <a:t>lehet</a:t>
            </a:r>
            <a:r>
              <a:rPr lang="en-US" dirty="0"/>
              <a:t> intel fronton a 6600-as </a:t>
            </a:r>
            <a:r>
              <a:rPr lang="en-US" dirty="0" err="1"/>
              <a:t>modell</a:t>
            </a:r>
            <a:r>
              <a:rPr lang="en-US" dirty="0"/>
              <a:t>, </a:t>
            </a:r>
            <a:r>
              <a:rPr lang="en-US" dirty="0" err="1"/>
              <a:t>mely</a:t>
            </a:r>
            <a:r>
              <a:rPr lang="en-US" dirty="0"/>
              <a:t> </a:t>
            </a:r>
            <a:r>
              <a:rPr lang="en-US" dirty="0" err="1"/>
              <a:t>szinte</a:t>
            </a:r>
            <a:r>
              <a:rPr lang="en-US" dirty="0"/>
              <a:t> </a:t>
            </a:r>
            <a:r>
              <a:rPr lang="en-US" dirty="0" err="1"/>
              <a:t>azonos</a:t>
            </a:r>
            <a:r>
              <a:rPr lang="en-US" dirty="0"/>
              <a:t> </a:t>
            </a:r>
            <a:r>
              <a:rPr lang="en-US" dirty="0" err="1"/>
              <a:t>specifikációkkal</a:t>
            </a:r>
            <a:r>
              <a:rPr lang="en-US" dirty="0"/>
              <a:t> </a:t>
            </a:r>
            <a:r>
              <a:rPr lang="en-US" dirty="0" err="1"/>
              <a:t>rendelkezik</a:t>
            </a:r>
            <a:r>
              <a:rPr lang="en-US" dirty="0"/>
              <a:t>. </a:t>
            </a:r>
            <a:endParaRPr lang="en-US" dirty="0">
              <a:latin typeface="+mj-lt"/>
            </a:endParaRPr>
          </a:p>
          <a:p>
            <a:pPr algn="just"/>
            <a:r>
              <a:rPr lang="en-US" dirty="0"/>
              <a:t>AMD fronton </a:t>
            </a:r>
            <a:r>
              <a:rPr lang="en-US" dirty="0" err="1"/>
              <a:t>az</a:t>
            </a:r>
            <a:r>
              <a:rPr lang="en-US" dirty="0"/>
              <a:t> X8 FX-9590 </a:t>
            </a:r>
            <a:r>
              <a:rPr lang="en-US" dirty="0" err="1"/>
              <a:t>jöhet</a:t>
            </a:r>
            <a:r>
              <a:rPr lang="en-US" dirty="0"/>
              <a:t> </a:t>
            </a:r>
            <a:r>
              <a:rPr lang="en-US" dirty="0" err="1"/>
              <a:t>szóba</a:t>
            </a:r>
            <a:r>
              <a:rPr lang="en-US" dirty="0"/>
              <a:t>, </a:t>
            </a:r>
            <a:r>
              <a:rPr lang="en-US" dirty="0" err="1"/>
              <a:t>mely</a:t>
            </a:r>
            <a:r>
              <a:rPr lang="en-US" dirty="0"/>
              <a:t> 8 </a:t>
            </a:r>
            <a:r>
              <a:rPr lang="en-US" dirty="0" err="1"/>
              <a:t>magos</a:t>
            </a:r>
            <a:r>
              <a:rPr lang="en-US" dirty="0"/>
              <a:t>, 4.7-5GHz-es </a:t>
            </a:r>
            <a:r>
              <a:rPr lang="en-US" dirty="0" err="1"/>
              <a:t>órajellel</a:t>
            </a:r>
            <a:r>
              <a:rPr lang="en-US" dirty="0"/>
              <a:t> </a:t>
            </a:r>
            <a:r>
              <a:rPr lang="en-US" dirty="0" err="1"/>
              <a:t>rendelkezik</a:t>
            </a:r>
            <a:r>
              <a:rPr lang="en-US" dirty="0"/>
              <a:t>, </a:t>
            </a:r>
            <a:r>
              <a:rPr lang="en-US" dirty="0" err="1"/>
              <a:t>olcsóbb</a:t>
            </a:r>
            <a:r>
              <a:rPr lang="en-US" dirty="0"/>
              <a:t> </a:t>
            </a:r>
            <a:r>
              <a:rPr lang="en-US" dirty="0" err="1"/>
              <a:t>ugyan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bár</a:t>
            </a:r>
            <a:r>
              <a:rPr lang="en-US" dirty="0"/>
              <a:t> </a:t>
            </a:r>
            <a:r>
              <a:rPr lang="en-US" dirty="0" err="1"/>
              <a:t>magasabb</a:t>
            </a:r>
            <a:r>
              <a:rPr lang="en-US" dirty="0"/>
              <a:t> </a:t>
            </a:r>
            <a:r>
              <a:rPr lang="en-US" dirty="0" err="1"/>
              <a:t>órajelen</a:t>
            </a:r>
            <a:r>
              <a:rPr lang="en-US" dirty="0"/>
              <a:t> </a:t>
            </a:r>
            <a:r>
              <a:rPr lang="en-US" dirty="0" err="1"/>
              <a:t>üzemel</a:t>
            </a:r>
            <a:r>
              <a:rPr lang="en-US" dirty="0"/>
              <a:t>, </a:t>
            </a:r>
            <a:r>
              <a:rPr lang="en-US" dirty="0" err="1"/>
              <a:t>kevéssel</a:t>
            </a:r>
            <a:r>
              <a:rPr lang="en-US" dirty="0"/>
              <a:t> </a:t>
            </a:r>
            <a:r>
              <a:rPr lang="en-US" dirty="0" err="1"/>
              <a:t>lemarad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i5-ös </a:t>
            </a:r>
            <a:r>
              <a:rPr lang="en-US" dirty="0" err="1"/>
              <a:t>mellett</a:t>
            </a:r>
            <a:r>
              <a:rPr lang="en-US" dirty="0"/>
              <a:t>, </a:t>
            </a:r>
            <a:r>
              <a:rPr lang="en-US" dirty="0" err="1"/>
              <a:t>valamint</a:t>
            </a:r>
            <a:r>
              <a:rPr lang="en-US" dirty="0"/>
              <a:t> a </a:t>
            </a:r>
            <a:r>
              <a:rPr lang="en-US" dirty="0" err="1"/>
              <a:t>fogyasztása</a:t>
            </a:r>
            <a:r>
              <a:rPr lang="en-US" dirty="0"/>
              <a:t> is </a:t>
            </a:r>
            <a:r>
              <a:rPr lang="en-US" dirty="0" err="1"/>
              <a:t>magasabb</a:t>
            </a:r>
            <a:r>
              <a:rPr lang="en-US" dirty="0"/>
              <a:t> </a:t>
            </a:r>
            <a:r>
              <a:rPr lang="en-US" dirty="0" err="1"/>
              <a:t>annál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hu-HU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Overclocking</a:t>
            </a:r>
            <a:r>
              <a:rPr lang="hu-HU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processzor frekvenciájának gyári értékénél magasabbra emelése.</a:t>
            </a:r>
          </a:p>
        </p:txBody>
      </p:sp>
    </p:spTree>
    <p:extLst>
      <p:ext uri="{BB962C8B-B14F-4D97-AF65-F5344CB8AC3E}">
        <p14:creationId xmlns:p14="http://schemas.microsoft.com/office/powerpoint/2010/main" val="184252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Videokártya</a:t>
            </a:r>
            <a:endParaRPr lang="hu-H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>
                <a:latin typeface="+mj-lt"/>
              </a:rPr>
              <a:t>Alapvetően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két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opció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vehető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számba</a:t>
            </a:r>
            <a:r>
              <a:rPr lang="en-US" dirty="0">
                <a:latin typeface="+mj-lt"/>
              </a:rPr>
              <a:t>: </a:t>
            </a:r>
          </a:p>
          <a:p>
            <a:pPr lvl="1" algn="just"/>
            <a:r>
              <a:rPr lang="en-US" dirty="0">
                <a:latin typeface="+mj-lt"/>
              </a:rPr>
              <a:t>Ha </a:t>
            </a:r>
            <a:r>
              <a:rPr lang="en-US" dirty="0" err="1">
                <a:latin typeface="+mj-lt"/>
              </a:rPr>
              <a:t>úgy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döntünk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nem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szükséges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rögtön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és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inkább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más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komponensekbe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fektetnénk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pénzt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akkor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maradhatunk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integrált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megoldásnál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és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későbbi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megtakarításból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venni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egy</a:t>
            </a:r>
            <a:r>
              <a:rPr lang="en-US" dirty="0">
                <a:latin typeface="+mj-lt"/>
              </a:rPr>
              <a:t> GeForce, </a:t>
            </a:r>
            <a:r>
              <a:rPr lang="en-US" dirty="0" err="1">
                <a:latin typeface="+mj-lt"/>
              </a:rPr>
              <a:t>vagy</a:t>
            </a:r>
            <a:r>
              <a:rPr lang="en-US" dirty="0">
                <a:latin typeface="+mj-lt"/>
              </a:rPr>
              <a:t> Radeon </a:t>
            </a:r>
            <a:r>
              <a:rPr lang="en-US" dirty="0" err="1">
                <a:latin typeface="+mj-lt"/>
              </a:rPr>
              <a:t>kártyát</a:t>
            </a:r>
            <a:r>
              <a:rPr lang="en-US" dirty="0">
                <a:latin typeface="+mj-lt"/>
              </a:rPr>
              <a:t>. </a:t>
            </a:r>
            <a:r>
              <a:rPr lang="en-US" dirty="0" err="1">
                <a:latin typeface="+mj-lt"/>
              </a:rPr>
              <a:t>Ez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jó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kompromisszum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egy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ideig</a:t>
            </a:r>
            <a:r>
              <a:rPr lang="en-US" dirty="0">
                <a:latin typeface="+mj-lt"/>
              </a:rPr>
              <a:t>, ha </a:t>
            </a:r>
            <a:r>
              <a:rPr lang="en-US" dirty="0" err="1">
                <a:latin typeface="+mj-lt"/>
              </a:rPr>
              <a:t>például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egy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jobb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monitorba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fektetnénk</a:t>
            </a:r>
            <a:r>
              <a:rPr lang="en-US" dirty="0">
                <a:latin typeface="+mj-lt"/>
              </a:rPr>
              <a:t> be </a:t>
            </a:r>
            <a:r>
              <a:rPr lang="en-US" dirty="0" err="1">
                <a:latin typeface="+mj-lt"/>
              </a:rPr>
              <a:t>először</a:t>
            </a:r>
            <a:r>
              <a:rPr lang="en-US" dirty="0">
                <a:latin typeface="+mj-lt"/>
              </a:rPr>
              <a:t>. </a:t>
            </a:r>
          </a:p>
          <a:p>
            <a:pPr lvl="1" algn="just"/>
            <a:r>
              <a:rPr lang="en-US" dirty="0"/>
              <a:t>Ha </a:t>
            </a:r>
            <a:r>
              <a:rPr lang="en-US" dirty="0" err="1"/>
              <a:t>mindnképp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erős</a:t>
            </a:r>
            <a:r>
              <a:rPr lang="en-US" dirty="0"/>
              <a:t> GPU, </a:t>
            </a:r>
            <a:r>
              <a:rPr lang="en-US" dirty="0" err="1"/>
              <a:t>akkor</a:t>
            </a:r>
            <a:r>
              <a:rPr lang="en-US" dirty="0"/>
              <a:t> </a:t>
            </a:r>
            <a:r>
              <a:rPr lang="en-US" dirty="0" err="1"/>
              <a:t>jó</a:t>
            </a:r>
            <a:r>
              <a:rPr lang="en-US" dirty="0"/>
              <a:t> </a:t>
            </a:r>
            <a:r>
              <a:rPr lang="en-US" dirty="0" err="1"/>
              <a:t>megoldást</a:t>
            </a:r>
            <a:r>
              <a:rPr lang="en-US" dirty="0"/>
              <a:t> </a:t>
            </a:r>
            <a:r>
              <a:rPr lang="en-US" dirty="0" err="1"/>
              <a:t>jelenthet</a:t>
            </a:r>
            <a:r>
              <a:rPr lang="en-US" dirty="0"/>
              <a:t> </a:t>
            </a:r>
            <a:r>
              <a:rPr lang="en-US" dirty="0" err="1"/>
              <a:t>bármelyik</a:t>
            </a:r>
            <a:r>
              <a:rPr lang="en-US" dirty="0"/>
              <a:t> </a:t>
            </a:r>
            <a:r>
              <a:rPr lang="en-US" dirty="0" err="1"/>
              <a:t>gyártó</a:t>
            </a:r>
            <a:r>
              <a:rPr lang="en-US" dirty="0"/>
              <a:t> </a:t>
            </a:r>
            <a:r>
              <a:rPr lang="en-US" dirty="0" err="1"/>
              <a:t>nVidia</a:t>
            </a:r>
            <a:r>
              <a:rPr lang="en-US" dirty="0"/>
              <a:t> </a:t>
            </a:r>
            <a:r>
              <a:rPr lang="en-US" dirty="0" err="1"/>
              <a:t>chipes</a:t>
            </a:r>
            <a:r>
              <a:rPr lang="en-US" dirty="0"/>
              <a:t> GTX 960, 1060-as, </a:t>
            </a:r>
            <a:r>
              <a:rPr lang="en-US" dirty="0" err="1"/>
              <a:t>esetleg</a:t>
            </a:r>
            <a:r>
              <a:rPr lang="en-US" dirty="0"/>
              <a:t> 950, </a:t>
            </a:r>
            <a:r>
              <a:rPr lang="en-US" dirty="0" err="1"/>
              <a:t>vagy</a:t>
            </a:r>
            <a:r>
              <a:rPr lang="en-US" dirty="0"/>
              <a:t> 1050-es </a:t>
            </a:r>
            <a:r>
              <a:rPr lang="en-US" dirty="0" err="1"/>
              <a:t>szériájú</a:t>
            </a:r>
            <a:r>
              <a:rPr lang="en-US" dirty="0"/>
              <a:t> </a:t>
            </a:r>
            <a:r>
              <a:rPr lang="en-US" dirty="0" err="1"/>
              <a:t>kártyája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AMD fronton </a:t>
            </a:r>
            <a:r>
              <a:rPr lang="en-US" dirty="0" err="1"/>
              <a:t>pedig</a:t>
            </a:r>
            <a:r>
              <a:rPr lang="en-US" dirty="0"/>
              <a:t> a Radeon RX 460, </a:t>
            </a:r>
            <a:r>
              <a:rPr lang="en-US" dirty="0" err="1"/>
              <a:t>vagy</a:t>
            </a:r>
            <a:r>
              <a:rPr lang="en-US" dirty="0"/>
              <a:t> 470-es GPU-k, </a:t>
            </a:r>
            <a:r>
              <a:rPr lang="en-US" dirty="0" err="1"/>
              <a:t>melyek</a:t>
            </a:r>
            <a:r>
              <a:rPr lang="en-US" dirty="0"/>
              <a:t> </a:t>
            </a:r>
            <a:r>
              <a:rPr lang="en-US" dirty="0" err="1"/>
              <a:t>árban</a:t>
            </a:r>
            <a:r>
              <a:rPr lang="en-US" dirty="0"/>
              <a:t> </a:t>
            </a:r>
            <a:r>
              <a:rPr lang="en-US" dirty="0" err="1"/>
              <a:t>illetve</a:t>
            </a:r>
            <a:r>
              <a:rPr lang="en-US" dirty="0"/>
              <a:t> </a:t>
            </a:r>
            <a:r>
              <a:rPr lang="en-US" dirty="0" err="1"/>
              <a:t>teljesítményben</a:t>
            </a:r>
            <a:r>
              <a:rPr lang="en-US" dirty="0"/>
              <a:t> </a:t>
            </a:r>
            <a:r>
              <a:rPr lang="en-US" dirty="0" err="1"/>
              <a:t>mgfelelnek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elvárásoknak</a:t>
            </a:r>
            <a:r>
              <a:rPr lang="en-US" dirty="0"/>
              <a:t>. </a:t>
            </a:r>
          </a:p>
          <a:p>
            <a:pPr lvl="1" algn="just"/>
            <a:endParaRPr lang="en-US" dirty="0">
              <a:latin typeface="+mj-lt"/>
            </a:endParaRPr>
          </a:p>
          <a:p>
            <a:pPr algn="just"/>
            <a:r>
              <a:rPr lang="en-US" dirty="0">
                <a:latin typeface="+mj-lt"/>
              </a:rPr>
              <a:t>A </a:t>
            </a:r>
            <a:r>
              <a:rPr lang="en-US" dirty="0" err="1">
                <a:latin typeface="+mj-lt"/>
              </a:rPr>
              <a:t>VideoRAM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mennyisége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miatt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nem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kell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aggódni</a:t>
            </a:r>
            <a:r>
              <a:rPr lang="en-US" dirty="0">
                <a:latin typeface="+mj-lt"/>
              </a:rPr>
              <a:t>, 4GB-tól </a:t>
            </a:r>
            <a:r>
              <a:rPr lang="en-US" dirty="0" err="1">
                <a:latin typeface="+mj-lt"/>
              </a:rPr>
              <a:t>felfelé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elegendő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ebben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az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árkategóriában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pedig</a:t>
            </a:r>
            <a:r>
              <a:rPr lang="en-US" dirty="0">
                <a:latin typeface="+mj-lt"/>
              </a:rPr>
              <a:t> 4, </a:t>
            </a:r>
            <a:r>
              <a:rPr lang="en-US" dirty="0" err="1">
                <a:latin typeface="+mj-lt"/>
              </a:rPr>
              <a:t>illetve</a:t>
            </a:r>
            <a:r>
              <a:rPr lang="en-US" dirty="0">
                <a:latin typeface="+mj-lt"/>
              </a:rPr>
              <a:t> 8GB-os </a:t>
            </a:r>
            <a:r>
              <a:rPr lang="en-US" dirty="0" err="1">
                <a:latin typeface="+mj-lt"/>
              </a:rPr>
              <a:t>modellekkel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találkozunk</a:t>
            </a:r>
            <a:r>
              <a:rPr lang="en-US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26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msi.com/asset/resize/image/global/product/product_3_20160913143822_57d79ede0ef8a.png62405b38c58fe0f07fcef2367d8a9ba1/102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6" b="5651"/>
          <a:stretch/>
        </p:blipFill>
        <p:spPr bwMode="auto">
          <a:xfrm>
            <a:off x="7210425" y="-8050"/>
            <a:ext cx="5114121" cy="35799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msi.com/asset/resize/image/global/product/product_3_20160809140657_57a973015544c.png62405b38c58fe0f07fcef2367d8a9ba1/10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" b="4657"/>
          <a:stretch/>
        </p:blipFill>
        <p:spPr bwMode="auto">
          <a:xfrm>
            <a:off x="6667499" y="2838449"/>
            <a:ext cx="5240356" cy="38671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4905" y="361672"/>
            <a:ext cx="6720345" cy="879474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C7E1FD"/>
                </a:solidFill>
              </a:rPr>
              <a:t>MSI </a:t>
            </a:r>
            <a:r>
              <a:rPr lang="hu-HU" dirty="0" err="1">
                <a:solidFill>
                  <a:srgbClr val="C7E1FD"/>
                </a:solidFill>
              </a:rPr>
              <a:t>Radeon</a:t>
            </a:r>
            <a:r>
              <a:rPr lang="en-US" dirty="0">
                <a:solidFill>
                  <a:srgbClr val="C7E1FD"/>
                </a:solidFill>
              </a:rPr>
              <a:t> RX 460, RX 470</a:t>
            </a:r>
            <a:endParaRPr lang="hu-HU" dirty="0">
              <a:solidFill>
                <a:srgbClr val="C7E1FD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94904" y="1426368"/>
            <a:ext cx="6215521" cy="4748213"/>
          </a:xfrm>
        </p:spPr>
        <p:txBody>
          <a:bodyPr>
            <a:normAutofit/>
          </a:bodyPr>
          <a:lstStyle/>
          <a:p>
            <a:pPr algn="just"/>
            <a:r>
              <a:rPr lang="en-US" sz="2200" dirty="0" err="1">
                <a:solidFill>
                  <a:srgbClr val="0F54DF"/>
                </a:solidFill>
              </a:rPr>
              <a:t>Két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modell</a:t>
            </a:r>
            <a:r>
              <a:rPr lang="en-US" sz="2200" dirty="0">
                <a:solidFill>
                  <a:srgbClr val="0F54DF"/>
                </a:solidFill>
              </a:rPr>
              <a:t> a </a:t>
            </a:r>
            <a:r>
              <a:rPr lang="en-US" sz="2200" dirty="0" err="1">
                <a:solidFill>
                  <a:srgbClr val="0F54DF"/>
                </a:solidFill>
              </a:rPr>
              <a:t>gyátótól</a:t>
            </a:r>
            <a:r>
              <a:rPr lang="en-US" sz="2200" dirty="0">
                <a:solidFill>
                  <a:srgbClr val="0F54DF"/>
                </a:solidFill>
              </a:rPr>
              <a:t>, </a:t>
            </a:r>
            <a:r>
              <a:rPr lang="en-US" sz="2200" dirty="0" err="1">
                <a:solidFill>
                  <a:srgbClr val="0F54DF"/>
                </a:solidFill>
              </a:rPr>
              <a:t>egészen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pontosan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az</a:t>
            </a:r>
            <a:r>
              <a:rPr lang="en-US" sz="2200" dirty="0">
                <a:solidFill>
                  <a:srgbClr val="0F54DF"/>
                </a:solidFill>
              </a:rPr>
              <a:t> RX 460 4G OC </a:t>
            </a:r>
            <a:r>
              <a:rPr lang="en-US" sz="2200" dirty="0" err="1">
                <a:solidFill>
                  <a:srgbClr val="0F54DF"/>
                </a:solidFill>
              </a:rPr>
              <a:t>és</a:t>
            </a:r>
            <a:r>
              <a:rPr lang="en-US" sz="2200" dirty="0">
                <a:solidFill>
                  <a:srgbClr val="0F54DF"/>
                </a:solidFill>
              </a:rPr>
              <a:t> a RX 470 ARMOR 4G OC, </a:t>
            </a:r>
            <a:r>
              <a:rPr lang="en-US" sz="2200" dirty="0" err="1">
                <a:solidFill>
                  <a:srgbClr val="0F54DF"/>
                </a:solidFill>
              </a:rPr>
              <a:t>mindkettő</a:t>
            </a:r>
            <a:r>
              <a:rPr lang="en-US" sz="2200" dirty="0">
                <a:solidFill>
                  <a:srgbClr val="0F54DF"/>
                </a:solidFill>
              </a:rPr>
              <a:t> 4GB GDDR5-ös </a:t>
            </a:r>
            <a:r>
              <a:rPr lang="en-US" sz="2200" dirty="0" err="1">
                <a:solidFill>
                  <a:srgbClr val="0F54DF"/>
                </a:solidFill>
              </a:rPr>
              <a:t>memóriával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rendelkezik</a:t>
            </a:r>
            <a:r>
              <a:rPr lang="en-US" sz="2200" dirty="0">
                <a:solidFill>
                  <a:srgbClr val="0F54DF"/>
                </a:solidFill>
              </a:rPr>
              <a:t>. </a:t>
            </a:r>
          </a:p>
          <a:p>
            <a:pPr algn="just"/>
            <a:r>
              <a:rPr lang="en-US" sz="2200" dirty="0" err="1">
                <a:solidFill>
                  <a:srgbClr val="0F54DF"/>
                </a:solidFill>
              </a:rPr>
              <a:t>Míg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az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egy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ventillátoros</a:t>
            </a:r>
            <a:r>
              <a:rPr lang="en-US" sz="2200" dirty="0">
                <a:solidFill>
                  <a:srgbClr val="0F54DF"/>
                </a:solidFill>
              </a:rPr>
              <a:t> 460 </a:t>
            </a:r>
            <a:r>
              <a:rPr lang="en-US" sz="2200" dirty="0" err="1">
                <a:solidFill>
                  <a:srgbClr val="0F54DF"/>
                </a:solidFill>
              </a:rPr>
              <a:t>memória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sávszélessége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csak</a:t>
            </a:r>
            <a:r>
              <a:rPr lang="en-US" sz="2200" dirty="0">
                <a:solidFill>
                  <a:srgbClr val="0F54DF"/>
                </a:solidFill>
              </a:rPr>
              <a:t> 128 bit, a 2 </a:t>
            </a:r>
            <a:r>
              <a:rPr lang="en-US" sz="2200" dirty="0" err="1">
                <a:solidFill>
                  <a:srgbClr val="0F54DF"/>
                </a:solidFill>
              </a:rPr>
              <a:t>venillátorral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szerelt</a:t>
            </a:r>
            <a:r>
              <a:rPr lang="en-US" sz="2200" dirty="0">
                <a:solidFill>
                  <a:srgbClr val="0F54DF"/>
                </a:solidFill>
              </a:rPr>
              <a:t> 470-esen 256 bit. </a:t>
            </a:r>
          </a:p>
          <a:p>
            <a:pPr algn="just"/>
            <a:r>
              <a:rPr lang="en-US" sz="2200" dirty="0" err="1">
                <a:solidFill>
                  <a:srgbClr val="0F54DF"/>
                </a:solidFill>
              </a:rPr>
              <a:t>Mindkettő</a:t>
            </a:r>
            <a:r>
              <a:rPr lang="en-US" sz="2200" dirty="0">
                <a:solidFill>
                  <a:srgbClr val="0F54DF"/>
                </a:solidFill>
              </a:rPr>
              <a:t> OC, </a:t>
            </a:r>
            <a:r>
              <a:rPr lang="en-US" sz="2200" dirty="0" err="1">
                <a:solidFill>
                  <a:srgbClr val="0F54DF"/>
                </a:solidFill>
              </a:rPr>
              <a:t>azaz</a:t>
            </a:r>
            <a:r>
              <a:rPr lang="en-US" sz="2200" dirty="0">
                <a:solidFill>
                  <a:srgbClr val="0F54DF"/>
                </a:solidFill>
              </a:rPr>
              <a:t> overclock </a:t>
            </a:r>
            <a:r>
              <a:rPr lang="en-US" sz="2200" dirty="0" err="1">
                <a:solidFill>
                  <a:srgbClr val="0F54DF"/>
                </a:solidFill>
              </a:rPr>
              <a:t>képes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modell</a:t>
            </a:r>
            <a:r>
              <a:rPr lang="en-US" sz="2200" dirty="0">
                <a:solidFill>
                  <a:srgbClr val="0F54DF"/>
                </a:solidFill>
              </a:rPr>
              <a:t>, </a:t>
            </a:r>
            <a:r>
              <a:rPr lang="en-US" sz="2200" dirty="0" err="1">
                <a:solidFill>
                  <a:srgbClr val="0F54DF"/>
                </a:solidFill>
              </a:rPr>
              <a:t>melyhez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az</a:t>
            </a:r>
            <a:r>
              <a:rPr lang="en-US" sz="2200" dirty="0">
                <a:solidFill>
                  <a:srgbClr val="0F54DF"/>
                </a:solidFill>
              </a:rPr>
              <a:t> AMD </a:t>
            </a:r>
            <a:r>
              <a:rPr lang="en-US" sz="2200" dirty="0" err="1">
                <a:solidFill>
                  <a:srgbClr val="0F54DF"/>
                </a:solidFill>
              </a:rPr>
              <a:t>egy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erre</a:t>
            </a:r>
            <a:r>
              <a:rPr lang="en-US" sz="2200" dirty="0">
                <a:solidFill>
                  <a:srgbClr val="0F54DF"/>
                </a:solidFill>
              </a:rPr>
              <a:t> a </a:t>
            </a:r>
            <a:r>
              <a:rPr lang="en-US" sz="2200" dirty="0" err="1">
                <a:solidFill>
                  <a:srgbClr val="0F54DF"/>
                </a:solidFill>
              </a:rPr>
              <a:t>célra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készített</a:t>
            </a:r>
            <a:r>
              <a:rPr lang="en-US" sz="2200" dirty="0">
                <a:solidFill>
                  <a:srgbClr val="0F54DF"/>
                </a:solidFill>
              </a:rPr>
              <a:t> </a:t>
            </a:r>
            <a:r>
              <a:rPr lang="en-US" sz="2200" dirty="0" err="1">
                <a:solidFill>
                  <a:srgbClr val="0F54DF"/>
                </a:solidFill>
              </a:rPr>
              <a:t>programot</a:t>
            </a:r>
            <a:r>
              <a:rPr lang="en-US" sz="2200" dirty="0">
                <a:solidFill>
                  <a:srgbClr val="0F54DF"/>
                </a:solidFill>
              </a:rPr>
              <a:t> (Afterburner) is </a:t>
            </a:r>
            <a:r>
              <a:rPr lang="en-US" sz="2200" dirty="0" err="1">
                <a:solidFill>
                  <a:srgbClr val="0F54DF"/>
                </a:solidFill>
              </a:rPr>
              <a:t>kínál</a:t>
            </a:r>
            <a:r>
              <a:rPr lang="en-US" sz="2200" dirty="0">
                <a:solidFill>
                  <a:srgbClr val="0F54DF"/>
                </a:solidFill>
              </a:rPr>
              <a:t>. </a:t>
            </a:r>
          </a:p>
        </p:txBody>
      </p:sp>
      <p:sp>
        <p:nvSpPr>
          <p:cNvPr id="4" name="Rechteck 3"/>
          <p:cNvSpPr/>
          <p:nvPr/>
        </p:nvSpPr>
        <p:spPr>
          <a:xfrm>
            <a:off x="3395664" y="4891772"/>
            <a:ext cx="381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felső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képen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RX 470-es,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alsón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pedig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RX 460 </a:t>
            </a:r>
            <a:r>
              <a:rPr lang="en-US" i="1" u="sng" dirty="0" err="1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látható</a:t>
            </a:r>
            <a:r>
              <a:rPr lang="en-US" i="1" u="sng" dirty="0">
                <a:solidFill>
                  <a:srgbClr val="0F54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7861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7031</TotalTime>
  <Words>2022</Words>
  <Application>Microsoft Office PowerPoint</Application>
  <PresentationFormat>Szélesvásznú</PresentationFormat>
  <Paragraphs>201</Paragraphs>
  <Slides>28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3" baseType="lpstr">
      <vt:lpstr>Arial</vt:lpstr>
      <vt:lpstr>Calibri</vt:lpstr>
      <vt:lpstr>Rockwell</vt:lpstr>
      <vt:lpstr>Tw Cen MT</vt:lpstr>
      <vt:lpstr>Office Theme</vt:lpstr>
      <vt:lpstr>Ilyen számítógépet szeretnék</vt:lpstr>
      <vt:lpstr>Bevezető</vt:lpstr>
      <vt:lpstr>Mi ezen bemutató célja?</vt:lpstr>
      <vt:lpstr>PowerPoint bemutató</vt:lpstr>
      <vt:lpstr>Mik a legfontosabb szempontok?</vt:lpstr>
      <vt:lpstr>PowerPoint bemutató</vt:lpstr>
      <vt:lpstr>Processzor</vt:lpstr>
      <vt:lpstr>Videokártya</vt:lpstr>
      <vt:lpstr>MSI Radeon RX 460, RX 470</vt:lpstr>
      <vt:lpstr>GIGABYTE GeForce</vt:lpstr>
      <vt:lpstr>A memória fontos tulajdonságai</vt:lpstr>
      <vt:lpstr>Alaplap</vt:lpstr>
      <vt:lpstr>GIGABYTE GA-Z170-HD3</vt:lpstr>
      <vt:lpstr>GIGABYTE GA-990X</vt:lpstr>
      <vt:lpstr>Monitor</vt:lpstr>
      <vt:lpstr>Egy másik lehetőség</vt:lpstr>
      <vt:lpstr>RAM</vt:lpstr>
      <vt:lpstr>Mik a lehetőségek?</vt:lpstr>
      <vt:lpstr>Háttértár</vt:lpstr>
      <vt:lpstr>Elegendő tárhely biztosítása</vt:lpstr>
      <vt:lpstr>HDD vagy SSD</vt:lpstr>
      <vt:lpstr>Szoftverek</vt:lpstr>
      <vt:lpstr>Konfigurációk</vt:lpstr>
      <vt:lpstr>Konfigurációk</vt:lpstr>
      <vt:lpstr>Konfigurációk</vt:lpstr>
      <vt:lpstr>Konfigurációk</vt:lpstr>
      <vt:lpstr>Konklúzió</vt:lpstr>
      <vt:lpstr>Források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Ilyen számítógépet szeretnék</dc:title>
  <dc:creator>EDU_RUDH_6712@diakoffice.onmicrosoft.com</dc:creator>
  <cp:lastModifiedBy>Tunde</cp:lastModifiedBy>
  <cp:revision>228</cp:revision>
  <dcterms:created xsi:type="dcterms:W3CDTF">2016-12-24T18:49:59Z</dcterms:created>
  <dcterms:modified xsi:type="dcterms:W3CDTF">2017-02-16T20:24:02Z</dcterms:modified>
</cp:coreProperties>
</file>