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6" r:id="rId4"/>
    <p:sldId id="267" r:id="rId5"/>
    <p:sldId id="270" r:id="rId6"/>
    <p:sldId id="272" r:id="rId7"/>
    <p:sldId id="273" r:id="rId8"/>
    <p:sldId id="274" r:id="rId9"/>
    <p:sldId id="271" r:id="rId10"/>
    <p:sldId id="269" r:id="rId11"/>
    <p:sldId id="257" r:id="rId12"/>
    <p:sldId id="258" r:id="rId13"/>
    <p:sldId id="259" r:id="rId14"/>
    <p:sldId id="260" r:id="rId15"/>
    <p:sldId id="261" r:id="rId16"/>
    <p:sldId id="262" r:id="rId17"/>
    <p:sldId id="263" r:id="rId18"/>
    <p:sldId id="264" r:id="rId19"/>
    <p:sldId id="268" r:id="rId20"/>
    <p:sldId id="275" r:id="rId21"/>
  </p:sldIdLst>
  <p:sldSz cx="9144000" cy="6858000" type="screen4x3"/>
  <p:notesSz cx="6858000" cy="9144000"/>
  <p:defaultTextStyle>
    <a:defPPr>
      <a:defRPr lang="hu-HU"/>
    </a:defPPr>
    <a:lvl1pPr marL="0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6" d="100"/>
          <a:sy n="106" d="100"/>
        </p:scale>
        <p:origin x="-10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39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791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187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7583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1978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6374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0770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5166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1D87-C652-403F-AD29-996E811341EB}" type="datetimeFigureOut">
              <a:rPr lang="hu-HU" smtClean="0"/>
              <a:pPr/>
              <a:t>2017. 02. 20.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0DFF-23B3-431C-863B-DA142A6513D6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81235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1D87-C652-403F-AD29-996E811341EB}" type="datetimeFigureOut">
              <a:rPr lang="hu-HU" smtClean="0"/>
              <a:pPr/>
              <a:t>2017. 02. 20.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0DFF-23B3-431C-863B-DA142A6513D6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83738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4876800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4876800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1D87-C652-403F-AD29-996E811341EB}" type="datetimeFigureOut">
              <a:rPr lang="hu-HU" smtClean="0"/>
              <a:pPr/>
              <a:t>2017. 02. 20.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0DFF-23B3-431C-863B-DA142A6513D6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43432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1D87-C652-403F-AD29-996E811341EB}" type="datetimeFigureOut">
              <a:rPr lang="hu-HU" smtClean="0"/>
              <a:pPr/>
              <a:t>2017. 02. 20.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0DFF-23B3-431C-863B-DA142A6513D6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93089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6"/>
          </a:xfrm>
        </p:spPr>
        <p:txBody>
          <a:bodyPr anchor="t"/>
          <a:lstStyle>
            <a:lvl1pPr algn="l">
              <a:defRPr sz="38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3957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87915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 marL="131872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75830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19787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63745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0770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5166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1D87-C652-403F-AD29-996E811341EB}" type="datetimeFigureOut">
              <a:rPr lang="hu-HU" smtClean="0"/>
              <a:pPr/>
              <a:t>2017. 02. 20.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0DFF-23B3-431C-863B-DA142A6513D6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53640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333501"/>
            <a:ext cx="4038600" cy="3771900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333501"/>
            <a:ext cx="4038600" cy="3771900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1D87-C652-403F-AD29-996E811341EB}" type="datetimeFigureOut">
              <a:rPr lang="hu-HU" smtClean="0"/>
              <a:pPr/>
              <a:t>2017. 02. 20.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0DFF-23B3-431C-863B-DA142A6513D6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40139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39576" indent="0">
              <a:buNone/>
              <a:defRPr sz="2000" b="1"/>
            </a:lvl2pPr>
            <a:lvl3pPr marL="879152" indent="0">
              <a:buNone/>
              <a:defRPr sz="1700" b="1"/>
            </a:lvl3pPr>
            <a:lvl4pPr marL="1318728" indent="0">
              <a:buNone/>
              <a:defRPr sz="1500" b="1"/>
            </a:lvl4pPr>
            <a:lvl5pPr marL="1758303" indent="0">
              <a:buNone/>
              <a:defRPr sz="1500" b="1"/>
            </a:lvl5pPr>
            <a:lvl6pPr marL="2197879" indent="0">
              <a:buNone/>
              <a:defRPr sz="1500" b="1"/>
            </a:lvl6pPr>
            <a:lvl7pPr marL="2637455" indent="0">
              <a:buNone/>
              <a:defRPr sz="1500" b="1"/>
            </a:lvl7pPr>
            <a:lvl8pPr marL="3077031" indent="0">
              <a:buNone/>
              <a:defRPr sz="1500" b="1"/>
            </a:lvl8pPr>
            <a:lvl9pPr marL="3516607" indent="0">
              <a:buNone/>
              <a:defRPr sz="15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8" y="1535113"/>
            <a:ext cx="4041775" cy="639763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39576" indent="0">
              <a:buNone/>
              <a:defRPr sz="2000" b="1"/>
            </a:lvl2pPr>
            <a:lvl3pPr marL="879152" indent="0">
              <a:buNone/>
              <a:defRPr sz="1700" b="1"/>
            </a:lvl3pPr>
            <a:lvl4pPr marL="1318728" indent="0">
              <a:buNone/>
              <a:defRPr sz="1500" b="1"/>
            </a:lvl4pPr>
            <a:lvl5pPr marL="1758303" indent="0">
              <a:buNone/>
              <a:defRPr sz="1500" b="1"/>
            </a:lvl5pPr>
            <a:lvl6pPr marL="2197879" indent="0">
              <a:buNone/>
              <a:defRPr sz="1500" b="1"/>
            </a:lvl6pPr>
            <a:lvl7pPr marL="2637455" indent="0">
              <a:buNone/>
              <a:defRPr sz="1500" b="1"/>
            </a:lvl7pPr>
            <a:lvl8pPr marL="3077031" indent="0">
              <a:buNone/>
              <a:defRPr sz="1500" b="1"/>
            </a:lvl8pPr>
            <a:lvl9pPr marL="3516607" indent="0">
              <a:buNone/>
              <a:defRPr sz="15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8" y="2174875"/>
            <a:ext cx="4041775" cy="3951288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1D87-C652-403F-AD29-996E811341EB}" type="datetimeFigureOut">
              <a:rPr lang="hu-HU" smtClean="0"/>
              <a:pPr/>
              <a:t>2017. 02. 20.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0DFF-23B3-431C-863B-DA142A6513D6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83565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1D87-C652-403F-AD29-996E811341EB}" type="datetimeFigureOut">
              <a:rPr lang="hu-HU" smtClean="0"/>
              <a:pPr/>
              <a:t>2017. 02. 20.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0DFF-23B3-431C-863B-DA142A6513D6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52642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1D87-C652-403F-AD29-996E811341EB}" type="datetimeFigureOut">
              <a:rPr lang="hu-HU" smtClean="0"/>
              <a:pPr/>
              <a:t>2017. 02. 20.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0DFF-23B3-431C-863B-DA142A6513D6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54705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3" y="273051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3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39576" indent="0">
              <a:buNone/>
              <a:defRPr sz="1200"/>
            </a:lvl2pPr>
            <a:lvl3pPr marL="879152" indent="0">
              <a:buNone/>
              <a:defRPr sz="900"/>
            </a:lvl3pPr>
            <a:lvl4pPr marL="1318728" indent="0">
              <a:buNone/>
              <a:defRPr sz="900"/>
            </a:lvl4pPr>
            <a:lvl5pPr marL="1758303" indent="0">
              <a:buNone/>
              <a:defRPr sz="900"/>
            </a:lvl5pPr>
            <a:lvl6pPr marL="2197879" indent="0">
              <a:buNone/>
              <a:defRPr sz="900"/>
            </a:lvl6pPr>
            <a:lvl7pPr marL="2637455" indent="0">
              <a:buNone/>
              <a:defRPr sz="900"/>
            </a:lvl7pPr>
            <a:lvl8pPr marL="3077031" indent="0">
              <a:buNone/>
              <a:defRPr sz="900"/>
            </a:lvl8pPr>
            <a:lvl9pPr marL="3516607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1D87-C652-403F-AD29-996E811341EB}" type="datetimeFigureOut">
              <a:rPr lang="hu-HU" smtClean="0"/>
              <a:pPr/>
              <a:t>2017. 02. 20.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0DFF-23B3-431C-863B-DA142A6513D6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81525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100"/>
            </a:lvl1pPr>
            <a:lvl2pPr marL="439576" indent="0">
              <a:buNone/>
              <a:defRPr sz="2700"/>
            </a:lvl2pPr>
            <a:lvl3pPr marL="879152" indent="0">
              <a:buNone/>
              <a:defRPr sz="2300"/>
            </a:lvl3pPr>
            <a:lvl4pPr marL="1318728" indent="0">
              <a:buNone/>
              <a:defRPr sz="2000"/>
            </a:lvl4pPr>
            <a:lvl5pPr marL="1758303" indent="0">
              <a:buNone/>
              <a:defRPr sz="2000"/>
            </a:lvl5pPr>
            <a:lvl6pPr marL="2197879" indent="0">
              <a:buNone/>
              <a:defRPr sz="2000"/>
            </a:lvl6pPr>
            <a:lvl7pPr marL="2637455" indent="0">
              <a:buNone/>
              <a:defRPr sz="2000"/>
            </a:lvl7pPr>
            <a:lvl8pPr marL="3077031" indent="0">
              <a:buNone/>
              <a:defRPr sz="2000"/>
            </a:lvl8pPr>
            <a:lvl9pPr marL="3516607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39576" indent="0">
              <a:buNone/>
              <a:defRPr sz="1200"/>
            </a:lvl2pPr>
            <a:lvl3pPr marL="879152" indent="0">
              <a:buNone/>
              <a:defRPr sz="900"/>
            </a:lvl3pPr>
            <a:lvl4pPr marL="1318728" indent="0">
              <a:buNone/>
              <a:defRPr sz="900"/>
            </a:lvl4pPr>
            <a:lvl5pPr marL="1758303" indent="0">
              <a:buNone/>
              <a:defRPr sz="900"/>
            </a:lvl5pPr>
            <a:lvl6pPr marL="2197879" indent="0">
              <a:buNone/>
              <a:defRPr sz="900"/>
            </a:lvl6pPr>
            <a:lvl7pPr marL="2637455" indent="0">
              <a:buNone/>
              <a:defRPr sz="900"/>
            </a:lvl7pPr>
            <a:lvl8pPr marL="3077031" indent="0">
              <a:buNone/>
              <a:defRPr sz="900"/>
            </a:lvl8pPr>
            <a:lvl9pPr marL="3516607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1D87-C652-403F-AD29-996E811341EB}" type="datetimeFigureOut">
              <a:rPr lang="hu-HU" smtClean="0"/>
              <a:pPr/>
              <a:t>2017. 02. 20.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0DFF-23B3-431C-863B-DA142A6513D6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23897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95000"/>
            <a:lum/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artisticPlasticWrap/>
                    </a14:imgEffect>
                  </a14:imgLayer>
                </a14:imgProps>
              </a:ext>
            </a:extLst>
          </a:blip>
          <a:srcRect/>
          <a:stretch>
            <a:fillRect l="-12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87916" tIns="43957" rIns="87916" bIns="43957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87916" tIns="43957" rIns="87916" bIns="43957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87916" tIns="43957" rIns="87916" bIns="43957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9C1D87-C652-403F-AD29-996E811341EB}" type="datetimeFigureOut">
              <a:rPr lang="hu-HU" smtClean="0"/>
              <a:pPr/>
              <a:t>2017. 02. 20.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87916" tIns="43957" rIns="87916" bIns="43957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87916" tIns="43957" rIns="87916" bIns="43957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840DFF-23B3-431C-863B-DA142A6513D6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68991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879152" rtl="0" eaLnBrk="1" latinLnBrk="0" hangingPunct="1">
        <a:spcBef>
          <a:spcPct val="0"/>
        </a:spcBef>
        <a:buNone/>
        <a:defRPr sz="4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9682" indent="-329682" algn="l" defTabSz="879152" rtl="0" eaLnBrk="1" latinLnBrk="0" hangingPunct="1">
        <a:spcBef>
          <a:spcPct val="20000"/>
        </a:spcBef>
        <a:buFont typeface="Arial" panose="020B0604020202020204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14311" indent="-274735" algn="l" defTabSz="879152" rtl="0" eaLnBrk="1" latinLnBrk="0" hangingPunct="1">
        <a:spcBef>
          <a:spcPct val="20000"/>
        </a:spcBef>
        <a:buFont typeface="Arial" panose="020B0604020202020204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098940" indent="-219788" algn="l" defTabSz="879152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538516" indent="-219788" algn="l" defTabSz="879152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978092" indent="-219788" algn="l" defTabSz="879152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417668" indent="-219788" algn="l" defTabSz="879152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857243" indent="-219788" algn="l" defTabSz="879152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296819" indent="-219788" algn="l" defTabSz="879152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736395" indent="-219788" algn="l" defTabSz="879152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87915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39576" algn="l" defTabSz="87915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79152" algn="l" defTabSz="87915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18728" algn="l" defTabSz="87915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58303" algn="l" defTabSz="87915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97879" algn="l" defTabSz="87915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637455" algn="l" defTabSz="87915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077031" algn="l" defTabSz="87915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516607" algn="l" defTabSz="87915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95000"/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lasticWrap/>
                    </a14:imgEffect>
                  </a14:imgLayer>
                </a14:imgProps>
              </a:ext>
            </a:extLst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539552" y="332656"/>
            <a:ext cx="6768752" cy="2088232"/>
          </a:xfrm>
        </p:spPr>
        <p:txBody>
          <a:bodyPr>
            <a:noAutofit/>
          </a:bodyPr>
          <a:lstStyle/>
          <a:p>
            <a:r>
              <a:rPr lang="hu-HU" sz="13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anose="04020705040A02060702" pitchFamily="82" charset="0"/>
              </a:rPr>
              <a:t>O</a:t>
            </a:r>
            <a:r>
              <a:rPr lang="hu-HU" sz="138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anose="04020705040A02060702" pitchFamily="82" charset="0"/>
              </a:rPr>
              <a:t>pera</a:t>
            </a:r>
            <a:endParaRPr lang="hu-HU" sz="138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lgerian" panose="04020705040A02060702" pitchFamily="82" charset="0"/>
            </a:endParaRPr>
          </a:p>
        </p:txBody>
      </p:sp>
      <p:sp>
        <p:nvSpPr>
          <p:cNvPr id="3" name="Szövegdoboz 2"/>
          <p:cNvSpPr txBox="1"/>
          <p:nvPr/>
        </p:nvSpPr>
        <p:spPr>
          <a:xfrm>
            <a:off x="0" y="5157192"/>
            <a:ext cx="91440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Iskola: </a:t>
            </a:r>
            <a:r>
              <a:rPr lang="hu-HU" dirty="0" err="1" smtClean="0">
                <a:solidFill>
                  <a:schemeClr val="bg1"/>
                </a:solidFill>
              </a:rPr>
              <a:t>Sashegyi</a:t>
            </a:r>
            <a:r>
              <a:rPr lang="hu-HU" dirty="0" smtClean="0">
                <a:solidFill>
                  <a:schemeClr val="bg1"/>
                </a:solidFill>
              </a:rPr>
              <a:t> </a:t>
            </a:r>
            <a:r>
              <a:rPr lang="hu-HU" smtClean="0">
                <a:solidFill>
                  <a:schemeClr val="bg1"/>
                </a:solidFill>
              </a:rPr>
              <a:t>Sándor </a:t>
            </a:r>
            <a:r>
              <a:rPr lang="hu-HU" smtClean="0">
                <a:solidFill>
                  <a:schemeClr val="bg1"/>
                </a:solidFill>
              </a:rPr>
              <a:t>Általános </a:t>
            </a:r>
            <a:r>
              <a:rPr lang="hu-HU">
                <a:solidFill>
                  <a:schemeClr val="bg1"/>
                </a:solidFill>
              </a:rPr>
              <a:t> I</a:t>
            </a:r>
            <a:r>
              <a:rPr lang="hu-HU" smtClean="0">
                <a:solidFill>
                  <a:schemeClr val="bg1"/>
                </a:solidFill>
              </a:rPr>
              <a:t>skola, Gimnázium </a:t>
            </a:r>
            <a:r>
              <a:rPr lang="hu-HU" smtClean="0">
                <a:solidFill>
                  <a:schemeClr val="bg1"/>
                </a:solidFill>
              </a:rPr>
              <a:t>és </a:t>
            </a:r>
            <a:r>
              <a:rPr lang="hu-HU" smtClean="0">
                <a:solidFill>
                  <a:schemeClr val="bg1"/>
                </a:solidFill>
              </a:rPr>
              <a:t>Rendészeti </a:t>
            </a:r>
            <a:r>
              <a:rPr lang="hu-HU" dirty="0" smtClean="0">
                <a:solidFill>
                  <a:schemeClr val="bg1"/>
                </a:solidFill>
              </a:rPr>
              <a:t>Szakközépiskola</a:t>
            </a:r>
          </a:p>
          <a:p>
            <a:pPr algn="ctr"/>
            <a:r>
              <a:rPr lang="hu-HU" b="1" dirty="0" smtClean="0">
                <a:solidFill>
                  <a:schemeClr val="bg1"/>
                </a:solidFill>
              </a:rPr>
              <a:t>Címe</a:t>
            </a:r>
            <a:r>
              <a:rPr lang="hu-HU" dirty="0" smtClean="0">
                <a:solidFill>
                  <a:schemeClr val="bg1"/>
                </a:solidFill>
              </a:rPr>
              <a:t>: 2013 Pomáz,Iskola u. 2.</a:t>
            </a:r>
          </a:p>
          <a:p>
            <a:pPr algn="ctr"/>
            <a:r>
              <a:rPr lang="hu-HU" b="1" dirty="0" err="1" smtClean="0">
                <a:solidFill>
                  <a:schemeClr val="bg1"/>
                </a:solidFill>
              </a:rPr>
              <a:t>Felkészítőtanár</a:t>
            </a:r>
            <a:r>
              <a:rPr lang="hu-HU" dirty="0" smtClean="0">
                <a:solidFill>
                  <a:schemeClr val="bg1"/>
                </a:solidFill>
              </a:rPr>
              <a:t>: </a:t>
            </a:r>
            <a:r>
              <a:rPr lang="hu-HU" dirty="0" err="1" smtClean="0">
                <a:solidFill>
                  <a:schemeClr val="bg1"/>
                </a:solidFill>
              </a:rPr>
              <a:t>Czuth</a:t>
            </a:r>
            <a:r>
              <a:rPr lang="hu-HU" dirty="0" smtClean="0">
                <a:solidFill>
                  <a:schemeClr val="bg1"/>
                </a:solidFill>
              </a:rPr>
              <a:t> Éva mérnöktanár</a:t>
            </a:r>
          </a:p>
          <a:p>
            <a:pPr algn="ctr"/>
            <a:r>
              <a:rPr lang="hu-HU" b="1" dirty="0" smtClean="0">
                <a:solidFill>
                  <a:schemeClr val="bg1"/>
                </a:solidFill>
              </a:rPr>
              <a:t>Készítette</a:t>
            </a:r>
            <a:r>
              <a:rPr lang="hu-HU" dirty="0" smtClean="0">
                <a:solidFill>
                  <a:schemeClr val="bg1"/>
                </a:solidFill>
              </a:rPr>
              <a:t>: Lakatos Máté Tamás</a:t>
            </a:r>
            <a:endParaRPr lang="hu-H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5787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3600" b="1" dirty="0" smtClean="0">
                <a:solidFill>
                  <a:schemeClr val="bg1"/>
                </a:solidFill>
                <a:latin typeface="Bell MT" panose="02020503060305020303" pitchFamily="18" charset="0"/>
              </a:rPr>
              <a:t>Szerzett Díjak</a:t>
            </a:r>
            <a:endParaRPr lang="hu-HU" sz="3600" b="1" dirty="0">
              <a:solidFill>
                <a:schemeClr val="bg1"/>
              </a:solidFill>
              <a:latin typeface="Bell MT" panose="02020503060305020303" pitchFamily="18" charset="0"/>
            </a:endParaRP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22380" y="1406343"/>
            <a:ext cx="4040188" cy="639763"/>
          </a:xfrm>
        </p:spPr>
        <p:txBody>
          <a:bodyPr>
            <a:normAutofit/>
          </a:bodyPr>
          <a:lstStyle/>
          <a:p>
            <a:r>
              <a:rPr lang="hu-HU" dirty="0" smtClean="0">
                <a:solidFill>
                  <a:schemeClr val="bg1"/>
                </a:solidFill>
                <a:latin typeface="Bell MT" panose="02020503060305020303" pitchFamily="18" charset="0"/>
              </a:rPr>
              <a:t>Több évnyi sikerek..</a:t>
            </a:r>
            <a:r>
              <a:rPr lang="hu-HU" dirty="0" smtClean="0">
                <a:solidFill>
                  <a:schemeClr val="accent2">
                    <a:lumMod val="75000"/>
                  </a:schemeClr>
                </a:solidFill>
                <a:latin typeface="Bell MT" panose="02020503060305020303" pitchFamily="18" charset="0"/>
              </a:rPr>
              <a:t> </a:t>
            </a:r>
            <a:r>
              <a:rPr lang="hu-HU" sz="2000" dirty="0" smtClean="0">
                <a:solidFill>
                  <a:schemeClr val="accent2">
                    <a:lumMod val="75000"/>
                  </a:schemeClr>
                </a:solidFill>
                <a:latin typeface="Bell MT" panose="02020503060305020303" pitchFamily="18" charset="0"/>
                <a:sym typeface="Wingdings" panose="05000000000000000000" pitchFamily="2" charset="2"/>
              </a:rPr>
              <a:t></a:t>
            </a:r>
            <a:endParaRPr lang="hu-HU" sz="2000" dirty="0" smtClean="0">
              <a:solidFill>
                <a:schemeClr val="accent2">
                  <a:lumMod val="75000"/>
                </a:schemeClr>
              </a:solidFill>
              <a:latin typeface="Bell MT" panose="02020503060305020303" pitchFamily="18" charset="0"/>
            </a:endParaRP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2915816" y="1700808"/>
            <a:ext cx="6228184" cy="395128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u-HU" sz="1800" i="1" dirty="0" err="1" smtClean="0">
                <a:latin typeface="Berlin Sans FB" pitchFamily="34" charset="0"/>
              </a:rPr>
              <a:t>About.com</a:t>
            </a:r>
            <a:r>
              <a:rPr lang="hu-HU" sz="1800" dirty="0">
                <a:latin typeface="Berlin Sans FB" pitchFamily="34" charset="0"/>
              </a:rPr>
              <a:t> Best Major </a:t>
            </a:r>
            <a:r>
              <a:rPr lang="hu-HU" sz="1800" dirty="0" err="1">
                <a:latin typeface="Berlin Sans FB" pitchFamily="34" charset="0"/>
              </a:rPr>
              <a:t>Desktop</a:t>
            </a:r>
            <a:r>
              <a:rPr lang="hu-HU" sz="1800" dirty="0">
                <a:latin typeface="Berlin Sans FB" pitchFamily="34" charset="0"/>
              </a:rPr>
              <a:t> Browser - </a:t>
            </a:r>
            <a:r>
              <a:rPr lang="hu-HU" sz="1800" dirty="0" smtClean="0">
                <a:solidFill>
                  <a:schemeClr val="accent2">
                    <a:lumMod val="75000"/>
                  </a:schemeClr>
                </a:solidFill>
                <a:latin typeface="Berlin Sans FB" pitchFamily="34" charset="0"/>
              </a:rPr>
              <a:t>2012</a:t>
            </a:r>
            <a:endParaRPr lang="hu-HU" sz="1800" dirty="0">
              <a:solidFill>
                <a:schemeClr val="accent2">
                  <a:lumMod val="75000"/>
                </a:schemeClr>
              </a:solidFill>
              <a:latin typeface="Berlin Sans FB" pitchFamily="34" charset="0"/>
            </a:endParaRPr>
          </a:p>
          <a:p>
            <a:pPr marL="0" indent="0">
              <a:buNone/>
            </a:pPr>
            <a:r>
              <a:rPr lang="hu-HU" sz="1800" i="1" dirty="0" err="1">
                <a:latin typeface="Berlin Sans FB" pitchFamily="34" charset="0"/>
              </a:rPr>
              <a:t>About.com</a:t>
            </a:r>
            <a:r>
              <a:rPr lang="hu-HU" sz="1800" dirty="0">
                <a:latin typeface="Berlin Sans FB" pitchFamily="34" charset="0"/>
              </a:rPr>
              <a:t> Best Major </a:t>
            </a:r>
            <a:r>
              <a:rPr lang="hu-HU" sz="1800" dirty="0" err="1">
                <a:latin typeface="Berlin Sans FB" pitchFamily="34" charset="0"/>
              </a:rPr>
              <a:t>Desktop</a:t>
            </a:r>
            <a:r>
              <a:rPr lang="hu-HU" sz="1800" dirty="0">
                <a:latin typeface="Berlin Sans FB" pitchFamily="34" charset="0"/>
              </a:rPr>
              <a:t> Browser - </a:t>
            </a:r>
            <a:r>
              <a:rPr lang="hu-HU" sz="1800" dirty="0" smtClean="0">
                <a:solidFill>
                  <a:schemeClr val="accent2">
                    <a:lumMod val="75000"/>
                  </a:schemeClr>
                </a:solidFill>
                <a:latin typeface="Berlin Sans FB" pitchFamily="34" charset="0"/>
              </a:rPr>
              <a:t>2010</a:t>
            </a:r>
            <a:endParaRPr lang="hu-HU" sz="1800" dirty="0">
              <a:solidFill>
                <a:schemeClr val="accent2">
                  <a:lumMod val="75000"/>
                </a:schemeClr>
              </a:solidFill>
              <a:latin typeface="Berlin Sans FB" pitchFamily="34" charset="0"/>
            </a:endParaRPr>
          </a:p>
          <a:p>
            <a:pPr marL="0" indent="0">
              <a:buNone/>
            </a:pPr>
            <a:r>
              <a:rPr lang="hu-HU" sz="1800" dirty="0" err="1">
                <a:latin typeface="Berlin Sans FB" pitchFamily="34" charset="0"/>
              </a:rPr>
              <a:t>Webware</a:t>
            </a:r>
            <a:r>
              <a:rPr lang="hu-HU" sz="1800" dirty="0">
                <a:latin typeface="Berlin Sans FB" pitchFamily="34" charset="0"/>
              </a:rPr>
              <a:t> 100 </a:t>
            </a:r>
            <a:r>
              <a:rPr lang="hu-HU" sz="1800" dirty="0" smtClean="0">
                <a:latin typeface="Berlin Sans FB" pitchFamily="34" charset="0"/>
              </a:rPr>
              <a:t>győztes, </a:t>
            </a:r>
            <a:r>
              <a:rPr lang="hu-HU" sz="1800" dirty="0" smtClean="0">
                <a:solidFill>
                  <a:schemeClr val="accent2">
                    <a:lumMod val="75000"/>
                  </a:schemeClr>
                </a:solidFill>
                <a:latin typeface="Berlin Sans FB" pitchFamily="34" charset="0"/>
              </a:rPr>
              <a:t>2009</a:t>
            </a:r>
            <a:endParaRPr lang="hu-HU" sz="1800" dirty="0">
              <a:solidFill>
                <a:schemeClr val="accent2">
                  <a:lumMod val="75000"/>
                </a:schemeClr>
              </a:solidFill>
              <a:latin typeface="Berlin Sans FB" pitchFamily="34" charset="0"/>
            </a:endParaRPr>
          </a:p>
          <a:p>
            <a:pPr marL="0" indent="0">
              <a:buNone/>
            </a:pPr>
            <a:r>
              <a:rPr lang="hu-HU" sz="1800" dirty="0" err="1">
                <a:latin typeface="Berlin Sans FB" pitchFamily="34" charset="0"/>
              </a:rPr>
              <a:t>Webware</a:t>
            </a:r>
            <a:r>
              <a:rPr lang="hu-HU" sz="1800" dirty="0">
                <a:latin typeface="Berlin Sans FB" pitchFamily="34" charset="0"/>
              </a:rPr>
              <a:t> 100 </a:t>
            </a:r>
            <a:r>
              <a:rPr lang="hu-HU" sz="1800" dirty="0" smtClean="0">
                <a:latin typeface="Berlin Sans FB" pitchFamily="34" charset="0"/>
              </a:rPr>
              <a:t>győztes, </a:t>
            </a:r>
            <a:r>
              <a:rPr lang="hu-HU" sz="1800" dirty="0" smtClean="0">
                <a:solidFill>
                  <a:schemeClr val="accent2">
                    <a:lumMod val="75000"/>
                  </a:schemeClr>
                </a:solidFill>
                <a:latin typeface="Berlin Sans FB" pitchFamily="34" charset="0"/>
              </a:rPr>
              <a:t>2008</a:t>
            </a:r>
            <a:endParaRPr lang="hu-HU" sz="1800" dirty="0">
              <a:solidFill>
                <a:schemeClr val="accent2">
                  <a:lumMod val="75000"/>
                </a:schemeClr>
              </a:solidFill>
              <a:latin typeface="Berlin Sans FB" pitchFamily="34" charset="0"/>
            </a:endParaRPr>
          </a:p>
          <a:p>
            <a:pPr marL="0" indent="0">
              <a:buNone/>
            </a:pPr>
            <a:r>
              <a:rPr lang="hu-HU" sz="1800" i="1" dirty="0">
                <a:latin typeface="Berlin Sans FB" pitchFamily="34" charset="0"/>
              </a:rPr>
              <a:t>PC </a:t>
            </a:r>
            <a:r>
              <a:rPr lang="hu-HU" sz="1800" i="1" dirty="0" smtClean="0">
                <a:latin typeface="Berlin Sans FB" pitchFamily="34" charset="0"/>
              </a:rPr>
              <a:t>World</a:t>
            </a:r>
            <a:r>
              <a:rPr lang="hu-HU" sz="1800" dirty="0">
                <a:latin typeface="Berlin Sans FB" pitchFamily="34" charset="0"/>
              </a:rPr>
              <a:t> </a:t>
            </a:r>
            <a:r>
              <a:rPr lang="hu-HU" sz="1800" dirty="0" err="1" smtClean="0">
                <a:latin typeface="Berlin Sans FB" pitchFamily="34" charset="0"/>
              </a:rPr>
              <a:t>World</a:t>
            </a:r>
            <a:r>
              <a:rPr lang="hu-HU" sz="1800" dirty="0" smtClean="0">
                <a:latin typeface="Berlin Sans FB" pitchFamily="34" charset="0"/>
              </a:rPr>
              <a:t> </a:t>
            </a:r>
            <a:r>
              <a:rPr lang="hu-HU" sz="1800" dirty="0" err="1">
                <a:latin typeface="Berlin Sans FB" pitchFamily="34" charset="0"/>
              </a:rPr>
              <a:t>Class</a:t>
            </a:r>
            <a:r>
              <a:rPr lang="hu-HU" sz="1800" dirty="0">
                <a:latin typeface="Berlin Sans FB" pitchFamily="34" charset="0"/>
              </a:rPr>
              <a:t> </a:t>
            </a:r>
            <a:r>
              <a:rPr lang="hu-HU" sz="1800" dirty="0" err="1">
                <a:latin typeface="Berlin Sans FB" pitchFamily="34" charset="0"/>
              </a:rPr>
              <a:t>Award</a:t>
            </a:r>
            <a:r>
              <a:rPr lang="hu-HU" sz="1800" dirty="0">
                <a:latin typeface="Berlin Sans FB" pitchFamily="34" charset="0"/>
              </a:rPr>
              <a:t>, </a:t>
            </a:r>
            <a:r>
              <a:rPr lang="hu-HU" sz="1800" dirty="0">
                <a:solidFill>
                  <a:schemeClr val="accent2">
                    <a:lumMod val="75000"/>
                  </a:schemeClr>
                </a:solidFill>
                <a:latin typeface="Berlin Sans FB" pitchFamily="34" charset="0"/>
              </a:rPr>
              <a:t>2004</a:t>
            </a:r>
            <a:r>
              <a:rPr lang="hu-HU" sz="1800" dirty="0">
                <a:latin typeface="Berlin Sans FB" pitchFamily="34" charset="0"/>
              </a:rPr>
              <a:t> és </a:t>
            </a:r>
            <a:r>
              <a:rPr lang="hu-HU" sz="1800" dirty="0">
                <a:solidFill>
                  <a:schemeClr val="accent2">
                    <a:lumMod val="75000"/>
                  </a:schemeClr>
                </a:solidFill>
                <a:latin typeface="Berlin Sans FB" pitchFamily="34" charset="0"/>
              </a:rPr>
              <a:t>2005</a:t>
            </a:r>
          </a:p>
          <a:p>
            <a:pPr marL="0" indent="0">
              <a:buNone/>
            </a:pPr>
            <a:r>
              <a:rPr lang="hu-HU" sz="1800" i="1" dirty="0">
                <a:latin typeface="Berlin Sans FB" pitchFamily="34" charset="0"/>
              </a:rPr>
              <a:t>Web </a:t>
            </a:r>
            <a:r>
              <a:rPr lang="hu-HU" sz="1800" i="1" dirty="0" err="1">
                <a:latin typeface="Berlin Sans FB" pitchFamily="34" charset="0"/>
              </a:rPr>
              <a:t>Host</a:t>
            </a:r>
            <a:r>
              <a:rPr lang="hu-HU" sz="1800" i="1" dirty="0">
                <a:latin typeface="Berlin Sans FB" pitchFamily="34" charset="0"/>
              </a:rPr>
              <a:t> </a:t>
            </a:r>
            <a:r>
              <a:rPr lang="hu-HU" sz="1800" i="1" dirty="0" err="1">
                <a:latin typeface="Berlin Sans FB" pitchFamily="34" charset="0"/>
              </a:rPr>
              <a:t>Magazine</a:t>
            </a:r>
            <a:r>
              <a:rPr lang="hu-HU" sz="1800" i="1" dirty="0">
                <a:latin typeface="Berlin Sans FB" pitchFamily="34" charset="0"/>
              </a:rPr>
              <a:t> &amp; </a:t>
            </a:r>
            <a:r>
              <a:rPr lang="hu-HU" sz="1800" i="1" dirty="0" err="1">
                <a:latin typeface="Berlin Sans FB" pitchFamily="34" charset="0"/>
              </a:rPr>
              <a:t>Buyer</a:t>
            </a:r>
            <a:r>
              <a:rPr lang="hu-HU" sz="1800" i="1" dirty="0">
                <a:latin typeface="Berlin Sans FB" pitchFamily="34" charset="0"/>
              </a:rPr>
              <a:t>'s </a:t>
            </a:r>
            <a:r>
              <a:rPr lang="hu-HU" sz="1800" i="1" dirty="0" err="1">
                <a:latin typeface="Berlin Sans FB" pitchFamily="34" charset="0"/>
              </a:rPr>
              <a:t>Guide</a:t>
            </a:r>
            <a:r>
              <a:rPr lang="hu-HU" sz="1800" dirty="0">
                <a:latin typeface="Berlin Sans FB" pitchFamily="34" charset="0"/>
              </a:rPr>
              <a:t> szerkesztők választása (</a:t>
            </a:r>
            <a:r>
              <a:rPr lang="hu-HU" sz="1800" dirty="0" err="1">
                <a:latin typeface="Berlin Sans FB" pitchFamily="34" charset="0"/>
              </a:rPr>
              <a:t>Editors</a:t>
            </a:r>
            <a:r>
              <a:rPr lang="hu-HU" sz="1800" dirty="0">
                <a:latin typeface="Berlin Sans FB" pitchFamily="34" charset="0"/>
              </a:rPr>
              <a:t>' </a:t>
            </a:r>
            <a:r>
              <a:rPr lang="hu-HU" sz="1800" dirty="0" err="1">
                <a:latin typeface="Berlin Sans FB" pitchFamily="34" charset="0"/>
              </a:rPr>
              <a:t>Choice</a:t>
            </a:r>
            <a:r>
              <a:rPr lang="hu-HU" sz="1800" dirty="0">
                <a:latin typeface="Berlin Sans FB" pitchFamily="34" charset="0"/>
              </a:rPr>
              <a:t>)</a:t>
            </a:r>
          </a:p>
          <a:p>
            <a:pPr marL="0" indent="0">
              <a:buNone/>
            </a:pPr>
            <a:r>
              <a:rPr lang="hu-HU" sz="1800" i="1" dirty="0">
                <a:latin typeface="Berlin Sans FB" pitchFamily="34" charset="0"/>
              </a:rPr>
              <a:t>PC </a:t>
            </a:r>
            <a:r>
              <a:rPr lang="hu-HU" sz="1800" i="1" dirty="0" err="1">
                <a:latin typeface="Berlin Sans FB" pitchFamily="34" charset="0"/>
              </a:rPr>
              <a:t>Magazine</a:t>
            </a:r>
            <a:r>
              <a:rPr lang="hu-HU" sz="1800" dirty="0">
                <a:latin typeface="Berlin Sans FB" pitchFamily="34" charset="0"/>
              </a:rPr>
              <a:t> </a:t>
            </a:r>
            <a:r>
              <a:rPr lang="hu-HU" sz="1800" dirty="0" err="1" smtClean="0">
                <a:latin typeface="Berlin Sans FB" pitchFamily="34" charset="0"/>
              </a:rPr>
              <a:t>Testsieger</a:t>
            </a:r>
            <a:r>
              <a:rPr lang="hu-HU" sz="1800" dirty="0" smtClean="0">
                <a:latin typeface="Berlin Sans FB" pitchFamily="34" charset="0"/>
              </a:rPr>
              <a:t>, </a:t>
            </a:r>
            <a:r>
              <a:rPr lang="hu-HU" sz="1800" dirty="0">
                <a:solidFill>
                  <a:schemeClr val="accent2">
                    <a:lumMod val="75000"/>
                  </a:schemeClr>
                </a:solidFill>
                <a:latin typeface="Berlin Sans FB" pitchFamily="34" charset="0"/>
              </a:rPr>
              <a:t>2006</a:t>
            </a:r>
          </a:p>
          <a:p>
            <a:pPr marL="0" indent="0">
              <a:buNone/>
            </a:pPr>
            <a:r>
              <a:rPr lang="hu-HU" sz="1800" i="1" dirty="0">
                <a:latin typeface="Berlin Sans FB" pitchFamily="34" charset="0"/>
              </a:rPr>
              <a:t>PC Plus</a:t>
            </a:r>
            <a:r>
              <a:rPr lang="hu-HU" sz="1800" dirty="0">
                <a:latin typeface="Berlin Sans FB" pitchFamily="34" charset="0"/>
              </a:rPr>
              <a:t> Performance </a:t>
            </a:r>
            <a:r>
              <a:rPr lang="hu-HU" sz="1800" dirty="0" err="1">
                <a:latin typeface="Berlin Sans FB" pitchFamily="34" charset="0"/>
              </a:rPr>
              <a:t>Award</a:t>
            </a:r>
            <a:endParaRPr lang="hu-HU" sz="1800" dirty="0">
              <a:latin typeface="Berlin Sans FB" pitchFamily="34" charset="0"/>
            </a:endParaRPr>
          </a:p>
          <a:p>
            <a:pPr marL="0" indent="0">
              <a:buNone/>
            </a:pPr>
            <a:r>
              <a:rPr lang="hu-HU" sz="1800" i="1" dirty="0">
                <a:latin typeface="Berlin Sans FB" pitchFamily="34" charset="0"/>
              </a:rPr>
              <a:t>PC World</a:t>
            </a:r>
            <a:r>
              <a:rPr lang="hu-HU" sz="1800" dirty="0">
                <a:latin typeface="Berlin Sans FB" pitchFamily="34" charset="0"/>
              </a:rPr>
              <a:t> Best Data </a:t>
            </a:r>
            <a:r>
              <a:rPr lang="hu-HU" sz="1800" dirty="0" err="1">
                <a:latin typeface="Berlin Sans FB" pitchFamily="34" charset="0"/>
              </a:rPr>
              <a:t>Product</a:t>
            </a:r>
            <a:r>
              <a:rPr lang="hu-HU" sz="1800" dirty="0">
                <a:latin typeface="Berlin Sans FB" pitchFamily="34" charset="0"/>
              </a:rPr>
              <a:t>, </a:t>
            </a:r>
            <a:r>
              <a:rPr lang="hu-HU" sz="1800" dirty="0">
                <a:solidFill>
                  <a:schemeClr val="accent2">
                    <a:lumMod val="75000"/>
                  </a:schemeClr>
                </a:solidFill>
                <a:latin typeface="Berlin Sans FB" pitchFamily="34" charset="0"/>
              </a:rPr>
              <a:t>2003</a:t>
            </a:r>
          </a:p>
          <a:p>
            <a:pPr marL="0" indent="0">
              <a:buNone/>
            </a:pPr>
            <a:r>
              <a:rPr lang="hu-HU" sz="1800" i="1" dirty="0">
                <a:latin typeface="Berlin Sans FB" pitchFamily="34" charset="0"/>
              </a:rPr>
              <a:t>PC World</a:t>
            </a:r>
            <a:r>
              <a:rPr lang="hu-HU" sz="1800" dirty="0">
                <a:latin typeface="Berlin Sans FB" pitchFamily="34" charset="0"/>
              </a:rPr>
              <a:t> Best i Test, 2003</a:t>
            </a:r>
          </a:p>
          <a:p>
            <a:pPr marL="0" indent="0">
              <a:buNone/>
            </a:pPr>
            <a:r>
              <a:rPr lang="hu-HU" sz="1800" i="1" dirty="0">
                <a:latin typeface="Berlin Sans FB" pitchFamily="34" charset="0"/>
              </a:rPr>
              <a:t>Web </a:t>
            </a:r>
            <a:r>
              <a:rPr lang="hu-HU" sz="1800" i="1" dirty="0" err="1">
                <a:latin typeface="Berlin Sans FB" pitchFamily="34" charset="0"/>
              </a:rPr>
              <a:t>Attack</a:t>
            </a:r>
            <a:r>
              <a:rPr lang="hu-HU" sz="1800" dirty="0">
                <a:latin typeface="Berlin Sans FB" pitchFamily="34" charset="0"/>
              </a:rPr>
              <a:t> Editor's Pick, </a:t>
            </a:r>
            <a:r>
              <a:rPr lang="hu-HU" sz="1800" dirty="0">
                <a:solidFill>
                  <a:schemeClr val="accent2">
                    <a:lumMod val="75000"/>
                  </a:schemeClr>
                </a:solidFill>
                <a:latin typeface="Berlin Sans FB" pitchFamily="34" charset="0"/>
              </a:rPr>
              <a:t>2003</a:t>
            </a:r>
          </a:p>
          <a:p>
            <a:pPr marL="0" indent="0">
              <a:buNone/>
            </a:pPr>
            <a:r>
              <a:rPr lang="hu-HU" sz="1800" i="1" dirty="0" err="1" smtClean="0">
                <a:latin typeface="Berlin Sans FB" pitchFamily="34" charset="0"/>
              </a:rPr>
              <a:t>ZDNet</a:t>
            </a:r>
            <a:r>
              <a:rPr lang="hu-HU" sz="1800" dirty="0">
                <a:latin typeface="Berlin Sans FB" pitchFamily="34" charset="0"/>
              </a:rPr>
              <a:t> </a:t>
            </a:r>
            <a:r>
              <a:rPr lang="hu-HU" sz="1800" dirty="0" smtClean="0">
                <a:latin typeface="Berlin Sans FB" pitchFamily="34" charset="0"/>
              </a:rPr>
              <a:t>Editor's </a:t>
            </a:r>
            <a:r>
              <a:rPr lang="hu-HU" sz="1800" dirty="0">
                <a:latin typeface="Berlin Sans FB" pitchFamily="34" charset="0"/>
              </a:rPr>
              <a:t>Pick, </a:t>
            </a:r>
            <a:r>
              <a:rPr lang="hu-HU" sz="1800" dirty="0">
                <a:solidFill>
                  <a:schemeClr val="accent2">
                    <a:lumMod val="75000"/>
                  </a:schemeClr>
                </a:solidFill>
                <a:latin typeface="Berlin Sans FB" pitchFamily="34" charset="0"/>
              </a:rPr>
              <a:t>2000</a:t>
            </a:r>
          </a:p>
          <a:p>
            <a:pPr marL="0" indent="0">
              <a:buNone/>
            </a:pPr>
            <a:r>
              <a:rPr lang="hu-HU" sz="1800" i="1" dirty="0" err="1">
                <a:latin typeface="Berlin Sans FB" pitchFamily="34" charset="0"/>
              </a:rPr>
              <a:t>Tech</a:t>
            </a:r>
            <a:r>
              <a:rPr lang="hu-HU" sz="1800" i="1" dirty="0">
                <a:latin typeface="Berlin Sans FB" pitchFamily="34" charset="0"/>
              </a:rPr>
              <a:t> </a:t>
            </a:r>
            <a:r>
              <a:rPr lang="hu-HU" sz="1800" i="1" dirty="0" err="1">
                <a:latin typeface="Berlin Sans FB" pitchFamily="34" charset="0"/>
              </a:rPr>
              <a:t>Cruiser</a:t>
            </a:r>
            <a:r>
              <a:rPr lang="hu-HU" sz="1800" dirty="0">
                <a:latin typeface="Berlin Sans FB" pitchFamily="34" charset="0"/>
              </a:rPr>
              <a:t> </a:t>
            </a:r>
            <a:r>
              <a:rPr lang="hu-HU" sz="1800" dirty="0" err="1">
                <a:latin typeface="Berlin Sans FB" pitchFamily="34" charset="0"/>
              </a:rPr>
              <a:t>Award</a:t>
            </a:r>
            <a:r>
              <a:rPr lang="hu-HU" sz="1800" dirty="0">
                <a:latin typeface="Berlin Sans FB" pitchFamily="34" charset="0"/>
              </a:rPr>
              <a:t> 4 Excellence, </a:t>
            </a:r>
            <a:r>
              <a:rPr lang="hu-HU" sz="1800" dirty="0">
                <a:solidFill>
                  <a:schemeClr val="accent2">
                    <a:lumMod val="75000"/>
                  </a:schemeClr>
                </a:solidFill>
                <a:latin typeface="Berlin Sans FB" pitchFamily="34" charset="0"/>
              </a:rPr>
              <a:t>1999</a:t>
            </a:r>
          </a:p>
          <a:p>
            <a:endParaRPr lang="hu-HU" sz="1800" dirty="0">
              <a:latin typeface="Berlin Sans FB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6694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smtClean="0">
                <a:solidFill>
                  <a:schemeClr val="bg1"/>
                </a:solidFill>
                <a:latin typeface="Bell MT" panose="02020503060305020303" pitchFamily="18" charset="0"/>
              </a:rPr>
              <a:t>Miért az Opera?</a:t>
            </a:r>
            <a:endParaRPr lang="hu-HU" b="1" dirty="0">
              <a:solidFill>
                <a:schemeClr val="bg1"/>
              </a:solidFill>
              <a:latin typeface="Bell MT" panose="02020503060305020303" pitchFamily="18" charset="0"/>
            </a:endParaRP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5103812" y="1340768"/>
            <a:ext cx="4040188" cy="639763"/>
          </a:xfrm>
        </p:spPr>
        <p:txBody>
          <a:bodyPr/>
          <a:lstStyle/>
          <a:p>
            <a:r>
              <a:rPr lang="hu-HU" dirty="0" smtClean="0">
                <a:solidFill>
                  <a:schemeClr val="bg1"/>
                </a:solidFill>
                <a:latin typeface="Bell MT" panose="02020503060305020303" pitchFamily="18" charset="0"/>
              </a:rPr>
              <a:t>Biztonságos</a:t>
            </a:r>
            <a:endParaRPr lang="hu-HU" dirty="0">
              <a:solidFill>
                <a:schemeClr val="bg1"/>
              </a:solidFill>
              <a:latin typeface="Bell MT" panose="02020503060305020303" pitchFamily="18" charset="0"/>
            </a:endParaRP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0" y="2132856"/>
            <a:ext cx="4040188" cy="302433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hu-HU" sz="2200" dirty="0" smtClean="0">
                <a:latin typeface="Berlin Sans FB" pitchFamily="34" charset="0"/>
              </a:rPr>
              <a:t>Egy úgynevezett vírus blokkolóval van a böngésző felszerelve.</a:t>
            </a:r>
          </a:p>
          <a:p>
            <a:pPr marL="0" indent="0" algn="just">
              <a:buNone/>
            </a:pPr>
            <a:r>
              <a:rPr lang="hu-HU" sz="2200" dirty="0" smtClean="0">
                <a:latin typeface="Berlin Sans FB" pitchFamily="34" charset="0"/>
              </a:rPr>
              <a:t>Így akár 90%-kal gyorsabban</a:t>
            </a:r>
          </a:p>
          <a:p>
            <a:pPr marL="0" indent="0" algn="just">
              <a:buNone/>
            </a:pPr>
            <a:r>
              <a:rPr lang="hu-HU" sz="2200" dirty="0">
                <a:latin typeface="Berlin Sans FB" pitchFamily="34" charset="0"/>
              </a:rPr>
              <a:t>m</a:t>
            </a:r>
            <a:r>
              <a:rPr lang="hu-HU" sz="2200" dirty="0" smtClean="0">
                <a:latin typeface="Berlin Sans FB" pitchFamily="34" charset="0"/>
              </a:rPr>
              <a:t>egnyithatók a web-oldalak                  és nem kell az esetleg feljövő reklámablakok bezárásával és a </a:t>
            </a:r>
            <a:r>
              <a:rPr lang="hu-HU" sz="2200" dirty="0" err="1" smtClean="0">
                <a:latin typeface="Berlin Sans FB" pitchFamily="34" charset="0"/>
              </a:rPr>
              <a:t>cookie-k</a:t>
            </a:r>
            <a:r>
              <a:rPr lang="hu-HU" sz="2200" dirty="0" smtClean="0">
                <a:latin typeface="Berlin Sans FB" pitchFamily="34" charset="0"/>
              </a:rPr>
              <a:t> törlésével az időt tölteni..</a:t>
            </a:r>
            <a:endParaRPr lang="hu-HU" sz="2200" dirty="0">
              <a:latin typeface="Berlin Sans FB" pitchFamily="34" charset="0"/>
            </a:endParaRP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899592" y="1268760"/>
            <a:ext cx="4041775" cy="639763"/>
          </a:xfrm>
        </p:spPr>
        <p:txBody>
          <a:bodyPr/>
          <a:lstStyle/>
          <a:p>
            <a:r>
              <a:rPr lang="hu-HU" dirty="0" smtClean="0">
                <a:solidFill>
                  <a:schemeClr val="bg1"/>
                </a:solidFill>
                <a:latin typeface="Bell MT" panose="02020503060305020303" pitchFamily="18" charset="0"/>
              </a:rPr>
              <a:t>Szakszerű</a:t>
            </a:r>
            <a:endParaRPr lang="hu-HU" dirty="0">
              <a:solidFill>
                <a:schemeClr val="bg1"/>
              </a:solidFill>
              <a:latin typeface="Bell MT" panose="02020503060305020303" pitchFamily="18" charset="0"/>
            </a:endParaRP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323528" y="2132856"/>
            <a:ext cx="4041775" cy="3951288"/>
          </a:xfrm>
        </p:spPr>
        <p:txBody>
          <a:bodyPr/>
          <a:lstStyle/>
          <a:p>
            <a:pPr marL="0" indent="0">
              <a:buNone/>
            </a:pPr>
            <a:r>
              <a:rPr lang="hu-HU" dirty="0" smtClean="0">
                <a:latin typeface="Berlin Sans FB" pitchFamily="34" charset="0"/>
              </a:rPr>
              <a:t>Könnyű kezelés ingyenes VPN és gyorsabb,biztonságosabb böngészés.</a:t>
            </a:r>
            <a:endParaRPr lang="hu-HU" dirty="0">
              <a:latin typeface="Berlin Sans FB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2048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u-HU" sz="3600" dirty="0" smtClean="0">
                <a:solidFill>
                  <a:schemeClr val="bg1"/>
                </a:solidFill>
                <a:latin typeface="Bell MT" panose="02020503060305020303" pitchFamily="18" charset="0"/>
              </a:rPr>
              <a:t>Mi is az a VPN?</a:t>
            </a:r>
            <a:endParaRPr lang="hu-HU" sz="3600" dirty="0">
              <a:solidFill>
                <a:schemeClr val="bg1"/>
              </a:solidFill>
              <a:latin typeface="Bell MT" panose="02020503060305020303" pitchFamily="18" charset="0"/>
            </a:endParaRPr>
          </a:p>
        </p:txBody>
      </p:sp>
      <p:pic>
        <p:nvPicPr>
          <p:cNvPr id="5" name="Tartalom helye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1700808"/>
            <a:ext cx="3960440" cy="329878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395536" y="1268760"/>
            <a:ext cx="3008313" cy="3650082"/>
          </a:xfrm>
        </p:spPr>
        <p:txBody>
          <a:bodyPr>
            <a:noAutofit/>
          </a:bodyPr>
          <a:lstStyle/>
          <a:p>
            <a:endParaRPr lang="hu-HU" dirty="0" smtClean="0">
              <a:latin typeface="Berlin Sans FB" pitchFamily="34" charset="0"/>
            </a:endParaRPr>
          </a:p>
          <a:p>
            <a:endParaRPr lang="hu-HU" dirty="0">
              <a:latin typeface="Berlin Sans FB" pitchFamily="34" charset="0"/>
            </a:endParaRPr>
          </a:p>
          <a:p>
            <a:r>
              <a:rPr lang="hu-HU" sz="2000" dirty="0" smtClean="0">
                <a:latin typeface="Berlin Sans FB" pitchFamily="34" charset="0"/>
              </a:rPr>
              <a:t>Megvédi a gépet/böngészőt a reklámoktól és </a:t>
            </a:r>
            <a:r>
              <a:rPr lang="hu-HU" sz="2000" dirty="0" err="1" smtClean="0">
                <a:latin typeface="Berlin Sans FB" pitchFamily="34" charset="0"/>
              </a:rPr>
              <a:t>cookie-któl</a:t>
            </a:r>
            <a:r>
              <a:rPr lang="hu-HU" sz="2000" dirty="0" smtClean="0">
                <a:latin typeface="Berlin Sans FB" pitchFamily="34" charset="0"/>
              </a:rPr>
              <a:t>,amelyek képesek lassítani a számítógépet,esetleg lekövetni az IP-címet.</a:t>
            </a:r>
            <a:br>
              <a:rPr lang="hu-HU" sz="2000" dirty="0" smtClean="0">
                <a:latin typeface="Berlin Sans FB" pitchFamily="34" charset="0"/>
              </a:rPr>
            </a:br>
            <a:r>
              <a:rPr lang="hu-HU" sz="2000" dirty="0" smtClean="0">
                <a:latin typeface="Berlin Sans FB" pitchFamily="34" charset="0"/>
              </a:rPr>
              <a:t>Így a böngésző képes akár 90%-al gyorsabban működni!</a:t>
            </a:r>
          </a:p>
        </p:txBody>
      </p:sp>
    </p:spTree>
    <p:extLst>
      <p:ext uri="{BB962C8B-B14F-4D97-AF65-F5344CB8AC3E}">
        <p14:creationId xmlns:p14="http://schemas.microsoft.com/office/powerpoint/2010/main" val="473753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3600" b="1" dirty="0" smtClean="0">
                <a:solidFill>
                  <a:schemeClr val="bg1"/>
                </a:solidFill>
                <a:latin typeface="Bell MT" panose="02020503060305020303" pitchFamily="18" charset="0"/>
              </a:rPr>
              <a:t>A vizuális könyvjelzők</a:t>
            </a:r>
            <a:endParaRPr lang="hu-HU" sz="3600" b="1" dirty="0">
              <a:solidFill>
                <a:schemeClr val="bg1"/>
              </a:solidFill>
              <a:latin typeface="Bell MT" panose="02020503060305020303" pitchFamily="18" charset="0"/>
            </a:endParaRP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22503" y="1196752"/>
            <a:ext cx="4040188" cy="639763"/>
          </a:xfrm>
        </p:spPr>
        <p:txBody>
          <a:bodyPr/>
          <a:lstStyle/>
          <a:p>
            <a:r>
              <a:rPr lang="hu-HU" dirty="0" smtClean="0">
                <a:solidFill>
                  <a:schemeClr val="bg1"/>
                </a:solidFill>
                <a:latin typeface="Bell MT" panose="02020503060305020303" pitchFamily="18" charset="0"/>
              </a:rPr>
              <a:t>Időspórolás</a:t>
            </a:r>
            <a:endParaRPr lang="hu-HU" dirty="0">
              <a:solidFill>
                <a:schemeClr val="bg1"/>
              </a:solidFill>
              <a:latin typeface="Bell MT" panose="02020503060305020303" pitchFamily="18" charset="0"/>
            </a:endParaRP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22316" y="2132856"/>
            <a:ext cx="4040188" cy="39512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2400" dirty="0">
                <a:latin typeface="Berlin Sans FB" pitchFamily="34" charset="0"/>
              </a:rPr>
              <a:t>A</a:t>
            </a:r>
            <a:r>
              <a:rPr lang="hu-HU" sz="2400" dirty="0" smtClean="0">
                <a:effectLst/>
                <a:latin typeface="Berlin Sans FB" pitchFamily="34" charset="0"/>
              </a:rPr>
              <a:t> fülek váltása és a </a:t>
            </a:r>
            <a:r>
              <a:rPr lang="hu-HU" sz="2400" dirty="0" err="1" smtClean="0">
                <a:effectLst/>
                <a:latin typeface="Berlin Sans FB" pitchFamily="34" charset="0"/>
              </a:rPr>
              <a:t>testreszabható</a:t>
            </a:r>
            <a:r>
              <a:rPr lang="hu-HU" sz="2400" dirty="0" smtClean="0">
                <a:effectLst/>
                <a:latin typeface="Berlin Sans FB" pitchFamily="34" charset="0"/>
              </a:rPr>
              <a:t> parancsikonok jóvoltából nem veszíti el a fonalat és időt is spórol önnek.</a:t>
            </a:r>
          </a:p>
          <a:p>
            <a:pPr marL="0" indent="0">
              <a:buNone/>
            </a:pPr>
            <a:r>
              <a:rPr lang="hu-HU" sz="2400" dirty="0" smtClean="0">
                <a:latin typeface="Berlin Sans FB" pitchFamily="34" charset="0"/>
              </a:rPr>
              <a:t>Könnyen kezelhető és praktikus.</a:t>
            </a:r>
            <a:endParaRPr lang="hu-HU" sz="2400" dirty="0">
              <a:latin typeface="Berlin Sans FB" pitchFamily="34" charset="0"/>
            </a:endParaRPr>
          </a:p>
        </p:txBody>
      </p:sp>
      <p:pic>
        <p:nvPicPr>
          <p:cNvPr id="7" name="Tartalom helye 6"/>
          <p:cNvPicPr>
            <a:picLocks noGrp="1" noChangeAspect="1"/>
          </p:cNvPicPr>
          <p:nvPr>
            <p:ph sz="quarter" idx="4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2" y="2060848"/>
            <a:ext cx="4248472" cy="298418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4092013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115616" y="188640"/>
            <a:ext cx="7344816" cy="874019"/>
          </a:xfrm>
        </p:spPr>
        <p:txBody>
          <a:bodyPr>
            <a:normAutofit/>
          </a:bodyPr>
          <a:lstStyle/>
          <a:p>
            <a:r>
              <a:rPr lang="hu-HU" sz="4000" dirty="0" smtClean="0">
                <a:solidFill>
                  <a:schemeClr val="bg1"/>
                </a:solidFill>
                <a:latin typeface="Bell MT" panose="02020503060305020303" pitchFamily="18" charset="0"/>
              </a:rPr>
              <a:t>Energiatakarékos</a:t>
            </a:r>
            <a:r>
              <a:rPr lang="hu-HU" sz="2800" dirty="0" smtClean="0">
                <a:solidFill>
                  <a:schemeClr val="bg1"/>
                </a:solidFill>
                <a:latin typeface="Bell MT" panose="02020503060305020303" pitchFamily="18" charset="0"/>
              </a:rPr>
              <a:t> </a:t>
            </a:r>
            <a:r>
              <a:rPr lang="hu-HU" sz="4000" dirty="0" smtClean="0">
                <a:solidFill>
                  <a:schemeClr val="bg1"/>
                </a:solidFill>
                <a:latin typeface="Bell MT" panose="02020503060305020303" pitchFamily="18" charset="0"/>
              </a:rPr>
              <a:t>böngészés</a:t>
            </a:r>
            <a:endParaRPr lang="hu-HU" sz="2800" dirty="0">
              <a:solidFill>
                <a:schemeClr val="bg1"/>
              </a:solidFill>
              <a:latin typeface="Bell MT" panose="02020503060305020303" pitchFamily="18" charset="0"/>
            </a:endParaRPr>
          </a:p>
        </p:txBody>
      </p:sp>
      <p:pic>
        <p:nvPicPr>
          <p:cNvPr id="5" name="Tartalom helye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6" y="1628800"/>
            <a:ext cx="4248472" cy="3429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67544" y="1340768"/>
            <a:ext cx="3008313" cy="4691063"/>
          </a:xfrm>
        </p:spPr>
        <p:txBody>
          <a:bodyPr>
            <a:normAutofit/>
          </a:bodyPr>
          <a:lstStyle/>
          <a:p>
            <a:r>
              <a:rPr lang="hu-HU" sz="2400" dirty="0" smtClean="0">
                <a:latin typeface="Berlin Sans FB" pitchFamily="34" charset="0"/>
              </a:rPr>
              <a:t>Laptopon esetleg táblagépen/telefonon található</a:t>
            </a:r>
            <a:r>
              <a:rPr lang="hu-HU" sz="2400" dirty="0">
                <a:latin typeface="Berlin Sans FB" pitchFamily="34" charset="0"/>
              </a:rPr>
              <a:t> </a:t>
            </a:r>
            <a:r>
              <a:rPr lang="hu-HU" sz="2400" dirty="0" smtClean="0">
                <a:latin typeface="Berlin Sans FB" pitchFamily="34" charset="0"/>
              </a:rPr>
              <a:t>funkció,Jobb oldalt fent található egy kis ,,elem’’ jelében amivel prioritásos böngészésre is képes.</a:t>
            </a:r>
          </a:p>
          <a:p>
            <a:r>
              <a:rPr lang="hu-HU" sz="2400" dirty="0" smtClean="0">
                <a:latin typeface="Berlin Sans FB" pitchFamily="34" charset="0"/>
              </a:rPr>
              <a:t>Akár 50%-al is képes az energiahasználást csökkenteni.</a:t>
            </a:r>
            <a:endParaRPr lang="hu-HU" sz="2400" dirty="0">
              <a:latin typeface="Berlin Sans FB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1118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3600" dirty="0" err="1" smtClean="0">
                <a:solidFill>
                  <a:schemeClr val="bg1"/>
                </a:solidFill>
                <a:latin typeface="Bell MT" panose="02020503060305020303" pitchFamily="18" charset="0"/>
              </a:rPr>
              <a:t>Testreszabás</a:t>
            </a:r>
            <a:endParaRPr lang="hu-HU" sz="3600" dirty="0">
              <a:solidFill>
                <a:schemeClr val="bg1"/>
              </a:solidFill>
              <a:latin typeface="Bell MT" panose="02020503060305020303" pitchFamily="18" charset="0"/>
            </a:endParaRPr>
          </a:p>
        </p:txBody>
      </p:sp>
      <p:pic>
        <p:nvPicPr>
          <p:cNvPr id="5" name="Tartalom helye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5936" y="1268760"/>
            <a:ext cx="4680520" cy="352839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hu-HU" sz="2400" dirty="0" smtClean="0">
                <a:latin typeface="Berlin Sans FB" pitchFamily="34" charset="0"/>
              </a:rPr>
              <a:t>Könnyedén,kedvére testre szabhatja a böngésző </a:t>
            </a:r>
            <a:r>
              <a:rPr lang="hu-HU" sz="2400" dirty="0" err="1" smtClean="0">
                <a:latin typeface="Berlin Sans FB" pitchFamily="34" charset="0"/>
              </a:rPr>
              <a:t>támáját</a:t>
            </a:r>
            <a:r>
              <a:rPr lang="hu-HU" sz="2400" dirty="0" smtClean="0">
                <a:latin typeface="Berlin Sans FB" pitchFamily="34" charset="0"/>
              </a:rPr>
              <a:t>..</a:t>
            </a:r>
          </a:p>
          <a:p>
            <a:r>
              <a:rPr lang="hu-HU" sz="2400" dirty="0" smtClean="0">
                <a:latin typeface="Berlin Sans FB" pitchFamily="34" charset="0"/>
              </a:rPr>
              <a:t>Esetleg a </a:t>
            </a:r>
            <a:r>
              <a:rPr lang="hu-HU" sz="2400" dirty="0" err="1" smtClean="0">
                <a:latin typeface="Berlin Sans FB" pitchFamily="34" charset="0"/>
              </a:rPr>
              <a:t>VPN-blokkoló</a:t>
            </a:r>
            <a:r>
              <a:rPr lang="hu-HU" sz="2400" dirty="0" smtClean="0">
                <a:latin typeface="Berlin Sans FB" pitchFamily="34" charset="0"/>
              </a:rPr>
              <a:t> programot is képes ki-be kapcsolni hogyha esetleg gátolná munkájában vagy dolgában..</a:t>
            </a:r>
            <a:endParaRPr lang="hu-HU" sz="2400" dirty="0">
              <a:latin typeface="Berlin Sans FB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9962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0"/>
            <a:ext cx="5004048" cy="1268760"/>
          </a:xfrm>
        </p:spPr>
        <p:txBody>
          <a:bodyPr>
            <a:noAutofit/>
          </a:bodyPr>
          <a:lstStyle/>
          <a:p>
            <a:r>
              <a:rPr lang="hu-HU" sz="3600" dirty="0" smtClean="0">
                <a:solidFill>
                  <a:schemeClr val="bg1"/>
                </a:solidFill>
                <a:latin typeface="Bell MT" pitchFamily="18" charset="0"/>
              </a:rPr>
              <a:t>Mi szerintem a legjobb az operában?!</a:t>
            </a:r>
            <a:endParaRPr lang="hu-HU" sz="3600" dirty="0">
              <a:solidFill>
                <a:schemeClr val="bg1"/>
              </a:solidFill>
              <a:latin typeface="Bell MT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932040" y="764704"/>
            <a:ext cx="3455566" cy="32403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2000" dirty="0" smtClean="0">
                <a:latin typeface="Berlin Sans FB" pitchFamily="34" charset="0"/>
              </a:rPr>
              <a:t>Könnyedén kezelhető szinte minden funkció.</a:t>
            </a:r>
          </a:p>
          <a:p>
            <a:pPr marL="0" indent="0">
              <a:buNone/>
            </a:pPr>
            <a:r>
              <a:rPr lang="hu-HU" sz="2000" dirty="0" smtClean="0">
                <a:latin typeface="Berlin Sans FB" pitchFamily="34" charset="0"/>
              </a:rPr>
              <a:t>Az előzmények,</a:t>
            </a:r>
            <a:r>
              <a:rPr lang="hu-HU" sz="2000" dirty="0" err="1" smtClean="0">
                <a:latin typeface="Berlin Sans FB" pitchFamily="34" charset="0"/>
              </a:rPr>
              <a:t>Vpn</a:t>
            </a:r>
            <a:r>
              <a:rPr lang="hu-HU" sz="2000" dirty="0" smtClean="0">
                <a:latin typeface="Berlin Sans FB" pitchFamily="34" charset="0"/>
              </a:rPr>
              <a:t>,</a:t>
            </a:r>
          </a:p>
          <a:p>
            <a:pPr marL="0" indent="0">
              <a:buNone/>
            </a:pPr>
            <a:r>
              <a:rPr lang="hu-HU" sz="2000" dirty="0" smtClean="0">
                <a:latin typeface="Berlin Sans FB" pitchFamily="34" charset="0"/>
              </a:rPr>
              <a:t>Könyvjelző könnyedén kezelhetők így bármit megtalálok még ha elfelejtem is..</a:t>
            </a:r>
            <a:endParaRPr lang="hu-HU" sz="2000" dirty="0">
              <a:latin typeface="Berlin Sans FB" pitchFamily="34" charset="0"/>
            </a:endParaRP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755576" y="1268760"/>
            <a:ext cx="3008313" cy="3384376"/>
          </a:xfrm>
        </p:spPr>
        <p:txBody>
          <a:bodyPr>
            <a:normAutofit/>
          </a:bodyPr>
          <a:lstStyle/>
          <a:p>
            <a:r>
              <a:rPr lang="hu-HU" sz="2400" dirty="0" smtClean="0">
                <a:latin typeface="Berlin Sans FB" pitchFamily="34" charset="0"/>
              </a:rPr>
              <a:t>Nem idegesítenek a beugró reklámok,nem kell a </a:t>
            </a:r>
            <a:r>
              <a:rPr lang="hu-HU" sz="2400" dirty="0" err="1" smtClean="0">
                <a:latin typeface="Berlin Sans FB" pitchFamily="34" charset="0"/>
              </a:rPr>
              <a:t>cookie-k</a:t>
            </a:r>
            <a:r>
              <a:rPr lang="hu-HU" sz="2400" dirty="0" smtClean="0">
                <a:latin typeface="Berlin Sans FB" pitchFamily="34" charset="0"/>
              </a:rPr>
              <a:t> törlésével az időt tölteni és kedvemre állíthatom be hangulatom szerint a böngésző témáját.</a:t>
            </a:r>
            <a:endParaRPr lang="hu-HU" sz="2400" dirty="0">
              <a:latin typeface="Berlin Sans FB" pitchFamily="34" charset="0"/>
            </a:endParaRPr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2" y="3284984"/>
            <a:ext cx="4464496" cy="328498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bg1">
                <a:lumMod val="85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4058856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99592" y="116632"/>
            <a:ext cx="6756258" cy="1738115"/>
          </a:xfrm>
        </p:spPr>
        <p:txBody>
          <a:bodyPr>
            <a:noAutofit/>
          </a:bodyPr>
          <a:lstStyle/>
          <a:p>
            <a:r>
              <a:rPr lang="hu-HU" sz="3600" dirty="0" smtClean="0">
                <a:solidFill>
                  <a:schemeClr val="bg1"/>
                </a:solidFill>
                <a:latin typeface="Bell MT" panose="02020503060305020303" pitchFamily="18" charset="0"/>
              </a:rPr>
              <a:t>Böngészési adatok továbbításának lényege és lehetőségei</a:t>
            </a:r>
            <a:endParaRPr lang="hu-HU" sz="3600" dirty="0">
              <a:solidFill>
                <a:schemeClr val="bg1"/>
              </a:solidFill>
              <a:latin typeface="Bell MT" panose="02020503060305020303" pitchFamily="18" charset="0"/>
            </a:endParaRPr>
          </a:p>
        </p:txBody>
      </p:sp>
      <p:sp>
        <p:nvSpPr>
          <p:cNvPr id="6" name="Tartalom helye 5"/>
          <p:cNvSpPr>
            <a:spLocks noGrp="1"/>
          </p:cNvSpPr>
          <p:nvPr>
            <p:ph idx="1"/>
          </p:nvPr>
        </p:nvSpPr>
        <p:spPr>
          <a:xfrm>
            <a:off x="251520" y="2564904"/>
            <a:ext cx="5111750" cy="40324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2400" dirty="0" smtClean="0">
                <a:latin typeface="Berlin Sans FB" pitchFamily="34" charset="0"/>
              </a:rPr>
              <a:t>Ha a számítógépről átmegy egy másik számítástechnikai eszközre böngészni képes az aktuális böngészési adatokat a másik eszközön is folytatni..</a:t>
            </a:r>
          </a:p>
          <a:p>
            <a:pPr marL="0" indent="0">
              <a:buNone/>
            </a:pPr>
            <a:r>
              <a:rPr lang="hu-HU" sz="2400" dirty="0" smtClean="0">
                <a:latin typeface="Berlin Sans FB" pitchFamily="34" charset="0"/>
              </a:rPr>
              <a:t>Ha esetleg fáradt,nem bír tovább ülni nyugodtan átválthat egy másik eszközre és ott folytatni a böngészést ott ahol abba hagyta!</a:t>
            </a:r>
            <a:br>
              <a:rPr lang="hu-HU" sz="2400" dirty="0" smtClean="0">
                <a:latin typeface="Berlin Sans FB" pitchFamily="34" charset="0"/>
              </a:rPr>
            </a:br>
            <a:endParaRPr lang="hu-HU" sz="2400" dirty="0" smtClean="0">
              <a:latin typeface="Berlin Sans FB" pitchFamily="34" charset="0"/>
            </a:endParaRPr>
          </a:p>
          <a:p>
            <a:endParaRPr lang="hu-HU" sz="2800" dirty="0">
              <a:latin typeface="Berlin Sans FB" pitchFamily="34" charset="0"/>
            </a:endParaRPr>
          </a:p>
        </p:txBody>
      </p:sp>
      <p:pic>
        <p:nvPicPr>
          <p:cNvPr id="3" name="Kép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2564904"/>
            <a:ext cx="3528392" cy="223224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bg1">
                <a:lumMod val="85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494524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smtClean="0">
                <a:solidFill>
                  <a:schemeClr val="bg1"/>
                </a:solidFill>
                <a:latin typeface="Bell MT" pitchFamily="18" charset="0"/>
              </a:rPr>
              <a:t>Böngészési adatok átvitele</a:t>
            </a:r>
            <a:endParaRPr lang="hu-HU" b="1" dirty="0">
              <a:solidFill>
                <a:schemeClr val="bg1"/>
              </a:solidFill>
              <a:latin typeface="Bell MT" pitchFamily="18" charset="0"/>
            </a:endParaRPr>
          </a:p>
        </p:txBody>
      </p:sp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2420888"/>
            <a:ext cx="3600400" cy="259228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bg1">
                <a:lumMod val="85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7" name="Szövegdoboz 6"/>
          <p:cNvSpPr txBox="1"/>
          <p:nvPr/>
        </p:nvSpPr>
        <p:spPr>
          <a:xfrm>
            <a:off x="1115616" y="1628800"/>
            <a:ext cx="352839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 smtClean="0">
                <a:latin typeface="Berlin Sans FB" pitchFamily="34" charset="0"/>
              </a:rPr>
              <a:t>A ,,bezárás’’ jel alatt a képen megtalálható jelre kattintva lehet megosztani a műszerek közt az adatokat</a:t>
            </a:r>
            <a:endParaRPr lang="hu-HU" sz="2400" dirty="0">
              <a:latin typeface="Berlin Sans FB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4895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051720" y="0"/>
            <a:ext cx="5085188" cy="1162051"/>
          </a:xfrm>
        </p:spPr>
        <p:txBody>
          <a:bodyPr>
            <a:noAutofit/>
          </a:bodyPr>
          <a:lstStyle/>
          <a:p>
            <a:r>
              <a:rPr lang="hu-HU" sz="3600" dirty="0" smtClean="0">
                <a:solidFill>
                  <a:schemeClr val="bg1"/>
                </a:solidFill>
                <a:latin typeface="Bell MT" panose="02020503060305020303" pitchFamily="18" charset="0"/>
              </a:rPr>
              <a:t>Több</a:t>
            </a:r>
            <a:r>
              <a:rPr lang="hu-HU" sz="4000" dirty="0" smtClean="0">
                <a:solidFill>
                  <a:schemeClr val="bg1"/>
                </a:solidFill>
                <a:latin typeface="Bell MT" panose="02020503060305020303" pitchFamily="18" charset="0"/>
              </a:rPr>
              <a:t> vélemény</a:t>
            </a:r>
            <a:endParaRPr lang="hu-HU" sz="4000" dirty="0">
              <a:solidFill>
                <a:schemeClr val="bg1"/>
              </a:solidFill>
              <a:latin typeface="Bell MT" panose="02020503060305020303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63888" y="1772816"/>
            <a:ext cx="5111750" cy="58531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2400" dirty="0" smtClean="0">
                <a:latin typeface="Berlin Sans FB" pitchFamily="34" charset="0"/>
              </a:rPr>
              <a:t>Nagyrészt az emberek meg vannak elégedve az opera működésével,de vannak akik nem tartják a legjobbnak.</a:t>
            </a:r>
          </a:p>
          <a:p>
            <a:pPr marL="0" indent="0">
              <a:buNone/>
            </a:pPr>
            <a:r>
              <a:rPr lang="hu-HU" sz="2400" dirty="0" smtClean="0">
                <a:latin typeface="Berlin Sans FB" pitchFamily="34" charset="0"/>
              </a:rPr>
              <a:t>Vagy </a:t>
            </a:r>
            <a:r>
              <a:rPr lang="hu-HU" sz="2400" dirty="0" err="1" smtClean="0">
                <a:latin typeface="Berlin Sans FB" pitchFamily="34" charset="0"/>
              </a:rPr>
              <a:t>Google</a:t>
            </a:r>
            <a:r>
              <a:rPr lang="hu-HU" sz="2400" dirty="0" smtClean="0">
                <a:latin typeface="Berlin Sans FB" pitchFamily="34" charset="0"/>
              </a:rPr>
              <a:t> </a:t>
            </a:r>
            <a:r>
              <a:rPr lang="hu-HU" sz="2400" dirty="0" err="1" smtClean="0">
                <a:latin typeface="Berlin Sans FB" pitchFamily="34" charset="0"/>
              </a:rPr>
              <a:t>chrome</a:t>
            </a:r>
            <a:r>
              <a:rPr lang="hu-HU" sz="2400" dirty="0" smtClean="0">
                <a:latin typeface="Berlin Sans FB" pitchFamily="34" charset="0"/>
              </a:rPr>
              <a:t>,</a:t>
            </a:r>
            <a:r>
              <a:rPr lang="hu-HU" sz="2400" dirty="0" err="1" smtClean="0">
                <a:latin typeface="Berlin Sans FB" pitchFamily="34" charset="0"/>
              </a:rPr>
              <a:t>Mozilla</a:t>
            </a:r>
            <a:r>
              <a:rPr lang="hu-HU" sz="2400" dirty="0" smtClean="0">
                <a:latin typeface="Berlin Sans FB" pitchFamily="34" charset="0"/>
              </a:rPr>
              <a:t>,</a:t>
            </a:r>
            <a:r>
              <a:rPr lang="hu-HU" sz="2400" dirty="0" err="1" smtClean="0">
                <a:latin typeface="Berlin Sans FB" pitchFamily="34" charset="0"/>
              </a:rPr>
              <a:t>Edge</a:t>
            </a:r>
            <a:r>
              <a:rPr lang="hu-HU" sz="2400" dirty="0" smtClean="0">
                <a:latin typeface="Berlin Sans FB" pitchFamily="34" charset="0"/>
              </a:rPr>
              <a:t>,egyéb </a:t>
            </a:r>
            <a:r>
              <a:rPr lang="hu-HU" sz="2400" dirty="0" err="1" smtClean="0">
                <a:latin typeface="Berlin Sans FB" pitchFamily="34" charset="0"/>
              </a:rPr>
              <a:t>más..böngészőt</a:t>
            </a:r>
            <a:r>
              <a:rPr lang="hu-HU" sz="2400" dirty="0" smtClean="0">
                <a:latin typeface="Berlin Sans FB" pitchFamily="34" charset="0"/>
              </a:rPr>
              <a:t> használnak..</a:t>
            </a:r>
            <a:endParaRPr lang="hu-HU" sz="2400" dirty="0">
              <a:latin typeface="Berlin Sans FB" pitchFamily="34" charset="0"/>
            </a:endParaRP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67544" y="1844824"/>
            <a:ext cx="3008313" cy="4691063"/>
          </a:xfrm>
        </p:spPr>
        <p:txBody>
          <a:bodyPr>
            <a:normAutofit/>
          </a:bodyPr>
          <a:lstStyle/>
          <a:p>
            <a:r>
              <a:rPr lang="hu-HU" sz="2400" dirty="0" smtClean="0">
                <a:latin typeface="Berlin Sans FB" pitchFamily="34" charset="0"/>
              </a:rPr>
              <a:t>Sok a jó hozzászólás a közösségi oldalakon de a negatív sem kevés..</a:t>
            </a:r>
            <a:endParaRPr lang="hu-HU" sz="2400" dirty="0">
              <a:latin typeface="Berlin Sans FB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8084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95000"/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lasticWrap/>
                    </a14:imgEffect>
                  </a14:imgLayer>
                </a14:imgProps>
              </a:ext>
            </a:extLst>
          </a:blip>
          <a:srcRect/>
          <a:stretch>
            <a:fillRect l="-12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267744" y="188640"/>
            <a:ext cx="3008313" cy="1162051"/>
          </a:xfrm>
        </p:spPr>
        <p:txBody>
          <a:bodyPr>
            <a:normAutofit/>
          </a:bodyPr>
          <a:lstStyle/>
          <a:p>
            <a:r>
              <a:rPr lang="hu-HU" sz="3600" dirty="0" smtClean="0">
                <a:solidFill>
                  <a:schemeClr val="bg1"/>
                </a:solidFill>
                <a:latin typeface="Bell MT" panose="02020503060305020303" pitchFamily="18" charset="0"/>
              </a:rPr>
              <a:t>Az operáról..</a:t>
            </a:r>
            <a:endParaRPr lang="hu-HU" sz="3600" dirty="0">
              <a:solidFill>
                <a:schemeClr val="bg1"/>
              </a:solidFill>
              <a:latin typeface="Bell MT" panose="02020503060305020303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843808" y="1916832"/>
            <a:ext cx="5111750" cy="36600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2400" dirty="0" smtClean="0">
                <a:latin typeface="Berlin Sans FB" pitchFamily="34" charset="0"/>
              </a:rPr>
              <a:t>Az opera egy több platformon használható,ingyenes,internetes böngésző.</a:t>
            </a:r>
          </a:p>
          <a:p>
            <a:pPr marL="0" indent="0">
              <a:buNone/>
            </a:pPr>
            <a:r>
              <a:rPr lang="hu-HU" sz="2400" dirty="0" smtClean="0">
                <a:latin typeface="Berlin Sans FB" pitchFamily="34" charset="0"/>
              </a:rPr>
              <a:t>jelenleg(Opera software) </a:t>
            </a:r>
            <a:r>
              <a:rPr lang="hu-HU" sz="2400" dirty="0" err="1" smtClean="0">
                <a:latin typeface="Berlin Sans FB" pitchFamily="34" charset="0"/>
              </a:rPr>
              <a:t>Osloban</a:t>
            </a:r>
            <a:r>
              <a:rPr lang="hu-HU" sz="2400" dirty="0" smtClean="0">
                <a:latin typeface="Berlin Sans FB" pitchFamily="34" charset="0"/>
              </a:rPr>
              <a:t> működik egy Norvég cég által.</a:t>
            </a:r>
            <a:endParaRPr lang="hu-HU" sz="2400" dirty="0">
              <a:latin typeface="Berlin Sans FB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393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4800" dirty="0" smtClean="0">
                <a:solidFill>
                  <a:schemeClr val="bg1"/>
                </a:solidFill>
                <a:latin typeface="Bell MT" panose="02020503060305020303" pitchFamily="18" charset="0"/>
              </a:rPr>
              <a:t>Köszönöm a figyelmet!</a:t>
            </a:r>
            <a:endParaRPr lang="hu-HU" sz="4800" dirty="0">
              <a:solidFill>
                <a:schemeClr val="bg1"/>
              </a:solidFill>
              <a:latin typeface="Bell MT" panose="02020503060305020303" pitchFamily="18" charset="0"/>
            </a:endParaRPr>
          </a:p>
        </p:txBody>
      </p:sp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50000"/>
                    </a14:imgEffect>
                    <a14:imgEffect>
                      <a14:colorTemperature colorTemp="5900"/>
                    </a14:imgEffect>
                    <a14:imgEffect>
                      <a14:saturation sat="3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1772816"/>
            <a:ext cx="5544616" cy="410445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945370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3600" b="1" dirty="0" smtClean="0">
                <a:solidFill>
                  <a:schemeClr val="bg1"/>
                </a:solidFill>
                <a:latin typeface="Bell MT" panose="02020503060305020303" pitchFamily="18" charset="0"/>
              </a:rPr>
              <a:t>A </a:t>
            </a:r>
            <a:r>
              <a:rPr lang="hu-HU" sz="3600" b="1" dirty="0" err="1" smtClean="0">
                <a:solidFill>
                  <a:schemeClr val="bg1"/>
                </a:solidFill>
                <a:latin typeface="Bell MT" panose="02020503060305020303" pitchFamily="18" charset="0"/>
              </a:rPr>
              <a:t>Presto</a:t>
            </a:r>
            <a:endParaRPr lang="hu-HU" sz="3600" b="1" dirty="0">
              <a:solidFill>
                <a:schemeClr val="bg1"/>
              </a:solidFill>
              <a:latin typeface="Bell MT" panose="02020503060305020303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11560" y="2332037"/>
            <a:ext cx="7488832" cy="45259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hu-HU" sz="2400" dirty="0" smtClean="0">
                <a:latin typeface="Berlin Sans FB" pitchFamily="34" charset="0"/>
              </a:rPr>
              <a:t>Az Opera software által fejlesztett Opera böngésző ,,motorja’’ volt.</a:t>
            </a:r>
          </a:p>
          <a:p>
            <a:pPr marL="0" indent="0" algn="just">
              <a:buNone/>
            </a:pPr>
            <a:endParaRPr lang="hu-HU" sz="2400" dirty="0" smtClean="0">
              <a:latin typeface="Berlin Sans FB" pitchFamily="34" charset="0"/>
            </a:endParaRPr>
          </a:p>
          <a:p>
            <a:pPr marL="0" indent="0" algn="just">
              <a:buNone/>
            </a:pPr>
            <a:r>
              <a:rPr lang="hu-HU" sz="2400" dirty="0" smtClean="0">
                <a:latin typeface="Berlin Sans FB" pitchFamily="34" charset="0"/>
              </a:rPr>
              <a:t>A </a:t>
            </a:r>
            <a:r>
              <a:rPr lang="hu-HU" sz="2400" dirty="0" err="1" smtClean="0">
                <a:latin typeface="Berlin Sans FB" pitchFamily="34" charset="0"/>
              </a:rPr>
              <a:t>Presto-t</a:t>
            </a:r>
            <a:r>
              <a:rPr lang="hu-HU" sz="2400" dirty="0" smtClean="0">
                <a:latin typeface="Berlin Sans FB" pitchFamily="34" charset="0"/>
              </a:rPr>
              <a:t> több kereskedelmi cég is használja (pl.:Adobe és a </a:t>
            </a:r>
            <a:r>
              <a:rPr lang="hu-HU" sz="2400" dirty="0" err="1" smtClean="0">
                <a:latin typeface="Berlin Sans FB" pitchFamily="34" charset="0"/>
              </a:rPr>
              <a:t>Macromedia</a:t>
            </a:r>
            <a:r>
              <a:rPr lang="hu-HU" sz="2400" dirty="0" smtClean="0">
                <a:latin typeface="Berlin Sans FB" pitchFamily="34" charset="0"/>
              </a:rPr>
              <a:t>).</a:t>
            </a:r>
            <a:endParaRPr lang="hu-HU" sz="2400" dirty="0">
              <a:latin typeface="Berlin Sans FB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6430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259632" y="-8293"/>
            <a:ext cx="3008313" cy="1162051"/>
          </a:xfrm>
        </p:spPr>
        <p:txBody>
          <a:bodyPr>
            <a:normAutofit/>
          </a:bodyPr>
          <a:lstStyle/>
          <a:p>
            <a:r>
              <a:rPr lang="hu-HU" sz="3600" dirty="0" smtClean="0">
                <a:solidFill>
                  <a:schemeClr val="bg1"/>
                </a:solidFill>
                <a:latin typeface="Bell MT" panose="02020503060305020303" pitchFamily="18" charset="0"/>
              </a:rPr>
              <a:t>Használat</a:t>
            </a:r>
            <a:endParaRPr lang="hu-HU" sz="3600" dirty="0">
              <a:solidFill>
                <a:schemeClr val="bg1"/>
              </a:solidFill>
              <a:latin typeface="Bell MT" panose="02020503060305020303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203848" y="1844824"/>
            <a:ext cx="3888432" cy="3024336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hu-HU" sz="2400" dirty="0" smtClean="0">
                <a:latin typeface="Berlin Sans FB" pitchFamily="34" charset="0"/>
              </a:rPr>
              <a:t>Ezeken a készülékeken vezető funkciót töltött be az Opera és az Opera mini.</a:t>
            </a:r>
          </a:p>
          <a:p>
            <a:pPr marL="0" indent="0" algn="just">
              <a:buNone/>
            </a:pPr>
            <a:endParaRPr lang="hu-HU" sz="2400" dirty="0" smtClean="0">
              <a:latin typeface="Berlin Sans FB" pitchFamily="34" charset="0"/>
            </a:endParaRPr>
          </a:p>
          <a:p>
            <a:pPr marL="0" indent="0" algn="just">
              <a:buFont typeface="Wingdings" pitchFamily="2" charset="2"/>
              <a:buChar char="Ø"/>
            </a:pPr>
            <a:r>
              <a:rPr lang="hu-HU" sz="2400" dirty="0" smtClean="0">
                <a:latin typeface="Berlin Sans FB" pitchFamily="34" charset="0"/>
              </a:rPr>
              <a:t>Laptop</a:t>
            </a:r>
          </a:p>
          <a:p>
            <a:pPr marL="0" indent="0" algn="just">
              <a:buFont typeface="Wingdings" pitchFamily="2" charset="2"/>
              <a:buChar char="Ø"/>
            </a:pPr>
            <a:r>
              <a:rPr lang="hu-HU" sz="2400" dirty="0" smtClean="0">
                <a:latin typeface="Berlin Sans FB" pitchFamily="34" charset="0"/>
              </a:rPr>
              <a:t>PDA</a:t>
            </a:r>
          </a:p>
          <a:p>
            <a:pPr marL="0" indent="0" algn="just">
              <a:buFont typeface="Wingdings" pitchFamily="2" charset="2"/>
              <a:buChar char="Ø"/>
            </a:pPr>
            <a:r>
              <a:rPr lang="hu-HU" sz="2400" dirty="0" smtClean="0">
                <a:latin typeface="Berlin Sans FB" pitchFamily="34" charset="0"/>
              </a:rPr>
              <a:t>Számítógép</a:t>
            </a:r>
          </a:p>
          <a:p>
            <a:pPr marL="0" indent="0" algn="just">
              <a:buFont typeface="Wingdings" pitchFamily="2" charset="2"/>
              <a:buChar char="Ø"/>
            </a:pPr>
            <a:r>
              <a:rPr lang="hu-HU" sz="2400" dirty="0" err="1" smtClean="0">
                <a:latin typeface="Berlin Sans FB" pitchFamily="34" charset="0"/>
              </a:rPr>
              <a:t>Okostelefon</a:t>
            </a:r>
            <a:endParaRPr lang="hu-HU" sz="2400" dirty="0" smtClean="0">
              <a:latin typeface="Berlin Sans FB" pitchFamily="34" charset="0"/>
            </a:endParaRPr>
          </a:p>
          <a:p>
            <a:pPr marL="0" indent="0" algn="just">
              <a:buFont typeface="Wingdings" pitchFamily="2" charset="2"/>
              <a:buChar char="Ø"/>
            </a:pPr>
            <a:r>
              <a:rPr lang="hu-HU" sz="2400" dirty="0" err="1" smtClean="0">
                <a:latin typeface="Berlin Sans FB" pitchFamily="34" charset="0"/>
              </a:rPr>
              <a:t>Android</a:t>
            </a:r>
            <a:endParaRPr lang="hu-HU" sz="2400" dirty="0">
              <a:latin typeface="Berlin Sans FB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092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u-HU" sz="3600" dirty="0" smtClean="0">
                <a:solidFill>
                  <a:schemeClr val="bg1"/>
                </a:solidFill>
                <a:latin typeface="Bell MT" panose="02020503060305020303" pitchFamily="18" charset="0"/>
              </a:rPr>
              <a:t>De honnan is indult ez???</a:t>
            </a:r>
            <a:endParaRPr lang="hu-HU" sz="3600" dirty="0">
              <a:solidFill>
                <a:schemeClr val="bg1"/>
              </a:solidFill>
              <a:latin typeface="Bell MT" panose="02020503060305020303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699792" y="1412776"/>
            <a:ext cx="6059017" cy="58531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2400" dirty="0" err="1">
                <a:latin typeface="Berlin Sans FB" pitchFamily="34" charset="0"/>
              </a:rPr>
              <a:t>Jon</a:t>
            </a:r>
            <a:r>
              <a:rPr lang="hu-HU" sz="2400" dirty="0">
                <a:latin typeface="Berlin Sans FB" pitchFamily="34" charset="0"/>
              </a:rPr>
              <a:t> Stephenson von </a:t>
            </a:r>
            <a:r>
              <a:rPr lang="hu-HU" sz="2400" dirty="0" err="1" smtClean="0">
                <a:latin typeface="Berlin Sans FB" pitchFamily="34" charset="0"/>
              </a:rPr>
              <a:t>Tetzchner</a:t>
            </a:r>
            <a:r>
              <a:rPr lang="hu-HU" sz="2400" dirty="0" smtClean="0">
                <a:latin typeface="Berlin Sans FB" pitchFamily="34" charset="0"/>
              </a:rPr>
              <a:t> és </a:t>
            </a:r>
            <a:r>
              <a:rPr lang="hu-HU" sz="2400" dirty="0" err="1">
                <a:latin typeface="Berlin Sans FB" pitchFamily="34" charset="0"/>
              </a:rPr>
              <a:t>Geir</a:t>
            </a:r>
            <a:r>
              <a:rPr lang="hu-HU" sz="2400" dirty="0">
                <a:latin typeface="Berlin Sans FB" pitchFamily="34" charset="0"/>
              </a:rPr>
              <a:t> </a:t>
            </a:r>
            <a:r>
              <a:rPr lang="hu-HU" sz="2400" dirty="0" err="1" smtClean="0">
                <a:latin typeface="Berlin Sans FB" pitchFamily="34" charset="0"/>
              </a:rPr>
              <a:t>Ivarsøy</a:t>
            </a:r>
            <a:r>
              <a:rPr lang="hu-HU" sz="2400" dirty="0" smtClean="0">
                <a:latin typeface="Berlin Sans FB" pitchFamily="34" charset="0"/>
              </a:rPr>
              <a:t> indították meg a fejlesztését 1992-ben.</a:t>
            </a:r>
          </a:p>
          <a:p>
            <a:pPr marL="0" indent="0">
              <a:buNone/>
            </a:pPr>
            <a:endParaRPr lang="hu-HU" sz="2400" dirty="0" smtClean="0">
              <a:latin typeface="Berlin Sans FB" pitchFamily="34" charset="0"/>
            </a:endParaRPr>
          </a:p>
          <a:p>
            <a:pPr marL="0" indent="0">
              <a:buNone/>
            </a:pPr>
            <a:r>
              <a:rPr lang="hu-HU" sz="2400" dirty="0" smtClean="0">
                <a:latin typeface="Berlin Sans FB" pitchFamily="34" charset="0"/>
              </a:rPr>
              <a:t>1993 és 1994-ben kezdték el az Operát </a:t>
            </a:r>
            <a:r>
              <a:rPr lang="hu-HU" sz="2400" dirty="0" err="1" smtClean="0">
                <a:latin typeface="Berlin Sans FB" pitchFamily="34" charset="0"/>
              </a:rPr>
              <a:t>lifejleszteni</a:t>
            </a:r>
            <a:r>
              <a:rPr lang="hu-HU" sz="2400" dirty="0" smtClean="0">
                <a:latin typeface="Berlin Sans FB" pitchFamily="34" charset="0"/>
              </a:rPr>
              <a:t> és 1995-ben megjelent az Opera software nevű cég.</a:t>
            </a:r>
          </a:p>
          <a:p>
            <a:pPr marL="0" indent="0">
              <a:buNone/>
            </a:pPr>
            <a:r>
              <a:rPr lang="hu-HU" sz="2400" dirty="0" smtClean="0">
                <a:latin typeface="Berlin Sans FB" pitchFamily="34" charset="0"/>
              </a:rPr>
              <a:t/>
            </a:r>
            <a:br>
              <a:rPr lang="hu-HU" sz="2400" dirty="0" smtClean="0">
                <a:latin typeface="Berlin Sans FB" pitchFamily="34" charset="0"/>
              </a:rPr>
            </a:br>
            <a:r>
              <a:rPr lang="hu-HU" sz="2400" dirty="0" smtClean="0">
                <a:latin typeface="Berlin Sans FB" pitchFamily="34" charset="0"/>
              </a:rPr>
              <a:t>2003-ban jelent meg az első hivatalos böngésző az Opera 7-es.</a:t>
            </a:r>
          </a:p>
          <a:p>
            <a:pPr marL="0" indent="0">
              <a:buNone/>
            </a:pPr>
            <a:r>
              <a:rPr lang="hu-HU" sz="2400" dirty="0" smtClean="0">
                <a:latin typeface="Berlin Sans FB" pitchFamily="34" charset="0"/>
              </a:rPr>
              <a:t/>
            </a:r>
            <a:br>
              <a:rPr lang="hu-HU" sz="2400" dirty="0" smtClean="0">
                <a:latin typeface="Berlin Sans FB" pitchFamily="34" charset="0"/>
              </a:rPr>
            </a:br>
            <a:r>
              <a:rPr lang="hu-HU" sz="2400" dirty="0" smtClean="0">
                <a:latin typeface="Berlin Sans FB" pitchFamily="34" charset="0"/>
              </a:rPr>
              <a:t>És rá 1.5 évvel jelent meg az Opera 8.</a:t>
            </a:r>
          </a:p>
          <a:p>
            <a:pPr marL="0" indent="0">
              <a:buNone/>
            </a:pPr>
            <a:r>
              <a:rPr lang="hu-HU" sz="2400" dirty="0" smtClean="0">
                <a:latin typeface="Berlin Sans FB" pitchFamily="34" charset="0"/>
              </a:rPr>
              <a:t>Így alapult meg az Opera(dióhéjban).</a:t>
            </a:r>
            <a:br>
              <a:rPr lang="hu-HU" sz="2400" dirty="0" smtClean="0">
                <a:latin typeface="Berlin Sans FB" pitchFamily="34" charset="0"/>
              </a:rPr>
            </a:br>
            <a:endParaRPr lang="hu-HU" sz="2400" dirty="0">
              <a:latin typeface="Berlin Sans FB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9742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3600" b="1" dirty="0" err="1">
                <a:solidFill>
                  <a:schemeClr val="bg1"/>
                </a:solidFill>
                <a:latin typeface="Bell MT" panose="02020503060305020303" pitchFamily="18" charset="0"/>
              </a:rPr>
              <a:t>Jon</a:t>
            </a:r>
            <a:r>
              <a:rPr lang="hu-HU" sz="3600" b="1" dirty="0">
                <a:solidFill>
                  <a:schemeClr val="bg1"/>
                </a:solidFill>
                <a:latin typeface="Bell MT" panose="02020503060305020303" pitchFamily="18" charset="0"/>
              </a:rPr>
              <a:t> Stephenson von </a:t>
            </a:r>
            <a:r>
              <a:rPr lang="hu-HU" sz="3600" b="1" dirty="0" err="1">
                <a:solidFill>
                  <a:schemeClr val="bg1"/>
                </a:solidFill>
                <a:latin typeface="Bell MT" panose="02020503060305020303" pitchFamily="18" charset="0"/>
              </a:rPr>
              <a:t>Tetzchner</a:t>
            </a:r>
            <a:endParaRPr lang="hu-HU" sz="3600" b="1" dirty="0">
              <a:solidFill>
                <a:schemeClr val="bg1"/>
              </a:solidFill>
              <a:latin typeface="Bell MT" panose="02020503060305020303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u-HU" sz="2400" dirty="0" smtClean="0">
                <a:latin typeface="Berlin Sans FB" pitchFamily="34" charset="0"/>
              </a:rPr>
              <a:t>1967.Augusztus 29-én született </a:t>
            </a:r>
            <a:r>
              <a:rPr lang="hu-HU" sz="2400" dirty="0" err="1" smtClean="0">
                <a:latin typeface="Berlin Sans FB" pitchFamily="34" charset="0"/>
              </a:rPr>
              <a:t>Reykjavikban</a:t>
            </a:r>
            <a:r>
              <a:rPr lang="hu-HU" sz="2400" dirty="0" smtClean="0">
                <a:latin typeface="Berlin Sans FB" pitchFamily="34" charset="0"/>
              </a:rPr>
              <a:t> Izlandon.</a:t>
            </a:r>
          </a:p>
          <a:p>
            <a:pPr marL="0" indent="0">
              <a:buNone/>
            </a:pPr>
            <a:r>
              <a:rPr lang="hu-HU" sz="2400" dirty="0" smtClean="0">
                <a:latin typeface="Berlin Sans FB" pitchFamily="34" charset="0"/>
              </a:rPr>
              <a:t>Foglalkozása:Számítástechnika</a:t>
            </a:r>
          </a:p>
          <a:p>
            <a:pPr marL="0" indent="0">
              <a:buNone/>
            </a:pPr>
            <a:r>
              <a:rPr lang="hu-HU" sz="2400" dirty="0" smtClean="0">
                <a:latin typeface="Berlin Sans FB" pitchFamily="34" charset="0"/>
              </a:rPr>
              <a:t> Anyja: </a:t>
            </a:r>
            <a:r>
              <a:rPr lang="hu-HU" sz="2400" dirty="0" err="1" smtClean="0">
                <a:latin typeface="Berlin Sans FB" pitchFamily="34" charset="0"/>
              </a:rPr>
              <a:t>Jónsdóttir</a:t>
            </a:r>
            <a:r>
              <a:rPr lang="hu-HU" sz="2400" dirty="0" smtClean="0">
                <a:latin typeface="Berlin Sans FB" pitchFamily="34" charset="0"/>
              </a:rPr>
              <a:t> </a:t>
            </a:r>
            <a:r>
              <a:rPr lang="hu-HU" sz="2400" dirty="0" err="1" smtClean="0">
                <a:latin typeface="Berlin Sans FB" pitchFamily="34" charset="0"/>
              </a:rPr>
              <a:t>Elsa</a:t>
            </a:r>
            <a:endParaRPr lang="hu-HU" sz="2400" dirty="0" smtClean="0">
              <a:latin typeface="Berlin Sans FB" pitchFamily="34" charset="0"/>
            </a:endParaRPr>
          </a:p>
          <a:p>
            <a:pPr marL="0" indent="0">
              <a:buNone/>
            </a:pPr>
            <a:r>
              <a:rPr lang="hu-HU" sz="2400" dirty="0" smtClean="0">
                <a:latin typeface="Berlin Sans FB" pitchFamily="34" charset="0"/>
              </a:rPr>
              <a:t>Apja: </a:t>
            </a:r>
            <a:r>
              <a:rPr lang="hu-HU" sz="2400" dirty="0">
                <a:latin typeface="Berlin Sans FB" pitchFamily="34" charset="0"/>
              </a:rPr>
              <a:t>Stephen </a:t>
            </a:r>
            <a:r>
              <a:rPr lang="hu-HU" sz="2400" dirty="0" smtClean="0">
                <a:latin typeface="Berlin Sans FB" pitchFamily="34" charset="0"/>
              </a:rPr>
              <a:t>von </a:t>
            </a:r>
            <a:r>
              <a:rPr lang="hu-HU" sz="2400" dirty="0" err="1" smtClean="0">
                <a:latin typeface="Berlin Sans FB" pitchFamily="34" charset="0"/>
              </a:rPr>
              <a:t>Tetzchner</a:t>
            </a:r>
            <a:endParaRPr lang="hu-HU" sz="2400" dirty="0" smtClean="0">
              <a:latin typeface="Berlin Sans FB" pitchFamily="34" charset="0"/>
            </a:endParaRPr>
          </a:p>
          <a:p>
            <a:pPr marL="0" indent="0">
              <a:buNone/>
            </a:pPr>
            <a:r>
              <a:rPr lang="hu-HU" sz="2400" dirty="0" err="1">
                <a:latin typeface="Berlin Sans FB" pitchFamily="34" charset="0"/>
              </a:rPr>
              <a:t>Geir</a:t>
            </a:r>
            <a:r>
              <a:rPr lang="hu-HU" sz="2400" dirty="0">
                <a:latin typeface="Berlin Sans FB" pitchFamily="34" charset="0"/>
              </a:rPr>
              <a:t> </a:t>
            </a:r>
            <a:r>
              <a:rPr lang="hu-HU" sz="2400" dirty="0" err="1" smtClean="0">
                <a:latin typeface="Berlin Sans FB" pitchFamily="34" charset="0"/>
              </a:rPr>
              <a:t>Ivarsøy-al</a:t>
            </a:r>
            <a:r>
              <a:rPr lang="hu-HU" sz="2400" dirty="0" smtClean="0">
                <a:latin typeface="Berlin Sans FB" pitchFamily="34" charset="0"/>
              </a:rPr>
              <a:t> dolgozott együtt az Opera software cégnél egészen 2006-ig.</a:t>
            </a:r>
            <a:endParaRPr lang="hu-HU" sz="2400" dirty="0">
              <a:latin typeface="Berlin Sans FB" pitchFamily="34" charset="0"/>
            </a:endParaRPr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888" y="3789040"/>
            <a:ext cx="3456384" cy="30689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758575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3600" b="1" dirty="0" err="1">
                <a:solidFill>
                  <a:schemeClr val="bg1"/>
                </a:solidFill>
                <a:latin typeface="Bell MT" panose="02020503060305020303" pitchFamily="18" charset="0"/>
              </a:rPr>
              <a:t>Geir</a:t>
            </a:r>
            <a:r>
              <a:rPr lang="hu-HU" sz="3600" b="1" dirty="0">
                <a:solidFill>
                  <a:schemeClr val="bg1"/>
                </a:solidFill>
                <a:latin typeface="Bell MT" panose="02020503060305020303" pitchFamily="18" charset="0"/>
              </a:rPr>
              <a:t> </a:t>
            </a:r>
            <a:r>
              <a:rPr lang="hu-HU" sz="3600" b="1" dirty="0" err="1">
                <a:solidFill>
                  <a:schemeClr val="bg1"/>
                </a:solidFill>
                <a:latin typeface="Bell MT" panose="02020503060305020303" pitchFamily="18" charset="0"/>
              </a:rPr>
              <a:t>Ivarsøy</a:t>
            </a:r>
            <a:endParaRPr lang="hu-HU" sz="3600" b="1" dirty="0">
              <a:solidFill>
                <a:schemeClr val="bg1"/>
              </a:solidFill>
              <a:latin typeface="Bell MT" panose="02020503060305020303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sz="2400" dirty="0">
                <a:latin typeface="Berlin Sans FB" pitchFamily="34" charset="0"/>
              </a:rPr>
              <a:t>1957. június </a:t>
            </a:r>
            <a:r>
              <a:rPr lang="hu-HU" sz="2400" dirty="0" smtClean="0">
                <a:latin typeface="Berlin Sans FB" pitchFamily="34" charset="0"/>
              </a:rPr>
              <a:t>27-én született Norvégiában és</a:t>
            </a:r>
            <a:r>
              <a:rPr lang="hu-HU" sz="2400" dirty="0">
                <a:latin typeface="Berlin Sans FB" pitchFamily="34" charset="0"/>
              </a:rPr>
              <a:t>  2006. március </a:t>
            </a:r>
            <a:r>
              <a:rPr lang="hu-HU" sz="2400" dirty="0" smtClean="0">
                <a:latin typeface="Berlin Sans FB" pitchFamily="34" charset="0"/>
              </a:rPr>
              <a:t>9-én </a:t>
            </a:r>
            <a:r>
              <a:rPr lang="hu-HU" sz="2400" dirty="0" err="1" smtClean="0">
                <a:latin typeface="Berlin Sans FB" pitchFamily="34" charset="0"/>
              </a:rPr>
              <a:t>Oslo-ban</a:t>
            </a:r>
            <a:r>
              <a:rPr lang="hu-HU" sz="2400" dirty="0" smtClean="0">
                <a:latin typeface="Berlin Sans FB" pitchFamily="34" charset="0"/>
              </a:rPr>
              <a:t> halt meg.</a:t>
            </a:r>
          </a:p>
          <a:p>
            <a:pPr marL="0" indent="0">
              <a:buNone/>
            </a:pPr>
            <a:r>
              <a:rPr lang="hu-HU" sz="2400" dirty="0" smtClean="0">
                <a:latin typeface="Berlin Sans FB" pitchFamily="34" charset="0"/>
              </a:rPr>
              <a:t>Foglalkozása:Számítástechnika</a:t>
            </a:r>
          </a:p>
          <a:p>
            <a:pPr marL="0" indent="0">
              <a:buNone/>
            </a:pPr>
            <a:r>
              <a:rPr lang="hu-HU" sz="2400" dirty="0" smtClean="0">
                <a:latin typeface="Berlin Sans FB" pitchFamily="34" charset="0"/>
              </a:rPr>
              <a:t>Az Opera software vezető programozója volt.</a:t>
            </a:r>
          </a:p>
          <a:p>
            <a:pPr marL="0" indent="0">
              <a:buNone/>
            </a:pPr>
            <a:endParaRPr lang="hu-HU" dirty="0">
              <a:latin typeface="Berlin Sans FB" pitchFamily="34" charset="0"/>
            </a:endParaRPr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896" y="3717032"/>
            <a:ext cx="4680520" cy="30963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611373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3600" dirty="0" smtClean="0">
                <a:solidFill>
                  <a:schemeClr val="bg1"/>
                </a:solidFill>
                <a:latin typeface="Bell MT" panose="02020503060305020303" pitchFamily="18" charset="0"/>
              </a:rPr>
              <a:t>Munkásságuk</a:t>
            </a:r>
            <a:endParaRPr lang="hu-HU" sz="3600" dirty="0">
              <a:solidFill>
                <a:schemeClr val="bg1"/>
              </a:solidFill>
              <a:latin typeface="Bell MT" panose="02020503060305020303" pitchFamily="18" charset="0"/>
            </a:endParaRP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1835696" y="1700808"/>
            <a:ext cx="5768380" cy="39512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dirty="0" smtClean="0">
                <a:latin typeface="Berlin Sans FB" pitchFamily="34" charset="0"/>
              </a:rPr>
              <a:t>Fejlesztők(</a:t>
            </a:r>
            <a:r>
              <a:rPr lang="hu-HU" sz="2400" dirty="0" err="1">
                <a:latin typeface="Berlin Sans FB" pitchFamily="34" charset="0"/>
              </a:rPr>
              <a:t>Geir</a:t>
            </a:r>
            <a:r>
              <a:rPr lang="hu-HU" sz="2400" dirty="0">
                <a:latin typeface="Berlin Sans FB" pitchFamily="34" charset="0"/>
              </a:rPr>
              <a:t> </a:t>
            </a:r>
            <a:r>
              <a:rPr lang="hu-HU" sz="2400" dirty="0" err="1" smtClean="0">
                <a:latin typeface="Berlin Sans FB" pitchFamily="34" charset="0"/>
              </a:rPr>
              <a:t>Ivarsøy</a:t>
            </a:r>
            <a:r>
              <a:rPr lang="hu-HU" sz="2400" dirty="0">
                <a:latin typeface="Berlin Sans FB" pitchFamily="34" charset="0"/>
              </a:rPr>
              <a:t>,</a:t>
            </a:r>
            <a:r>
              <a:rPr lang="hu-HU" sz="2400" dirty="0" smtClean="0">
                <a:latin typeface="Berlin Sans FB" pitchFamily="34" charset="0"/>
              </a:rPr>
              <a:t>elhunyt)az Opera software cégnél.</a:t>
            </a:r>
          </a:p>
          <a:p>
            <a:pPr marL="0" indent="0">
              <a:buNone/>
            </a:pPr>
            <a:endParaRPr lang="hu-HU" sz="2400" dirty="0" smtClean="0">
              <a:latin typeface="Berlin Sans FB" pitchFamily="34" charset="0"/>
            </a:endParaRPr>
          </a:p>
          <a:p>
            <a:pPr marL="0" indent="0">
              <a:buNone/>
            </a:pPr>
            <a:r>
              <a:rPr lang="hu-HU" sz="2400" dirty="0" smtClean="0">
                <a:latin typeface="Berlin Sans FB" pitchFamily="34" charset="0"/>
              </a:rPr>
              <a:t>Egy kisebb csoportban dolgoztak a fejlesztéseken és mára már egy rendkívül népszerű böngészőt hoztak létre!</a:t>
            </a:r>
          </a:p>
          <a:p>
            <a:pPr marL="0" indent="0">
              <a:buNone/>
            </a:pPr>
            <a:r>
              <a:rPr lang="hu-HU" sz="2400" dirty="0" smtClean="0">
                <a:latin typeface="Berlin Sans FB" pitchFamily="34" charset="0"/>
              </a:rPr>
              <a:t/>
            </a:r>
            <a:br>
              <a:rPr lang="hu-HU" sz="2400" dirty="0" smtClean="0">
                <a:latin typeface="Berlin Sans FB" pitchFamily="34" charset="0"/>
              </a:rPr>
            </a:br>
            <a:r>
              <a:rPr lang="hu-HU" dirty="0" smtClean="0">
                <a:latin typeface="Berlin Sans FB" pitchFamily="34" charset="0"/>
              </a:rPr>
              <a:t>Mindketten keményen és szorgalmasan dolgoztak a jövőért és látván sikerült nekik!</a:t>
            </a:r>
            <a:endParaRPr lang="hu-HU" sz="2400" dirty="0">
              <a:latin typeface="Berlin Sans FB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7539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3600" b="1" dirty="0" smtClean="0">
                <a:solidFill>
                  <a:schemeClr val="bg1"/>
                </a:solidFill>
                <a:latin typeface="Bell MT" panose="02020503060305020303" pitchFamily="18" charset="0"/>
              </a:rPr>
              <a:t>,,A </a:t>
            </a:r>
            <a:r>
              <a:rPr lang="hu-HU" sz="3600" b="1" dirty="0" err="1" smtClean="0">
                <a:solidFill>
                  <a:schemeClr val="bg1"/>
                </a:solidFill>
                <a:latin typeface="Bell MT" panose="02020503060305020303" pitchFamily="18" charset="0"/>
              </a:rPr>
              <a:t>negy</a:t>
            </a:r>
            <a:r>
              <a:rPr lang="hu-HU" sz="3600" b="1" dirty="0" smtClean="0">
                <a:solidFill>
                  <a:schemeClr val="bg1"/>
                </a:solidFill>
                <a:latin typeface="Bell MT" panose="02020503060305020303" pitchFamily="18" charset="0"/>
              </a:rPr>
              <a:t> kezdet 2000-ig’’</a:t>
            </a:r>
            <a:endParaRPr lang="hu-HU" sz="3600" b="1" dirty="0">
              <a:solidFill>
                <a:schemeClr val="bg1"/>
              </a:solidFill>
              <a:latin typeface="Bell MT" panose="02020503060305020303" pitchFamily="18" charset="0"/>
            </a:endParaRP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539552" y="1484784"/>
            <a:ext cx="4040188" cy="37444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dirty="0" smtClean="0">
                <a:solidFill>
                  <a:schemeClr val="accent2">
                    <a:lumMod val="75000"/>
                  </a:schemeClr>
                </a:solidFill>
                <a:latin typeface="Berlin Sans FB" pitchFamily="34" charset="0"/>
              </a:rPr>
              <a:t>1994</a:t>
            </a:r>
            <a:r>
              <a:rPr lang="hu-HU" dirty="0" smtClean="0">
                <a:latin typeface="Berlin Sans FB" pitchFamily="34" charset="0"/>
              </a:rPr>
              <a:t>. - 1.0 fejlesztés/kiadás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accent2">
                    <a:lumMod val="75000"/>
                  </a:schemeClr>
                </a:solidFill>
                <a:latin typeface="Berlin Sans FB" pitchFamily="34" charset="0"/>
              </a:rPr>
              <a:t>1995</a:t>
            </a:r>
            <a:r>
              <a:rPr lang="hu-HU" dirty="0" smtClean="0">
                <a:latin typeface="Berlin Sans FB" pitchFamily="34" charset="0"/>
              </a:rPr>
              <a:t>.- 2.0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accent2">
                    <a:lumMod val="75000"/>
                  </a:schemeClr>
                </a:solidFill>
                <a:latin typeface="Berlin Sans FB" pitchFamily="34" charset="0"/>
              </a:rPr>
              <a:t>1996</a:t>
            </a:r>
            <a:r>
              <a:rPr lang="hu-HU" dirty="0" smtClean="0">
                <a:latin typeface="Berlin Sans FB" pitchFamily="34" charset="0"/>
              </a:rPr>
              <a:t>. -2.1 és 2.12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accent2">
                    <a:lumMod val="75000"/>
                  </a:schemeClr>
                </a:solidFill>
                <a:latin typeface="Berlin Sans FB" pitchFamily="34" charset="0"/>
              </a:rPr>
              <a:t>1997</a:t>
            </a:r>
            <a:r>
              <a:rPr lang="hu-HU" dirty="0" smtClean="0">
                <a:latin typeface="Berlin Sans FB" pitchFamily="34" charset="0"/>
              </a:rPr>
              <a:t>. - 3.0  , 3.1 és 3.21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accent2">
                    <a:lumMod val="75000"/>
                  </a:schemeClr>
                </a:solidFill>
                <a:latin typeface="Berlin Sans FB" pitchFamily="34" charset="0"/>
              </a:rPr>
              <a:t>1998</a:t>
            </a:r>
            <a:r>
              <a:rPr lang="hu-HU" dirty="0" smtClean="0">
                <a:latin typeface="Berlin Sans FB" pitchFamily="34" charset="0"/>
              </a:rPr>
              <a:t>. -3.5 , Opera 3.51 és 3.6</a:t>
            </a:r>
            <a:br>
              <a:rPr lang="hu-HU" dirty="0" smtClean="0">
                <a:latin typeface="Berlin Sans FB" pitchFamily="34" charset="0"/>
              </a:rPr>
            </a:br>
            <a:r>
              <a:rPr lang="hu-HU" dirty="0" smtClean="0">
                <a:solidFill>
                  <a:schemeClr val="accent2">
                    <a:lumMod val="75000"/>
                  </a:schemeClr>
                </a:solidFill>
                <a:latin typeface="Berlin Sans FB" pitchFamily="34" charset="0"/>
              </a:rPr>
              <a:t>2000</a:t>
            </a:r>
            <a:r>
              <a:rPr lang="hu-HU" dirty="0" smtClean="0">
                <a:latin typeface="Berlin Sans FB" pitchFamily="34" charset="0"/>
              </a:rPr>
              <a:t>. - 3.62 , 4.0 , 4.1 és 4.2</a:t>
            </a:r>
            <a:endParaRPr lang="hu-HU" dirty="0">
              <a:latin typeface="Berlin Sans FB" pitchFamily="34" charset="0"/>
            </a:endParaRP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>
              <a:buNone/>
            </a:pPr>
            <a:r>
              <a:rPr lang="hu-HU" dirty="0" smtClean="0">
                <a:latin typeface="Berlin Sans FB" pitchFamily="34" charset="0"/>
              </a:rPr>
              <a:t>     Sok kisebb fejlesztés is volt de a nagyobbakat adták csak ki,a többi próbaverzió volt..</a:t>
            </a:r>
            <a:endParaRPr lang="hu-HU" dirty="0">
              <a:latin typeface="Berlin Sans FB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5341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270</TotalTime>
  <Words>568</Words>
  <Application>Microsoft Office PowerPoint</Application>
  <PresentationFormat>Diavetítés a képernyőre (4:3 oldalarány)</PresentationFormat>
  <Paragraphs>100</Paragraphs>
  <Slides>20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20</vt:i4>
      </vt:variant>
    </vt:vector>
  </HeadingPairs>
  <TitlesOfParts>
    <vt:vector size="21" baseType="lpstr">
      <vt:lpstr>Office-téma</vt:lpstr>
      <vt:lpstr>Opera</vt:lpstr>
      <vt:lpstr>Az operáról..</vt:lpstr>
      <vt:lpstr>A Presto</vt:lpstr>
      <vt:lpstr>Használat</vt:lpstr>
      <vt:lpstr>De honnan is indult ez???</vt:lpstr>
      <vt:lpstr>Jon Stephenson von Tetzchner</vt:lpstr>
      <vt:lpstr>Geir Ivarsøy</vt:lpstr>
      <vt:lpstr>Munkásságuk</vt:lpstr>
      <vt:lpstr>,,A negy kezdet 2000-ig’’</vt:lpstr>
      <vt:lpstr>Szerzett Díjak</vt:lpstr>
      <vt:lpstr>Miért az Opera?</vt:lpstr>
      <vt:lpstr>Mi is az a VPN?</vt:lpstr>
      <vt:lpstr>A vizuális könyvjelzők</vt:lpstr>
      <vt:lpstr>Energiatakarékos böngészés</vt:lpstr>
      <vt:lpstr>Testreszabás</vt:lpstr>
      <vt:lpstr>Mi szerintem a legjobb az operában?!</vt:lpstr>
      <vt:lpstr>Böngészési adatok továbbításának lényege és lehetőségei</vt:lpstr>
      <vt:lpstr>Böngészési adatok átvitele</vt:lpstr>
      <vt:lpstr>Több vélemény</vt:lpstr>
      <vt:lpstr>Köszönöm a figyelmet!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</dc:title>
  <dc:creator>Minta Tanuló</dc:creator>
  <cp:lastModifiedBy>Czuth</cp:lastModifiedBy>
  <cp:revision>29</cp:revision>
  <dcterms:created xsi:type="dcterms:W3CDTF">2017-01-24T12:43:58Z</dcterms:created>
  <dcterms:modified xsi:type="dcterms:W3CDTF">2017-02-20T13:22:59Z</dcterms:modified>
</cp:coreProperties>
</file>