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70" r:id="rId6"/>
    <p:sldId id="272" r:id="rId7"/>
    <p:sldId id="273" r:id="rId8"/>
    <p:sldId id="274" r:id="rId9"/>
    <p:sldId id="271" r:id="rId10"/>
    <p:sldId id="269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8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23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373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34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08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395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9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8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58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97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374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770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16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6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90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90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13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576" indent="0">
              <a:buNone/>
              <a:defRPr sz="2000" b="1"/>
            </a:lvl2pPr>
            <a:lvl3pPr marL="879152" indent="0">
              <a:buNone/>
              <a:defRPr sz="1700" b="1"/>
            </a:lvl3pPr>
            <a:lvl4pPr marL="1318728" indent="0">
              <a:buNone/>
              <a:defRPr sz="1500" b="1"/>
            </a:lvl4pPr>
            <a:lvl5pPr marL="1758303" indent="0">
              <a:buNone/>
              <a:defRPr sz="1500" b="1"/>
            </a:lvl5pPr>
            <a:lvl6pPr marL="2197879" indent="0">
              <a:buNone/>
              <a:defRPr sz="1500" b="1"/>
            </a:lvl6pPr>
            <a:lvl7pPr marL="2637455" indent="0">
              <a:buNone/>
              <a:defRPr sz="1500" b="1"/>
            </a:lvl7pPr>
            <a:lvl8pPr marL="3077031" indent="0">
              <a:buNone/>
              <a:defRPr sz="1500" b="1"/>
            </a:lvl8pPr>
            <a:lvl9pPr marL="3516607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576" indent="0">
              <a:buNone/>
              <a:defRPr sz="2000" b="1"/>
            </a:lvl2pPr>
            <a:lvl3pPr marL="879152" indent="0">
              <a:buNone/>
              <a:defRPr sz="1700" b="1"/>
            </a:lvl3pPr>
            <a:lvl4pPr marL="1318728" indent="0">
              <a:buNone/>
              <a:defRPr sz="1500" b="1"/>
            </a:lvl4pPr>
            <a:lvl5pPr marL="1758303" indent="0">
              <a:buNone/>
              <a:defRPr sz="1500" b="1"/>
            </a:lvl5pPr>
            <a:lvl6pPr marL="2197879" indent="0">
              <a:buNone/>
              <a:defRPr sz="1500" b="1"/>
            </a:lvl6pPr>
            <a:lvl7pPr marL="2637455" indent="0">
              <a:buNone/>
              <a:defRPr sz="1500" b="1"/>
            </a:lvl7pPr>
            <a:lvl8pPr marL="3077031" indent="0">
              <a:buNone/>
              <a:defRPr sz="1500" b="1"/>
            </a:lvl8pPr>
            <a:lvl9pPr marL="3516607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56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6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7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9576" indent="0">
              <a:buNone/>
              <a:defRPr sz="1200"/>
            </a:lvl2pPr>
            <a:lvl3pPr marL="879152" indent="0">
              <a:buNone/>
              <a:defRPr sz="900"/>
            </a:lvl3pPr>
            <a:lvl4pPr marL="1318728" indent="0">
              <a:buNone/>
              <a:defRPr sz="900"/>
            </a:lvl4pPr>
            <a:lvl5pPr marL="1758303" indent="0">
              <a:buNone/>
              <a:defRPr sz="900"/>
            </a:lvl5pPr>
            <a:lvl6pPr marL="2197879" indent="0">
              <a:buNone/>
              <a:defRPr sz="900"/>
            </a:lvl6pPr>
            <a:lvl7pPr marL="2637455" indent="0">
              <a:buNone/>
              <a:defRPr sz="900"/>
            </a:lvl7pPr>
            <a:lvl8pPr marL="3077031" indent="0">
              <a:buNone/>
              <a:defRPr sz="900"/>
            </a:lvl8pPr>
            <a:lvl9pPr marL="351660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52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9576" indent="0">
              <a:buNone/>
              <a:defRPr sz="2700"/>
            </a:lvl2pPr>
            <a:lvl3pPr marL="879152" indent="0">
              <a:buNone/>
              <a:defRPr sz="2300"/>
            </a:lvl3pPr>
            <a:lvl4pPr marL="1318728" indent="0">
              <a:buNone/>
              <a:defRPr sz="2000"/>
            </a:lvl4pPr>
            <a:lvl5pPr marL="1758303" indent="0">
              <a:buNone/>
              <a:defRPr sz="2000"/>
            </a:lvl5pPr>
            <a:lvl6pPr marL="2197879" indent="0">
              <a:buNone/>
              <a:defRPr sz="2000"/>
            </a:lvl6pPr>
            <a:lvl7pPr marL="2637455" indent="0">
              <a:buNone/>
              <a:defRPr sz="2000"/>
            </a:lvl7pPr>
            <a:lvl8pPr marL="3077031" indent="0">
              <a:buNone/>
              <a:defRPr sz="2000"/>
            </a:lvl8pPr>
            <a:lvl9pPr marL="3516607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39576" indent="0">
              <a:buNone/>
              <a:defRPr sz="1200"/>
            </a:lvl2pPr>
            <a:lvl3pPr marL="879152" indent="0">
              <a:buNone/>
              <a:defRPr sz="900"/>
            </a:lvl3pPr>
            <a:lvl4pPr marL="1318728" indent="0">
              <a:buNone/>
              <a:defRPr sz="900"/>
            </a:lvl4pPr>
            <a:lvl5pPr marL="1758303" indent="0">
              <a:buNone/>
              <a:defRPr sz="900"/>
            </a:lvl5pPr>
            <a:lvl6pPr marL="2197879" indent="0">
              <a:buNone/>
              <a:defRPr sz="900"/>
            </a:lvl6pPr>
            <a:lvl7pPr marL="2637455" indent="0">
              <a:buNone/>
              <a:defRPr sz="900"/>
            </a:lvl7pPr>
            <a:lvl8pPr marL="3077031" indent="0">
              <a:buNone/>
              <a:defRPr sz="900"/>
            </a:lvl8pPr>
            <a:lvl9pPr marL="351660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89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5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7916" tIns="43957" rIns="87916" bIns="43957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7916" tIns="43957" rIns="87916" bIns="43957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7916" tIns="43957" rIns="87916" bIns="43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C1D87-C652-403F-AD29-996E811341EB}" type="datetimeFigureOut">
              <a:rPr lang="hu-HU" smtClean="0"/>
              <a:pPr/>
              <a:t>2017. 02. 20.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7916" tIns="43957" rIns="87916" bIns="43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7916" tIns="43957" rIns="87916" bIns="43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0DFF-23B3-431C-863B-DA142A6513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99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9152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682" indent="-329682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11" indent="-274735" algn="l" defTabSz="8791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940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8516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78092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668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243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96819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36395" indent="-219788" algn="l" defTabSz="8791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576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9152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728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303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7879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7455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031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6607" algn="l" defTabSz="8791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5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6768752" cy="2088232"/>
          </a:xfrm>
        </p:spPr>
        <p:txBody>
          <a:bodyPr>
            <a:noAutofit/>
          </a:bodyPr>
          <a:lstStyle/>
          <a:p>
            <a:r>
              <a:rPr lang="hu-HU" sz="1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O</a:t>
            </a:r>
            <a:r>
              <a:rPr lang="hu-HU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pera</a:t>
            </a:r>
            <a:endParaRPr lang="hu-HU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5157192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Iskola: </a:t>
            </a:r>
            <a:r>
              <a:rPr lang="hu-HU" dirty="0" err="1" smtClean="0">
                <a:solidFill>
                  <a:schemeClr val="bg1"/>
                </a:solidFill>
              </a:rPr>
              <a:t>Sashegyi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smtClean="0">
                <a:solidFill>
                  <a:schemeClr val="bg1"/>
                </a:solidFill>
              </a:rPr>
              <a:t>Sándor </a:t>
            </a:r>
            <a:r>
              <a:rPr lang="hu-HU" smtClean="0">
                <a:solidFill>
                  <a:schemeClr val="bg1"/>
                </a:solidFill>
              </a:rPr>
              <a:t>Általános </a:t>
            </a:r>
            <a:r>
              <a:rPr lang="hu-HU">
                <a:solidFill>
                  <a:schemeClr val="bg1"/>
                </a:solidFill>
              </a:rPr>
              <a:t> I</a:t>
            </a:r>
            <a:r>
              <a:rPr lang="hu-HU" smtClean="0">
                <a:solidFill>
                  <a:schemeClr val="bg1"/>
                </a:solidFill>
              </a:rPr>
              <a:t>skola, Gimnázium </a:t>
            </a:r>
            <a:r>
              <a:rPr lang="hu-HU" smtClean="0">
                <a:solidFill>
                  <a:schemeClr val="bg1"/>
                </a:solidFill>
              </a:rPr>
              <a:t>és </a:t>
            </a:r>
            <a:r>
              <a:rPr lang="hu-HU" smtClean="0">
                <a:solidFill>
                  <a:schemeClr val="bg1"/>
                </a:solidFill>
              </a:rPr>
              <a:t>Rendészeti </a:t>
            </a:r>
            <a:r>
              <a:rPr lang="hu-HU" dirty="0" smtClean="0">
                <a:solidFill>
                  <a:schemeClr val="bg1"/>
                </a:solidFill>
              </a:rPr>
              <a:t>Szakközépiskola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Címe</a:t>
            </a:r>
            <a:r>
              <a:rPr lang="hu-HU" dirty="0" smtClean="0">
                <a:solidFill>
                  <a:schemeClr val="bg1"/>
                </a:solidFill>
              </a:rPr>
              <a:t>: 2013 Pomáz,Iskola u. 2.</a:t>
            </a:r>
          </a:p>
          <a:p>
            <a:pPr algn="ctr"/>
            <a:r>
              <a:rPr lang="hu-HU" b="1" dirty="0" err="1" smtClean="0">
                <a:solidFill>
                  <a:schemeClr val="bg1"/>
                </a:solidFill>
              </a:rPr>
              <a:t>Felkészítőtanár</a:t>
            </a:r>
            <a:r>
              <a:rPr lang="hu-HU" dirty="0" smtClean="0">
                <a:solidFill>
                  <a:schemeClr val="bg1"/>
                </a:solidFill>
              </a:rPr>
              <a:t>: </a:t>
            </a:r>
            <a:r>
              <a:rPr lang="hu-HU" dirty="0" err="1" smtClean="0">
                <a:solidFill>
                  <a:schemeClr val="bg1"/>
                </a:solidFill>
              </a:rPr>
              <a:t>Czuth</a:t>
            </a:r>
            <a:r>
              <a:rPr lang="hu-HU" dirty="0" smtClean="0">
                <a:solidFill>
                  <a:schemeClr val="bg1"/>
                </a:solidFill>
              </a:rPr>
              <a:t> Éva mérnöktanár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Készítette</a:t>
            </a:r>
            <a:r>
              <a:rPr lang="hu-HU" dirty="0" smtClean="0">
                <a:solidFill>
                  <a:schemeClr val="bg1"/>
                </a:solidFill>
              </a:rPr>
              <a:t>: Lakatos Máté Tamás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8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Szerzett Díjak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380" y="1406343"/>
            <a:ext cx="4040188" cy="639763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Bell MT" panose="02020503060305020303" pitchFamily="18" charset="0"/>
              </a:rPr>
              <a:t>Több évnyi sikerek..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sym typeface="Wingdings" panose="05000000000000000000" pitchFamily="2" charset="2"/>
              </a:rPr>
              <a:t>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15816" y="1700808"/>
            <a:ext cx="6228184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i="1" dirty="0" err="1" smtClean="0">
                <a:latin typeface="Berlin Sans FB" pitchFamily="34" charset="0"/>
              </a:rPr>
              <a:t>About.com</a:t>
            </a:r>
            <a:r>
              <a:rPr lang="hu-HU" sz="1800" dirty="0">
                <a:latin typeface="Berlin Sans FB" pitchFamily="34" charset="0"/>
              </a:rPr>
              <a:t> Best Major </a:t>
            </a:r>
            <a:r>
              <a:rPr lang="hu-HU" sz="1800" dirty="0" err="1">
                <a:latin typeface="Berlin Sans FB" pitchFamily="34" charset="0"/>
              </a:rPr>
              <a:t>Desktop</a:t>
            </a:r>
            <a:r>
              <a:rPr lang="hu-HU" sz="1800" dirty="0">
                <a:latin typeface="Berlin Sans FB" pitchFamily="34" charset="0"/>
              </a:rPr>
              <a:t> Browser - 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2012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1800" i="1" dirty="0" err="1">
                <a:latin typeface="Berlin Sans FB" pitchFamily="34" charset="0"/>
              </a:rPr>
              <a:t>About.com</a:t>
            </a:r>
            <a:r>
              <a:rPr lang="hu-HU" sz="1800" dirty="0">
                <a:latin typeface="Berlin Sans FB" pitchFamily="34" charset="0"/>
              </a:rPr>
              <a:t> Best Major </a:t>
            </a:r>
            <a:r>
              <a:rPr lang="hu-HU" sz="1800" dirty="0" err="1">
                <a:latin typeface="Berlin Sans FB" pitchFamily="34" charset="0"/>
              </a:rPr>
              <a:t>Desktop</a:t>
            </a:r>
            <a:r>
              <a:rPr lang="hu-HU" sz="1800" dirty="0">
                <a:latin typeface="Berlin Sans FB" pitchFamily="34" charset="0"/>
              </a:rPr>
              <a:t> Browser - 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2010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Berlin Sans FB" pitchFamily="34" charset="0"/>
              </a:rPr>
              <a:t>Webware</a:t>
            </a:r>
            <a:r>
              <a:rPr lang="hu-HU" sz="1800" dirty="0">
                <a:latin typeface="Berlin Sans FB" pitchFamily="34" charset="0"/>
              </a:rPr>
              <a:t> 100 </a:t>
            </a:r>
            <a:r>
              <a:rPr lang="hu-HU" sz="1800" dirty="0" smtClean="0">
                <a:latin typeface="Berlin Sans FB" pitchFamily="34" charset="0"/>
              </a:rPr>
              <a:t>győztes, 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2009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Berlin Sans FB" pitchFamily="34" charset="0"/>
              </a:rPr>
              <a:t>Webware</a:t>
            </a:r>
            <a:r>
              <a:rPr lang="hu-HU" sz="1800" dirty="0">
                <a:latin typeface="Berlin Sans FB" pitchFamily="34" charset="0"/>
              </a:rPr>
              <a:t> 100 </a:t>
            </a:r>
            <a:r>
              <a:rPr lang="hu-HU" sz="1800" dirty="0" smtClean="0">
                <a:latin typeface="Berlin Sans FB" pitchFamily="34" charset="0"/>
              </a:rPr>
              <a:t>győztes, 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2008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PC </a:t>
            </a:r>
            <a:r>
              <a:rPr lang="hu-HU" sz="1800" i="1" dirty="0" smtClean="0">
                <a:latin typeface="Berlin Sans FB" pitchFamily="34" charset="0"/>
              </a:rPr>
              <a:t>World</a:t>
            </a:r>
            <a:r>
              <a:rPr lang="hu-HU" sz="1800" dirty="0">
                <a:latin typeface="Berlin Sans FB" pitchFamily="34" charset="0"/>
              </a:rPr>
              <a:t> </a:t>
            </a:r>
            <a:r>
              <a:rPr lang="hu-HU" sz="1800" dirty="0" err="1" smtClean="0">
                <a:latin typeface="Berlin Sans FB" pitchFamily="34" charset="0"/>
              </a:rPr>
              <a:t>World</a:t>
            </a:r>
            <a:r>
              <a:rPr lang="hu-HU" sz="1800" dirty="0" smtClean="0">
                <a:latin typeface="Berlin Sans FB" pitchFamily="34" charset="0"/>
              </a:rPr>
              <a:t> </a:t>
            </a:r>
            <a:r>
              <a:rPr lang="hu-HU" sz="1800" dirty="0" err="1">
                <a:latin typeface="Berlin Sans FB" pitchFamily="34" charset="0"/>
              </a:rPr>
              <a:t>Class</a:t>
            </a:r>
            <a:r>
              <a:rPr lang="hu-HU" sz="1800" dirty="0">
                <a:latin typeface="Berlin Sans FB" pitchFamily="34" charset="0"/>
              </a:rPr>
              <a:t> </a:t>
            </a:r>
            <a:r>
              <a:rPr lang="hu-HU" sz="1800" dirty="0" err="1">
                <a:latin typeface="Berlin Sans FB" pitchFamily="34" charset="0"/>
              </a:rPr>
              <a:t>Award</a:t>
            </a:r>
            <a:r>
              <a:rPr lang="hu-HU" sz="1800" dirty="0">
                <a:latin typeface="Berlin Sans FB" pitchFamily="34" charset="0"/>
              </a:rPr>
              <a:t>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2004</a:t>
            </a:r>
            <a:r>
              <a:rPr lang="hu-HU" sz="1800" dirty="0">
                <a:latin typeface="Berlin Sans FB" pitchFamily="34" charset="0"/>
              </a:rPr>
              <a:t> és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2005</a:t>
            </a: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Web </a:t>
            </a:r>
            <a:r>
              <a:rPr lang="hu-HU" sz="1800" i="1" dirty="0" err="1">
                <a:latin typeface="Berlin Sans FB" pitchFamily="34" charset="0"/>
              </a:rPr>
              <a:t>Host</a:t>
            </a:r>
            <a:r>
              <a:rPr lang="hu-HU" sz="1800" i="1" dirty="0">
                <a:latin typeface="Berlin Sans FB" pitchFamily="34" charset="0"/>
              </a:rPr>
              <a:t> </a:t>
            </a:r>
            <a:r>
              <a:rPr lang="hu-HU" sz="1800" i="1" dirty="0" err="1">
                <a:latin typeface="Berlin Sans FB" pitchFamily="34" charset="0"/>
              </a:rPr>
              <a:t>Magazine</a:t>
            </a:r>
            <a:r>
              <a:rPr lang="hu-HU" sz="1800" i="1" dirty="0">
                <a:latin typeface="Berlin Sans FB" pitchFamily="34" charset="0"/>
              </a:rPr>
              <a:t> &amp; </a:t>
            </a:r>
            <a:r>
              <a:rPr lang="hu-HU" sz="1800" i="1" dirty="0" err="1">
                <a:latin typeface="Berlin Sans FB" pitchFamily="34" charset="0"/>
              </a:rPr>
              <a:t>Buyer</a:t>
            </a:r>
            <a:r>
              <a:rPr lang="hu-HU" sz="1800" i="1" dirty="0">
                <a:latin typeface="Berlin Sans FB" pitchFamily="34" charset="0"/>
              </a:rPr>
              <a:t>'s </a:t>
            </a:r>
            <a:r>
              <a:rPr lang="hu-HU" sz="1800" i="1" dirty="0" err="1">
                <a:latin typeface="Berlin Sans FB" pitchFamily="34" charset="0"/>
              </a:rPr>
              <a:t>Guide</a:t>
            </a:r>
            <a:r>
              <a:rPr lang="hu-HU" sz="1800" dirty="0">
                <a:latin typeface="Berlin Sans FB" pitchFamily="34" charset="0"/>
              </a:rPr>
              <a:t> szerkesztők választása (</a:t>
            </a:r>
            <a:r>
              <a:rPr lang="hu-HU" sz="1800" dirty="0" err="1">
                <a:latin typeface="Berlin Sans FB" pitchFamily="34" charset="0"/>
              </a:rPr>
              <a:t>Editors</a:t>
            </a:r>
            <a:r>
              <a:rPr lang="hu-HU" sz="1800" dirty="0">
                <a:latin typeface="Berlin Sans FB" pitchFamily="34" charset="0"/>
              </a:rPr>
              <a:t>' </a:t>
            </a:r>
            <a:r>
              <a:rPr lang="hu-HU" sz="1800" dirty="0" err="1">
                <a:latin typeface="Berlin Sans FB" pitchFamily="34" charset="0"/>
              </a:rPr>
              <a:t>Choice</a:t>
            </a:r>
            <a:r>
              <a:rPr lang="hu-HU" sz="1800" dirty="0">
                <a:latin typeface="Berlin Sans FB" pitchFamily="34" charset="0"/>
              </a:rPr>
              <a:t>)</a:t>
            </a: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PC </a:t>
            </a:r>
            <a:r>
              <a:rPr lang="hu-HU" sz="1800" i="1" dirty="0" err="1">
                <a:latin typeface="Berlin Sans FB" pitchFamily="34" charset="0"/>
              </a:rPr>
              <a:t>Magazine</a:t>
            </a:r>
            <a:r>
              <a:rPr lang="hu-HU" sz="1800" dirty="0">
                <a:latin typeface="Berlin Sans FB" pitchFamily="34" charset="0"/>
              </a:rPr>
              <a:t> </a:t>
            </a:r>
            <a:r>
              <a:rPr lang="hu-HU" sz="1800" dirty="0" err="1" smtClean="0">
                <a:latin typeface="Berlin Sans FB" pitchFamily="34" charset="0"/>
              </a:rPr>
              <a:t>Testsieger</a:t>
            </a:r>
            <a:r>
              <a:rPr lang="hu-HU" sz="1800" dirty="0" smtClean="0">
                <a:latin typeface="Berlin Sans FB" pitchFamily="34" charset="0"/>
              </a:rPr>
              <a:t>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2006</a:t>
            </a: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PC Plus</a:t>
            </a:r>
            <a:r>
              <a:rPr lang="hu-HU" sz="1800" dirty="0">
                <a:latin typeface="Berlin Sans FB" pitchFamily="34" charset="0"/>
              </a:rPr>
              <a:t> Performance </a:t>
            </a:r>
            <a:r>
              <a:rPr lang="hu-HU" sz="1800" dirty="0" err="1">
                <a:latin typeface="Berlin Sans FB" pitchFamily="34" charset="0"/>
              </a:rPr>
              <a:t>Award</a:t>
            </a:r>
            <a:endParaRPr lang="hu-HU" sz="18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PC World</a:t>
            </a:r>
            <a:r>
              <a:rPr lang="hu-HU" sz="1800" dirty="0">
                <a:latin typeface="Berlin Sans FB" pitchFamily="34" charset="0"/>
              </a:rPr>
              <a:t> Best Data </a:t>
            </a:r>
            <a:r>
              <a:rPr lang="hu-HU" sz="1800" dirty="0" err="1">
                <a:latin typeface="Berlin Sans FB" pitchFamily="34" charset="0"/>
              </a:rPr>
              <a:t>Product</a:t>
            </a:r>
            <a:r>
              <a:rPr lang="hu-HU" sz="1800" dirty="0">
                <a:latin typeface="Berlin Sans FB" pitchFamily="34" charset="0"/>
              </a:rPr>
              <a:t>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2003</a:t>
            </a: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PC World</a:t>
            </a:r>
            <a:r>
              <a:rPr lang="hu-HU" sz="1800" dirty="0">
                <a:latin typeface="Berlin Sans FB" pitchFamily="34" charset="0"/>
              </a:rPr>
              <a:t> Best i Test, 2003</a:t>
            </a:r>
          </a:p>
          <a:p>
            <a:pPr marL="0" indent="0">
              <a:buNone/>
            </a:pPr>
            <a:r>
              <a:rPr lang="hu-HU" sz="1800" i="1" dirty="0">
                <a:latin typeface="Berlin Sans FB" pitchFamily="34" charset="0"/>
              </a:rPr>
              <a:t>Web </a:t>
            </a:r>
            <a:r>
              <a:rPr lang="hu-HU" sz="1800" i="1" dirty="0" err="1">
                <a:latin typeface="Berlin Sans FB" pitchFamily="34" charset="0"/>
              </a:rPr>
              <a:t>Attack</a:t>
            </a:r>
            <a:r>
              <a:rPr lang="hu-HU" sz="1800" dirty="0">
                <a:latin typeface="Berlin Sans FB" pitchFamily="34" charset="0"/>
              </a:rPr>
              <a:t> Editor's Pick,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2003</a:t>
            </a:r>
          </a:p>
          <a:p>
            <a:pPr marL="0" indent="0">
              <a:buNone/>
            </a:pPr>
            <a:r>
              <a:rPr lang="hu-HU" sz="1800" i="1" dirty="0" err="1" smtClean="0">
                <a:latin typeface="Berlin Sans FB" pitchFamily="34" charset="0"/>
              </a:rPr>
              <a:t>ZDNet</a:t>
            </a:r>
            <a:r>
              <a:rPr lang="hu-HU" sz="1800" dirty="0">
                <a:latin typeface="Berlin Sans FB" pitchFamily="34" charset="0"/>
              </a:rPr>
              <a:t> </a:t>
            </a:r>
            <a:r>
              <a:rPr lang="hu-HU" sz="1800" dirty="0" smtClean="0">
                <a:latin typeface="Berlin Sans FB" pitchFamily="34" charset="0"/>
              </a:rPr>
              <a:t>Editor's </a:t>
            </a:r>
            <a:r>
              <a:rPr lang="hu-HU" sz="1800" dirty="0">
                <a:latin typeface="Berlin Sans FB" pitchFamily="34" charset="0"/>
              </a:rPr>
              <a:t>Pick,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2000</a:t>
            </a:r>
          </a:p>
          <a:p>
            <a:pPr marL="0" indent="0">
              <a:buNone/>
            </a:pPr>
            <a:r>
              <a:rPr lang="hu-HU" sz="1800" i="1" dirty="0" err="1">
                <a:latin typeface="Berlin Sans FB" pitchFamily="34" charset="0"/>
              </a:rPr>
              <a:t>Tech</a:t>
            </a:r>
            <a:r>
              <a:rPr lang="hu-HU" sz="1800" i="1" dirty="0">
                <a:latin typeface="Berlin Sans FB" pitchFamily="34" charset="0"/>
              </a:rPr>
              <a:t> </a:t>
            </a:r>
            <a:r>
              <a:rPr lang="hu-HU" sz="1800" i="1" dirty="0" err="1">
                <a:latin typeface="Berlin Sans FB" pitchFamily="34" charset="0"/>
              </a:rPr>
              <a:t>Cruiser</a:t>
            </a:r>
            <a:r>
              <a:rPr lang="hu-HU" sz="1800" dirty="0">
                <a:latin typeface="Berlin Sans FB" pitchFamily="34" charset="0"/>
              </a:rPr>
              <a:t> </a:t>
            </a:r>
            <a:r>
              <a:rPr lang="hu-HU" sz="1800" dirty="0" err="1">
                <a:latin typeface="Berlin Sans FB" pitchFamily="34" charset="0"/>
              </a:rPr>
              <a:t>Award</a:t>
            </a:r>
            <a:r>
              <a:rPr lang="hu-HU" sz="1800" dirty="0">
                <a:latin typeface="Berlin Sans FB" pitchFamily="34" charset="0"/>
              </a:rPr>
              <a:t> 4 Excellence, </a:t>
            </a:r>
            <a:r>
              <a:rPr lang="hu-HU" sz="1800" dirty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1999</a:t>
            </a:r>
          </a:p>
          <a:p>
            <a:endParaRPr lang="hu-HU" sz="1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Miért az Opera?</a:t>
            </a:r>
            <a:endParaRPr lang="hu-HU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103812" y="1340768"/>
            <a:ext cx="4040188" cy="6397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ell MT" panose="02020503060305020303" pitchFamily="18" charset="0"/>
              </a:rPr>
              <a:t>Biztonságos</a:t>
            </a:r>
            <a:endParaRPr lang="hu-HU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0" y="2132856"/>
            <a:ext cx="4040188" cy="30243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200" dirty="0" smtClean="0">
                <a:latin typeface="Berlin Sans FB" pitchFamily="34" charset="0"/>
              </a:rPr>
              <a:t>Egy úgynevezett vírus blokkolóval van a böngésző felszerelve.</a:t>
            </a:r>
          </a:p>
          <a:p>
            <a:pPr marL="0" indent="0" algn="just">
              <a:buNone/>
            </a:pPr>
            <a:r>
              <a:rPr lang="hu-HU" sz="2200" dirty="0" smtClean="0">
                <a:latin typeface="Berlin Sans FB" pitchFamily="34" charset="0"/>
              </a:rPr>
              <a:t>Így akár 90%-kal gyorsabban</a:t>
            </a:r>
          </a:p>
          <a:p>
            <a:pPr marL="0" indent="0" algn="just">
              <a:buNone/>
            </a:pPr>
            <a:r>
              <a:rPr lang="hu-HU" sz="2200" dirty="0">
                <a:latin typeface="Berlin Sans FB" pitchFamily="34" charset="0"/>
              </a:rPr>
              <a:t>m</a:t>
            </a:r>
            <a:r>
              <a:rPr lang="hu-HU" sz="2200" dirty="0" smtClean="0">
                <a:latin typeface="Berlin Sans FB" pitchFamily="34" charset="0"/>
              </a:rPr>
              <a:t>egnyithatók a web-oldalak                  és nem kell az esetleg feljövő reklámablakok bezárásával és a </a:t>
            </a:r>
            <a:r>
              <a:rPr lang="hu-HU" sz="2200" dirty="0" err="1" smtClean="0">
                <a:latin typeface="Berlin Sans FB" pitchFamily="34" charset="0"/>
              </a:rPr>
              <a:t>cookie-k</a:t>
            </a:r>
            <a:r>
              <a:rPr lang="hu-HU" sz="2200" dirty="0" smtClean="0">
                <a:latin typeface="Berlin Sans FB" pitchFamily="34" charset="0"/>
              </a:rPr>
              <a:t> törlésével az időt tölteni..</a:t>
            </a:r>
            <a:endParaRPr lang="hu-HU" sz="2200" dirty="0">
              <a:latin typeface="Berlin Sans FB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899592" y="1268760"/>
            <a:ext cx="4041775" cy="6397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ell MT" panose="02020503060305020303" pitchFamily="18" charset="0"/>
              </a:rPr>
              <a:t>Szakszerű</a:t>
            </a:r>
            <a:endParaRPr lang="hu-HU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23528" y="2132856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Berlin Sans FB" pitchFamily="34" charset="0"/>
              </a:rPr>
              <a:t>Könnyű kezelés ingyenes VPN és gyorsabb,biztonságosabb böngészés.</a:t>
            </a:r>
            <a:endParaRPr lang="hu-HU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Mi is az a VPN?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00808"/>
            <a:ext cx="3960440" cy="32987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1268760"/>
            <a:ext cx="3008313" cy="3650082"/>
          </a:xfrm>
        </p:spPr>
        <p:txBody>
          <a:bodyPr>
            <a:noAutofit/>
          </a:bodyPr>
          <a:lstStyle/>
          <a:p>
            <a:endParaRPr lang="hu-HU" dirty="0" smtClean="0">
              <a:latin typeface="Berlin Sans FB" pitchFamily="34" charset="0"/>
            </a:endParaRPr>
          </a:p>
          <a:p>
            <a:endParaRPr lang="hu-HU" dirty="0">
              <a:latin typeface="Berlin Sans FB" pitchFamily="34" charset="0"/>
            </a:endParaRPr>
          </a:p>
          <a:p>
            <a:r>
              <a:rPr lang="hu-HU" sz="2000" dirty="0" smtClean="0">
                <a:latin typeface="Berlin Sans FB" pitchFamily="34" charset="0"/>
              </a:rPr>
              <a:t>Megvédi a gépet/böngészőt a reklámoktól és </a:t>
            </a:r>
            <a:r>
              <a:rPr lang="hu-HU" sz="2000" dirty="0" err="1" smtClean="0">
                <a:latin typeface="Berlin Sans FB" pitchFamily="34" charset="0"/>
              </a:rPr>
              <a:t>cookie-któl</a:t>
            </a:r>
            <a:r>
              <a:rPr lang="hu-HU" sz="2000" dirty="0" smtClean="0">
                <a:latin typeface="Berlin Sans FB" pitchFamily="34" charset="0"/>
              </a:rPr>
              <a:t>,amelyek képesek lassítani a számítógépet,esetleg lekövetni az IP-címet.</a:t>
            </a:r>
            <a:br>
              <a:rPr lang="hu-HU" sz="2000" dirty="0" smtClean="0">
                <a:latin typeface="Berlin Sans FB" pitchFamily="34" charset="0"/>
              </a:rPr>
            </a:br>
            <a:r>
              <a:rPr lang="hu-HU" sz="2000" dirty="0" smtClean="0">
                <a:latin typeface="Berlin Sans FB" pitchFamily="34" charset="0"/>
              </a:rPr>
              <a:t>Így a böngésző képes akár 90%-al gyorsabban működni!</a:t>
            </a:r>
          </a:p>
        </p:txBody>
      </p:sp>
    </p:spTree>
    <p:extLst>
      <p:ext uri="{BB962C8B-B14F-4D97-AF65-F5344CB8AC3E}">
        <p14:creationId xmlns:p14="http://schemas.microsoft.com/office/powerpoint/2010/main" val="4737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A vizuális könyvjelzők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503" y="1196752"/>
            <a:ext cx="4040188" cy="6397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ell MT" panose="02020503060305020303" pitchFamily="18" charset="0"/>
              </a:rPr>
              <a:t>Időspórolás</a:t>
            </a:r>
            <a:endParaRPr lang="hu-HU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2316" y="2132856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latin typeface="Berlin Sans FB" pitchFamily="34" charset="0"/>
              </a:rPr>
              <a:t>A</a:t>
            </a:r>
            <a:r>
              <a:rPr lang="hu-HU" sz="2400" dirty="0" smtClean="0">
                <a:effectLst/>
                <a:latin typeface="Berlin Sans FB" pitchFamily="34" charset="0"/>
              </a:rPr>
              <a:t> fülek váltása és a </a:t>
            </a:r>
            <a:r>
              <a:rPr lang="hu-HU" sz="2400" dirty="0" err="1" smtClean="0">
                <a:effectLst/>
                <a:latin typeface="Berlin Sans FB" pitchFamily="34" charset="0"/>
              </a:rPr>
              <a:t>testreszabható</a:t>
            </a:r>
            <a:r>
              <a:rPr lang="hu-HU" sz="2400" dirty="0" smtClean="0">
                <a:effectLst/>
                <a:latin typeface="Berlin Sans FB" pitchFamily="34" charset="0"/>
              </a:rPr>
              <a:t> parancsikonok jóvoltából nem veszíti el a fonalat és időt is spórol önnek.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Könnyen kezelhető és praktikus.</a:t>
            </a:r>
            <a:endParaRPr lang="hu-HU" sz="2400" dirty="0">
              <a:latin typeface="Berlin Sans FB" pitchFamily="34" charset="0"/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060848"/>
            <a:ext cx="4248472" cy="2984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920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874019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  <a:latin typeface="Bell MT" panose="02020503060305020303" pitchFamily="18" charset="0"/>
              </a:rPr>
              <a:t>Energiatakarékos</a:t>
            </a:r>
            <a:r>
              <a:rPr lang="hu-HU" sz="2800" dirty="0" smtClean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r>
              <a:rPr lang="hu-HU" sz="4000" dirty="0" smtClean="0">
                <a:solidFill>
                  <a:schemeClr val="bg1"/>
                </a:solidFill>
                <a:latin typeface="Bell MT" panose="02020503060305020303" pitchFamily="18" charset="0"/>
              </a:rPr>
              <a:t>böngészés</a:t>
            </a:r>
            <a:endParaRPr lang="hu-HU" sz="28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248472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3008313" cy="4691063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Berlin Sans FB" pitchFamily="34" charset="0"/>
              </a:rPr>
              <a:t>Laptopon esetleg táblagépen/telefonon található</a:t>
            </a:r>
            <a:r>
              <a:rPr lang="hu-HU" sz="2400" dirty="0">
                <a:latin typeface="Berlin Sans FB" pitchFamily="34" charset="0"/>
              </a:rPr>
              <a:t> </a:t>
            </a:r>
            <a:r>
              <a:rPr lang="hu-HU" sz="2400" dirty="0" smtClean="0">
                <a:latin typeface="Berlin Sans FB" pitchFamily="34" charset="0"/>
              </a:rPr>
              <a:t>funkció,Jobb oldalt fent található egy kis ,,elem’’ jelében amivel prioritásos böngészésre is képes.</a:t>
            </a:r>
          </a:p>
          <a:p>
            <a:r>
              <a:rPr lang="hu-HU" sz="2400" dirty="0" smtClean="0">
                <a:latin typeface="Berlin Sans FB" pitchFamily="34" charset="0"/>
              </a:rPr>
              <a:t>Akár 50%-al is képes az energiahasználást csökkenteni.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>
                <a:solidFill>
                  <a:schemeClr val="bg1"/>
                </a:solidFill>
                <a:latin typeface="Bell MT" panose="02020503060305020303" pitchFamily="18" charset="0"/>
              </a:rPr>
              <a:t>Testreszabás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268760"/>
            <a:ext cx="4680520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erlin Sans FB" pitchFamily="34" charset="0"/>
              </a:rPr>
              <a:t>Könnyedén,kedvére testre szabhatja a böngésző </a:t>
            </a:r>
            <a:r>
              <a:rPr lang="hu-HU" sz="2400" dirty="0" err="1" smtClean="0">
                <a:latin typeface="Berlin Sans FB" pitchFamily="34" charset="0"/>
              </a:rPr>
              <a:t>támáját</a:t>
            </a:r>
            <a:r>
              <a:rPr lang="hu-HU" sz="2400" dirty="0" smtClean="0">
                <a:latin typeface="Berlin Sans FB" pitchFamily="34" charset="0"/>
              </a:rPr>
              <a:t>..</a:t>
            </a:r>
          </a:p>
          <a:p>
            <a:r>
              <a:rPr lang="hu-HU" sz="2400" dirty="0" smtClean="0">
                <a:latin typeface="Berlin Sans FB" pitchFamily="34" charset="0"/>
              </a:rPr>
              <a:t>Esetleg a </a:t>
            </a:r>
            <a:r>
              <a:rPr lang="hu-HU" sz="2400" dirty="0" err="1" smtClean="0">
                <a:latin typeface="Berlin Sans FB" pitchFamily="34" charset="0"/>
              </a:rPr>
              <a:t>VPN-blokkoló</a:t>
            </a:r>
            <a:r>
              <a:rPr lang="hu-HU" sz="2400" dirty="0" smtClean="0">
                <a:latin typeface="Berlin Sans FB" pitchFamily="34" charset="0"/>
              </a:rPr>
              <a:t> programot is képes ki-be kapcsolni hogyha esetleg gátolná munkájában vagy dolgában..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1268760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itchFamily="18" charset="0"/>
              </a:rPr>
              <a:t>Mi szerintem a legjobb az operában?!</a:t>
            </a:r>
            <a:endParaRPr lang="hu-HU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32040" y="764704"/>
            <a:ext cx="345556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latin typeface="Berlin Sans FB" pitchFamily="34" charset="0"/>
              </a:rPr>
              <a:t>Könnyedén kezelhető szinte minden funkció.</a:t>
            </a:r>
          </a:p>
          <a:p>
            <a:pPr marL="0" indent="0">
              <a:buNone/>
            </a:pPr>
            <a:r>
              <a:rPr lang="hu-HU" sz="2000" dirty="0" smtClean="0">
                <a:latin typeface="Berlin Sans FB" pitchFamily="34" charset="0"/>
              </a:rPr>
              <a:t>Az előzmények,</a:t>
            </a:r>
            <a:r>
              <a:rPr lang="hu-HU" sz="2000" dirty="0" err="1" smtClean="0">
                <a:latin typeface="Berlin Sans FB" pitchFamily="34" charset="0"/>
              </a:rPr>
              <a:t>Vpn</a:t>
            </a:r>
            <a:r>
              <a:rPr lang="hu-HU" sz="2000" dirty="0" smtClean="0">
                <a:latin typeface="Berlin Sans FB" pitchFamily="34" charset="0"/>
              </a:rPr>
              <a:t>,</a:t>
            </a:r>
          </a:p>
          <a:p>
            <a:pPr marL="0" indent="0">
              <a:buNone/>
            </a:pPr>
            <a:r>
              <a:rPr lang="hu-HU" sz="2000" dirty="0" smtClean="0">
                <a:latin typeface="Berlin Sans FB" pitchFamily="34" charset="0"/>
              </a:rPr>
              <a:t>Könyvjelző könnyedén kezelhetők így bármit megtalálok még ha elfelejtem is..</a:t>
            </a:r>
            <a:endParaRPr lang="hu-HU" sz="2000" dirty="0">
              <a:latin typeface="Berlin Sans FB" pitchFamily="34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55576" y="1268760"/>
            <a:ext cx="3008313" cy="3384376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Berlin Sans FB" pitchFamily="34" charset="0"/>
              </a:rPr>
              <a:t>Nem idegesítenek a beugró reklámok,nem kell a </a:t>
            </a:r>
            <a:r>
              <a:rPr lang="hu-HU" sz="2400" dirty="0" err="1" smtClean="0">
                <a:latin typeface="Berlin Sans FB" pitchFamily="34" charset="0"/>
              </a:rPr>
              <a:t>cookie-k</a:t>
            </a:r>
            <a:r>
              <a:rPr lang="hu-HU" sz="2400" dirty="0" smtClean="0">
                <a:latin typeface="Berlin Sans FB" pitchFamily="34" charset="0"/>
              </a:rPr>
              <a:t> törlésével az időt tölteni és kedvemre állíthatom be hangulatom szerint a böngésző témáját.</a:t>
            </a:r>
            <a:endParaRPr lang="hu-HU" sz="2400" dirty="0">
              <a:latin typeface="Berlin Sans FB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84984"/>
            <a:ext cx="4464496" cy="3284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588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56258" cy="1738115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Böngészési adatok továbbításának lényege és lehetőségei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251520" y="2564904"/>
            <a:ext cx="511175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Ha a számítógépről átmegy egy másik számítástechnikai eszközre böngészni képes az aktuális böngészési adatokat a másik eszközön is folytatni..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Ha esetleg fáradt,nem bír tovább ülni nyugodtan átválthat egy másik eszközre és ott folytatni a böngészést ott ahol abba hagyta!</a:t>
            </a:r>
            <a:br>
              <a:rPr lang="hu-HU" sz="2400" dirty="0" smtClean="0">
                <a:latin typeface="Berlin Sans FB" pitchFamily="34" charset="0"/>
              </a:rPr>
            </a:br>
            <a:endParaRPr lang="hu-HU" sz="2400" dirty="0" smtClean="0">
              <a:latin typeface="Berlin Sans FB" pitchFamily="34" charset="0"/>
            </a:endParaRPr>
          </a:p>
          <a:p>
            <a:endParaRPr lang="hu-HU" sz="2800" dirty="0">
              <a:latin typeface="Berlin Sans FB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564904"/>
            <a:ext cx="3528392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945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  <a:latin typeface="Bell MT" pitchFamily="18" charset="0"/>
              </a:rPr>
              <a:t>Böngészési adatok átvitele</a:t>
            </a:r>
            <a:endParaRPr lang="hu-HU" b="1" dirty="0">
              <a:solidFill>
                <a:schemeClr val="bg1"/>
              </a:solidFill>
              <a:latin typeface="Bell MT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360040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Szövegdoboz 6"/>
          <p:cNvSpPr txBox="1"/>
          <p:nvPr/>
        </p:nvSpPr>
        <p:spPr>
          <a:xfrm>
            <a:off x="1115616" y="1628800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erlin Sans FB" pitchFamily="34" charset="0"/>
              </a:rPr>
              <a:t>A ,,bezárás’’ jel alatt a képen megtalálható jelre kattintva lehet megosztani a műszerek közt az adatokat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0"/>
            <a:ext cx="5085188" cy="1162051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Több</a:t>
            </a:r>
            <a:r>
              <a:rPr lang="hu-HU" sz="4000" dirty="0" smtClean="0">
                <a:solidFill>
                  <a:schemeClr val="bg1"/>
                </a:solidFill>
                <a:latin typeface="Bell MT" panose="02020503060305020303" pitchFamily="18" charset="0"/>
              </a:rPr>
              <a:t> vélemény</a:t>
            </a:r>
            <a:endParaRPr lang="hu-HU" sz="40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63888" y="1772816"/>
            <a:ext cx="511175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Nagyrészt az emberek meg vannak elégedve az opera működésével,de vannak akik nem tartják a legjobbnak.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Vagy </a:t>
            </a:r>
            <a:r>
              <a:rPr lang="hu-HU" sz="2400" dirty="0" err="1" smtClean="0">
                <a:latin typeface="Berlin Sans FB" pitchFamily="34" charset="0"/>
              </a:rPr>
              <a:t>Google</a:t>
            </a:r>
            <a:r>
              <a:rPr lang="hu-HU" sz="2400" dirty="0" smtClean="0">
                <a:latin typeface="Berlin Sans FB" pitchFamily="34" charset="0"/>
              </a:rPr>
              <a:t> </a:t>
            </a:r>
            <a:r>
              <a:rPr lang="hu-HU" sz="2400" dirty="0" err="1" smtClean="0">
                <a:latin typeface="Berlin Sans FB" pitchFamily="34" charset="0"/>
              </a:rPr>
              <a:t>chrome</a:t>
            </a:r>
            <a:r>
              <a:rPr lang="hu-HU" sz="2400" dirty="0" smtClean="0">
                <a:latin typeface="Berlin Sans FB" pitchFamily="34" charset="0"/>
              </a:rPr>
              <a:t>,</a:t>
            </a:r>
            <a:r>
              <a:rPr lang="hu-HU" sz="2400" dirty="0" err="1" smtClean="0">
                <a:latin typeface="Berlin Sans FB" pitchFamily="34" charset="0"/>
              </a:rPr>
              <a:t>Mozilla</a:t>
            </a:r>
            <a:r>
              <a:rPr lang="hu-HU" sz="2400" dirty="0" smtClean="0">
                <a:latin typeface="Berlin Sans FB" pitchFamily="34" charset="0"/>
              </a:rPr>
              <a:t>,</a:t>
            </a:r>
            <a:r>
              <a:rPr lang="hu-HU" sz="2400" dirty="0" err="1" smtClean="0">
                <a:latin typeface="Berlin Sans FB" pitchFamily="34" charset="0"/>
              </a:rPr>
              <a:t>Edge</a:t>
            </a:r>
            <a:r>
              <a:rPr lang="hu-HU" sz="2400" dirty="0" smtClean="0">
                <a:latin typeface="Berlin Sans FB" pitchFamily="34" charset="0"/>
              </a:rPr>
              <a:t>,egyéb </a:t>
            </a:r>
            <a:r>
              <a:rPr lang="hu-HU" sz="2400" dirty="0" err="1" smtClean="0">
                <a:latin typeface="Berlin Sans FB" pitchFamily="34" charset="0"/>
              </a:rPr>
              <a:t>más..böngészőt</a:t>
            </a:r>
            <a:r>
              <a:rPr lang="hu-HU" sz="2400" dirty="0" smtClean="0">
                <a:latin typeface="Berlin Sans FB" pitchFamily="34" charset="0"/>
              </a:rPr>
              <a:t> használnak..</a:t>
            </a:r>
            <a:endParaRPr lang="hu-HU" sz="2400" dirty="0">
              <a:latin typeface="Berlin Sans FB" pitchFamily="34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7544" y="1844824"/>
            <a:ext cx="3008313" cy="4691063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Berlin Sans FB" pitchFamily="34" charset="0"/>
              </a:rPr>
              <a:t>Sok a jó hozzászólás a közösségi oldalakon de a negatív sem kevés..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5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3008313" cy="1162051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Az operáról..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3808" y="1916832"/>
            <a:ext cx="5111750" cy="3660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Az opera egy több platformon használható,ingyenes,internetes böngésző.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jelenleg(Opera software) </a:t>
            </a:r>
            <a:r>
              <a:rPr lang="hu-HU" sz="2400" dirty="0" err="1" smtClean="0">
                <a:latin typeface="Berlin Sans FB" pitchFamily="34" charset="0"/>
              </a:rPr>
              <a:t>Osloban</a:t>
            </a:r>
            <a:r>
              <a:rPr lang="hu-HU" sz="2400" dirty="0" smtClean="0">
                <a:latin typeface="Berlin Sans FB" pitchFamily="34" charset="0"/>
              </a:rPr>
              <a:t> működik egy Norvég cég által.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solidFill>
                  <a:schemeClr val="bg1"/>
                </a:solidFill>
                <a:latin typeface="Bell MT" panose="02020503060305020303" pitchFamily="18" charset="0"/>
              </a:rPr>
              <a:t>Köszönöm a figyelmet!</a:t>
            </a:r>
            <a:endParaRPr lang="hu-HU" sz="48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9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5544616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53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A </a:t>
            </a:r>
            <a:r>
              <a:rPr lang="hu-HU" sz="3600" b="1" dirty="0" err="1" smtClean="0">
                <a:solidFill>
                  <a:schemeClr val="bg1"/>
                </a:solidFill>
                <a:latin typeface="Bell MT" panose="02020503060305020303" pitchFamily="18" charset="0"/>
              </a:rPr>
              <a:t>Presto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32037"/>
            <a:ext cx="748883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Berlin Sans FB" pitchFamily="34" charset="0"/>
              </a:rPr>
              <a:t>Az Opera software által fejlesztett Opera böngésző ,,motorja’’ volt.</a:t>
            </a:r>
          </a:p>
          <a:p>
            <a:pPr marL="0" indent="0" algn="just">
              <a:buNone/>
            </a:pPr>
            <a:endParaRPr lang="hu-HU" sz="2400" dirty="0" smtClean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hu-HU" sz="2400" dirty="0" smtClean="0">
                <a:latin typeface="Berlin Sans FB" pitchFamily="34" charset="0"/>
              </a:rPr>
              <a:t>A </a:t>
            </a:r>
            <a:r>
              <a:rPr lang="hu-HU" sz="2400" dirty="0" err="1" smtClean="0">
                <a:latin typeface="Berlin Sans FB" pitchFamily="34" charset="0"/>
              </a:rPr>
              <a:t>Presto-t</a:t>
            </a:r>
            <a:r>
              <a:rPr lang="hu-HU" sz="2400" dirty="0" smtClean="0">
                <a:latin typeface="Berlin Sans FB" pitchFamily="34" charset="0"/>
              </a:rPr>
              <a:t> több kereskedelmi cég is használja (pl.:Adobe és a </a:t>
            </a:r>
            <a:r>
              <a:rPr lang="hu-HU" sz="2400" dirty="0" err="1" smtClean="0">
                <a:latin typeface="Berlin Sans FB" pitchFamily="34" charset="0"/>
              </a:rPr>
              <a:t>Macromedia</a:t>
            </a:r>
            <a:r>
              <a:rPr lang="hu-HU" sz="2400" dirty="0" smtClean="0">
                <a:latin typeface="Berlin Sans FB" pitchFamily="34" charset="0"/>
              </a:rPr>
              <a:t>).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-8293"/>
            <a:ext cx="3008313" cy="1162051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Használat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03848" y="1844824"/>
            <a:ext cx="3888432" cy="30243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Berlin Sans FB" pitchFamily="34" charset="0"/>
              </a:rPr>
              <a:t>Ezeken a készülékeken vezető funkciót töltött be az Opera és az Opera mini.</a:t>
            </a:r>
          </a:p>
          <a:p>
            <a:pPr marL="0" indent="0" algn="just">
              <a:buNone/>
            </a:pPr>
            <a:endParaRPr lang="hu-HU" sz="2400" dirty="0" smtClean="0">
              <a:latin typeface="Berlin Sans FB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hu-HU" sz="2400" dirty="0" smtClean="0">
                <a:latin typeface="Berlin Sans FB" pitchFamily="34" charset="0"/>
              </a:rPr>
              <a:t>Laptop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hu-HU" sz="2400" dirty="0" smtClean="0">
                <a:latin typeface="Berlin Sans FB" pitchFamily="34" charset="0"/>
              </a:rPr>
              <a:t>PDA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hu-HU" sz="2400" dirty="0" smtClean="0">
                <a:latin typeface="Berlin Sans FB" pitchFamily="34" charset="0"/>
              </a:rPr>
              <a:t>Számítógép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hu-HU" sz="2400" dirty="0" err="1" smtClean="0">
                <a:latin typeface="Berlin Sans FB" pitchFamily="34" charset="0"/>
              </a:rPr>
              <a:t>Okostelefon</a:t>
            </a:r>
            <a:endParaRPr lang="hu-HU" sz="2400" dirty="0" smtClean="0">
              <a:latin typeface="Berlin Sans FB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hu-HU" sz="2400" dirty="0" err="1" smtClean="0">
                <a:latin typeface="Berlin Sans FB" pitchFamily="34" charset="0"/>
              </a:rPr>
              <a:t>Android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De honnan is indult ez???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1412776"/>
            <a:ext cx="6059017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>
                <a:latin typeface="Berlin Sans FB" pitchFamily="34" charset="0"/>
              </a:rPr>
              <a:t>Jon</a:t>
            </a:r>
            <a:r>
              <a:rPr lang="hu-HU" sz="2400" dirty="0">
                <a:latin typeface="Berlin Sans FB" pitchFamily="34" charset="0"/>
              </a:rPr>
              <a:t> Stephenson von </a:t>
            </a:r>
            <a:r>
              <a:rPr lang="hu-HU" sz="2400" dirty="0" err="1" smtClean="0">
                <a:latin typeface="Berlin Sans FB" pitchFamily="34" charset="0"/>
              </a:rPr>
              <a:t>Tetzchner</a:t>
            </a:r>
            <a:r>
              <a:rPr lang="hu-HU" sz="2400" dirty="0" smtClean="0">
                <a:latin typeface="Berlin Sans FB" pitchFamily="34" charset="0"/>
              </a:rPr>
              <a:t> és </a:t>
            </a:r>
            <a:r>
              <a:rPr lang="hu-HU" sz="2400" dirty="0" err="1">
                <a:latin typeface="Berlin Sans FB" pitchFamily="34" charset="0"/>
              </a:rPr>
              <a:t>Geir</a:t>
            </a:r>
            <a:r>
              <a:rPr lang="hu-HU" sz="2400" dirty="0">
                <a:latin typeface="Berlin Sans FB" pitchFamily="34" charset="0"/>
              </a:rPr>
              <a:t> </a:t>
            </a:r>
            <a:r>
              <a:rPr lang="hu-HU" sz="2400" dirty="0" err="1" smtClean="0">
                <a:latin typeface="Berlin Sans FB" pitchFamily="34" charset="0"/>
              </a:rPr>
              <a:t>Ivarsøy</a:t>
            </a:r>
            <a:r>
              <a:rPr lang="hu-HU" sz="2400" dirty="0" smtClean="0">
                <a:latin typeface="Berlin Sans FB" pitchFamily="34" charset="0"/>
              </a:rPr>
              <a:t> indították meg a fejlesztését 1992-ben.</a:t>
            </a:r>
          </a:p>
          <a:p>
            <a:pPr marL="0" indent="0">
              <a:buNone/>
            </a:pPr>
            <a:endParaRPr lang="hu-HU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1993 és 1994-ben kezdték el az Operát </a:t>
            </a:r>
            <a:r>
              <a:rPr lang="hu-HU" sz="2400" dirty="0" err="1" smtClean="0">
                <a:latin typeface="Berlin Sans FB" pitchFamily="34" charset="0"/>
              </a:rPr>
              <a:t>lifejleszteni</a:t>
            </a:r>
            <a:r>
              <a:rPr lang="hu-HU" sz="2400" dirty="0" smtClean="0">
                <a:latin typeface="Berlin Sans FB" pitchFamily="34" charset="0"/>
              </a:rPr>
              <a:t> és 1995-ben megjelent az Opera software nevű cég.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/>
            </a:r>
            <a:br>
              <a:rPr lang="hu-HU" sz="2400" dirty="0" smtClean="0">
                <a:latin typeface="Berlin Sans FB" pitchFamily="34" charset="0"/>
              </a:rPr>
            </a:br>
            <a:r>
              <a:rPr lang="hu-HU" sz="2400" dirty="0" smtClean="0">
                <a:latin typeface="Berlin Sans FB" pitchFamily="34" charset="0"/>
              </a:rPr>
              <a:t>2003-ban jelent meg az első hivatalos böngésző az Opera 7-es.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/>
            </a:r>
            <a:br>
              <a:rPr lang="hu-HU" sz="2400" dirty="0" smtClean="0">
                <a:latin typeface="Berlin Sans FB" pitchFamily="34" charset="0"/>
              </a:rPr>
            </a:br>
            <a:r>
              <a:rPr lang="hu-HU" sz="2400" dirty="0" smtClean="0">
                <a:latin typeface="Berlin Sans FB" pitchFamily="34" charset="0"/>
              </a:rPr>
              <a:t>És rá 1.5 évvel jelent meg az Opera 8.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Így alapult meg az Opera(dióhéjban).</a:t>
            </a:r>
            <a:br>
              <a:rPr lang="hu-HU" sz="2400" dirty="0" smtClean="0">
                <a:latin typeface="Berlin Sans FB" pitchFamily="34" charset="0"/>
              </a:rPr>
            </a:b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Jon</a:t>
            </a:r>
            <a:r>
              <a:rPr lang="hu-HU" sz="3600" b="1" dirty="0">
                <a:solidFill>
                  <a:schemeClr val="bg1"/>
                </a:solidFill>
                <a:latin typeface="Bell MT" panose="02020503060305020303" pitchFamily="18" charset="0"/>
              </a:rPr>
              <a:t> Stephenson von </a:t>
            </a:r>
            <a:r>
              <a:rPr lang="hu-HU" sz="36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Tetzchner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1967.Augusztus 29-én született </a:t>
            </a:r>
            <a:r>
              <a:rPr lang="hu-HU" sz="2400" dirty="0" err="1" smtClean="0">
                <a:latin typeface="Berlin Sans FB" pitchFamily="34" charset="0"/>
              </a:rPr>
              <a:t>Reykjavikban</a:t>
            </a:r>
            <a:r>
              <a:rPr lang="hu-HU" sz="2400" dirty="0" smtClean="0">
                <a:latin typeface="Berlin Sans FB" pitchFamily="34" charset="0"/>
              </a:rPr>
              <a:t> Izlandon.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Foglalkozása:Számítástechnika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 Anyja: </a:t>
            </a:r>
            <a:r>
              <a:rPr lang="hu-HU" sz="2400" dirty="0" err="1" smtClean="0">
                <a:latin typeface="Berlin Sans FB" pitchFamily="34" charset="0"/>
              </a:rPr>
              <a:t>Jónsdóttir</a:t>
            </a:r>
            <a:r>
              <a:rPr lang="hu-HU" sz="2400" dirty="0" smtClean="0">
                <a:latin typeface="Berlin Sans FB" pitchFamily="34" charset="0"/>
              </a:rPr>
              <a:t> </a:t>
            </a:r>
            <a:r>
              <a:rPr lang="hu-HU" sz="2400" dirty="0" err="1" smtClean="0">
                <a:latin typeface="Berlin Sans FB" pitchFamily="34" charset="0"/>
              </a:rPr>
              <a:t>Elsa</a:t>
            </a:r>
            <a:endParaRPr lang="hu-HU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Apja: </a:t>
            </a:r>
            <a:r>
              <a:rPr lang="hu-HU" sz="2400" dirty="0">
                <a:latin typeface="Berlin Sans FB" pitchFamily="34" charset="0"/>
              </a:rPr>
              <a:t>Stephen </a:t>
            </a:r>
            <a:r>
              <a:rPr lang="hu-HU" sz="2400" dirty="0" smtClean="0">
                <a:latin typeface="Berlin Sans FB" pitchFamily="34" charset="0"/>
              </a:rPr>
              <a:t>von </a:t>
            </a:r>
            <a:r>
              <a:rPr lang="hu-HU" sz="2400" dirty="0" err="1" smtClean="0">
                <a:latin typeface="Berlin Sans FB" pitchFamily="34" charset="0"/>
              </a:rPr>
              <a:t>Tetzchner</a:t>
            </a:r>
            <a:endParaRPr lang="hu-HU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2400" dirty="0" err="1">
                <a:latin typeface="Berlin Sans FB" pitchFamily="34" charset="0"/>
              </a:rPr>
              <a:t>Geir</a:t>
            </a:r>
            <a:r>
              <a:rPr lang="hu-HU" sz="2400" dirty="0">
                <a:latin typeface="Berlin Sans FB" pitchFamily="34" charset="0"/>
              </a:rPr>
              <a:t> </a:t>
            </a:r>
            <a:r>
              <a:rPr lang="hu-HU" sz="2400" dirty="0" err="1" smtClean="0">
                <a:latin typeface="Berlin Sans FB" pitchFamily="34" charset="0"/>
              </a:rPr>
              <a:t>Ivarsøy-al</a:t>
            </a:r>
            <a:r>
              <a:rPr lang="hu-HU" sz="2400" dirty="0" smtClean="0">
                <a:latin typeface="Berlin Sans FB" pitchFamily="34" charset="0"/>
              </a:rPr>
              <a:t> dolgozott együtt az Opera software cégnél egészen 2006-ig.</a:t>
            </a:r>
            <a:endParaRPr lang="hu-HU" sz="2400" dirty="0">
              <a:latin typeface="Berlin Sans FB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89040"/>
            <a:ext cx="345638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85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Geir</a:t>
            </a:r>
            <a:r>
              <a:rPr lang="hu-HU" sz="3600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r>
              <a:rPr lang="hu-HU" sz="36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Ivarsøy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>
                <a:latin typeface="Berlin Sans FB" pitchFamily="34" charset="0"/>
              </a:rPr>
              <a:t>1957. június </a:t>
            </a:r>
            <a:r>
              <a:rPr lang="hu-HU" sz="2400" dirty="0" smtClean="0">
                <a:latin typeface="Berlin Sans FB" pitchFamily="34" charset="0"/>
              </a:rPr>
              <a:t>27-én született Norvégiában és</a:t>
            </a:r>
            <a:r>
              <a:rPr lang="hu-HU" sz="2400" dirty="0">
                <a:latin typeface="Berlin Sans FB" pitchFamily="34" charset="0"/>
              </a:rPr>
              <a:t>  2006. március </a:t>
            </a:r>
            <a:r>
              <a:rPr lang="hu-HU" sz="2400" dirty="0" smtClean="0">
                <a:latin typeface="Berlin Sans FB" pitchFamily="34" charset="0"/>
              </a:rPr>
              <a:t>9-én </a:t>
            </a:r>
            <a:r>
              <a:rPr lang="hu-HU" sz="2400" dirty="0" err="1" smtClean="0">
                <a:latin typeface="Berlin Sans FB" pitchFamily="34" charset="0"/>
              </a:rPr>
              <a:t>Oslo-ban</a:t>
            </a:r>
            <a:r>
              <a:rPr lang="hu-HU" sz="2400" dirty="0" smtClean="0">
                <a:latin typeface="Berlin Sans FB" pitchFamily="34" charset="0"/>
              </a:rPr>
              <a:t> halt meg.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Foglalkozása:Számítástechnika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Az Opera software vezető programozója volt.</a:t>
            </a:r>
          </a:p>
          <a:p>
            <a:pPr marL="0" indent="0">
              <a:buNone/>
            </a:pPr>
            <a:endParaRPr lang="hu-HU" dirty="0">
              <a:latin typeface="Berlin Sans FB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17032"/>
            <a:ext cx="468052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13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Munkásságuk</a:t>
            </a:r>
            <a:endParaRPr lang="hu-HU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835696" y="1700808"/>
            <a:ext cx="576838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Berlin Sans FB" pitchFamily="34" charset="0"/>
              </a:rPr>
              <a:t>Fejlesztők(</a:t>
            </a:r>
            <a:r>
              <a:rPr lang="hu-HU" sz="2400" dirty="0" err="1">
                <a:latin typeface="Berlin Sans FB" pitchFamily="34" charset="0"/>
              </a:rPr>
              <a:t>Geir</a:t>
            </a:r>
            <a:r>
              <a:rPr lang="hu-HU" sz="2400" dirty="0">
                <a:latin typeface="Berlin Sans FB" pitchFamily="34" charset="0"/>
              </a:rPr>
              <a:t> </a:t>
            </a:r>
            <a:r>
              <a:rPr lang="hu-HU" sz="2400" dirty="0" err="1" smtClean="0">
                <a:latin typeface="Berlin Sans FB" pitchFamily="34" charset="0"/>
              </a:rPr>
              <a:t>Ivarsøy</a:t>
            </a:r>
            <a:r>
              <a:rPr lang="hu-HU" sz="2400" dirty="0">
                <a:latin typeface="Berlin Sans FB" pitchFamily="34" charset="0"/>
              </a:rPr>
              <a:t>,</a:t>
            </a:r>
            <a:r>
              <a:rPr lang="hu-HU" sz="2400" dirty="0" smtClean="0">
                <a:latin typeface="Berlin Sans FB" pitchFamily="34" charset="0"/>
              </a:rPr>
              <a:t>elhunyt)az Opera software cégnél.</a:t>
            </a:r>
          </a:p>
          <a:p>
            <a:pPr marL="0" indent="0">
              <a:buNone/>
            </a:pPr>
            <a:endParaRPr lang="hu-HU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>Egy kisebb csoportban dolgoztak a fejlesztéseken és mára már egy rendkívül népszerű böngészőt hoztak létre!</a:t>
            </a:r>
          </a:p>
          <a:p>
            <a:pPr marL="0" indent="0">
              <a:buNone/>
            </a:pPr>
            <a:r>
              <a:rPr lang="hu-HU" sz="2400" dirty="0" smtClean="0">
                <a:latin typeface="Berlin Sans FB" pitchFamily="34" charset="0"/>
              </a:rPr>
              <a:t/>
            </a:r>
            <a:br>
              <a:rPr lang="hu-HU" sz="2400" dirty="0" smtClean="0">
                <a:latin typeface="Berlin Sans FB" pitchFamily="34" charset="0"/>
              </a:rPr>
            </a:br>
            <a:r>
              <a:rPr lang="hu-HU" dirty="0" smtClean="0">
                <a:latin typeface="Berlin Sans FB" pitchFamily="34" charset="0"/>
              </a:rPr>
              <a:t>Mindketten keményen és szorgalmasan dolgoztak a jövőért és látván sikerült nekik!</a:t>
            </a:r>
            <a:endParaRPr lang="hu-HU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,,A </a:t>
            </a:r>
            <a:r>
              <a:rPr lang="hu-HU" sz="3600" b="1" dirty="0" err="1" smtClean="0">
                <a:solidFill>
                  <a:schemeClr val="bg1"/>
                </a:solidFill>
                <a:latin typeface="Bell MT" panose="02020503060305020303" pitchFamily="18" charset="0"/>
              </a:rPr>
              <a:t>negy</a:t>
            </a:r>
            <a:r>
              <a:rPr lang="hu-HU" sz="36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 kezdet 2000-ig’’</a:t>
            </a:r>
            <a:endParaRPr lang="hu-HU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9552" y="1484784"/>
            <a:ext cx="404018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1994</a:t>
            </a:r>
            <a:r>
              <a:rPr lang="hu-HU" dirty="0" smtClean="0">
                <a:latin typeface="Berlin Sans FB" pitchFamily="34" charset="0"/>
              </a:rPr>
              <a:t>. - 1.0 fejlesztés/kiadás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1995</a:t>
            </a:r>
            <a:r>
              <a:rPr lang="hu-HU" dirty="0" smtClean="0">
                <a:latin typeface="Berlin Sans FB" pitchFamily="34" charset="0"/>
              </a:rPr>
              <a:t>.- 2.0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1996</a:t>
            </a:r>
            <a:r>
              <a:rPr lang="hu-HU" dirty="0" smtClean="0">
                <a:latin typeface="Berlin Sans FB" pitchFamily="34" charset="0"/>
              </a:rPr>
              <a:t>. -2.1 és 2.12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1997</a:t>
            </a:r>
            <a:r>
              <a:rPr lang="hu-HU" dirty="0" smtClean="0">
                <a:latin typeface="Berlin Sans FB" pitchFamily="34" charset="0"/>
              </a:rPr>
              <a:t>. - 3.0  , 3.1 és 3.21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1998</a:t>
            </a:r>
            <a:r>
              <a:rPr lang="hu-HU" dirty="0" smtClean="0">
                <a:latin typeface="Berlin Sans FB" pitchFamily="34" charset="0"/>
              </a:rPr>
              <a:t>. -3.5 , Opera 3.51 és 3.6</a:t>
            </a:r>
            <a:br>
              <a:rPr lang="hu-HU" dirty="0" smtClean="0">
                <a:latin typeface="Berlin Sans FB" pitchFamily="34" charset="0"/>
              </a:rPr>
            </a:b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2000</a:t>
            </a:r>
            <a:r>
              <a:rPr lang="hu-HU" dirty="0" smtClean="0">
                <a:latin typeface="Berlin Sans FB" pitchFamily="34" charset="0"/>
              </a:rPr>
              <a:t>. - 3.62 , 4.0 , 4.1 és 4.2</a:t>
            </a:r>
            <a:endParaRPr lang="hu-HU" dirty="0">
              <a:latin typeface="Berlin Sans FB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Berlin Sans FB" pitchFamily="34" charset="0"/>
              </a:rPr>
              <a:t>     Sok kisebb fejlesztés is volt de a nagyobbakat adták csak ki,a többi próbaverzió volt..</a:t>
            </a:r>
            <a:endParaRPr lang="hu-HU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568</Words>
  <Application>Microsoft Office PowerPoint</Application>
  <PresentationFormat>Diavetítés a képernyőre (4:3 oldalarány)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Opera</vt:lpstr>
      <vt:lpstr>Az operáról..</vt:lpstr>
      <vt:lpstr>A Presto</vt:lpstr>
      <vt:lpstr>Használat</vt:lpstr>
      <vt:lpstr>De honnan is indult ez???</vt:lpstr>
      <vt:lpstr>Jon Stephenson von Tetzchner</vt:lpstr>
      <vt:lpstr>Geir Ivarsøy</vt:lpstr>
      <vt:lpstr>Munkásságuk</vt:lpstr>
      <vt:lpstr>,,A negy kezdet 2000-ig’’</vt:lpstr>
      <vt:lpstr>Szerzett Díjak</vt:lpstr>
      <vt:lpstr>Miért az Opera?</vt:lpstr>
      <vt:lpstr>Mi is az a VPN?</vt:lpstr>
      <vt:lpstr>A vizuális könyvjelzők</vt:lpstr>
      <vt:lpstr>Energiatakarékos böngészés</vt:lpstr>
      <vt:lpstr>Testreszabás</vt:lpstr>
      <vt:lpstr>Mi szerintem a legjobb az operában?!</vt:lpstr>
      <vt:lpstr>Böngészési adatok továbbításának lényege és lehetőségei</vt:lpstr>
      <vt:lpstr>Böngészési adatok átvitele</vt:lpstr>
      <vt:lpstr>Több vélemény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</dc:title>
  <dc:creator>Minta Tanuló</dc:creator>
  <cp:lastModifiedBy>Czuth</cp:lastModifiedBy>
  <cp:revision>29</cp:revision>
  <dcterms:created xsi:type="dcterms:W3CDTF">2017-01-24T12:43:58Z</dcterms:created>
  <dcterms:modified xsi:type="dcterms:W3CDTF">2017-02-20T13:22:59Z</dcterms:modified>
</cp:coreProperties>
</file>