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1" r:id="rId4"/>
    <p:sldId id="268" r:id="rId5"/>
    <p:sldId id="267" r:id="rId6"/>
    <p:sldId id="272" r:id="rId7"/>
    <p:sldId id="259" r:id="rId8"/>
    <p:sldId id="273" r:id="rId9"/>
    <p:sldId id="260" r:id="rId10"/>
    <p:sldId id="274" r:id="rId11"/>
    <p:sldId id="261" r:id="rId12"/>
    <p:sldId id="275" r:id="rId13"/>
    <p:sldId id="276" r:id="rId14"/>
    <p:sldId id="262" r:id="rId15"/>
    <p:sldId id="277" r:id="rId16"/>
    <p:sldId id="263" r:id="rId17"/>
    <p:sldId id="278" r:id="rId18"/>
    <p:sldId id="264" r:id="rId19"/>
    <p:sldId id="279" r:id="rId20"/>
    <p:sldId id="265" r:id="rId21"/>
    <p:sldId id="266" r:id="rId22"/>
    <p:sldId id="281" r:id="rId23"/>
    <p:sldId id="280" r:id="rId24"/>
    <p:sldId id="27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5FF9A"/>
    <a:srgbClr val="33E1E9"/>
    <a:srgbClr val="FF3BE3"/>
    <a:srgbClr val="A80000"/>
    <a:srgbClr val="9999FF"/>
    <a:srgbClr val="9966FF"/>
    <a:srgbClr val="9933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80" autoAdjust="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A9485-3460-47EB-A2B4-A3BAFCBD736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23229-2C6C-4802-BCE8-391214C7F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4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23229-2C6C-4802-BCE8-391214C7F97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ru-R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33E1E9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n>
                  <a:noFill/>
                </a:ln>
                <a:solidFill>
                  <a:srgbClr val="33E1E9"/>
                </a:solidFill>
              </a:defRPr>
            </a:lvl1pPr>
            <a:lvl2pPr marL="457200" indent="0">
              <a:buNone/>
              <a:defRPr>
                <a:ln>
                  <a:noFill/>
                </a:ln>
                <a:solidFill>
                  <a:srgbClr val="33E1E9"/>
                </a:solidFill>
              </a:defRPr>
            </a:lvl2pPr>
            <a:lvl3pPr marL="914400" indent="0">
              <a:buNone/>
              <a:defRPr>
                <a:ln>
                  <a:noFill/>
                </a:ln>
                <a:solidFill>
                  <a:srgbClr val="33E1E9"/>
                </a:solidFill>
              </a:defRPr>
            </a:lvl3pPr>
            <a:lvl4pPr marL="1371600" indent="0">
              <a:buNone/>
              <a:defRPr>
                <a:ln>
                  <a:noFill/>
                </a:ln>
                <a:solidFill>
                  <a:srgbClr val="33E1E9"/>
                </a:solidFill>
              </a:defRPr>
            </a:lvl4pPr>
            <a:lvl5pPr marL="1828800" indent="0">
              <a:buNone/>
              <a:defRPr>
                <a:ln>
                  <a:noFill/>
                </a:ln>
                <a:solidFill>
                  <a:srgbClr val="33E1E9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ru-R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32C2B-ED51-49E1-BED4-BA0BC26E0592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EDA1CF-9B6A-4D44-9BC5-73DBB677C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5524120"/>
            <a:ext cx="7007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ru-R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21495" y="397565"/>
            <a:ext cx="8577469" cy="609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5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quiet.com/en/psucalculat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hyperlink" Target="https://www.pcx.hu/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creative.adobe.com/" TargetMode="External"/><Relationship Id="rId5" Type="http://schemas.openxmlformats.org/officeDocument/2006/relationships/hyperlink" Target="https://www.microsoftstore.com/" TargetMode="External"/><Relationship Id="rId4" Type="http://schemas.openxmlformats.org/officeDocument/2006/relationships/hyperlink" Target="https://edigital.h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xdigitals.info/2013/06/vibor-personalnogo-kompyutera-2013.html" TargetMode="External"/><Relationship Id="rId2" Type="http://schemas.openxmlformats.org/officeDocument/2006/relationships/hyperlink" Target="http://www.bequiet.com/en/psucalcula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tline.ua/" TargetMode="External"/><Relationship Id="rId5" Type="http://schemas.openxmlformats.org/officeDocument/2006/relationships/hyperlink" Target="http://www.videocardbenchmark.net/directCompute.html" TargetMode="External"/><Relationship Id="rId4" Type="http://schemas.openxmlformats.org/officeDocument/2006/relationships/hyperlink" Target="https://www.cpubenchmark.net/singleThread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923191"/>
            <a:ext cx="9144000" cy="951401"/>
          </a:xfrm>
        </p:spPr>
        <p:txBody>
          <a:bodyPr/>
          <a:lstStyle/>
          <a:p>
            <a:r>
              <a:rPr lang="hu-HU" dirty="0">
                <a:solidFill>
                  <a:srgbClr val="33E1E9"/>
                </a:solidFill>
                <a:cs typeface="Times New Roman" panose="02020603050405020304" pitchFamily="18" charset="0"/>
              </a:rPr>
              <a:t>Ilyen számitógépet szeretnék</a:t>
            </a:r>
            <a:endParaRPr lang="ru-RU" dirty="0">
              <a:solidFill>
                <a:srgbClr val="33E1E9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05231"/>
          </a:xfrm>
        </p:spPr>
        <p:txBody>
          <a:bodyPr/>
          <a:lstStyle/>
          <a:p>
            <a:pPr algn="r"/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Készítette: </a:t>
            </a:r>
            <a:r>
              <a:rPr lang="hu-HU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Kobál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Sándor</a:t>
            </a:r>
          </a:p>
          <a:p>
            <a:pPr algn="r"/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Felkészítő tanár: Lőrinc Izolda</a:t>
            </a:r>
          </a:p>
          <a:p>
            <a:pPr algn="r"/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Nagyberegi Református Líceum</a:t>
            </a:r>
          </a:p>
          <a:p>
            <a:pPr algn="r"/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Ukrajna, Kárpátalja, </a:t>
            </a:r>
            <a:r>
              <a:rPr lang="en-US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Nagybereg</a:t>
            </a:r>
            <a:r>
              <a:rPr lang="en-US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, II. </a:t>
            </a:r>
            <a:r>
              <a:rPr lang="en-US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Rákóczi</a:t>
            </a:r>
            <a:r>
              <a:rPr lang="en-US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Ferenc </a:t>
            </a:r>
            <a:r>
              <a:rPr lang="en-US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út</a:t>
            </a:r>
            <a:r>
              <a:rPr lang="en-US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, 80.</a:t>
            </a:r>
            <a:endParaRPr lang="ru-RU" dirty="0">
              <a:solidFill>
                <a:srgbClr val="33E1E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0696" y="2331391"/>
            <a:ext cx="5015160" cy="13702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Kingston HyperX Fury Black </a:t>
            </a:r>
            <a:r>
              <a:rPr lang="hu-HU" sz="3600" dirty="0"/>
              <a:t>2x8 </a:t>
            </a:r>
            <a:r>
              <a:rPr lang="hu-HU" sz="3600" dirty="0" err="1"/>
              <a:t>Gb</a:t>
            </a:r>
            <a:endParaRPr lang="ru-R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6453" y="397566"/>
            <a:ext cx="5117123" cy="3182214"/>
          </a:xfrm>
        </p:spPr>
        <p:txBody>
          <a:bodyPr>
            <a:normAutofit/>
          </a:bodyPr>
          <a:lstStyle/>
          <a:p>
            <a:r>
              <a:rPr lang="hu-HU" dirty="0"/>
              <a:t>Memória típusa: DDR3</a:t>
            </a:r>
            <a:endParaRPr lang="en-US" dirty="0"/>
          </a:p>
          <a:p>
            <a:r>
              <a:rPr lang="hu-HU" dirty="0"/>
              <a:t>Memória kapacitás: 16384 MB</a:t>
            </a:r>
            <a:endParaRPr lang="en-US" dirty="0"/>
          </a:p>
          <a:p>
            <a:r>
              <a:rPr lang="hu-HU" dirty="0"/>
              <a:t>Memória frekvenciája: 1600 MHz</a:t>
            </a:r>
            <a:endParaRPr lang="en-US" dirty="0"/>
          </a:p>
          <a:p>
            <a:r>
              <a:rPr lang="hu-HU" dirty="0"/>
              <a:t>Modulok száma: 2</a:t>
            </a:r>
            <a:endParaRPr lang="en-US" dirty="0"/>
          </a:p>
          <a:p>
            <a:r>
              <a:rPr lang="hu-HU" dirty="0"/>
              <a:t>Időzítés (késleltetés): CL10</a:t>
            </a:r>
            <a:endParaRPr lang="en-US" dirty="0"/>
          </a:p>
          <a:p>
            <a:r>
              <a:rPr lang="hu-HU" dirty="0"/>
              <a:t>Hűtőborda: Igen</a:t>
            </a:r>
            <a:endParaRPr lang="ru-RU" dirty="0"/>
          </a:p>
        </p:txBody>
      </p:sp>
      <p:sp>
        <p:nvSpPr>
          <p:cNvPr id="7" name="Téglalap 6"/>
          <p:cNvSpPr/>
          <p:nvPr/>
        </p:nvSpPr>
        <p:spPr>
          <a:xfrm>
            <a:off x="3036861" y="508959"/>
            <a:ext cx="335994" cy="501516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cs typeface="Calibri Light" panose="020F0302020204030204" pitchFamily="34" charset="0"/>
              </a:rPr>
              <a:t>DDR3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4429" y="2331390"/>
            <a:ext cx="5015160" cy="137029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812014" y="508958"/>
            <a:ext cx="335994" cy="501516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cs typeface="Calibri Light" panose="020F0302020204030204" pitchFamily="34" charset="0"/>
              </a:rPr>
              <a:t>DDR3</a:t>
            </a:r>
          </a:p>
        </p:txBody>
      </p:sp>
    </p:spTree>
    <p:extLst>
      <p:ext uri="{BB962C8B-B14F-4D97-AF65-F5344CB8AC3E}">
        <p14:creationId xmlns:p14="http://schemas.microsoft.com/office/powerpoint/2010/main" val="10447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7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1" dur="1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A</a:t>
            </a:r>
            <a:r>
              <a:rPr lang="hu-HU" dirty="0">
                <a:solidFill>
                  <a:srgbClr val="33E1E9"/>
                </a:solidFill>
                <a:cs typeface="Times New Roman" panose="02020603050405020304" pitchFamily="18" charset="0"/>
              </a:rPr>
              <a:t>dattározók</a:t>
            </a:r>
            <a:endParaRPr lang="ru-RU" dirty="0">
              <a:solidFill>
                <a:srgbClr val="33E1E9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1495" y="397565"/>
            <a:ext cx="8577469" cy="5436706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+mj-lt"/>
                <a:cs typeface="Times New Roman" panose="02020603050405020304" pitchFamily="18" charset="0"/>
              </a:rPr>
              <a:t>Manapság felmerül a kérdés, hogy milyen típusú adattározót válaszunk. Egy olcsóbb és nagyobb tárhellyel rendelkező HDD-t, vagy egy drágább, kisebb kapacitású, de 10-szer gyorsabb SSD-t? Korszerű megoldásnak számít az, ha mindkettőt egyszerre alkalmazzuk. A videóvágáshoz is ez a módszer lesz a legjobb. A gyártó kiválasztása itt nagyon fontos, hiszen az adatainkról van szó, és azok biztonságáról. A HDD-k esetén ez a már rég ismert WD (Western Digital), az SSD-k közül pedig a Samsung. Választottam tehát egy Samsung 250GB EVO 850 M.2 MZ-N5E250BW SSD a rendszer és azon adatok számára, amelyek folyamatos használatban vannak, és egy WD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Blue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3,5" 1TB - WD10EZRZ HDD-t a szükséges, de már nem annyira aktív használatban lévő adatoknak.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24120"/>
            <a:ext cx="9267092" cy="1325563"/>
          </a:xfrm>
        </p:spPr>
        <p:txBody>
          <a:bodyPr>
            <a:normAutofit/>
          </a:bodyPr>
          <a:lstStyle/>
          <a:p>
            <a:r>
              <a:rPr lang="pt-BR" dirty="0"/>
              <a:t>Samsung EVO 850 M.2 MZ-N5E250BW 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9008" y="397566"/>
            <a:ext cx="6349956" cy="2189992"/>
          </a:xfrm>
        </p:spPr>
        <p:txBody>
          <a:bodyPr>
            <a:normAutofit/>
          </a:bodyPr>
          <a:lstStyle/>
          <a:p>
            <a:r>
              <a:rPr lang="en-US" dirty="0" err="1"/>
              <a:t>Csatolófelület</a:t>
            </a:r>
            <a:r>
              <a:rPr lang="en-US" dirty="0"/>
              <a:t>: M.2 SATA</a:t>
            </a:r>
          </a:p>
          <a:p>
            <a:r>
              <a:rPr lang="en-US" dirty="0" err="1"/>
              <a:t>Kapacitás</a:t>
            </a:r>
            <a:r>
              <a:rPr lang="en-US" dirty="0"/>
              <a:t> (GB): 250</a:t>
            </a:r>
          </a:p>
          <a:p>
            <a:r>
              <a:rPr lang="en-US" dirty="0" err="1"/>
              <a:t>Adatolvasási</a:t>
            </a:r>
            <a:r>
              <a:rPr lang="en-US" dirty="0"/>
              <a:t> </a:t>
            </a:r>
            <a:r>
              <a:rPr lang="en-US" dirty="0" err="1"/>
              <a:t>sebesség</a:t>
            </a:r>
            <a:r>
              <a:rPr lang="en-US" dirty="0"/>
              <a:t> (MB/s): 540</a:t>
            </a:r>
          </a:p>
          <a:p>
            <a:r>
              <a:rPr lang="en-US" dirty="0" err="1"/>
              <a:t>Adatírási</a:t>
            </a:r>
            <a:r>
              <a:rPr lang="en-US" dirty="0"/>
              <a:t> </a:t>
            </a:r>
            <a:r>
              <a:rPr lang="en-US" dirty="0" err="1"/>
              <a:t>sebesség</a:t>
            </a:r>
            <a:r>
              <a:rPr lang="en-US" dirty="0"/>
              <a:t> (MB/s): 520</a:t>
            </a:r>
            <a:endParaRPr lang="ru-R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61" y="2857500"/>
            <a:ext cx="7683693" cy="211147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994528" y="2857501"/>
            <a:ext cx="465666" cy="21114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cs typeface="Calibri Light" panose="020F0302020204030204" pitchFamily="34" charset="0"/>
              </a:rPr>
              <a:t>M.2 SATA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584" y="3669240"/>
            <a:ext cx="48895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1.85185E-6 L 0.86445 0.00556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16" y="2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Csoportba foglalás 28"/>
          <p:cNvGrpSpPr/>
          <p:nvPr/>
        </p:nvGrpSpPr>
        <p:grpSpPr>
          <a:xfrm>
            <a:off x="6908555" y="4424192"/>
            <a:ext cx="6166188" cy="846612"/>
            <a:chOff x="7280030" y="4398532"/>
            <a:chExt cx="6166188" cy="846612"/>
          </a:xfrm>
        </p:grpSpPr>
        <p:grpSp>
          <p:nvGrpSpPr>
            <p:cNvPr id="28" name="Csoportba foglalás 27"/>
            <p:cNvGrpSpPr/>
            <p:nvPr/>
          </p:nvGrpSpPr>
          <p:grpSpPr>
            <a:xfrm>
              <a:off x="8115300" y="4756339"/>
              <a:ext cx="5330918" cy="130998"/>
              <a:chOff x="8115301" y="4836584"/>
              <a:chExt cx="2604840" cy="130998"/>
            </a:xfrm>
          </p:grpSpPr>
          <p:cxnSp>
            <p:nvCxnSpPr>
              <p:cNvPr id="23" name="Egyenes összekötő 22"/>
              <p:cNvCxnSpPr>
                <a:cxnSpLocks/>
              </p:cNvCxnSpPr>
              <p:nvPr/>
            </p:nvCxnSpPr>
            <p:spPr>
              <a:xfrm flipH="1" flipV="1">
                <a:off x="8115301" y="4836584"/>
                <a:ext cx="2604840" cy="8467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gyenes összekötő 24"/>
              <p:cNvCxnSpPr>
                <a:cxnSpLocks/>
              </p:cNvCxnSpPr>
              <p:nvPr/>
            </p:nvCxnSpPr>
            <p:spPr>
              <a:xfrm flipH="1" flipV="1">
                <a:off x="8115301" y="4922777"/>
                <a:ext cx="2604840" cy="8467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>
                <a:cxnSpLocks/>
              </p:cNvCxnSpPr>
              <p:nvPr/>
            </p:nvCxnSpPr>
            <p:spPr>
              <a:xfrm flipH="1" flipV="1">
                <a:off x="8115301" y="4882984"/>
                <a:ext cx="2604840" cy="846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>
                <a:cxnSpLocks/>
              </p:cNvCxnSpPr>
              <p:nvPr/>
            </p:nvCxnSpPr>
            <p:spPr>
              <a:xfrm flipH="1" flipV="1">
                <a:off x="8115301" y="4959115"/>
                <a:ext cx="2604840" cy="846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églalap 20"/>
            <p:cNvSpPr/>
            <p:nvPr/>
          </p:nvSpPr>
          <p:spPr>
            <a:xfrm>
              <a:off x="7864241" y="4486454"/>
              <a:ext cx="314213" cy="6824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280030" y="4398532"/>
              <a:ext cx="730143" cy="8466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solidFill>
                    <a:schemeClr val="bg1">
                      <a:lumMod val="50000"/>
                    </a:schemeClr>
                  </a:solidFill>
                  <a:latin typeface="Tw Cen MT Condensed" panose="020B0606020104020203" pitchFamily="34" charset="0"/>
                </a:rPr>
                <a:t>Táp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6908555" y="3868230"/>
            <a:ext cx="6166188" cy="492369"/>
            <a:chOff x="7280030" y="3862203"/>
            <a:chExt cx="6166188" cy="492369"/>
          </a:xfrm>
        </p:grpSpPr>
        <p:sp>
          <p:nvSpPr>
            <p:cNvPr id="8" name="Téglalap 7"/>
            <p:cNvSpPr/>
            <p:nvPr/>
          </p:nvSpPr>
          <p:spPr>
            <a:xfrm>
              <a:off x="7994065" y="4016069"/>
              <a:ext cx="5452153" cy="16705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7280030" y="3862203"/>
              <a:ext cx="898423" cy="492369"/>
              <a:chOff x="7156938" y="3358662"/>
              <a:chExt cx="730144" cy="492369"/>
            </a:xfrm>
          </p:grpSpPr>
          <p:sp>
            <p:nvSpPr>
              <p:cNvPr id="6" name="Téglalap 5"/>
              <p:cNvSpPr/>
              <p:nvPr/>
            </p:nvSpPr>
            <p:spPr>
              <a:xfrm>
                <a:off x="7631723" y="3429001"/>
                <a:ext cx="255359" cy="3341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églalap 3"/>
              <p:cNvSpPr/>
              <p:nvPr/>
            </p:nvSpPr>
            <p:spPr>
              <a:xfrm>
                <a:off x="7156938" y="3358662"/>
                <a:ext cx="580293" cy="4923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w Cen MT Condensed" panose="020B0606020104020203" pitchFamily="34" charset="0"/>
                  </a:rPr>
                  <a:t>SATA3</a:t>
                </a:r>
                <a:endPara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WD Blue 3,5 1TB WD10EZRZ 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80031" y="397566"/>
            <a:ext cx="4318933" cy="3110565"/>
          </a:xfrm>
        </p:spPr>
        <p:txBody>
          <a:bodyPr/>
          <a:lstStyle/>
          <a:p>
            <a:r>
              <a:rPr lang="en-US" dirty="0"/>
              <a:t>Modell: WD10EZRZ</a:t>
            </a:r>
          </a:p>
          <a:p>
            <a:r>
              <a:rPr lang="en-US" dirty="0" err="1"/>
              <a:t>Csatolófelület</a:t>
            </a:r>
            <a:r>
              <a:rPr lang="en-US" dirty="0"/>
              <a:t>: SATA 6 Gb/s</a:t>
            </a:r>
          </a:p>
          <a:p>
            <a:r>
              <a:rPr lang="en-US" dirty="0" err="1"/>
              <a:t>Formátum</a:t>
            </a:r>
            <a:r>
              <a:rPr lang="en-US" dirty="0"/>
              <a:t>: 3.5"</a:t>
            </a:r>
          </a:p>
          <a:p>
            <a:r>
              <a:rPr lang="en-US" dirty="0" err="1"/>
              <a:t>Sebesség</a:t>
            </a:r>
            <a:r>
              <a:rPr lang="en-US" dirty="0"/>
              <a:t>: 5400 rpm</a:t>
            </a:r>
          </a:p>
          <a:p>
            <a:r>
              <a:rPr lang="en-US" dirty="0" err="1"/>
              <a:t>Kapacitás</a:t>
            </a:r>
            <a:r>
              <a:rPr lang="en-US" dirty="0"/>
              <a:t>: 1 TB</a:t>
            </a:r>
          </a:p>
          <a:p>
            <a:r>
              <a:rPr lang="en-US" dirty="0"/>
              <a:t>Cache </a:t>
            </a:r>
            <a:r>
              <a:rPr lang="en-US" dirty="0" err="1"/>
              <a:t>méret</a:t>
            </a:r>
            <a:r>
              <a:rPr lang="en-US" dirty="0"/>
              <a:t>: 64 MB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3835" y="1690868"/>
            <a:ext cx="3142129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Tápegység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+mj-lt"/>
                <a:cs typeface="Times New Roman" panose="02020603050405020304" pitchFamily="18" charset="0"/>
              </a:rPr>
              <a:t>A tápegység határozza meg a számítógép stabil és biztonságos működését. Ezért ennek kiválasztásakor figyelmesnek kell lennünk. A két legfőbb tényezője a teljesítmény és a csatlakozók típusa és mennyisége. A számítógép teljesítménye a táp teljesítményének 50-80%-a kell, hogy legyen, amit speciális teljesítmény számológépekkel ki lehet számolni (pl. </a:t>
            </a:r>
            <a:r>
              <a:rPr lang="hu-HU" u="sng" dirty="0">
                <a:latin typeface="+mj-lt"/>
                <a:cs typeface="Times New Roman" panose="02020603050405020304" pitchFamily="18" charset="0"/>
                <a:hlinkClick r:id="rId2"/>
              </a:rPr>
              <a:t>http://www.bequiet.com/en/psucalculator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). A csatlakoztatók típusát és mennyiségét pedig más összetevők leírásában találhatjuk meg. Ezek alapján a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Xilence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500W Performance C XP500.R6 XN042 modellt választottam.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24120"/>
            <a:ext cx="11345333" cy="1325563"/>
          </a:xfrm>
        </p:spPr>
        <p:txBody>
          <a:bodyPr/>
          <a:lstStyle/>
          <a:p>
            <a:r>
              <a:rPr lang="en-US" dirty="0" err="1">
                <a:cs typeface="Times New Roman" panose="02020603050405020304" pitchFamily="18" charset="0"/>
              </a:rPr>
              <a:t>Xilence</a:t>
            </a:r>
            <a:r>
              <a:rPr lang="en-US" dirty="0">
                <a:cs typeface="Times New Roman" panose="02020603050405020304" pitchFamily="18" charset="0"/>
              </a:rPr>
              <a:t> 500W Performance C XP500.R6 XN042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1066" y="237065"/>
            <a:ext cx="7239002" cy="2937935"/>
          </a:xfrm>
        </p:spPr>
        <p:txBody>
          <a:bodyPr numCol="2">
            <a:normAutofit/>
          </a:bodyPr>
          <a:lstStyle/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Formátum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ATX 2.3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6 pin VGA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csatlakozó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Nincs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8 pin VGA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csatlakozó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1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PFC: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Aktív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Szélesség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(mm):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Nincs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adat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Hatásfok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(%): 82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CPU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csatlakozó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4+4 pin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20/24 pin ATX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csatlakozó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1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SATA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csatlakozó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4</a:t>
            </a:r>
          </a:p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Teljesítmény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(W): 500</a:t>
            </a:r>
          </a:p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Ventilátor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méret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(cm): 12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4 pin Molex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csatlakozó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: 2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133" y="3245755"/>
            <a:ext cx="6773333" cy="22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Hűtés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+mj-lt"/>
                <a:cs typeface="Times New Roman" panose="02020603050405020304" pitchFamily="18" charset="0"/>
              </a:rPr>
              <a:t>Mivel eleve rendszerhűtéssel rendelkező számítógép házat szerencsésebb vásárolni, mint ürest, ezért ezzel csak akkor kell foglalkoznunk, ha a másik lehetőséget válaszuk. Viszont gondoskodnunk kell a processzor hűtéséről. Itt azt kell figyelnünk, hogy a hűtő berendezés valamivel nagyobb hőt szállítson el a CPU-ról, mint annak a TDP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13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-je. A második tényező, amit figyelembe kell vennünk, a zajszint. Ez nem is annyira technikai, mint kényelmi tényező, hisz nem mindenkinek kellemes, ha a gépe úgy zúg, mint egy méhkas. Választásom ezért esett az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Arctic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Alpine 11 Plus processzor hűtőre.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Arctic Alpine 11 Plus 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5334" y="715055"/>
            <a:ext cx="5537200" cy="4809065"/>
          </a:xfrm>
        </p:spPr>
        <p:txBody>
          <a:bodyPr>
            <a:normAutofit/>
          </a:bodyPr>
          <a:lstStyle/>
          <a:p>
            <a:r>
              <a:rPr lang="en-US" dirty="0" err="1"/>
              <a:t>Ventilátor</a:t>
            </a:r>
            <a:r>
              <a:rPr lang="en-US" dirty="0"/>
              <a:t> </a:t>
            </a:r>
            <a:r>
              <a:rPr lang="en-US" dirty="0" err="1"/>
              <a:t>fordulatszám</a:t>
            </a:r>
            <a:r>
              <a:rPr lang="en-US" dirty="0"/>
              <a:t> (rpm): 2000</a:t>
            </a:r>
          </a:p>
          <a:p>
            <a:r>
              <a:rPr lang="en-US" dirty="0" err="1"/>
              <a:t>Magasság</a:t>
            </a:r>
            <a:r>
              <a:rPr lang="en-US" dirty="0"/>
              <a:t> (mm): 70</a:t>
            </a:r>
          </a:p>
          <a:p>
            <a:r>
              <a:rPr lang="en-US" dirty="0" err="1"/>
              <a:t>Mélység</a:t>
            </a:r>
            <a:r>
              <a:rPr lang="en-US" dirty="0"/>
              <a:t> (mm): 95</a:t>
            </a:r>
          </a:p>
          <a:p>
            <a:r>
              <a:rPr lang="en-US" dirty="0" err="1"/>
              <a:t>Szélesség</a:t>
            </a:r>
            <a:r>
              <a:rPr lang="en-US" dirty="0"/>
              <a:t> (mm): 98</a:t>
            </a:r>
          </a:p>
          <a:p>
            <a:r>
              <a:rPr lang="en-US" dirty="0" err="1"/>
              <a:t>Ventilátor</a:t>
            </a:r>
            <a:r>
              <a:rPr lang="en-US" dirty="0"/>
              <a:t> </a:t>
            </a:r>
            <a:r>
              <a:rPr lang="en-US" dirty="0" err="1"/>
              <a:t>átmérő</a:t>
            </a:r>
            <a:r>
              <a:rPr lang="en-US" dirty="0"/>
              <a:t> (mm): 92</a:t>
            </a:r>
          </a:p>
          <a:p>
            <a:r>
              <a:rPr lang="en-US" dirty="0" err="1"/>
              <a:t>Processzor</a:t>
            </a:r>
            <a:r>
              <a:rPr lang="en-US" dirty="0"/>
              <a:t> </a:t>
            </a:r>
            <a:r>
              <a:rPr lang="en-US" dirty="0" err="1"/>
              <a:t>foglalat</a:t>
            </a:r>
            <a:r>
              <a:rPr lang="en-US" dirty="0"/>
              <a:t>: Intel 1151</a:t>
            </a:r>
          </a:p>
          <a:p>
            <a:r>
              <a:rPr lang="en-US" dirty="0" err="1"/>
              <a:t>Zajszint</a:t>
            </a:r>
            <a:r>
              <a:rPr lang="en-US" dirty="0"/>
              <a:t> (dB): 27.5</a:t>
            </a:r>
          </a:p>
          <a:p>
            <a:r>
              <a:rPr lang="en-US" dirty="0" err="1"/>
              <a:t>Ventilátor</a:t>
            </a:r>
            <a:r>
              <a:rPr lang="en-US" dirty="0"/>
              <a:t> </a:t>
            </a:r>
            <a:r>
              <a:rPr lang="en-US" dirty="0" err="1"/>
              <a:t>csatlakozó</a:t>
            </a:r>
            <a:r>
              <a:rPr lang="en-US" dirty="0"/>
              <a:t> (pin): 4</a:t>
            </a:r>
          </a:p>
          <a:p>
            <a:r>
              <a:rPr lang="hu-HU" dirty="0"/>
              <a:t>Max processzor TDP: 100W</a:t>
            </a:r>
            <a:endParaRPr lang="ru-R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45" y="1557867"/>
            <a:ext cx="3672503" cy="33744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899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Számítógép ház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1495" y="397565"/>
            <a:ext cx="8577469" cy="5367131"/>
          </a:xfrm>
        </p:spPr>
        <p:txBody>
          <a:bodyPr/>
          <a:lstStyle/>
          <a:p>
            <a:r>
              <a:rPr lang="hu-HU" sz="3200" dirty="0">
                <a:latin typeface="+mj-lt"/>
                <a:cs typeface="Times New Roman" panose="02020603050405020304" pitchFamily="18" charset="0"/>
              </a:rPr>
              <a:t>Nem nevezném a számítógép legjelentéktelenebb elemének, hisz nem egészen az. De főleg kényelmi és esztétikai célokra szolgál. Tehát itt már a maradék összegből figyeltem, hogy mi lenne a legkedvezőbb megoldás, ami hűtéssel is rendelkezik, amiben nincs táp, mert a házba beépített tápok általában hamar használhatatlanná válnak. Igy én egy XDL Happy-31B házat választottam.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XDL Happy-31B 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66000" y="397565"/>
            <a:ext cx="4232964" cy="5126555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HDD hely: 6</a:t>
            </a:r>
          </a:p>
          <a:p>
            <a:r>
              <a:rPr lang="hu-HU" dirty="0" err="1"/>
              <a:t>Audio</a:t>
            </a:r>
            <a:r>
              <a:rPr lang="hu-HU" dirty="0"/>
              <a:t> csatlakozók: Van</a:t>
            </a:r>
          </a:p>
          <a:p>
            <a:r>
              <a:rPr lang="hu-HU" dirty="0"/>
              <a:t>Magasság (mm): 422</a:t>
            </a:r>
          </a:p>
          <a:p>
            <a:r>
              <a:rPr lang="hu-HU" dirty="0"/>
              <a:t>Mélység (mm): 433</a:t>
            </a:r>
          </a:p>
          <a:p>
            <a:r>
              <a:rPr lang="hu-HU" dirty="0"/>
              <a:t>Szélesség (mm): 187</a:t>
            </a:r>
          </a:p>
          <a:p>
            <a:r>
              <a:rPr lang="hu-HU" dirty="0"/>
              <a:t>USB 3.0 csatlakozó: Nincs</a:t>
            </a:r>
          </a:p>
          <a:p>
            <a:r>
              <a:rPr lang="hu-HU" dirty="0"/>
              <a:t>Szín: Fekete</a:t>
            </a:r>
          </a:p>
          <a:p>
            <a:r>
              <a:rPr lang="hu-HU" dirty="0"/>
              <a:t>USB 2.0 csatlakozó: 2</a:t>
            </a:r>
          </a:p>
          <a:p>
            <a:r>
              <a:rPr lang="hu-HU" dirty="0"/>
              <a:t>Bővítőhelyek száma: 7</a:t>
            </a:r>
          </a:p>
          <a:p>
            <a:r>
              <a:rPr lang="hu-HU" dirty="0"/>
              <a:t>Beépíthető VGA hossz (mm): 250</a:t>
            </a:r>
          </a:p>
          <a:p>
            <a:r>
              <a:rPr lang="hu-HU" dirty="0"/>
              <a:t>Beépíthető processzor hűtő magasság (mm): 140</a:t>
            </a:r>
          </a:p>
          <a:p>
            <a:r>
              <a:rPr lang="hu-HU" dirty="0"/>
              <a:t>Táp elhelyezés: Felső</a:t>
            </a:r>
          </a:p>
          <a:p>
            <a:r>
              <a:rPr lang="hu-HU" dirty="0"/>
              <a:t>Beépített ventilátorok száma: 1</a:t>
            </a:r>
          </a:p>
          <a:p>
            <a:r>
              <a:rPr lang="hu-HU" dirty="0"/>
              <a:t>Alaplap típus: ATX, Micro-ATX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398" y="266736"/>
            <a:ext cx="3216936" cy="54724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038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Processzor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altLang="ru-RU" dirty="0">
                <a:latin typeface="+mj-lt"/>
                <a:cs typeface="Times New Roman" panose="02020603050405020304" pitchFamily="18" charset="0"/>
              </a:rPr>
              <a:t>Először is kiválasztjuk, milyen processzorral</a:t>
            </a:r>
            <a:r>
              <a:rPr lang="hu-HU" altLang="ru-R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1</a:t>
            </a:r>
            <a:r>
              <a:rPr lang="hu-HU" altLang="ru-RU" dirty="0">
                <a:latin typeface="+mj-lt"/>
                <a:cs typeface="Times New Roman" panose="02020603050405020304" pitchFamily="18" charset="0"/>
              </a:rPr>
              <a:t> szeretnénk dolgozni, videószerkesztésre mindenképpen egy nagy teljesítményű központi elemre lesz szükségünk. A világon mindenhol elismert, hogy az AMD processzorok sokkal olcsóbbak az Intel által gyártottoknál, de azt is tudnunk kell, hogy 2 ugyanolyan teljesítményű </a:t>
            </a:r>
            <a:r>
              <a:rPr lang="hu-HU" altLang="ru-RU" dirty="0" err="1">
                <a:latin typeface="+mj-lt"/>
                <a:cs typeface="Times New Roman" panose="02020603050405020304" pitchFamily="18" charset="0"/>
              </a:rPr>
              <a:t>csip</a:t>
            </a:r>
            <a:r>
              <a:rPr lang="hu-HU" altLang="ru-RU" dirty="0">
                <a:latin typeface="+mj-lt"/>
                <a:cs typeface="Times New Roman" panose="02020603050405020304" pitchFamily="18" charset="0"/>
              </a:rPr>
              <a:t> közül az AMD szinte 3-szor forróbb. Igy szerencsésebb az Intelnél maradnunk.  Legjobb esetben egy Intel i7-6700k processzort választanék, de ennek az első negatívuma az, hogy minimum 91W hőelnyelő hűtőrendszerre lenne szükségünk, és mivel az ára is kiteszi a rendelkezésünkre álló összeg 1/3-át, igy keresnünk kell egy olcsóbbat, és egy „hidegebbet” is. Ezért a benchmarkok</a:t>
            </a:r>
            <a:r>
              <a:rPr lang="hu-HU" altLang="ru-R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2</a:t>
            </a:r>
            <a:r>
              <a:rPr lang="hu-HU" altLang="ru-RU" dirty="0">
                <a:latin typeface="+mj-lt"/>
                <a:cs typeface="Times New Roman" panose="02020603050405020304" pitchFamily="18" charset="0"/>
              </a:rPr>
              <a:t> alapján megfigyelhetjük, hogy a hasonló verziójú Intel i5-6600 valamivel kisebb teljesítményű, de jelentősen elérhetőbb árban van.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41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Szoftver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Szoftver terén első sorban egy operációs rendszerre gondolunk. Ezek közül a leghíresebbek a Linux, Windows és a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macOS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. Az utóbbit nem is vizsgáljuk, hisz ez csak az Apple termékeken elérhető. A Linux jóval olcsóbb a Windowsnál, de sok alkalmazás nem érhető itt el. Tehát a legkedvezőbb a Microsoft Windows a megszokottság, és a kompatibilitás alapján. 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Minden képen szükségünk van még egy irodai szoftver csomagra. Itt egy kicsivel nagyobb választási lehetőségünk van. A leghíresebb a Microsoft Office, de tudjuk azt is, hogy ennek megvan az ára is. Annak érdekében pedig, hogy a számitógép hardware-e a lehető legjobb legyen, most le kell mondanunk a felhasználói kényelemről. Ezen kívül meg nem irodai számitógépet állítunk össze, az átlagos dokumentum megnyitásra és szerkesztésre bőven megelégedhetünk egy ingyenes csomaggal. Ezek közül 2 kiemelkedő termék van. Az első a WPS Office, kellemes felhasználói környezettel rendelkezik, de nem érhető el magyar nyelven. A második lehetőség az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Apache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 OpenOffice, aminek a dizájnja nem biztos, hogy a legkorszerűbb, de ez az anyanyelvünken is használható.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Maradt egy videószerkesztő program. Mivel a Windows operációs rendszert választottuk, ezért elég sok lehetőség nyílik előttünk. De itt talán maradjunk a legjobban ismert Adobe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Premiere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 Pro-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nál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, ami sok videószerkesztő kedvence.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728" y="249387"/>
            <a:ext cx="1216663" cy="13338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604" y="5524120"/>
            <a:ext cx="1144893" cy="11448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9" y="2332048"/>
            <a:ext cx="1257589" cy="12575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96" y="4707468"/>
            <a:ext cx="1227666" cy="122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Összegzés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0800" y="397565"/>
            <a:ext cx="9397999" cy="6092687"/>
          </a:xfrm>
        </p:spPr>
        <p:txBody>
          <a:bodyPr/>
          <a:lstStyle/>
          <a:p>
            <a:r>
              <a:rPr lang="hu-HU" dirty="0">
                <a:latin typeface="+mj-lt"/>
                <a:cs typeface="Times New Roman" panose="02020603050405020304" pitchFamily="18" charset="0"/>
              </a:rPr>
              <a:t>Egyértelműen az összetevőket úgy válogattam össze, hogy a lehető legjobban kihasználjam a rendelkezésemre álló pénzösszeget. Az alábbi táblázatban megtalálhatjuk a termék-ár összefüggését, az összárat, és a maradékot. A termékek árát a </a:t>
            </a:r>
            <a:r>
              <a:rPr lang="hu-HU" dirty="0">
                <a:latin typeface="+mj-lt"/>
                <a:cs typeface="Times New Roman" panose="02020603050405020304" pitchFamily="18" charset="0"/>
                <a:hlinkClick r:id="rId3"/>
              </a:rPr>
              <a:t>https://www.pcx.hu/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+mj-lt"/>
                <a:cs typeface="Times New Roman" panose="02020603050405020304" pitchFamily="18" charset="0"/>
                <a:hlinkClick r:id="rId4"/>
              </a:rPr>
              <a:t>https://edigital.hu/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+mj-lt"/>
                <a:cs typeface="Times New Roman" panose="02020603050405020304" pitchFamily="18" charset="0"/>
                <a:hlinkClick r:id="rId5"/>
              </a:rPr>
              <a:t>https://www.microsoftstore.com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hu-HU" dirty="0">
                <a:latin typeface="+mj-lt"/>
                <a:cs typeface="Times New Roman" panose="02020603050405020304" pitchFamily="18" charset="0"/>
                <a:hlinkClick r:id="rId6"/>
              </a:rPr>
              <a:t>https://creative.adobe.com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oldalakon kerestem meg. De az árak bármikor megváltozhatnak.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76104"/>
              </p:ext>
            </p:extLst>
          </p:nvPr>
        </p:nvGraphicFramePr>
        <p:xfrm>
          <a:off x="3190829" y="3169833"/>
          <a:ext cx="8019038" cy="332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7" imgW="6202609" imgH="2568144" progId="Excel.Sheet.12">
                  <p:embed/>
                </p:oleObj>
              </mc:Choice>
              <mc:Fallback>
                <p:oleObj name="Worksheet" r:id="rId7" imgW="6202609" imgH="2568144" progId="Excel.Sheet.12">
                  <p:embed/>
                  <p:pic>
                    <p:nvPicPr>
                      <p:cNvPr id="5" name="Objektum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0829" y="3169833"/>
                        <a:ext cx="8019038" cy="3320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3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Befejezésképen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anose="020F0502020204030204" pitchFamily="34" charset="0"/>
              <a:buChar char="?"/>
            </a:pPr>
            <a:r>
              <a:rPr lang="hu-HU" dirty="0"/>
              <a:t>Mi határozza meg a számítógép biztonságos működését?</a:t>
            </a:r>
          </a:p>
          <a:p>
            <a:pPr marL="457200" indent="-457200">
              <a:buFont typeface="Calibri" panose="020F0502020204030204" pitchFamily="34" charset="0"/>
              <a:buChar char="?"/>
            </a:pPr>
            <a:r>
              <a:rPr lang="hu-HU" dirty="0"/>
              <a:t>Mi a benchmark?</a:t>
            </a:r>
          </a:p>
          <a:p>
            <a:pPr marL="457200" indent="-457200">
              <a:buFont typeface="Calibri" panose="020F0502020204030204" pitchFamily="34" charset="0"/>
              <a:buChar char="?"/>
            </a:pPr>
            <a:r>
              <a:rPr lang="hu-HU" dirty="0"/>
              <a:t>Mi alapján választunk processzort?</a:t>
            </a:r>
          </a:p>
          <a:p>
            <a:pPr marL="457200" indent="-457200">
              <a:buFont typeface="Calibri" panose="020F0502020204030204" pitchFamily="34" charset="0"/>
              <a:buChar char="?"/>
            </a:pPr>
            <a:r>
              <a:rPr lang="hu-HU" dirty="0"/>
              <a:t>Hogy határozzuk meg a memória adatátviteli sebességét?</a:t>
            </a:r>
          </a:p>
          <a:p>
            <a:pPr marL="457200" indent="-457200">
              <a:buFont typeface="Calibri" panose="020F0502020204030204" pitchFamily="34" charset="0"/>
              <a:buChar char="?"/>
            </a:pPr>
            <a:r>
              <a:rPr lang="hu-HU" dirty="0"/>
              <a:t>Milyen adattározók vannak, mi a köztük lévő különbség?</a:t>
            </a:r>
          </a:p>
          <a:p>
            <a:pPr marL="457200" indent="-457200">
              <a:buFont typeface="Calibri" panose="020F0502020204030204" pitchFamily="34" charset="0"/>
              <a:buChar char="?"/>
            </a:pPr>
            <a:r>
              <a:rPr lang="hu-HU" dirty="0"/>
              <a:t>Mit jelent az </a:t>
            </a:r>
            <a:r>
              <a:rPr lang="hu-HU" dirty="0" err="1"/>
              <a:t>overclocking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91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Felhasznált források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71057" y="397565"/>
            <a:ext cx="9127907" cy="6092687"/>
          </a:xfrm>
        </p:spPr>
        <p:txBody>
          <a:bodyPr/>
          <a:lstStyle/>
          <a:p>
            <a:r>
              <a:rPr lang="hu-HU" u="sng" dirty="0">
                <a:hlinkClick r:id="rId2"/>
              </a:rPr>
              <a:t>http://www.bequiet.com/en/psucalculator</a:t>
            </a:r>
            <a:endParaRPr lang="ru-RU" dirty="0"/>
          </a:p>
          <a:p>
            <a:r>
              <a:rPr lang="hu-HU" u="sng" dirty="0">
                <a:hlinkClick r:id="rId3"/>
              </a:rPr>
              <a:t>http://www.dxdigitals.info/2013/06/vibor-personalnogo-kompyutera-2013.html</a:t>
            </a:r>
            <a:endParaRPr lang="ru-RU" dirty="0"/>
          </a:p>
          <a:p>
            <a:r>
              <a:rPr lang="hu-HU" u="sng" dirty="0">
                <a:hlinkClick r:id="rId4"/>
              </a:rPr>
              <a:t>https://www.cpubenchmark.net/singleThread.html</a:t>
            </a:r>
            <a:endParaRPr lang="ru-RU" dirty="0"/>
          </a:p>
          <a:p>
            <a:r>
              <a:rPr lang="hu-HU" u="sng" dirty="0">
                <a:hlinkClick r:id="rId5"/>
              </a:rPr>
              <a:t>http://www.videocardbenchmark.net/directCompute.html</a:t>
            </a:r>
            <a:endParaRPr lang="ru-RU" dirty="0"/>
          </a:p>
          <a:p>
            <a:r>
              <a:rPr lang="hu-HU" u="sng" dirty="0">
                <a:hlinkClick r:id="rId6"/>
              </a:rPr>
              <a:t>http://hotline.ua</a:t>
            </a:r>
            <a:endParaRPr lang="hu-HU" u="sng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7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Fogalom magyarázat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1495" y="397566"/>
            <a:ext cx="8577469" cy="5466904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CPU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Unit) – központi feldolgozóegység, más néven processzor, a számítógép központi eleme, amely a számításokat és az utasítások végrehajtását kezeli.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Benchmarking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olyan elemzési és tervezési eszköz, ami lehetővé teszi a vállalat ill. termék összehasonlítását a versenytársak legjobbjaival.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Alaplap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számítógép központi vagy elsődleges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ármköri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lapkája.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Processzorfoglalat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számítógép alaplapján található csatlakoztató, amibe a processzor csatlakozik.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Chipset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integrált áramkörök és chipek egy csoportja, mely a számítógép különböző elemei között teremt kapcsolatot és biztosítja azok összehangolt munkáját.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Overclicking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olyan számítógépes módosítások bevezetése, amelyek során egyes elemek órajele meg emelkedik és ezáltal nagyobb teljesítményre tesznek szert.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SSD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Drive) – félvezetős memóriát használó adattároló eszköz.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HDD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Drive) – merevlemez, egy számítástechnikai adattároló berendezés. Az adatokat ez mágnesezhető réteggel bevont, forgó lemezeken tárolja.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Videókártya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számítógép megjelenítéséért felelős fő alkotórésze.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GPU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Unit) – grafikai processzor, a videókártya központi egysége, amely asz összetett grafikus műveletek elvégzéséért felelős.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RAM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(Random Access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közvetlen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hozzáférésű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írható, olvasható adattároló eszköz. Más adathordozóktól az választja el, hogy folyamatos energiaellátásra van szüksége, és nagyon gyors adatátvitelre képes.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Időzítés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(Timing) – a RAM egyik tulajdonsága. Ez határozza meg az eltelt időt 2 adatátviteli periódus között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TDP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processzor energiafogyasztása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i5-6600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63834" y="300850"/>
            <a:ext cx="4126651" cy="47547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Model: i5-6600</a:t>
            </a:r>
          </a:p>
          <a:p>
            <a:r>
              <a:rPr lang="en-US" dirty="0"/>
              <a:t>Cache: 6 MB</a:t>
            </a:r>
          </a:p>
          <a:p>
            <a:r>
              <a:rPr lang="en-US" dirty="0" err="1"/>
              <a:t>Utasításkészlet</a:t>
            </a:r>
            <a:r>
              <a:rPr lang="en-US" dirty="0"/>
              <a:t>: 64 bit</a:t>
            </a:r>
          </a:p>
          <a:p>
            <a:r>
              <a:rPr lang="en-US" dirty="0"/>
              <a:t>4 mag 4 </a:t>
            </a:r>
            <a:r>
              <a:rPr lang="en-US" dirty="0" err="1"/>
              <a:t>szálon</a:t>
            </a:r>
            <a:endParaRPr lang="en-US" dirty="0"/>
          </a:p>
          <a:p>
            <a:r>
              <a:rPr lang="en-US" dirty="0"/>
              <a:t>CPU </a:t>
            </a:r>
            <a:r>
              <a:rPr lang="en-US" dirty="0" err="1"/>
              <a:t>órajel</a:t>
            </a:r>
            <a:r>
              <a:rPr lang="en-US" dirty="0"/>
              <a:t>: 3.3 GHz</a:t>
            </a:r>
          </a:p>
          <a:p>
            <a:r>
              <a:rPr lang="en-US" dirty="0"/>
              <a:t>CPU turbo </a:t>
            </a:r>
            <a:r>
              <a:rPr lang="en-US" dirty="0" err="1"/>
              <a:t>órajel</a:t>
            </a:r>
            <a:r>
              <a:rPr lang="en-US" dirty="0"/>
              <a:t>: 3.9 GHz</a:t>
            </a:r>
          </a:p>
          <a:p>
            <a:r>
              <a:rPr lang="en-US" dirty="0"/>
              <a:t>VGA: Intel® HD Graphics 530; max. 1.7 GB </a:t>
            </a:r>
            <a:r>
              <a:rPr lang="en-US" dirty="0" err="1"/>
              <a:t>memória</a:t>
            </a:r>
            <a:endParaRPr lang="en-US" dirty="0"/>
          </a:p>
          <a:p>
            <a:r>
              <a:rPr lang="en-US" dirty="0" err="1"/>
              <a:t>Foglalat</a:t>
            </a:r>
            <a:r>
              <a:rPr lang="en-US" dirty="0"/>
              <a:t>: LGA1151</a:t>
            </a:r>
            <a:endParaRPr lang="hu-HU" dirty="0"/>
          </a:p>
          <a:p>
            <a:r>
              <a:rPr lang="hu-HU" dirty="0"/>
              <a:t>TDP: 65W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680" y="3753146"/>
            <a:ext cx="2270241" cy="2261787"/>
          </a:xfrm>
          <a:prstGeom prst="rect">
            <a:avLst/>
          </a:prstGeom>
          <a:effec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27" y="421037"/>
            <a:ext cx="6736664" cy="26291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42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Alaplap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latin typeface="+mj-lt"/>
                <a:cs typeface="Times New Roman" panose="02020603050405020304" pitchFamily="18" charset="0"/>
              </a:rPr>
              <a:t>Miután kiválasztottuk a processzor, körül nézhetünk az alaplapok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3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között is. Az alaplapot először is a processzorhoz igazítjuk, tehát mindkettőnek ugyan olyan foglalata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4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kell, hogy legyen. A mi esetünkben ez az LGA 1151. 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r>
              <a:rPr lang="hu-HU" dirty="0">
                <a:latin typeface="+mj-lt"/>
                <a:cs typeface="Times New Roman" panose="02020603050405020304" pitchFamily="18" charset="0"/>
              </a:rPr>
              <a:t>Továbbá figyelnünk kell a chipsetre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5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, lehetőleg a legújabbat keressük, jelenleg, ez a 170 verziójú, a verziószám előtti betű pedig a legtöbb alaplapnál H, vagy Z. A Z főleg az overclock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6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számítógépekben van használva, de ezeknek az a hátránya, hogy nagyon forrók, hangosak és hamar tönkre mennek. Ezért az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overclocking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-ot csak a nagyon bátor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gamerek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használják. Mi viszont megelégszünk a H170 verziójú 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chipsettel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, ami a közönséges felhasználó számára volt tervezve. 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r>
              <a:rPr lang="hu-HU" dirty="0">
                <a:latin typeface="+mj-lt"/>
                <a:cs typeface="Times New Roman" panose="02020603050405020304" pitchFamily="18" charset="0"/>
              </a:rPr>
              <a:t>Következő szempont az alaplap kiválasztásában eléggé személyes, mert arról szól, hogy a felhasználó elhatározza, hogy neki milyen bemenetekre van szüksége, SSD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7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-t, vagy HDD</a:t>
            </a:r>
            <a:r>
              <a:rPr lang="hu-HU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8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-t szeretne alkalmazni, vagy esetleg mindkettőt, fogja-e később bővíteni a gépét USB, és más bemenetekkel stb. Ezt már csak úgy választhatjuk ki, hogy végig nézzük az összes lehetőségünket a saját kategóriánkban, és kiválasztjuk a legmegfelelőbbet.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5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Alaplap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Az alaplap méretével akkor éri meg foglalkozni, ha fontos számunkra a számítógép mérete. Csoportosíthatjuk nagyság szerint: E-ATX, ATX, Mini-ATX,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microATX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Flex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-ATX. Ebben az esetben a standart ATX formátumot választottam, mert nem terveztem nagy méretű videókártyát</a:t>
            </a:r>
            <a:r>
              <a:rPr lang="hu-HU" sz="2400" baseline="30000" dirty="0">
                <a:latin typeface="+mj-lt"/>
                <a:cs typeface="Times New Roman" panose="02020603050405020304" pitchFamily="18" charset="0"/>
                <a:hlinkClick r:id="rId2" action="ppaction://hlinksldjump"/>
              </a:rPr>
              <a:t>9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 beletenni.</a:t>
            </a:r>
          </a:p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Egy kicsit a gyártókról. Nem szerencsés mindig csak az árra koncentrálni. Lehet, hogy találunk egy alaplapot, egy eddig soha nem hallott gyártótól, ami sokkal olcsóbb a többinél, és elméletben még meg is felel az elvárásainknak. De nem véletlen az, hogy a világpiacon megjelentek cégek, amelyek már évek óta hírnévvel rendelkeznek. Így tehát az alaplapok gyártásában legismertebb cégek az 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Asus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, Gigabyte és az MSI. Ezek között a legszerencsésebb alaplapot választani.</a:t>
            </a:r>
            <a:endParaRPr lang="hu-HU" sz="2400" dirty="0">
              <a:latin typeface="+mj-lt"/>
            </a:endParaRPr>
          </a:p>
          <a:p>
            <a:r>
              <a:rPr lang="hu-HU" sz="2400" dirty="0">
                <a:latin typeface="+mj-lt"/>
              </a:rPr>
              <a:t>Az én választásom a Gigabyte GA-H170-HD3 DDR3 termékre esett. Számomra fontos volt, hogy az alaplapon legyen USB 3.0 vagy 3.1 bemenet, a gyors adatátvitelhez, és hogy ezek száma később még bővíthető legyen. Továbbá egy M.2 SATA, egy SSD csatlakoztatásához, és legalább 1db. SATA 3.0 egy HDD számára.</a:t>
            </a:r>
            <a:endParaRPr lang="ru-RU" sz="2400" dirty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9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Gigabyte GA-H170-HD3 DDR3</a:t>
            </a:r>
            <a:endParaRPr lang="ru-R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663834" y="300850"/>
            <a:ext cx="4126651" cy="475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rgbClr val="33E1E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ln>
                  <a:noFill/>
                </a:ln>
                <a:solidFill>
                  <a:srgbClr val="33E1E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ln>
                  <a:noFill/>
                </a:ln>
                <a:solidFill>
                  <a:srgbClr val="33E1E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rgbClr val="33E1E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rgbClr val="33E1E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FF0000"/>
                </a:solidFill>
              </a:rPr>
              <a:t>M.2 SATA csatlakozó</a:t>
            </a:r>
          </a:p>
          <a:p>
            <a:r>
              <a:rPr lang="hu-HU" dirty="0">
                <a:solidFill>
                  <a:srgbClr val="FFFF00"/>
                </a:solidFill>
              </a:rPr>
              <a:t>Videókártya csatlakozó</a:t>
            </a:r>
          </a:p>
          <a:p>
            <a:r>
              <a:rPr lang="hu-HU" dirty="0">
                <a:solidFill>
                  <a:srgbClr val="00B0F0"/>
                </a:solidFill>
              </a:rPr>
              <a:t>Processzor foglalat</a:t>
            </a:r>
          </a:p>
          <a:p>
            <a:r>
              <a:rPr lang="hu-HU" dirty="0">
                <a:solidFill>
                  <a:srgbClr val="FF3BE3"/>
                </a:solidFill>
              </a:rPr>
              <a:t>DDR3 RAM csatlakozó</a:t>
            </a:r>
          </a:p>
          <a:p>
            <a:r>
              <a:rPr lang="hu-HU" dirty="0"/>
              <a:t>Bővíthető USB</a:t>
            </a:r>
          </a:p>
          <a:p>
            <a:r>
              <a:rPr lang="hu-HU" dirty="0">
                <a:solidFill>
                  <a:srgbClr val="05FF9A"/>
                </a:solidFill>
              </a:rPr>
              <a:t>SATA csatlakozó</a:t>
            </a:r>
          </a:p>
          <a:p>
            <a:r>
              <a:rPr lang="hu-HU" dirty="0">
                <a:solidFill>
                  <a:srgbClr val="000099"/>
                </a:solidFill>
              </a:rPr>
              <a:t>Alaplap és processzor táp csatlakozó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836" y="4000078"/>
            <a:ext cx="4235413" cy="2541248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620" y="0"/>
            <a:ext cx="7959827" cy="5524120"/>
          </a:xfrm>
        </p:spPr>
      </p:pic>
      <p:sp>
        <p:nvSpPr>
          <p:cNvPr id="9" name="Téglalap 8"/>
          <p:cNvSpPr/>
          <p:nvPr/>
        </p:nvSpPr>
        <p:spPr>
          <a:xfrm>
            <a:off x="3705422" y="1143000"/>
            <a:ext cx="544845" cy="210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églalap 10"/>
          <p:cNvSpPr/>
          <p:nvPr/>
        </p:nvSpPr>
        <p:spPr>
          <a:xfrm>
            <a:off x="2878667" y="1413933"/>
            <a:ext cx="381000" cy="267546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églalap 11"/>
          <p:cNvSpPr/>
          <p:nvPr/>
        </p:nvSpPr>
        <p:spPr>
          <a:xfrm>
            <a:off x="4529667" y="1820333"/>
            <a:ext cx="1862666" cy="1244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églalap 12"/>
          <p:cNvSpPr/>
          <p:nvPr/>
        </p:nvSpPr>
        <p:spPr>
          <a:xfrm>
            <a:off x="3662420" y="3725333"/>
            <a:ext cx="3728980" cy="973667"/>
          </a:xfrm>
          <a:prstGeom prst="rect">
            <a:avLst/>
          </a:prstGeom>
          <a:noFill/>
          <a:ln w="28575">
            <a:solidFill>
              <a:srgbClr val="FF3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églalap 13"/>
          <p:cNvSpPr/>
          <p:nvPr/>
        </p:nvSpPr>
        <p:spPr>
          <a:xfrm>
            <a:off x="3662420" y="4995333"/>
            <a:ext cx="1247957" cy="361094"/>
          </a:xfrm>
          <a:prstGeom prst="rect">
            <a:avLst/>
          </a:prstGeom>
          <a:noFill/>
          <a:ln w="28575">
            <a:solidFill>
              <a:srgbClr val="33E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églalap 14"/>
          <p:cNvSpPr/>
          <p:nvPr/>
        </p:nvSpPr>
        <p:spPr>
          <a:xfrm rot="5400000">
            <a:off x="-225208" y="3779529"/>
            <a:ext cx="934692" cy="277724"/>
          </a:xfrm>
          <a:prstGeom prst="rect">
            <a:avLst/>
          </a:prstGeom>
          <a:noFill/>
          <a:ln w="28575">
            <a:solidFill>
              <a:srgbClr val="33E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églalap 15"/>
          <p:cNvSpPr/>
          <p:nvPr/>
        </p:nvSpPr>
        <p:spPr>
          <a:xfrm>
            <a:off x="865961" y="4995333"/>
            <a:ext cx="2481023" cy="361094"/>
          </a:xfrm>
          <a:prstGeom prst="rect">
            <a:avLst/>
          </a:prstGeom>
          <a:noFill/>
          <a:ln w="28575">
            <a:solidFill>
              <a:srgbClr val="05F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églalap 16"/>
          <p:cNvSpPr/>
          <p:nvPr/>
        </p:nvSpPr>
        <p:spPr>
          <a:xfrm>
            <a:off x="4950016" y="4995333"/>
            <a:ext cx="1342938" cy="237067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églalap 17"/>
          <p:cNvSpPr/>
          <p:nvPr/>
        </p:nvSpPr>
        <p:spPr>
          <a:xfrm rot="5400000">
            <a:off x="7170693" y="1744710"/>
            <a:ext cx="524930" cy="286716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Times New Roman" panose="02020603050405020304" pitchFamily="18" charset="0"/>
              </a:rPr>
              <a:t>Videókártya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1495" y="228601"/>
            <a:ext cx="8577469" cy="622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A videókártya kiválasztása talán a legnehezebb, hisz egy GPU</a:t>
            </a:r>
            <a:r>
              <a:rPr lang="hu-HU" baseline="30000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  <a:hlinkClick r:id="rId2" action="ppaction://hlinksldjump"/>
              </a:rPr>
              <a:t>10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alapon rengeteg változata van egy videókártyának. A GPU-t úgy választjuk ki, mint a CPU-t, benchmark alapján. Videószerkesztéshez egy adott ár kategóriában a legnagyobb teljesítményűt kell kiválasztanunk. A videókártya memória mennyiségének fontosságát sokszor eltúlozzák. Valójában még a legigényesebb játékoknak sincs szükségük 8Gb memóriájú videókártyára. 2D videóvágásra pedig 2Gb is elég. Egyértelműen a videókártyák között is választhatunk </a:t>
            </a:r>
            <a:r>
              <a:rPr lang="hu-HU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overclock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típusut, de itt ugyan az az ábra, mint a többi összetevőnél, az eszköz nagyobb teljesítményű lesz, de élettartama is jelentősen csökken. A gyártókkal itt ugyan az a helyzet, mint az alaplapoknál. Ezeknek az elvárásoknak az ASUS PH-GTX1050-2G 2GB GDDR5 modell szinte teljesen megfelel.</a:t>
            </a:r>
            <a:endParaRPr lang="ru-RU" dirty="0">
              <a:solidFill>
                <a:srgbClr val="33E1E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ASUS PH-GTX1050-2G</a:t>
            </a:r>
            <a:endParaRPr lang="ru-R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71239" y="397566"/>
            <a:ext cx="4327726" cy="4710765"/>
          </a:xfrm>
        </p:spPr>
        <p:txBody>
          <a:bodyPr>
            <a:normAutofit/>
          </a:bodyPr>
          <a:lstStyle/>
          <a:p>
            <a:r>
              <a:rPr lang="en-US" b="1" dirty="0"/>
              <a:t>GPU/BOOST </a:t>
            </a:r>
            <a:r>
              <a:rPr lang="en-US" b="1" dirty="0" err="1"/>
              <a:t>órajel</a:t>
            </a:r>
            <a:r>
              <a:rPr lang="en-US" b="1" dirty="0"/>
              <a:t>:</a:t>
            </a:r>
            <a:r>
              <a:rPr lang="en-US" dirty="0"/>
              <a:t> 1354MHz/1455MHz</a:t>
            </a:r>
          </a:p>
          <a:p>
            <a:r>
              <a:rPr lang="en-US" b="1" dirty="0" err="1"/>
              <a:t>Memória</a:t>
            </a:r>
            <a:r>
              <a:rPr lang="hu-HU" b="1" dirty="0"/>
              <a:t>:</a:t>
            </a:r>
            <a:r>
              <a:rPr lang="en-US" dirty="0"/>
              <a:t> 2GB GDDR5 / 128bit </a:t>
            </a:r>
            <a:r>
              <a:rPr lang="en-US" dirty="0" err="1"/>
              <a:t>átviteli</a:t>
            </a:r>
            <a:r>
              <a:rPr lang="en-US" dirty="0"/>
              <a:t> </a:t>
            </a:r>
            <a:r>
              <a:rPr lang="en-US" dirty="0" err="1"/>
              <a:t>sebesség</a:t>
            </a:r>
            <a:r>
              <a:rPr lang="en-US" dirty="0"/>
              <a:t> / 7008MHz </a:t>
            </a:r>
            <a:r>
              <a:rPr lang="en-US" dirty="0" err="1"/>
              <a:t>sebesség</a:t>
            </a:r>
            <a:endParaRPr lang="en-US" dirty="0"/>
          </a:p>
          <a:p>
            <a:r>
              <a:rPr lang="hu-HU" b="1" dirty="0"/>
              <a:t>Hűtés: </a:t>
            </a:r>
            <a:r>
              <a:rPr lang="en-US" dirty="0" err="1"/>
              <a:t>Ventilátor</a:t>
            </a:r>
            <a:br>
              <a:rPr lang="en-US" dirty="0"/>
            </a:br>
            <a:r>
              <a:rPr lang="en-US" b="1" dirty="0" err="1"/>
              <a:t>Csatlakozók</a:t>
            </a:r>
            <a:endParaRPr lang="en-US" dirty="0"/>
          </a:p>
          <a:p>
            <a:r>
              <a:rPr lang="en-US" dirty="0"/>
              <a:t>DVI-D</a:t>
            </a:r>
          </a:p>
          <a:p>
            <a:r>
              <a:rPr lang="en-US" dirty="0"/>
              <a:t>HDMI</a:t>
            </a:r>
          </a:p>
          <a:p>
            <a:r>
              <a:rPr lang="en-US" dirty="0"/>
              <a:t>DP</a:t>
            </a:r>
          </a:p>
          <a:p>
            <a:endParaRPr lang="ru-R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13889" y="1065120"/>
            <a:ext cx="5491595" cy="342640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946400" y="1354667"/>
            <a:ext cx="335994" cy="2912533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  <a:cs typeface="Calibri Light" panose="020F0302020204030204" pitchFamily="34" charset="0"/>
              </a:rPr>
              <a:t>PCI EXPRES X16</a:t>
            </a:r>
          </a:p>
        </p:txBody>
      </p:sp>
    </p:spTree>
    <p:extLst>
      <p:ext uri="{BB962C8B-B14F-4D97-AF65-F5344CB8AC3E}">
        <p14:creationId xmlns:p14="http://schemas.microsoft.com/office/powerpoint/2010/main" val="6557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33E1E9"/>
                </a:solidFill>
                <a:cs typeface="Times New Roman" panose="02020603050405020304" pitchFamily="18" charset="0"/>
              </a:rPr>
              <a:t>RAM</a:t>
            </a:r>
            <a:endParaRPr lang="ru-RU" dirty="0">
              <a:solidFill>
                <a:srgbClr val="33E1E9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Itt talán a legegyszerűbb választani. Mert csak a RAM</a:t>
            </a:r>
            <a:r>
              <a:rPr lang="hu-HU" baseline="30000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  <a:hlinkClick r:id="rId2" action="ppaction://hlinksldjump"/>
              </a:rPr>
              <a:t>11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kapacitását kell meghatározni, az adatátvitel sebessége pedig a modulok számától, az időzítéstől</a:t>
            </a:r>
            <a:r>
              <a:rPr lang="hu-HU" baseline="30000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  <a:hlinkClick r:id="rId2" action="ppaction://hlinksldjump"/>
              </a:rPr>
              <a:t>12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és az órajeltől függ. A modulok száma meghatározza az adatátvitel „elágazását”. Az időzítés minél kisebb annál gyorsabb, az órajel pedig nagy kell, hogy legyen, és ennek a kettőnek az aránya határozza meg az adatátviteli sebességet egy modulon belül. Én a Kingston 2x8GB DDR3 1600MHz </a:t>
            </a:r>
            <a:r>
              <a:rPr lang="hu-HU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HyperX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Fury</a:t>
            </a:r>
            <a:r>
              <a:rPr lang="hu-HU" dirty="0">
                <a:solidFill>
                  <a:srgbClr val="33E1E9"/>
                </a:solidFill>
                <a:latin typeface="+mj-lt"/>
                <a:cs typeface="Times New Roman" panose="02020603050405020304" pitchFamily="18" charset="0"/>
              </a:rPr>
              <a:t> Black HX316C10FBK2/16 memória kártyát láttam a legalkalmasabbnak a kitűzött célok megvalósítására.</a:t>
            </a:r>
            <a:endParaRPr lang="ru-RU" dirty="0">
              <a:solidFill>
                <a:srgbClr val="33E1E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2173</Words>
  <Application>Microsoft Office PowerPoint</Application>
  <PresentationFormat>Szélesvásznú</PresentationFormat>
  <Paragraphs>149</Paragraphs>
  <Slides>24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Tw Cen MT Condensed</vt:lpstr>
      <vt:lpstr>Office-téma</vt:lpstr>
      <vt:lpstr>Worksheet</vt:lpstr>
      <vt:lpstr>Ilyen számitógépet szeretnék</vt:lpstr>
      <vt:lpstr>Processzor</vt:lpstr>
      <vt:lpstr>Intel Core i5-6600</vt:lpstr>
      <vt:lpstr>Alaplap</vt:lpstr>
      <vt:lpstr>Alaplap</vt:lpstr>
      <vt:lpstr>Gigabyte GA-H170-HD3 DDR3</vt:lpstr>
      <vt:lpstr>Videókártya</vt:lpstr>
      <vt:lpstr>ASUS PH-GTX1050-2G</vt:lpstr>
      <vt:lpstr>RAM</vt:lpstr>
      <vt:lpstr>Kingston HyperX Fury Black 2x8 Gb</vt:lpstr>
      <vt:lpstr>Adattározók</vt:lpstr>
      <vt:lpstr>Samsung EVO 850 M.2 MZ-N5E250BW </vt:lpstr>
      <vt:lpstr>WD Blue 3,5 1TB WD10EZRZ </vt:lpstr>
      <vt:lpstr>Tápegység</vt:lpstr>
      <vt:lpstr>Xilence 500W Performance C XP500.R6 XN042</vt:lpstr>
      <vt:lpstr>Hűtés</vt:lpstr>
      <vt:lpstr>Arctic Alpine 11 Plus </vt:lpstr>
      <vt:lpstr>Számítógép ház</vt:lpstr>
      <vt:lpstr>XDL Happy-31B </vt:lpstr>
      <vt:lpstr>Szoftver</vt:lpstr>
      <vt:lpstr>Összegzés</vt:lpstr>
      <vt:lpstr>Befejezésképen</vt:lpstr>
      <vt:lpstr>Felhasznált források</vt:lpstr>
      <vt:lpstr>Fogalom magyarázat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számitógépet szeretnék</dc:title>
  <dc:creator>Александр Кобаль</dc:creator>
  <cp:lastModifiedBy>Александр Кобаль</cp:lastModifiedBy>
  <cp:revision>34</cp:revision>
  <dcterms:created xsi:type="dcterms:W3CDTF">2017-01-09T09:39:17Z</dcterms:created>
  <dcterms:modified xsi:type="dcterms:W3CDTF">2017-02-13T15:52:29Z</dcterms:modified>
</cp:coreProperties>
</file>