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8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93" r:id="rId20"/>
    <p:sldId id="271" r:id="rId21"/>
    <p:sldId id="272" r:id="rId22"/>
    <p:sldId id="273" r:id="rId23"/>
    <p:sldId id="274" r:id="rId24"/>
    <p:sldId id="276" r:id="rId25"/>
    <p:sldId id="291" r:id="rId26"/>
    <p:sldId id="292" r:id="rId27"/>
    <p:sldId id="277" r:id="rId28"/>
    <p:sldId id="278" r:id="rId29"/>
    <p:sldId id="285" r:id="rId30"/>
    <p:sldId id="290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0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7683" autoAdjust="0"/>
  </p:normalViewPr>
  <p:slideViewPr>
    <p:cSldViewPr snapToGrid="0">
      <p:cViewPr varScale="1">
        <p:scale>
          <a:sx n="102" d="100"/>
          <a:sy n="102" d="100"/>
        </p:scale>
        <p:origin x="-11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5B1E-A718-4CDB-82B8-6B19A9B6E7CF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EE24-06E8-4A4B-849D-2C44D911E2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0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EE24-06E8-4A4B-849D-2C44D911E25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3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EE24-06E8-4A4B-849D-2C44D911E25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76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0448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5245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95357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47782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85699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8645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75441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9317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5587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1097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978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460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858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3881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31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7150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1190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08CF-D814-490B-904C-739992730481}" type="datetimeFigureOut">
              <a:rPr lang="hu-HU" smtClean="0"/>
              <a:t>2017.02.14.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F855-8AF5-46EB-92BD-9CF322533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833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slow">
    <p:push dir="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jpg"/><Relationship Id="rId9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.wdp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zi.com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piacesprofit.hu/kkv_cegblog/miert-nem-eloadas-a-prezentaci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hyperlink" Target="https://www.google.hu/search?q=3d+white+humanas&amp;biw=1800&amp;bih=901&amp;source=lnms&amp;tbm=isch&amp;sa=X&amp;ved=0ahUKEwjqmdaGmovSAhUF2ywKHdWbBDUQ_AUIBigB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hu.wikipedia.org/wiki/Prez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8.xml"/><Relationship Id="rId2" Type="http://schemas.openxmlformats.org/officeDocument/2006/relationships/image" Target="../media/image16.jpg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13.xml"/><Relationship Id="rId5" Type="http://schemas.openxmlformats.org/officeDocument/2006/relationships/image" Target="../media/image8.png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microsoft.com/office/2007/relationships/hdphoto" Target="../media/hdphoto1.wdp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hyperlink" Target="http://www.prezi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9247" y="3239871"/>
            <a:ext cx="1998052" cy="25407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0952">
            <a:off x="3012893" y="-2708764"/>
            <a:ext cx="8204465" cy="10432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33082" r="24414"/>
          <a:stretch/>
        </p:blipFill>
        <p:spPr>
          <a:xfrm rot="19068887">
            <a:off x="390603" y="-929465"/>
            <a:ext cx="3260496" cy="466311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12" y="-900206"/>
            <a:ext cx="5228126" cy="6648111"/>
          </a:xfrm>
          <a:prstGeom prst="rect">
            <a:avLst/>
          </a:prstGeom>
        </p:spPr>
      </p:pic>
      <p:sp>
        <p:nvSpPr>
          <p:cNvPr id="9" name="Alcím 2"/>
          <p:cNvSpPr>
            <a:spLocks noGrp="1"/>
          </p:cNvSpPr>
          <p:nvPr>
            <p:ph type="subTitle" idx="1"/>
          </p:nvPr>
        </p:nvSpPr>
        <p:spPr>
          <a:xfrm>
            <a:off x="2286448" y="5197077"/>
            <a:ext cx="6004990" cy="1567018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Készítette: </a:t>
            </a:r>
            <a:r>
              <a:rPr lang="hu-HU" sz="25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Kávai Áron </a:t>
            </a:r>
            <a:r>
              <a:rPr lang="hu-HU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/>
            </a:r>
            <a:br>
              <a:rPr lang="hu-HU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hu-HU" sz="2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Felkészítő tanár: </a:t>
            </a:r>
            <a:r>
              <a:rPr lang="hu-HU" sz="2200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Sarnyai</a:t>
            </a:r>
            <a:r>
              <a:rPr lang="hu-HU" sz="2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Zoltán</a:t>
            </a:r>
          </a:p>
          <a:p>
            <a:r>
              <a:rPr lang="hu-HU" sz="2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Iskola: </a:t>
            </a:r>
            <a:r>
              <a:rPr lang="hu-HU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Beszédes József MMIK                                  </a:t>
            </a:r>
            <a:r>
              <a:rPr lang="hu-HU" sz="2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Cím: </a:t>
            </a:r>
            <a:r>
              <a:rPr lang="hu-HU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Magyarkanizsa,  Széles utca 70.</a:t>
            </a:r>
            <a:endParaRPr lang="hu-HU" sz="24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429499" y="3816011"/>
            <a:ext cx="4767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E70B2"/>
                </a:solidFill>
              </a:rPr>
              <a:t>használati </a:t>
            </a:r>
          </a:p>
          <a:p>
            <a:r>
              <a:rPr lang="hu-HU" sz="3200" b="1" dirty="0" smtClean="0">
                <a:solidFill>
                  <a:srgbClr val="0E70B2"/>
                </a:solidFill>
              </a:rPr>
              <a:t>útmutató</a:t>
            </a:r>
            <a:endParaRPr lang="hu-HU" sz="3200" b="1" dirty="0">
              <a:solidFill>
                <a:srgbClr val="0E7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1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13531" r="17598" b="13380"/>
          <a:stretch/>
        </p:blipFill>
        <p:spPr>
          <a:xfrm rot="2655233">
            <a:off x="4021241" y="374331"/>
            <a:ext cx="5368718" cy="76253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8454" r="18499"/>
          <a:stretch/>
        </p:blipFill>
        <p:spPr>
          <a:xfrm rot="19068887">
            <a:off x="376087" y="-1220564"/>
            <a:ext cx="3621078" cy="568238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67" r="3596" b="29619"/>
          <a:stretch/>
        </p:blipFill>
        <p:spPr>
          <a:xfrm>
            <a:off x="7199995" y="0"/>
            <a:ext cx="5040131" cy="386344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Szövegdoboz 2"/>
          <p:cNvSpPr txBox="1"/>
          <p:nvPr/>
        </p:nvSpPr>
        <p:spPr>
          <a:xfrm>
            <a:off x="400833" y="358338"/>
            <a:ext cx="984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Új prezentáció - Sablon választás</a:t>
            </a:r>
            <a:endParaRPr lang="hu-HU" sz="3600" b="1" dirty="0">
              <a:solidFill>
                <a:schemeClr val="bg1"/>
              </a:solidFill>
            </a:endParaRPr>
          </a:p>
          <a:p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65129" y="2392471"/>
            <a:ext cx="854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" y="3201960"/>
            <a:ext cx="12134999" cy="88545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00833" y="1337909"/>
            <a:ext cx="1147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dirty="0" err="1" smtClean="0">
                <a:solidFill>
                  <a:schemeClr val="bg1"/>
                </a:solidFill>
              </a:rPr>
              <a:t>prezi</a:t>
            </a:r>
            <a:r>
              <a:rPr lang="hu-HU" sz="3200" dirty="0" smtClean="0">
                <a:solidFill>
                  <a:schemeClr val="bg1"/>
                </a:solidFill>
              </a:rPr>
              <a:t> oldalára belépve új prezentáció készítésével foglalkozunk, melyet a </a:t>
            </a:r>
            <a:r>
              <a:rPr lang="hu-HU" sz="3200" b="1" i="1" dirty="0" smtClean="0">
                <a:solidFill>
                  <a:srgbClr val="0E70B2"/>
                </a:solidFill>
              </a:rPr>
              <a:t>Saját </a:t>
            </a:r>
            <a:r>
              <a:rPr lang="hu-HU" sz="3200" b="1" i="1" dirty="0" err="1" smtClean="0">
                <a:solidFill>
                  <a:srgbClr val="0E70B2"/>
                </a:solidFill>
              </a:rPr>
              <a:t>prezik</a:t>
            </a:r>
            <a:r>
              <a:rPr lang="hu-HU" sz="3200" b="1" i="1" dirty="0" smtClean="0">
                <a:solidFill>
                  <a:srgbClr val="0E70B2"/>
                </a:solidFill>
              </a:rPr>
              <a:t>, Új </a:t>
            </a:r>
            <a:r>
              <a:rPr lang="hu-HU" sz="3200" b="1" i="1" dirty="0" err="1" smtClean="0">
                <a:solidFill>
                  <a:srgbClr val="0E70B2"/>
                </a:solidFill>
              </a:rPr>
              <a:t>prezi</a:t>
            </a:r>
            <a:r>
              <a:rPr lang="hu-HU" sz="3200" b="1" i="1" dirty="0" smtClean="0">
                <a:solidFill>
                  <a:srgbClr val="0E70B2"/>
                </a:solidFill>
              </a:rPr>
              <a:t> készítése</a:t>
            </a:r>
            <a:r>
              <a:rPr lang="hu-HU" sz="3200" dirty="0" smtClean="0">
                <a:solidFill>
                  <a:schemeClr val="bg1"/>
                </a:solidFill>
              </a:rPr>
              <a:t> opciókkal érünk el.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5352960" y="3528744"/>
            <a:ext cx="2353381" cy="76612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064712" y="3139330"/>
            <a:ext cx="1803748" cy="64760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00833" y="4250570"/>
            <a:ext cx="10860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</a:t>
            </a:r>
            <a:r>
              <a:rPr lang="hu-HU" sz="3200" dirty="0" smtClean="0">
                <a:solidFill>
                  <a:schemeClr val="bg1"/>
                </a:solidFill>
              </a:rPr>
              <a:t>övetkező lépés: a </a:t>
            </a:r>
            <a:r>
              <a:rPr lang="hu-HU" sz="3200" b="1" i="1" dirty="0" smtClean="0">
                <a:solidFill>
                  <a:srgbClr val="0E70B2"/>
                </a:solidFill>
              </a:rPr>
              <a:t>sablon</a:t>
            </a:r>
            <a:r>
              <a:rPr lang="hu-HU" sz="3200" dirty="0" smtClean="0">
                <a:solidFill>
                  <a:schemeClr val="bg1"/>
                </a:solidFill>
              </a:rPr>
              <a:t> kiválasztása. </a:t>
            </a:r>
          </a:p>
          <a:p>
            <a:r>
              <a:rPr lang="hu-HU" sz="3200" b="1" i="1" dirty="0" smtClean="0">
                <a:solidFill>
                  <a:schemeClr val="bg1"/>
                </a:solidFill>
              </a:rPr>
              <a:t>Minidig a témánkhoz legjobban illő sablont válasszuk! </a:t>
            </a:r>
            <a:endParaRPr lang="hu-HU" sz="3200" b="1" i="1" dirty="0">
              <a:solidFill>
                <a:schemeClr val="bg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52" y="489837"/>
            <a:ext cx="7536826" cy="5777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Jobbra nyíl 18"/>
          <p:cNvSpPr/>
          <p:nvPr/>
        </p:nvSpPr>
        <p:spPr>
          <a:xfrm>
            <a:off x="5102650" y="4250570"/>
            <a:ext cx="2854000" cy="954891"/>
          </a:xfrm>
          <a:prstGeom prst="rightArrow">
            <a:avLst/>
          </a:prstGeom>
          <a:solidFill>
            <a:srgbClr val="0E70B2"/>
          </a:solidFill>
          <a:ln>
            <a:solidFill>
              <a:srgbClr val="0E70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Válasszuk pl. ezt!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Akciógomb: Kezdő dia 20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kciógomb: Tovább vagy Következő 21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52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0" grpId="0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13513" r="16915" b="12830"/>
          <a:stretch/>
        </p:blipFill>
        <p:spPr>
          <a:xfrm rot="2655233">
            <a:off x="3877073" y="336698"/>
            <a:ext cx="5560802" cy="76845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32" r="29569"/>
          <a:stretch/>
        </p:blipFill>
        <p:spPr>
          <a:xfrm rot="19068887">
            <a:off x="-192662" y="-421378"/>
            <a:ext cx="3859619" cy="5084696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7199995" y="-815556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878" cy="6858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"/>
            <a:ext cx="12132694" cy="685773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277840" y="1339509"/>
            <a:ext cx="27732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sablon kinézetét, színét a </a:t>
            </a:r>
            <a:r>
              <a:rPr lang="hu-HU" sz="3200" b="1" i="1" dirty="0" smtClean="0"/>
              <a:t>téma</a:t>
            </a:r>
            <a:r>
              <a:rPr lang="hu-HU" sz="3200" dirty="0" smtClean="0"/>
              <a:t> határozza meg, amit kedvünkre variálhatunk.</a:t>
            </a:r>
            <a:endParaRPr lang="hu-HU" sz="3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885921" y="516004"/>
            <a:ext cx="756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Téma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03" y="3126047"/>
            <a:ext cx="2145145" cy="2346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1" y="1339509"/>
            <a:ext cx="2949404" cy="499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kciógomb: Kezdő dia 13">
            <a:hlinkClick r:id="rId11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89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22" b="6843"/>
          <a:stretch/>
        </p:blipFill>
        <p:spPr>
          <a:xfrm rot="2655233">
            <a:off x="3066477" y="-1382981"/>
            <a:ext cx="6865261" cy="97189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85" r="5130" b="29619"/>
          <a:stretch/>
        </p:blipFill>
        <p:spPr>
          <a:xfrm>
            <a:off x="7199995" y="-32084"/>
            <a:ext cx="4959921" cy="389553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0" y="568376"/>
            <a:ext cx="2476581" cy="2476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17169" r="21672"/>
          <a:stretch/>
        </p:blipFill>
        <p:spPr>
          <a:xfrm rot="19068887">
            <a:off x="481707" y="-1283819"/>
            <a:ext cx="3317214" cy="5771951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0" name="Szövegdoboz 9"/>
          <p:cNvSpPr txBox="1"/>
          <p:nvPr/>
        </p:nvSpPr>
        <p:spPr>
          <a:xfrm>
            <a:off x="548480" y="3643769"/>
            <a:ext cx="10523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Új keretet a bal felső sarokban található diára kattintva hozhatunk létre, melyet a megfelelő helyre húzunk.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48480" y="1115883"/>
            <a:ext cx="747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sablonokat további alakzatokkal, keretekkel egészíthetjük ki.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48480" y="2348269"/>
            <a:ext cx="1092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b="1" i="1" dirty="0" smtClean="0">
                <a:solidFill>
                  <a:srgbClr val="0E70B2"/>
                </a:solidFill>
              </a:rPr>
              <a:t>keretekbe</a:t>
            </a:r>
            <a:r>
              <a:rPr lang="hu-HU" sz="3200" dirty="0" smtClean="0">
                <a:solidFill>
                  <a:schemeClr val="bg1"/>
                </a:solidFill>
              </a:rPr>
              <a:t> </a:t>
            </a:r>
            <a:r>
              <a:rPr lang="hu-HU" sz="3200" dirty="0">
                <a:solidFill>
                  <a:schemeClr val="bg1"/>
                </a:solidFill>
              </a:rPr>
              <a:t>különböző </a:t>
            </a:r>
            <a:r>
              <a:rPr lang="hu-HU" sz="3200" dirty="0" smtClean="0">
                <a:solidFill>
                  <a:schemeClr val="bg1"/>
                </a:solidFill>
              </a:rPr>
              <a:t>tartalmakat helyezünk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/ahogy a hagyományos prezentációknál a diákra/.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48480" y="340716"/>
            <a:ext cx="752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Keretek </a:t>
            </a:r>
            <a:endParaRPr lang="hu-HU" sz="3200" b="1" dirty="0">
              <a:solidFill>
                <a:schemeClr val="bg1"/>
              </a:solidFill>
            </a:endParaRPr>
          </a:p>
          <a:p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48480" y="5509263"/>
            <a:ext cx="780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48480" y="5379713"/>
            <a:ext cx="10800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keretek rendezéséhez a </a:t>
            </a:r>
            <a:r>
              <a:rPr lang="hu-HU" sz="3200" b="1" i="1" dirty="0" smtClean="0">
                <a:solidFill>
                  <a:srgbClr val="0E70B2"/>
                </a:solidFill>
              </a:rPr>
              <a:t>Beszúrás -</a:t>
            </a:r>
          </a:p>
          <a:p>
            <a:r>
              <a:rPr lang="hu-HU" sz="3200" b="1" i="1" dirty="0" smtClean="0">
                <a:solidFill>
                  <a:srgbClr val="0E70B2"/>
                </a:solidFill>
              </a:rPr>
              <a:t>Elrendezés</a:t>
            </a:r>
            <a:r>
              <a:rPr lang="hu-HU" sz="3200" dirty="0" smtClean="0">
                <a:solidFill>
                  <a:schemeClr val="bg1"/>
                </a:solidFill>
              </a:rPr>
              <a:t> menüparancs által juthatunk el.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1" y="854273"/>
            <a:ext cx="2788615" cy="432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03" y="829220"/>
            <a:ext cx="3306641" cy="4231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Ellipszis 18"/>
          <p:cNvSpPr/>
          <p:nvPr/>
        </p:nvSpPr>
        <p:spPr>
          <a:xfrm rot="21209703">
            <a:off x="3463926" y="2495213"/>
            <a:ext cx="2691368" cy="6405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 rot="21209703">
            <a:off x="3278124" y="806291"/>
            <a:ext cx="2691368" cy="6405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75" y="712246"/>
            <a:ext cx="3298916" cy="4278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Akciógomb: Kezdő dia 19">
            <a:hlinkClick r:id="rId10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kciógomb: Tovább vagy Következő 22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76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17" grpId="0"/>
      <p:bldP spid="19" grpId="0" animBg="1"/>
      <p:bldP spid="21" grpId="0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13739" r="16292" b="12114"/>
          <a:stretch/>
        </p:blipFill>
        <p:spPr>
          <a:xfrm rot="2655233">
            <a:off x="3890589" y="283463"/>
            <a:ext cx="5547791" cy="7735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1375" r="20703"/>
          <a:stretch/>
        </p:blipFill>
        <p:spPr>
          <a:xfrm rot="19068887">
            <a:off x="551857" y="-1038240"/>
            <a:ext cx="3394869" cy="547884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33" r="8932" b="29619"/>
          <a:stretch/>
        </p:blipFill>
        <p:spPr>
          <a:xfrm>
            <a:off x="7286492" y="64168"/>
            <a:ext cx="4761129" cy="379928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1087223" y="446728"/>
            <a:ext cx="756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Képek, alakzatok, szimbólumok…</a:t>
            </a:r>
            <a:endParaRPr lang="hu-HU" sz="3200" b="1" dirty="0">
              <a:solidFill>
                <a:schemeClr val="bg1"/>
              </a:solidFill>
            </a:endParaRPr>
          </a:p>
          <a:p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87222" y="1202985"/>
            <a:ext cx="114273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b="1" i="1" dirty="0" smtClean="0">
                <a:solidFill>
                  <a:srgbClr val="0E70B2"/>
                </a:solidFill>
              </a:rPr>
              <a:t>Beszúrás</a:t>
            </a:r>
            <a:r>
              <a:rPr lang="hu-HU" sz="3200" dirty="0" smtClean="0">
                <a:solidFill>
                  <a:schemeClr val="bg1"/>
                </a:solidFill>
              </a:rPr>
              <a:t> menüt használva lehetőség van még:</a:t>
            </a:r>
            <a:br>
              <a:rPr lang="hu-HU" sz="3200" dirty="0" smtClean="0">
                <a:solidFill>
                  <a:schemeClr val="bg1"/>
                </a:solidFill>
              </a:rPr>
            </a:br>
            <a:r>
              <a:rPr lang="hu-HU" sz="3000" i="1" dirty="0" smtClean="0">
                <a:solidFill>
                  <a:schemeClr val="bg1"/>
                </a:solidFill>
              </a:rPr>
              <a:t>-képek</a:t>
            </a:r>
            <a:br>
              <a:rPr lang="hu-HU" sz="3000" i="1" dirty="0" smtClean="0">
                <a:solidFill>
                  <a:schemeClr val="bg1"/>
                </a:solidFill>
              </a:rPr>
            </a:br>
            <a:r>
              <a:rPr lang="hu-HU" sz="3000" i="1" dirty="0" smtClean="0">
                <a:solidFill>
                  <a:schemeClr val="bg1"/>
                </a:solidFill>
              </a:rPr>
              <a:t>-szimbólumok/alakzatok</a:t>
            </a:r>
            <a:br>
              <a:rPr lang="hu-HU" sz="3000" i="1" dirty="0" smtClean="0">
                <a:solidFill>
                  <a:schemeClr val="bg1"/>
                </a:solidFill>
              </a:rPr>
            </a:br>
            <a:r>
              <a:rPr lang="hu-HU" sz="3000" i="1" dirty="0" smtClean="0">
                <a:solidFill>
                  <a:schemeClr val="bg1"/>
                </a:solidFill>
              </a:rPr>
              <a:t>-szövegdobozok</a:t>
            </a:r>
          </a:p>
          <a:p>
            <a:r>
              <a:rPr lang="hu-HU" sz="3000" i="1" dirty="0" smtClean="0">
                <a:solidFill>
                  <a:schemeClr val="bg1"/>
                </a:solidFill>
              </a:rPr>
              <a:t>-nyilak</a:t>
            </a:r>
          </a:p>
          <a:p>
            <a:r>
              <a:rPr lang="hu-HU" sz="3000" i="1" dirty="0" smtClean="0">
                <a:solidFill>
                  <a:schemeClr val="bg1"/>
                </a:solidFill>
              </a:rPr>
              <a:t>-PowerPoint diák</a:t>
            </a:r>
          </a:p>
          <a:p>
            <a:r>
              <a:rPr lang="hu-HU" sz="3000" i="1" dirty="0" smtClean="0">
                <a:solidFill>
                  <a:schemeClr val="bg1"/>
                </a:solidFill>
              </a:rPr>
              <a:t>-másik </a:t>
            </a:r>
            <a:r>
              <a:rPr lang="hu-HU" sz="3000" i="1" dirty="0" err="1" smtClean="0">
                <a:solidFill>
                  <a:schemeClr val="bg1"/>
                </a:solidFill>
              </a:rPr>
              <a:t>prezi</a:t>
            </a:r>
            <a:r>
              <a:rPr lang="hu-HU" sz="30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sz="3000" i="1" dirty="0" smtClean="0">
                <a:solidFill>
                  <a:schemeClr val="bg1"/>
                </a:solidFill>
              </a:rPr>
              <a:t>-PDF és más fájlok, stb. beillesztésére is.</a:t>
            </a:r>
          </a:p>
          <a:p>
            <a:endParaRPr lang="hu-HU" sz="3000" dirty="0" smtClean="0">
              <a:solidFill>
                <a:schemeClr val="bg1"/>
              </a:solidFill>
            </a:endParaRPr>
          </a:p>
          <a:p>
            <a:r>
              <a:rPr lang="hu-HU" sz="3000" dirty="0" smtClean="0">
                <a:solidFill>
                  <a:schemeClr val="bg1"/>
                </a:solidFill>
              </a:rPr>
              <a:t>Beillesztés után</a:t>
            </a:r>
            <a:r>
              <a:rPr lang="hu-HU" sz="3000" dirty="0">
                <a:solidFill>
                  <a:schemeClr val="bg1"/>
                </a:solidFill>
              </a:rPr>
              <a:t> az objektum </a:t>
            </a:r>
            <a:r>
              <a:rPr lang="hu-HU" sz="3000" dirty="0" smtClean="0">
                <a:solidFill>
                  <a:schemeClr val="bg1"/>
                </a:solidFill>
              </a:rPr>
              <a:t>a felette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megjelenő munkaablakban szerkeszthető.</a:t>
            </a:r>
          </a:p>
          <a:p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61" y="1934833"/>
            <a:ext cx="2916750" cy="2694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8" y="565265"/>
            <a:ext cx="7049873" cy="5455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Akciógomb: Kezdő dia 13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Tovább vagy Következő 14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06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233">
            <a:off x="2627395" y="-1016986"/>
            <a:ext cx="8204465" cy="10432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4" r="26579"/>
          <a:stretch/>
        </p:blipFill>
        <p:spPr>
          <a:xfrm rot="19068887">
            <a:off x="-146236" y="-383598"/>
            <a:ext cx="4023439" cy="5217679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9" r="3289" b="29619"/>
          <a:stretch/>
        </p:blipFill>
        <p:spPr>
          <a:xfrm>
            <a:off x="7199995" y="16042"/>
            <a:ext cx="5056173" cy="384740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798490" y="359728"/>
            <a:ext cx="75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Videó és zene hozzáadása 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8489" y="1326757"/>
            <a:ext cx="735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</a:t>
            </a:r>
            <a:r>
              <a:rPr lang="hu-HU" sz="3200" b="1" i="1" dirty="0" smtClean="0">
                <a:solidFill>
                  <a:srgbClr val="0E70B2"/>
                </a:solidFill>
              </a:rPr>
              <a:t> Beszúrás</a:t>
            </a:r>
            <a:r>
              <a:rPr lang="hu-H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menüből beilleszthető:</a:t>
            </a:r>
            <a:endParaRPr lang="hu-H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3954" y="4290624"/>
            <a:ext cx="8812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Zene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-MP3, M4A, FLAC, WMA, WAV, OGG, AAC,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MP4, 3GP /</a:t>
            </a:r>
            <a:r>
              <a:rPr lang="hu-HU" sz="2400" dirty="0">
                <a:solidFill>
                  <a:schemeClr val="bg1"/>
                </a:solidFill>
              </a:rPr>
              <a:t>l</a:t>
            </a:r>
            <a:r>
              <a:rPr lang="hu-HU" sz="2400" dirty="0" smtClean="0">
                <a:solidFill>
                  <a:schemeClr val="bg1"/>
                </a:solidFill>
              </a:rPr>
              <a:t>egjobb az MP3 formátum</a:t>
            </a:r>
            <a:r>
              <a:rPr lang="hu-HU" sz="3200" dirty="0" smtClean="0">
                <a:solidFill>
                  <a:schemeClr val="bg1"/>
                </a:solidFill>
              </a:rPr>
              <a:t>/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0" y="741416"/>
            <a:ext cx="224790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763954" y="2056986"/>
            <a:ext cx="10921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Videó</a:t>
            </a:r>
            <a:r>
              <a:rPr lang="hu-HU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sz="3200" dirty="0">
                <a:solidFill>
                  <a:schemeClr val="bg1"/>
                </a:solidFill>
              </a:rPr>
              <a:t>-</a:t>
            </a:r>
            <a:r>
              <a:rPr lang="hu-HU" sz="3200" dirty="0" smtClean="0">
                <a:solidFill>
                  <a:schemeClr val="bg1"/>
                </a:solidFill>
              </a:rPr>
              <a:t>saját fájlból </a:t>
            </a:r>
            <a:endParaRPr lang="hu-HU" sz="3200" dirty="0">
              <a:solidFill>
                <a:schemeClr val="bg1"/>
              </a:solidFill>
            </a:endParaRPr>
          </a:p>
          <a:p>
            <a:r>
              <a:rPr lang="hu-HU" sz="3200" dirty="0" err="1" smtClean="0">
                <a:solidFill>
                  <a:schemeClr val="bg1"/>
                </a:solidFill>
              </a:rPr>
              <a:t>-YouTube-os</a:t>
            </a:r>
            <a:r>
              <a:rPr lang="hu-HU" sz="3200" dirty="0" smtClean="0">
                <a:solidFill>
                  <a:schemeClr val="bg1"/>
                </a:solidFill>
              </a:rPr>
              <a:t> videó 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i="1" dirty="0">
                <a:solidFill>
                  <a:schemeClr val="bg1"/>
                </a:solidFill>
              </a:rPr>
              <a:t>v</a:t>
            </a:r>
            <a:r>
              <a:rPr lang="hu-HU" sz="2400" i="1" dirty="0" smtClean="0">
                <a:solidFill>
                  <a:schemeClr val="bg1"/>
                </a:solidFill>
              </a:rPr>
              <a:t>álasszuk ezt helymegtakarítás végett</a:t>
            </a:r>
            <a:r>
              <a:rPr lang="hu-HU" sz="2400" dirty="0" smtClean="0">
                <a:solidFill>
                  <a:schemeClr val="bg1"/>
                </a:solidFill>
              </a:rPr>
              <a:t>!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megjelenő </a:t>
            </a:r>
            <a:r>
              <a:rPr lang="hu-HU" sz="2400" dirty="0">
                <a:solidFill>
                  <a:schemeClr val="bg1"/>
                </a:solidFill>
              </a:rPr>
              <a:t>ablakba </a:t>
            </a:r>
            <a:r>
              <a:rPr lang="hu-HU" sz="2400" dirty="0" smtClean="0">
                <a:solidFill>
                  <a:schemeClr val="bg1"/>
                </a:solidFill>
              </a:rPr>
              <a:t>bemásoljuk </a:t>
            </a:r>
            <a:r>
              <a:rPr lang="hu-HU" sz="2400" dirty="0">
                <a:solidFill>
                  <a:schemeClr val="bg1"/>
                </a:solidFill>
              </a:rPr>
              <a:t>a videó URL </a:t>
            </a:r>
            <a:r>
              <a:rPr lang="hu-HU" sz="2400" dirty="0" smtClean="0">
                <a:solidFill>
                  <a:schemeClr val="bg1"/>
                </a:solidFill>
              </a:rPr>
              <a:t>címét/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1" y="127391"/>
            <a:ext cx="6354619" cy="6391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kciógomb: Kezdő dia 13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Tovább vagy Következő 14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801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31259" y="2291080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48" y="3714920"/>
            <a:ext cx="2580148" cy="2580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4832" r="15548" b="12598"/>
          <a:stretch/>
        </p:blipFill>
        <p:spPr>
          <a:xfrm rot="2655233">
            <a:off x="4766671" y="-1379241"/>
            <a:ext cx="5562279" cy="75711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20192" r="19631"/>
          <a:stretch/>
        </p:blipFill>
        <p:spPr>
          <a:xfrm rot="19068887">
            <a:off x="428325" y="-1095733"/>
            <a:ext cx="3554950" cy="556133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Szövegdoboz 1"/>
          <p:cNvSpPr txBox="1"/>
          <p:nvPr/>
        </p:nvSpPr>
        <p:spPr>
          <a:xfrm>
            <a:off x="1018080" y="428058"/>
            <a:ext cx="756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Csoportosítás</a:t>
            </a:r>
            <a:endParaRPr lang="hu-HU" sz="3200" b="1" dirty="0">
              <a:solidFill>
                <a:schemeClr val="bg1"/>
              </a:solidFill>
            </a:endParaRPr>
          </a:p>
          <a:p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939135" y="1204635"/>
            <a:ext cx="10812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Ha több beillesztett elemet egyszerre szeretnénk mozgatni, akkor csoportosítanunk kell. Az elemeket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 Shift gombot nyomva tartva jelöljük ki . 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0" y="2989389"/>
            <a:ext cx="4556900" cy="3502851"/>
          </a:xfrm>
          <a:prstGeom prst="rect">
            <a:avLst/>
          </a:prstGeom>
        </p:spPr>
      </p:pic>
      <p:sp>
        <p:nvSpPr>
          <p:cNvPr id="13" name="Akciógomb: Kezdő dia 12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kciógomb: Tovább vagy Következő 13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684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3.7037E-6 L 0.29011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811800" y="3829619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2728">
            <a:off x="-347699" y="-1016986"/>
            <a:ext cx="8204465" cy="10432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887">
            <a:off x="4138706" y="-1819395"/>
            <a:ext cx="5479979" cy="69683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6611320" y="0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804623" y="587570"/>
            <a:ext cx="756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Útvonal</a:t>
            </a:r>
            <a:endParaRPr lang="hu-HU" sz="3200" dirty="0">
              <a:solidFill>
                <a:schemeClr val="bg1"/>
              </a:solidFill>
            </a:endParaRPr>
          </a:p>
          <a:p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04622" y="1665147"/>
            <a:ext cx="110348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vászonra helyezett kereteket a kívánt sorrendbe kell helyezni /</a:t>
            </a:r>
            <a:r>
              <a:rPr lang="hu-HU" sz="2400" dirty="0" smtClean="0">
                <a:solidFill>
                  <a:schemeClr val="bg1"/>
                </a:solidFill>
              </a:rPr>
              <a:t>megjelenési sorrend</a:t>
            </a:r>
            <a:r>
              <a:rPr lang="hu-HU" sz="3200" dirty="0" smtClean="0">
                <a:solidFill>
                  <a:schemeClr val="bg1"/>
                </a:solidFill>
              </a:rPr>
              <a:t>/ :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sz="3200" b="1" dirty="0" smtClean="0">
                <a:solidFill>
                  <a:schemeClr val="bg1"/>
                </a:solidFill>
              </a:rPr>
              <a:t>1. </a:t>
            </a:r>
            <a:r>
              <a:rPr lang="hu-HU" sz="3200" dirty="0" smtClean="0">
                <a:solidFill>
                  <a:schemeClr val="bg1"/>
                </a:solidFill>
              </a:rPr>
              <a:t>A képernyő </a:t>
            </a:r>
            <a:r>
              <a:rPr lang="hu-HU" sz="3200" i="1" dirty="0" smtClean="0">
                <a:solidFill>
                  <a:schemeClr val="bg1"/>
                </a:solidFill>
              </a:rPr>
              <a:t>bal oldalán lévő keretben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/egyszerű áthúzással/</a:t>
            </a:r>
          </a:p>
          <a:p>
            <a:r>
              <a:rPr lang="hu-HU" sz="3200" b="1" dirty="0" smtClean="0">
                <a:solidFill>
                  <a:schemeClr val="bg1"/>
                </a:solidFill>
              </a:rPr>
              <a:t>2</a:t>
            </a:r>
            <a:r>
              <a:rPr lang="hu-HU" sz="3200" dirty="0" smtClean="0">
                <a:solidFill>
                  <a:schemeClr val="bg1"/>
                </a:solidFill>
              </a:rPr>
              <a:t>. Az oszlop alján - </a:t>
            </a:r>
            <a:r>
              <a:rPr lang="hu-HU" sz="3200" b="1" i="1" dirty="0" smtClean="0">
                <a:solidFill>
                  <a:srgbClr val="0E70B2"/>
                </a:solidFill>
              </a:rPr>
              <a:t>Útvonal és animáció szerkesztése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/</a:t>
            </a:r>
            <a:r>
              <a:rPr lang="hu-HU" sz="2400" dirty="0" smtClean="0">
                <a:solidFill>
                  <a:schemeClr val="bg1"/>
                </a:solidFill>
              </a:rPr>
              <a:t>megjelennek az útvonal szerkesztéséhez tartozó vonalak is /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A kis csillagokra kattintva animációkat is </a:t>
            </a:r>
          </a:p>
          <a:p>
            <a:r>
              <a:rPr lang="hu-HU" sz="3200" dirty="0">
                <a:solidFill>
                  <a:schemeClr val="bg1"/>
                </a:solidFill>
              </a:rPr>
              <a:t>beszúrhatunk.</a:t>
            </a:r>
            <a:endParaRPr lang="hu-HU" sz="3200" dirty="0">
              <a:solidFill>
                <a:srgbClr val="0E70B2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17376"/>
          <a:stretch/>
        </p:blipFill>
        <p:spPr>
          <a:xfrm>
            <a:off x="3123486" y="-36159"/>
            <a:ext cx="5046950" cy="157122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r="39097" b="17376"/>
          <a:stretch/>
        </p:blipFill>
        <p:spPr>
          <a:xfrm>
            <a:off x="8170437" y="-36159"/>
            <a:ext cx="3108630" cy="157122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59"/>
            <a:ext cx="12183982" cy="6858000"/>
          </a:xfrm>
          <a:prstGeom prst="rect">
            <a:avLst/>
          </a:prstGeom>
        </p:spPr>
      </p:pic>
      <p:sp>
        <p:nvSpPr>
          <p:cNvPr id="16" name="Akciógomb: Kezdő dia 15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Akciógomb: Tovább vagy Következő 16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72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233">
            <a:off x="2627395" y="-1016986"/>
            <a:ext cx="8204465" cy="10432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6629" r="19017" b="-752"/>
          <a:stretch/>
        </p:blipFill>
        <p:spPr>
          <a:xfrm rot="19068887">
            <a:off x="843061" y="-979463"/>
            <a:ext cx="3596181" cy="5861944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77" r="12773" b="29619"/>
          <a:stretch/>
        </p:blipFill>
        <p:spPr>
          <a:xfrm>
            <a:off x="7647690" y="-32084"/>
            <a:ext cx="4560352" cy="3430672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881181" y="520477"/>
            <a:ext cx="756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Mentés, letöltés és megosztás</a:t>
            </a:r>
            <a:endParaRPr lang="hu-HU" sz="3200" b="1" dirty="0">
              <a:solidFill>
                <a:schemeClr val="bg1"/>
              </a:solidFill>
            </a:endParaRPr>
          </a:p>
          <a:p>
            <a:endParaRPr lang="hu-HU" sz="3200" b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4" t="8855" r="-1" b="1"/>
          <a:stretch/>
        </p:blipFill>
        <p:spPr>
          <a:xfrm>
            <a:off x="881181" y="5714802"/>
            <a:ext cx="6413896" cy="7433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r="70167" b="4566"/>
          <a:stretch/>
        </p:blipFill>
        <p:spPr>
          <a:xfrm>
            <a:off x="881181" y="2942376"/>
            <a:ext cx="8539639" cy="73046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98103" y="1407977"/>
            <a:ext cx="971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</a:rPr>
              <a:t>Mentés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-program mentése a megszokott módon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-automatikus mentés a módosítások után</a:t>
            </a:r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727333" y="3747285"/>
            <a:ext cx="97633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</a:rPr>
              <a:t>Megosztás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-szerkesztésre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-online bemutatásra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</a:t>
            </a:r>
            <a:r>
              <a:rPr lang="hu-HU" sz="3000" dirty="0">
                <a:solidFill>
                  <a:schemeClr val="bg1"/>
                </a:solidFill>
              </a:rPr>
              <a:t>F</a:t>
            </a:r>
            <a:r>
              <a:rPr lang="hu-HU" sz="3000" dirty="0" smtClean="0">
                <a:solidFill>
                  <a:schemeClr val="bg1"/>
                </a:solidFill>
              </a:rPr>
              <a:t>acebookra</a:t>
            </a:r>
          </a:p>
          <a:p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81181" y="3810374"/>
            <a:ext cx="5293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</a:rPr>
              <a:t>Letöltés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-PDF formátumban</a:t>
            </a:r>
          </a:p>
          <a:p>
            <a:r>
              <a:rPr lang="hu-HU" sz="3000" dirty="0" smtClean="0">
                <a:solidFill>
                  <a:schemeClr val="bg1"/>
                </a:solidFill>
              </a:rPr>
              <a:t>-asztali formátumban</a:t>
            </a:r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1011442" y="5676730"/>
            <a:ext cx="4420266" cy="7926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053258" y="2993560"/>
            <a:ext cx="1994730" cy="6335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02" y="207820"/>
            <a:ext cx="2460302" cy="246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kciógomb: Kezdő dia 14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358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7" grpId="0" animBg="1"/>
      <p:bldP spid="18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10036404" y="2319946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11136" r="11528" b="12706"/>
          <a:stretch/>
        </p:blipFill>
        <p:spPr>
          <a:xfrm rot="16413190">
            <a:off x="724995" y="-1428794"/>
            <a:ext cx="7823537" cy="101740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28940" r="19917" b="-3310"/>
          <a:stretch/>
        </p:blipFill>
        <p:spPr>
          <a:xfrm rot="19068887">
            <a:off x="567183" y="-703007"/>
            <a:ext cx="3392982" cy="518238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4" t="18214" r="8914" b="31550"/>
          <a:stretch/>
        </p:blipFill>
        <p:spPr>
          <a:xfrm>
            <a:off x="7429860" y="-128338"/>
            <a:ext cx="4794224" cy="333976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Akciógomb: Kezdő dia 8">
            <a:hlinkClick r:id="rId7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3" y="824248"/>
            <a:ext cx="5667992" cy="566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7752746" y="2616488"/>
            <a:ext cx="515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A tananyag ismétlése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10036404" y="2319946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11136" r="11528" b="12706"/>
          <a:stretch/>
        </p:blipFill>
        <p:spPr>
          <a:xfrm rot="16413190">
            <a:off x="724995" y="-1428794"/>
            <a:ext cx="7823537" cy="10174077"/>
          </a:xfrm>
          <a:prstGeom prst="rect">
            <a:avLst/>
          </a:prstGeom>
        </p:spPr>
      </p:pic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Prez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810" y="367485"/>
            <a:ext cx="10984709" cy="514177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35810" y="5907465"/>
            <a:ext cx="1016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Az elkészült prezentáció         Kérdések és válaszok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7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4006045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4042" r="18179" b="13201"/>
          <a:stretch/>
        </p:blipFill>
        <p:spPr>
          <a:xfrm rot="2655233">
            <a:off x="2276724" y="-201844"/>
            <a:ext cx="5312448" cy="75905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0240" r="22533"/>
          <a:stretch/>
        </p:blipFill>
        <p:spPr>
          <a:xfrm rot="19068887">
            <a:off x="483002" y="-1052110"/>
            <a:ext cx="3358114" cy="5557941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16901" b="29619"/>
          <a:stretch/>
        </p:blipFill>
        <p:spPr>
          <a:xfrm>
            <a:off x="6822314" y="64168"/>
            <a:ext cx="5498024" cy="458523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785572" y="1315788"/>
            <a:ext cx="75420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 smtClean="0">
              <a:solidFill>
                <a:schemeClr val="bg1"/>
              </a:solidFill>
            </a:endParaRP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hu-HU" sz="3200" dirty="0" err="1" smtClean="0">
                <a:solidFill>
                  <a:schemeClr val="bg1"/>
                </a:solidFill>
              </a:rPr>
              <a:t>őző</a:t>
            </a:r>
            <a:r>
              <a:rPr lang="hu-HU" sz="3200" dirty="0" smtClean="0">
                <a:solidFill>
                  <a:schemeClr val="bg1"/>
                </a:solidFill>
              </a:rPr>
              <a:t> tanóra áttekintése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>
                <a:solidFill>
                  <a:schemeClr val="bg1"/>
                </a:solidFill>
              </a:rPr>
              <a:t>f</a:t>
            </a:r>
            <a:r>
              <a:rPr lang="hu-HU" sz="3200" dirty="0" err="1" smtClean="0">
                <a:solidFill>
                  <a:schemeClr val="bg1"/>
                </a:solidFill>
              </a:rPr>
              <a:t>ontosabb</a:t>
            </a:r>
            <a:r>
              <a:rPr lang="hu-HU" sz="3200" dirty="0" smtClean="0">
                <a:solidFill>
                  <a:schemeClr val="bg1"/>
                </a:solidFill>
              </a:rPr>
              <a:t> jellemzői a tananyagnak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>
                <a:solidFill>
                  <a:schemeClr val="bg1"/>
                </a:solidFill>
              </a:rPr>
              <a:t>e</a:t>
            </a:r>
            <a:r>
              <a:rPr lang="hu-HU" sz="3200" dirty="0" err="1" smtClean="0">
                <a:solidFill>
                  <a:schemeClr val="bg1"/>
                </a:solidFill>
              </a:rPr>
              <a:t>gy</a:t>
            </a:r>
            <a:r>
              <a:rPr lang="hu-HU" sz="3200" dirty="0" smtClean="0">
                <a:solidFill>
                  <a:schemeClr val="bg1"/>
                </a:solidFill>
              </a:rPr>
              <a:t> példa szóbeli elemzése</a:t>
            </a:r>
          </a:p>
          <a:p>
            <a:endParaRPr lang="hu-HU" sz="3200" dirty="0" smtClean="0">
              <a:solidFill>
                <a:schemeClr val="bg1"/>
              </a:solidFill>
            </a:endParaRPr>
          </a:p>
          <a:p>
            <a:endParaRPr lang="hu-HU" sz="3200" dirty="0">
              <a:solidFill>
                <a:schemeClr val="bg1"/>
              </a:solidFill>
            </a:endParaRPr>
          </a:p>
          <a:p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85572" y="4844826"/>
            <a:ext cx="821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rgbClr val="00B050"/>
                </a:solidFill>
              </a:rPr>
              <a:t>Ismétlés a tudás anyja.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2" y="741405"/>
            <a:ext cx="2703067" cy="2975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785572" y="741405"/>
            <a:ext cx="7556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Ismétlés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2297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3400" r="16903" b="12893"/>
          <a:stretch/>
        </p:blipFill>
        <p:spPr>
          <a:xfrm rot="2655233">
            <a:off x="3041689" y="-51975"/>
            <a:ext cx="5613532" cy="76896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20267" r="19008"/>
          <a:stretch/>
        </p:blipFill>
        <p:spPr>
          <a:xfrm rot="19068887">
            <a:off x="539162" y="-1146418"/>
            <a:ext cx="3458741" cy="555608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42" r="15727" b="29619"/>
          <a:stretch/>
        </p:blipFill>
        <p:spPr>
          <a:xfrm>
            <a:off x="7818181" y="-80211"/>
            <a:ext cx="4405903" cy="369896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951601" y="966789"/>
            <a:ext cx="86433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Egy előadás témáját jobban megjegyezzük és megértjük, ha az előadó prezentációt is használ. Miért?</a:t>
            </a:r>
            <a:endParaRPr lang="hu-HU" sz="3200" dirty="0">
              <a:solidFill>
                <a:schemeClr val="bg1"/>
              </a:solidFill>
            </a:endParaRPr>
          </a:p>
          <a:p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40" y="500221"/>
            <a:ext cx="2113407" cy="2317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hlinkClick r:id="" action="ppaction://macro?name=JoValasz"/>
          </p:cNvPr>
          <p:cNvSpPr txBox="1"/>
          <p:nvPr/>
        </p:nvSpPr>
        <p:spPr>
          <a:xfrm>
            <a:off x="1229851" y="3904651"/>
            <a:ext cx="227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Mert több érzékszervre hat</a:t>
            </a:r>
            <a:endParaRPr lang="hu-HU" sz="2800" dirty="0"/>
          </a:p>
        </p:txBody>
      </p:sp>
      <p:sp>
        <p:nvSpPr>
          <p:cNvPr id="15" name="Szövegdoboz 14">
            <a:hlinkClick r:id="" action="ppaction://macro?name=RosszValasz"/>
          </p:cNvPr>
          <p:cNvSpPr txBox="1"/>
          <p:nvPr/>
        </p:nvSpPr>
        <p:spPr>
          <a:xfrm>
            <a:off x="5404555" y="3904651"/>
            <a:ext cx="227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Mert mindig a látványra figyelünk</a:t>
            </a:r>
            <a:endParaRPr lang="hu-HU" sz="2800" dirty="0"/>
          </a:p>
        </p:txBody>
      </p:sp>
      <p:sp>
        <p:nvSpPr>
          <p:cNvPr id="14" name="Akciógomb: Kezdő dia 13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95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4198" r="17144" b="12225"/>
          <a:stretch/>
        </p:blipFill>
        <p:spPr>
          <a:xfrm rot="2655233">
            <a:off x="6312208" y="91696"/>
            <a:ext cx="5581406" cy="76762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13962" r="16051"/>
          <a:stretch/>
        </p:blipFill>
        <p:spPr>
          <a:xfrm rot="19068887">
            <a:off x="1097057" y="-162575"/>
            <a:ext cx="3835032" cy="599542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1875600" y="1813236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hlinkClick r:id="" action="ppaction://macro?name=JoValasz"/>
          </p:cNvPr>
          <p:cNvSpPr txBox="1"/>
          <p:nvPr/>
        </p:nvSpPr>
        <p:spPr>
          <a:xfrm>
            <a:off x="1229851" y="3904651"/>
            <a:ext cx="227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Három magyar fiatalnak</a:t>
            </a:r>
            <a:endParaRPr lang="hu-HU" sz="28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hlinkClick r:id="" action="ppaction://macro?name=RosszValasz"/>
          </p:cNvPr>
          <p:cNvSpPr txBox="1"/>
          <p:nvPr/>
        </p:nvSpPr>
        <p:spPr>
          <a:xfrm>
            <a:off x="5404555" y="3904651"/>
            <a:ext cx="227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Két angol </a:t>
            </a:r>
            <a:r>
              <a:rPr lang="hu-HU" sz="2800" dirty="0" err="1" smtClean="0"/>
              <a:t>informati-kusnak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51601" y="867530"/>
            <a:ext cx="8403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b="1" i="1" dirty="0" err="1" smtClean="0">
                <a:solidFill>
                  <a:srgbClr val="0E70B2"/>
                </a:solidFill>
              </a:rPr>
              <a:t>Prezi</a:t>
            </a:r>
            <a:r>
              <a:rPr lang="hu-HU" sz="3200" dirty="0" smtClean="0">
                <a:solidFill>
                  <a:schemeClr val="bg1"/>
                </a:solidFill>
              </a:rPr>
              <a:t> egyszerű kezelhetőségével, újszerű megjelenésével a prezentáció készítőknek határtalan lehetőségeket biztosít. Kinek köszönhetjük?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73" y="1571253"/>
            <a:ext cx="3419741" cy="3503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kciógomb: Kezdő dia 14">
            <a:hlinkClick r:id="rId10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563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8581898" y="5205630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124" r="16836" b="9905"/>
          <a:stretch/>
        </p:blipFill>
        <p:spPr>
          <a:xfrm rot="2655233">
            <a:off x="2886008" y="-342294"/>
            <a:ext cx="5323335" cy="80302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12958" r="15449"/>
          <a:stretch/>
        </p:blipFill>
        <p:spPr>
          <a:xfrm rot="19068887">
            <a:off x="306680" y="-1641290"/>
            <a:ext cx="3695336" cy="6065411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-55877" y="2008841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1368423" y="632876"/>
            <a:ext cx="7646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err="1" smtClean="0">
                <a:solidFill>
                  <a:srgbClr val="0E70B2"/>
                </a:solidFill>
              </a:rPr>
              <a:t>Preziben</a:t>
            </a:r>
            <a:r>
              <a:rPr lang="hu-HU" sz="3200" dirty="0" smtClean="0">
                <a:solidFill>
                  <a:schemeClr val="bg1"/>
                </a:solidFill>
              </a:rPr>
              <a:t> a bemutatók készítésénél a témánknak megfelelően számtalan sablon közül is választhatunk. A kiválasztott sablon megjelenése tetszés szerint tovább alakítható. Hol?</a:t>
            </a:r>
            <a:endParaRPr lang="hu-HU" sz="3200" dirty="0"/>
          </a:p>
        </p:txBody>
      </p:sp>
      <p:sp>
        <p:nvSpPr>
          <p:cNvPr id="10" name="Szövegdoboz 9">
            <a:hlinkClick r:id="" action="ppaction://macro?name=RosszValasz"/>
          </p:cNvPr>
          <p:cNvSpPr txBox="1"/>
          <p:nvPr/>
        </p:nvSpPr>
        <p:spPr>
          <a:xfrm>
            <a:off x="5404555" y="3904651"/>
            <a:ext cx="227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Mert mindig a látványra figyelünk.</a:t>
            </a:r>
            <a:endParaRPr lang="hu-HU" sz="28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1104001" y="34070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hlinkClick r:id="" action="ppaction://macro?name=RosszValasz"/>
          </p:cNvPr>
          <p:cNvSpPr txBox="1"/>
          <p:nvPr/>
        </p:nvSpPr>
        <p:spPr>
          <a:xfrm>
            <a:off x="1368423" y="4233239"/>
            <a:ext cx="227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Beszúrás menüben</a:t>
            </a:r>
            <a:endParaRPr lang="hu-HU" sz="28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288186" y="34106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zövegdoboz 15">
            <a:hlinkClick r:id="" action="ppaction://macro?name=JoValasz"/>
          </p:cNvPr>
          <p:cNvSpPr txBox="1"/>
          <p:nvPr/>
        </p:nvSpPr>
        <p:spPr>
          <a:xfrm>
            <a:off x="5556955" y="4233239"/>
            <a:ext cx="227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Téma menüben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71" y="812501"/>
            <a:ext cx="2793844" cy="3697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Akciógomb: Kezdő dia 16">
            <a:hlinkClick r:id="rId9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Akciógomb: Tovább vagy Következő 17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60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14889" r="15803" b="11674"/>
          <a:stretch/>
        </p:blipFill>
        <p:spPr>
          <a:xfrm rot="2655233">
            <a:off x="1731529" y="-53331"/>
            <a:ext cx="5549625" cy="76616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40" r="12171" b="29619"/>
          <a:stretch/>
        </p:blipFill>
        <p:spPr>
          <a:xfrm>
            <a:off x="6027068" y="-16042"/>
            <a:ext cx="5972427" cy="483719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hlinkClick r:id="" action="ppaction://macro?name=RosszValasz"/>
          </p:cNvPr>
          <p:cNvSpPr txBox="1"/>
          <p:nvPr/>
        </p:nvSpPr>
        <p:spPr>
          <a:xfrm>
            <a:off x="1185948" y="4033182"/>
            <a:ext cx="238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Színesítik a prezentációt</a:t>
            </a:r>
            <a:endParaRPr lang="hu-HU" sz="2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hlinkClick r:id="" action="ppaction://macro?name=JoValasz"/>
          </p:cNvPr>
          <p:cNvSpPr txBox="1"/>
          <p:nvPr/>
        </p:nvSpPr>
        <p:spPr>
          <a:xfrm>
            <a:off x="5368794" y="4116513"/>
            <a:ext cx="240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Rendszerezik a témát</a:t>
            </a:r>
            <a:endParaRPr lang="hu-HU" sz="2800" dirty="0"/>
          </a:p>
        </p:txBody>
      </p:sp>
      <p:sp>
        <p:nvSpPr>
          <p:cNvPr id="15" name="Akciógomb: Kezdő dia 14">
            <a:hlinkClick r:id="rId7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53" y="559010"/>
            <a:ext cx="3494684" cy="3387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673637" y="1644841"/>
            <a:ext cx="75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Mire szolgálnak a különböző keretek?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91766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14908" r="15927" b="14189"/>
          <a:stretch/>
        </p:blipFill>
        <p:spPr>
          <a:xfrm rot="2655233">
            <a:off x="6473833" y="121692"/>
            <a:ext cx="5749359" cy="73971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887">
            <a:off x="907354" y="364468"/>
            <a:ext cx="5479979" cy="69683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1817296" y="2731118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>
            <a:hlinkClick r:id="" action="ppaction://macro?name=RosszValasz"/>
          </p:cNvPr>
          <p:cNvSpPr txBox="1"/>
          <p:nvPr/>
        </p:nvSpPr>
        <p:spPr>
          <a:xfrm>
            <a:off x="1220370" y="4331956"/>
            <a:ext cx="227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Lehetséges</a:t>
            </a:r>
            <a:endParaRPr lang="hu-HU" sz="28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zövegdoboz 11">
            <a:hlinkClick r:id="" action="ppaction://macro?name=JoValasz"/>
          </p:cNvPr>
          <p:cNvSpPr txBox="1"/>
          <p:nvPr/>
        </p:nvSpPr>
        <p:spPr>
          <a:xfrm>
            <a:off x="5404555" y="4116513"/>
            <a:ext cx="227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Nem lehetséges</a:t>
            </a:r>
            <a:endParaRPr lang="hu-HU" sz="2800" dirty="0"/>
          </a:p>
        </p:txBody>
      </p:sp>
      <p:sp>
        <p:nvSpPr>
          <p:cNvPr id="14" name="Akciógomb: Kezdő dia 13">
            <a:hlinkClick r:id="rId8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Tovább vagy Következő 14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220369" y="772886"/>
            <a:ext cx="7897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err="1" smtClean="0">
                <a:solidFill>
                  <a:srgbClr val="0E70B2"/>
                </a:solidFill>
              </a:rPr>
              <a:t>Prezibe</a:t>
            </a:r>
            <a:r>
              <a:rPr lang="hu-HU" sz="3200" dirty="0" smtClean="0">
                <a:solidFill>
                  <a:schemeClr val="bg1"/>
                </a:solidFill>
              </a:rPr>
              <a:t> különböző multimédiás elemek illeszthetők be: képek, videók, szöveges dokumentumok…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Ezek további szerkesztése </a:t>
            </a:r>
            <a:r>
              <a:rPr lang="hu-HU" sz="3200" b="1" i="1" dirty="0" err="1" smtClean="0">
                <a:solidFill>
                  <a:srgbClr val="0E70B2"/>
                </a:solidFill>
              </a:rPr>
              <a:t>Preziben</a:t>
            </a:r>
            <a:r>
              <a:rPr lang="hu-HU" sz="3200" dirty="0" smtClean="0">
                <a:solidFill>
                  <a:schemeClr val="bg1"/>
                </a:solidFill>
              </a:rPr>
              <a:t>: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47" y="1070162"/>
            <a:ext cx="4621861" cy="4269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296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15498" r="17542" b="11346"/>
          <a:stretch/>
        </p:blipFill>
        <p:spPr>
          <a:xfrm rot="2655233">
            <a:off x="1474207" y="-109634"/>
            <a:ext cx="5522510" cy="76322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21749" r="15946"/>
          <a:stretch/>
        </p:blipFill>
        <p:spPr>
          <a:xfrm rot="19068887">
            <a:off x="299022" y="-736122"/>
            <a:ext cx="3701689" cy="545281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40" r="8869" b="29619"/>
          <a:stretch/>
        </p:blipFill>
        <p:spPr>
          <a:xfrm>
            <a:off x="6027069" y="-16042"/>
            <a:ext cx="6197016" cy="483719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hlinkClick r:id="" action="ppaction://macro?name=RosszValasz"/>
          </p:cNvPr>
          <p:cNvSpPr txBox="1"/>
          <p:nvPr/>
        </p:nvSpPr>
        <p:spPr>
          <a:xfrm>
            <a:off x="1165675" y="4116513"/>
            <a:ext cx="238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Egyszerűbb a beillesztés</a:t>
            </a:r>
            <a:endParaRPr lang="hu-HU" sz="2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hlinkClick r:id="" action="ppaction://macro?name=JoValasz"/>
          </p:cNvPr>
          <p:cNvSpPr txBox="1"/>
          <p:nvPr/>
        </p:nvSpPr>
        <p:spPr>
          <a:xfrm>
            <a:off x="5368794" y="4116513"/>
            <a:ext cx="240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Helymegta-karítás</a:t>
            </a:r>
            <a:r>
              <a:rPr lang="hu-HU" sz="2800" dirty="0" smtClean="0"/>
              <a:t> miatt</a:t>
            </a:r>
            <a:endParaRPr lang="hu-HU" sz="2800" dirty="0"/>
          </a:p>
        </p:txBody>
      </p:sp>
      <p:sp>
        <p:nvSpPr>
          <p:cNvPr id="15" name="Akciógomb: Kezdő dia 14">
            <a:hlinkClick r:id="rId8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51601" y="1383888"/>
            <a:ext cx="756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bemutatókba előnyösebb </a:t>
            </a:r>
            <a:r>
              <a:rPr lang="hu-HU" sz="3200" dirty="0" err="1" smtClean="0">
                <a:solidFill>
                  <a:schemeClr val="bg1"/>
                </a:solidFill>
              </a:rPr>
              <a:t>YouTube-os</a:t>
            </a:r>
            <a:r>
              <a:rPr lang="hu-HU" sz="3200" dirty="0" smtClean="0">
                <a:solidFill>
                  <a:schemeClr val="bg1"/>
                </a:solidFill>
              </a:rPr>
              <a:t> videókat beilleszteni. Miért?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41" y="593114"/>
            <a:ext cx="3244706" cy="3244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02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5470" r="14821" b="11513"/>
          <a:stretch/>
        </p:blipFill>
        <p:spPr>
          <a:xfrm rot="2655233">
            <a:off x="2475928" y="-651655"/>
            <a:ext cx="5612333" cy="76177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21024" r="16013"/>
          <a:stretch/>
        </p:blipFill>
        <p:spPr>
          <a:xfrm rot="19068887">
            <a:off x="259571" y="-769988"/>
            <a:ext cx="3724349" cy="5503335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-897613" y="468296"/>
            <a:ext cx="6800053" cy="608582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hlinkClick r:id="" action="ppaction://macro?name=JoValasz"/>
          </p:cNvPr>
          <p:cNvSpPr txBox="1"/>
          <p:nvPr/>
        </p:nvSpPr>
        <p:spPr>
          <a:xfrm>
            <a:off x="1136907" y="4116513"/>
            <a:ext cx="240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Bemutatás sorrendjét</a:t>
            </a:r>
            <a:endParaRPr lang="hu-HU" sz="2800" dirty="0"/>
          </a:p>
        </p:txBody>
      </p:sp>
      <p:sp>
        <p:nvSpPr>
          <p:cNvPr id="15" name="Akciógomb: Kezdő dia 14">
            <a:hlinkClick r:id="rId8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51601" y="1383888"/>
            <a:ext cx="756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err="1" smtClean="0">
                <a:solidFill>
                  <a:srgbClr val="0E70B2"/>
                </a:solidFill>
              </a:rPr>
              <a:t>Preziben</a:t>
            </a:r>
            <a:r>
              <a:rPr lang="hu-HU" sz="3200" dirty="0" smtClean="0">
                <a:solidFill>
                  <a:schemeClr val="bg1"/>
                </a:solidFill>
              </a:rPr>
              <a:t> fontos szerepe van a megszerkesztett útvonalnak,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mert mutatja a: </a:t>
            </a:r>
            <a:endParaRPr lang="hu-HU" sz="3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00" y="692323"/>
            <a:ext cx="2863434" cy="3817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Szövegdoboz 9">
            <a:hlinkClick r:id="" action="ppaction://macro?name=RosszValasz"/>
          </p:cNvPr>
          <p:cNvSpPr txBox="1"/>
          <p:nvPr/>
        </p:nvSpPr>
        <p:spPr>
          <a:xfrm>
            <a:off x="5348184" y="4116513"/>
            <a:ext cx="238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Szerkesztés sorrendjét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1165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565" y="-1705209"/>
            <a:ext cx="8204465" cy="10432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5303" r="20195"/>
          <a:stretch/>
        </p:blipFill>
        <p:spPr>
          <a:xfrm rot="19068887">
            <a:off x="321150" y="-1383110"/>
            <a:ext cx="3520413" cy="5901951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7581497" y="704428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Akciógomb: Kezdő dia 7">
            <a:hlinkClick r:id="rId7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951601" y="3254639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33" r="2870" b="3520"/>
          <a:stretch/>
        </p:blipFill>
        <p:spPr>
          <a:xfrm>
            <a:off x="5135786" y="3258221"/>
            <a:ext cx="2812592" cy="267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hlinkClick r:id="" action="ppaction://macro?name=RosszValasz"/>
          </p:cNvPr>
          <p:cNvSpPr txBox="1"/>
          <p:nvPr/>
        </p:nvSpPr>
        <p:spPr>
          <a:xfrm>
            <a:off x="1157876" y="4331956"/>
            <a:ext cx="240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Korlátlanul</a:t>
            </a:r>
            <a:endParaRPr lang="hu-HU" sz="2800" dirty="0"/>
          </a:p>
        </p:txBody>
      </p:sp>
      <p:sp>
        <p:nvSpPr>
          <p:cNvPr id="15" name="Szövegdoboz 14">
            <a:hlinkClick r:id="" action="ppaction://macro?name=JoValasz"/>
          </p:cNvPr>
          <p:cNvSpPr txBox="1"/>
          <p:nvPr/>
        </p:nvSpPr>
        <p:spPr>
          <a:xfrm>
            <a:off x="5349860" y="4331956"/>
            <a:ext cx="238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100 MB-ig</a:t>
            </a:r>
            <a:endParaRPr lang="hu-HU" sz="2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157876" y="1030891"/>
            <a:ext cx="8346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Az ingyenes verzióban a végtelenségig tágítható vászon használható: 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09" y="2149011"/>
            <a:ext cx="2716102" cy="2552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593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1435" r="15230" b="12698"/>
          <a:stretch/>
        </p:blipFill>
        <p:spPr>
          <a:xfrm rot="3512300">
            <a:off x="5032847" y="183332"/>
            <a:ext cx="5808724" cy="79151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23625" r="21279"/>
          <a:stretch/>
        </p:blipFill>
        <p:spPr>
          <a:xfrm rot="19068887">
            <a:off x="644474" y="-905042"/>
            <a:ext cx="3322066" cy="5322092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33" b="29619"/>
          <a:stretch/>
        </p:blipFill>
        <p:spPr>
          <a:xfrm>
            <a:off x="7199995" y="64168"/>
            <a:ext cx="5228126" cy="379928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Akciógomb: Kezdő dia 7">
            <a:hlinkClick r:id="rId7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201845" y="789760"/>
            <a:ext cx="802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Házi feladat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01845" y="1501487"/>
            <a:ext cx="964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Készíts egy prezentációt a kedvenc sportodról!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01845" y="2467331"/>
            <a:ext cx="84592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Követelmények:</a:t>
            </a:r>
          </a:p>
          <a:p>
            <a:r>
              <a:rPr lang="hu-HU" sz="3200" dirty="0">
                <a:solidFill>
                  <a:schemeClr val="bg1"/>
                </a:solidFill>
              </a:rPr>
              <a:t>-minimum 8 dia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-zöld felirat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-hozzáillő, szerkesztett sablon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-többféle keret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-legalább 4 beillesztett kép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-1 videó</a:t>
            </a:r>
          </a:p>
          <a:p>
            <a:endParaRPr lang="hu-HU" sz="3200" dirty="0" smtClean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99" y="1905879"/>
            <a:ext cx="3913985" cy="359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43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79" b="7279"/>
          <a:stretch/>
        </p:blipFill>
        <p:spPr>
          <a:xfrm>
            <a:off x="626222" y="-112295"/>
            <a:ext cx="8204465" cy="69943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887">
            <a:off x="-456557" y="1273350"/>
            <a:ext cx="5479979" cy="69683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49" r="8504" b="29620"/>
          <a:stretch/>
        </p:blipFill>
        <p:spPr>
          <a:xfrm>
            <a:off x="7048132" y="-80211"/>
            <a:ext cx="5159910" cy="417588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Szövegdoboz 7"/>
          <p:cNvSpPr txBox="1"/>
          <p:nvPr/>
        </p:nvSpPr>
        <p:spPr>
          <a:xfrm>
            <a:off x="752500" y="801852"/>
            <a:ext cx="665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Forrásanyag: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68967" y="1539628"/>
            <a:ext cx="11421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i="1" baseline="4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400" b="1" i="1" baseline="4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hu-HU" sz="24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Nem </a:t>
            </a:r>
            <a:r>
              <a:rPr lang="hu-H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előadás, prezentáció</a:t>
            </a:r>
            <a:r>
              <a:rPr lang="hu-H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 </a:t>
            </a:r>
            <a:r>
              <a:rPr lang="hu-HU" sz="2000" i="1" dirty="0" smtClean="0">
                <a:solidFill>
                  <a:srgbClr val="404758"/>
                </a:solidFill>
                <a:latin typeface="GTWalsheimProRegular"/>
              </a:rPr>
              <a:t>- Az </a:t>
            </a:r>
            <a:r>
              <a:rPr lang="hu-HU" sz="2000" i="1" dirty="0" smtClean="0">
                <a:solidFill>
                  <a:srgbClr val="404758"/>
                </a:solidFill>
                <a:latin typeface="Century Gothic" panose="020B0502020202020204" pitchFamily="34" charset="0"/>
              </a:rPr>
              <a:t>idézet</a:t>
            </a:r>
            <a:r>
              <a:rPr lang="hu-HU" sz="2000" i="1" dirty="0" smtClean="0">
                <a:solidFill>
                  <a:srgbClr val="404758"/>
                </a:solidFill>
                <a:latin typeface="GTWalsheimProRegular"/>
              </a:rPr>
              <a:t>: </a:t>
            </a:r>
            <a:endParaRPr lang="hu-HU" sz="2000" i="1" dirty="0">
              <a:solidFill>
                <a:srgbClr val="404758"/>
              </a:solidFill>
              <a:latin typeface="GTWalsheimProRegular"/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   Johannes </a:t>
            </a:r>
            <a:r>
              <a:rPr lang="hu-HU" sz="2000" dirty="0">
                <a:solidFill>
                  <a:schemeClr val="bg1"/>
                </a:solidFill>
              </a:rPr>
              <a:t>Amos </a:t>
            </a:r>
            <a:r>
              <a:rPr lang="hu-HU" sz="2000" dirty="0" smtClean="0">
                <a:solidFill>
                  <a:schemeClr val="bg1"/>
                </a:solidFill>
              </a:rPr>
              <a:t>Comenius: </a:t>
            </a:r>
            <a:r>
              <a:rPr lang="hu-HU" sz="2000" dirty="0">
                <a:solidFill>
                  <a:schemeClr val="bg1"/>
                </a:solidFill>
              </a:rPr>
              <a:t>A látható világ képekben című munkájából</a:t>
            </a:r>
            <a:r>
              <a:rPr lang="hu-HU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u="sng" dirty="0" smtClean="0">
                <a:hlinkClick r:id="rId7"/>
              </a:rPr>
              <a:t>http</a:t>
            </a:r>
            <a:r>
              <a:rPr lang="hu-HU" sz="2000" u="sng" dirty="0">
                <a:hlinkClick r:id="rId7"/>
              </a:rPr>
              <a:t>://www.piacesprofit.hu/kkv_cegblog/miert-nem-eloadas-a-prezentacio</a:t>
            </a:r>
            <a:r>
              <a:rPr lang="hu-HU" sz="2000" u="sng" dirty="0" smtClean="0">
                <a:hlinkClick r:id="rId7"/>
              </a:rPr>
              <a:t>/</a:t>
            </a:r>
            <a:endParaRPr lang="hu-HU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i="1" baseline="4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hu-HU" sz="20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Prezi</a:t>
            </a:r>
            <a:r>
              <a:rPr lang="hu-H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hivatalos oldala </a:t>
            </a:r>
            <a:r>
              <a:rPr lang="hu-HU" sz="2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www.prezi.com</a:t>
            </a:r>
            <a:endParaRPr lang="hu-HU" sz="2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1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i="1" baseline="4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Prezi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>
                <a:solidFill>
                  <a:schemeClr val="bg1"/>
                </a:solidFill>
              </a:rPr>
              <a:t>könyv </a:t>
            </a:r>
            <a:r>
              <a:rPr lang="hu-HU" sz="2000" dirty="0" smtClean="0">
                <a:solidFill>
                  <a:schemeClr val="bg1"/>
                </a:solidFill>
              </a:rPr>
              <a:t>(PDF) - Hegedűs Gábor -J.L</a:t>
            </a:r>
            <a:r>
              <a:rPr lang="hu-HU" sz="2000" dirty="0">
                <a:solidFill>
                  <a:schemeClr val="bg1"/>
                </a:solidFill>
              </a:rPr>
              <a:t>. </a:t>
            </a:r>
            <a:r>
              <a:rPr lang="hu-HU" sz="2000" dirty="0" err="1">
                <a:solidFill>
                  <a:schemeClr val="bg1"/>
                </a:solidFill>
              </a:rPr>
              <a:t>Seagull</a:t>
            </a:r>
            <a:r>
              <a:rPr lang="hu-HU" sz="2000" dirty="0">
                <a:solidFill>
                  <a:schemeClr val="bg1"/>
                </a:solidFill>
              </a:rPr>
              <a:t> Szakképző </a:t>
            </a:r>
            <a:r>
              <a:rPr lang="hu-HU" sz="2000" dirty="0" smtClean="0">
                <a:solidFill>
                  <a:schemeClr val="bg1"/>
                </a:solidFill>
              </a:rPr>
              <a:t>Iskola,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1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1"/>
                </a:solidFill>
              </a:rPr>
              <a:t>Wikipédia</a:t>
            </a:r>
            <a:r>
              <a:rPr lang="hu-HU" sz="2000" dirty="0" smtClean="0">
                <a:solidFill>
                  <a:schemeClr val="bg1"/>
                </a:solidFill>
              </a:rPr>
              <a:t> - </a:t>
            </a:r>
            <a:r>
              <a:rPr lang="hu-HU" sz="2000" dirty="0" err="1" smtClean="0">
                <a:solidFill>
                  <a:schemeClr val="bg1"/>
                </a:solidFill>
              </a:rPr>
              <a:t>Pezi</a:t>
            </a:r>
            <a:r>
              <a:rPr lang="hu-HU" sz="2000" dirty="0" smtClean="0">
                <a:solidFill>
                  <a:schemeClr val="bg1"/>
                </a:solidFill>
              </a:rPr>
              <a:t> - </a:t>
            </a:r>
            <a:r>
              <a:rPr lang="hu-HU" sz="2000" dirty="0" smtClean="0">
                <a:hlinkClick r:id="rId9"/>
              </a:rPr>
              <a:t>https</a:t>
            </a:r>
            <a:r>
              <a:rPr lang="hu-HU" sz="2000" dirty="0">
                <a:hlinkClick r:id="rId9"/>
              </a:rPr>
              <a:t>://</a:t>
            </a:r>
            <a:r>
              <a:rPr lang="hu-HU" sz="2000" dirty="0" smtClean="0">
                <a:hlinkClick r:id="rId9"/>
              </a:rPr>
              <a:t>hu.wikipedia.org/wiki/Prezi</a:t>
            </a: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3d White Human -</a:t>
            </a:r>
            <a:r>
              <a:rPr lang="hu-HU" sz="2000" dirty="0" smtClean="0">
                <a:hlinkClick r:id="rId10"/>
              </a:rPr>
              <a:t>https</a:t>
            </a:r>
            <a:r>
              <a:rPr lang="hu-HU" sz="2000" dirty="0">
                <a:hlinkClick r:id="rId10"/>
              </a:rPr>
              <a:t>://</a:t>
            </a:r>
            <a:r>
              <a:rPr lang="hu-HU" sz="2000" dirty="0" smtClean="0">
                <a:hlinkClick r:id="rId10"/>
              </a:rPr>
              <a:t>www.google.hu/search?q=3d+white+humanas&amp;biw=1800&amp;bih=901&amp;source=lnms&amp;tbm=isch&amp;sa=X&amp;ved=0ahUKEwjqmdaGmovSAhUF2ywKHdWbBDUQ_AUIBigB</a:t>
            </a:r>
            <a:endParaRPr lang="hu-HU" sz="2000" dirty="0" smtClean="0"/>
          </a:p>
          <a:p>
            <a:endParaRPr lang="hu-HU" sz="2400" dirty="0"/>
          </a:p>
        </p:txBody>
      </p:sp>
      <p:sp>
        <p:nvSpPr>
          <p:cNvPr id="12" name="Akciógomb: Kezdő dia 11">
            <a:hlinkClick r:id="rId11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kciógomb: Tovább vagy Következő 13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910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4006045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14754" r="16947" b="12427"/>
          <a:stretch/>
        </p:blipFill>
        <p:spPr>
          <a:xfrm rot="2655233">
            <a:off x="1866768" y="-253220"/>
            <a:ext cx="5811520" cy="75970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20059" r="13632"/>
          <a:stretch/>
        </p:blipFill>
        <p:spPr>
          <a:xfrm rot="19068887">
            <a:off x="398780" y="-1220378"/>
            <a:ext cx="3865169" cy="5570565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89" r="13991" b="29619"/>
          <a:stretch/>
        </p:blipFill>
        <p:spPr>
          <a:xfrm>
            <a:off x="6822313" y="48126"/>
            <a:ext cx="5690529" cy="460128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778248" y="1353257"/>
            <a:ext cx="7769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hu-HU" sz="3200" dirty="0" err="1" smtClean="0">
                <a:solidFill>
                  <a:schemeClr val="bg1"/>
                </a:solidFill>
              </a:rPr>
              <a:t>skolai</a:t>
            </a:r>
            <a:r>
              <a:rPr lang="hu-HU" sz="3200" dirty="0" smtClean="0">
                <a:solidFill>
                  <a:schemeClr val="bg1"/>
                </a:solidFill>
              </a:rPr>
              <a:t> feladat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>
                <a:solidFill>
                  <a:schemeClr val="bg1"/>
                </a:solidFill>
              </a:rPr>
              <a:t>b</a:t>
            </a:r>
            <a:r>
              <a:rPr lang="hu-HU" sz="3200" dirty="0" err="1" smtClean="0">
                <a:solidFill>
                  <a:schemeClr val="bg1"/>
                </a:solidFill>
              </a:rPr>
              <a:t>eszámoló</a:t>
            </a:r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e</a:t>
            </a:r>
            <a:r>
              <a:rPr lang="hu-HU" sz="3200" dirty="0" err="1" smtClean="0">
                <a:solidFill>
                  <a:schemeClr val="bg1"/>
                </a:solidFill>
              </a:rPr>
              <a:t>gy</a:t>
            </a:r>
            <a:r>
              <a:rPr lang="hu-HU" sz="3200" dirty="0" smtClean="0">
                <a:solidFill>
                  <a:schemeClr val="bg1"/>
                </a:solidFill>
              </a:rPr>
              <a:t> elkészített munka bemutatása…</a:t>
            </a:r>
          </a:p>
          <a:p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85572" y="3551430"/>
            <a:ext cx="8912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b="1" i="1" dirty="0" smtClean="0">
              <a:solidFill>
                <a:srgbClr val="00B050"/>
              </a:solidFill>
            </a:endParaRPr>
          </a:p>
          <a:p>
            <a:r>
              <a:rPr lang="hu-HU" sz="3200" b="1" i="1" dirty="0" smtClean="0">
                <a:solidFill>
                  <a:srgbClr val="00B050"/>
                </a:solidFill>
              </a:rPr>
              <a:t>Hogy a felsorolt feladatokban sikeres légy, tudásodat jól kell prezentálnod!</a:t>
            </a:r>
          </a:p>
          <a:p>
            <a:endParaRPr lang="hu-HU" sz="3200" b="1" i="1" dirty="0">
              <a:solidFill>
                <a:srgbClr val="00B050"/>
              </a:solidFill>
            </a:endParaRPr>
          </a:p>
          <a:p>
            <a:r>
              <a:rPr lang="hu-HU" sz="3200" b="1" dirty="0" smtClean="0">
                <a:solidFill>
                  <a:srgbClr val="00B050"/>
                </a:solidFill>
              </a:rPr>
              <a:t>De hogyan?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10" y="306448"/>
            <a:ext cx="3605594" cy="3605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785572" y="825027"/>
            <a:ext cx="7542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Új anyag: </a:t>
            </a:r>
            <a:r>
              <a:rPr lang="hu-HU" sz="3200" b="1" i="1" dirty="0" err="1">
                <a:solidFill>
                  <a:srgbClr val="0E70B2"/>
                </a:solidFill>
              </a:rPr>
              <a:t>Prezi</a:t>
            </a:r>
            <a:endParaRPr lang="hu-HU" sz="3200" b="1" i="1" dirty="0">
              <a:solidFill>
                <a:srgbClr val="0E70B2"/>
              </a:solidFill>
            </a:endParaRP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2029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678" y="3288997"/>
            <a:ext cx="1810669" cy="19996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233">
            <a:off x="4643276" y="-2195320"/>
            <a:ext cx="8204465" cy="10432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887">
            <a:off x="-922693" y="-2396607"/>
            <a:ext cx="5479979" cy="69683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476160" y="-1069867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628032" y="2028791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Köszönöm, hogy velem tanultatok!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8032" y="3433018"/>
            <a:ext cx="7151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Mindenkinek sok sikert az új generációs </a:t>
            </a:r>
            <a:r>
              <a:rPr kumimoji="0" lang="hu-H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E70B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Prezik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70B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világában!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51792" y="5942107"/>
            <a:ext cx="330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Century Gothic" panose="020B0502020202020204"/>
              </a:rPr>
              <a:t>Kávai Áron</a:t>
            </a:r>
            <a:r>
              <a:rPr lang="hu-HU" sz="2000" dirty="0" smtClean="0">
                <a:solidFill>
                  <a:prstClr val="black"/>
                </a:solidFill>
                <a:latin typeface="Century Gothic" panose="020B0502020202020204"/>
              </a:rPr>
              <a:t>,  </a:t>
            </a:r>
            <a:r>
              <a: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2017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3074" name="Picture 2" descr="https://farm9.static.flickr.com/8699/16689172574_bf6a180566_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92" y="2613566"/>
            <a:ext cx="2857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6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12517" r="19248" b="12679"/>
          <a:stretch/>
        </p:blipFill>
        <p:spPr>
          <a:xfrm rot="2655233">
            <a:off x="2688736" y="-1263142"/>
            <a:ext cx="5162189" cy="78041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24141" r="23929"/>
          <a:stretch/>
        </p:blipFill>
        <p:spPr>
          <a:xfrm rot="19068887">
            <a:off x="500128" y="-848289"/>
            <a:ext cx="3401913" cy="528615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>
          <a:xfrm>
            <a:off x="6963874" y="2434152"/>
            <a:ext cx="5228126" cy="467900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>
            <a:off x="1068239" y="756746"/>
            <a:ext cx="9786890" cy="41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2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“Mindent </a:t>
            </a:r>
            <a:r>
              <a:rPr lang="hu-HU" sz="32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 érzékek elé kell állítani, amennyire csak lehetséges: a láthatót a látás, a hallhatót a hallás, a szagolhatót a szaglás, az ízlelhetőt az ízlés, a tapinthatót a tapintás elé. Ha valamit egyszerre több érzékszervvel is tudomásul lehet venni, azt több érzéknek is fel kell kínálni</a:t>
            </a:r>
            <a:r>
              <a:rPr lang="hu-HU" sz="32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hu-HU" sz="2500" i="1" baseline="4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(1)</a:t>
            </a:r>
            <a:r>
              <a:rPr lang="hu-HU" sz="25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 </a:t>
            </a:r>
            <a:endParaRPr lang="hu-HU" sz="2500" i="1" dirty="0" smtClean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20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u-HU" sz="32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állítja Comenius.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43" y="3999473"/>
            <a:ext cx="2246957" cy="2296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80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818269" y="3070281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11326" r="16067" b="14028"/>
          <a:stretch/>
        </p:blipFill>
        <p:spPr>
          <a:xfrm rot="2655233">
            <a:off x="6412796" y="1183498"/>
            <a:ext cx="5638871" cy="77876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21696" r="18186" b="-1"/>
          <a:stretch/>
        </p:blipFill>
        <p:spPr>
          <a:xfrm rot="19068887">
            <a:off x="408300" y="-1013778"/>
            <a:ext cx="3685715" cy="545657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-1" b="36637"/>
          <a:stretch/>
        </p:blipFill>
        <p:spPr>
          <a:xfrm>
            <a:off x="-224590" y="2846058"/>
            <a:ext cx="4458221" cy="421246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966" y1="42914" x2="27966" y2="38553"/>
                        <a14:foregroundMark x1="74576" y1="46085" x2="73898" y2="39742"/>
                        <a14:backgroundMark x1="61356" y1="40932" x2="68814" y2="39742"/>
                        <a14:backgroundMark x1="49831" y1="88603" x2="49831" y2="7770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55" y="2846058"/>
            <a:ext cx="2597599" cy="328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/>
          <p:cNvSpPr txBox="1"/>
          <p:nvPr/>
        </p:nvSpPr>
        <p:spPr>
          <a:xfrm>
            <a:off x="1619569" y="1546592"/>
            <a:ext cx="9333174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200" dirty="0">
                <a:solidFill>
                  <a:srgbClr val="3438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 tudásodnak nincs se íze, se szaga, sem kézzel meg nem fogható, akkor bizony nagyon jó szónoknak kell </a:t>
            </a:r>
            <a:r>
              <a:rPr lang="hu-HU" sz="3200" dirty="0" smtClean="0">
                <a:solidFill>
                  <a:srgbClr val="3438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lenned</a:t>
            </a:r>
            <a:r>
              <a:rPr lang="hu-HU" sz="3200" dirty="0">
                <a:solidFill>
                  <a:srgbClr val="3438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3200" dirty="0" smtClean="0">
              <a:solidFill>
                <a:srgbClr val="34384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200" dirty="0" smtClean="0">
                <a:solidFill>
                  <a:srgbClr val="3438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3200" dirty="0">
              <a:solidFill>
                <a:srgbClr val="34384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…Egy </a:t>
            </a:r>
            <a:r>
              <a:rPr lang="hu-HU" sz="3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lehetőséged van még!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58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0" r="5207" b="29619"/>
          <a:stretch/>
        </p:blipFill>
        <p:spPr>
          <a:xfrm>
            <a:off x="7300271" y="-32084"/>
            <a:ext cx="4955897" cy="397697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3" y="296215"/>
            <a:ext cx="7674964" cy="407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5150281" y="3937830"/>
            <a:ext cx="1998052" cy="181004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781314" y="3701860"/>
            <a:ext cx="568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EGY JÓ PREZENTÁCIÓ!</a:t>
            </a:r>
            <a:endParaRPr lang="hu-HU" sz="3600" b="1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6982" y="4588515"/>
            <a:ext cx="10861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Ezt pedig a legjobban a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</a:rPr>
              <a:t>Prezi</a:t>
            </a:r>
            <a:r>
              <a:rPr lang="hu-HU" sz="3200" dirty="0" smtClean="0">
                <a:solidFill>
                  <a:schemeClr val="bg1"/>
                </a:solidFill>
              </a:rPr>
              <a:t> prezentációs szoftver segítségével készítheted el!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prezzip.com/prezzip_new/cms/uploads/Image/2015%20icons/Prezzip%20custom%20design%20iconen%20030715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67" y="5214937"/>
            <a:ext cx="3384352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0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60" r="14469" b="29619"/>
          <a:stretch/>
        </p:blipFill>
        <p:spPr>
          <a:xfrm>
            <a:off x="7767062" y="-96253"/>
            <a:ext cx="4457022" cy="293323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974099"/>
            <a:ext cx="1998052" cy="18100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2802" r="12673" b="12952"/>
          <a:stretch/>
        </p:blipFill>
        <p:spPr>
          <a:xfrm rot="3701344">
            <a:off x="2989005" y="-309427"/>
            <a:ext cx="8442936" cy="109628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9837" r="20485" b="-1"/>
          <a:stretch/>
        </p:blipFill>
        <p:spPr>
          <a:xfrm rot="19068887">
            <a:off x="529520" y="-1141555"/>
            <a:ext cx="3389280" cy="5586171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"/>
          <a:stretch/>
        </p:blipFill>
        <p:spPr>
          <a:xfrm>
            <a:off x="5154386" y="1777374"/>
            <a:ext cx="6531382" cy="5048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836817" y="672906"/>
            <a:ext cx="1059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b="1" i="1" dirty="0" err="1" smtClean="0">
                <a:solidFill>
                  <a:schemeClr val="accent6"/>
                </a:solidFill>
              </a:rPr>
              <a:t>Prezi</a:t>
            </a:r>
            <a:r>
              <a:rPr lang="hu-HU" sz="3200" dirty="0" smtClean="0">
                <a:solidFill>
                  <a:schemeClr val="bg1"/>
                </a:solidFill>
              </a:rPr>
              <a:t> </a:t>
            </a:r>
            <a:r>
              <a:rPr lang="hu-HU" sz="3200" dirty="0" smtClean="0">
                <a:solidFill>
                  <a:schemeClr val="accent6"/>
                </a:solidFill>
              </a:rPr>
              <a:t>három magyar fiatal </a:t>
            </a:r>
            <a:r>
              <a:rPr lang="hu-HU" sz="3200" dirty="0" smtClean="0">
                <a:solidFill>
                  <a:schemeClr val="bg1"/>
                </a:solidFill>
              </a:rPr>
              <a:t>közös munkájának eredménye, mely 2009-ben indult világhódító útjára.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 rot="3078429">
            <a:off x="5837766" y="1611300"/>
            <a:ext cx="548980" cy="1212041"/>
          </a:xfrm>
          <a:prstGeom prst="rightArrow">
            <a:avLst/>
          </a:prstGeom>
          <a:solidFill>
            <a:srgbClr val="0E70B2"/>
          </a:solidFill>
          <a:ln w="28575">
            <a:solidFill>
              <a:srgbClr val="0E70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331743" y="2613243"/>
            <a:ext cx="13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/>
                </a:solidFill>
              </a:rPr>
              <a:t>ÁRVAI PÉTER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823365" y="2102946"/>
            <a:ext cx="13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/>
                </a:solidFill>
              </a:rPr>
              <a:t>HALÁCSY PÉTER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16339" y="2837663"/>
            <a:ext cx="137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/>
                </a:solidFill>
              </a:rPr>
              <a:t>SOMLAI-FISCHER</a:t>
            </a:r>
            <a:endParaRPr lang="hu-HU" b="1" dirty="0">
              <a:solidFill>
                <a:schemeClr val="accent6"/>
              </a:solidFill>
            </a:endParaRPr>
          </a:p>
          <a:p>
            <a:pPr algn="ctr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SZABOLCS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36816" y="2526955"/>
            <a:ext cx="5620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-</a:t>
            </a:r>
            <a:r>
              <a:rPr lang="hu-HU" sz="2800" dirty="0" smtClean="0">
                <a:solidFill>
                  <a:schemeClr val="bg1"/>
                </a:solidFill>
              </a:rPr>
              <a:t>75 millió felhasználó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-korlátlan elérhetőség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-végtelen nagyítás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-multimédiás tartalom kezelése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-egyszerű használat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-</a:t>
            </a:r>
            <a:r>
              <a:rPr lang="hu-HU" sz="2800" dirty="0">
                <a:solidFill>
                  <a:schemeClr val="bg1"/>
                </a:solidFill>
              </a:rPr>
              <a:t>új szemléletmód</a:t>
            </a:r>
            <a:r>
              <a:rPr lang="hu-HU" sz="2800" dirty="0" smtClean="0">
                <a:solidFill>
                  <a:schemeClr val="bg1"/>
                </a:solidFill>
              </a:rPr>
              <a:t>…</a:t>
            </a:r>
            <a:r>
              <a:rPr lang="hu-HU" sz="2800" b="1" i="1" baseline="42000" dirty="0">
                <a:solidFill>
                  <a:srgbClr val="0E70B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(2</a:t>
            </a:r>
            <a:r>
              <a:rPr lang="hu-HU" sz="2800" b="1" i="1" baseline="42000" dirty="0" smtClean="0">
                <a:solidFill>
                  <a:srgbClr val="0E70B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)</a:t>
            </a:r>
            <a:r>
              <a:rPr lang="hu-HU" sz="2800" dirty="0" smtClean="0">
                <a:solidFill>
                  <a:schemeClr val="bg1"/>
                </a:solidFill>
                <a:hlinkClick r:id="rId8" action="ppaction://hlinksldjump"/>
              </a:rPr>
              <a:t>  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3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3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6987654" y="1964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22627" y="2560990"/>
            <a:ext cx="892283" cy="52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283" r="5188" b="17201"/>
          <a:stretch/>
        </p:blipFill>
        <p:spPr>
          <a:xfrm>
            <a:off x="64168" y="-76202"/>
            <a:ext cx="12192000" cy="68940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10118720" y="-181951"/>
            <a:ext cx="1998052" cy="18100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" b="43346"/>
          <a:stretch/>
        </p:blipFill>
        <p:spPr>
          <a:xfrm>
            <a:off x="-240632" y="3211928"/>
            <a:ext cx="4155590" cy="376638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Szövegdoboz 1"/>
          <p:cNvSpPr txBox="1"/>
          <p:nvPr/>
        </p:nvSpPr>
        <p:spPr>
          <a:xfrm rot="16200000">
            <a:off x="5267075" y="2405990"/>
            <a:ext cx="2954655" cy="368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hu-HU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Prezi</a:t>
            </a:r>
            <a:endParaRPr lang="hu-H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84576" y="1231307"/>
            <a:ext cx="3073940" cy="52322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alapműveletek</a:t>
            </a:r>
            <a:endParaRPr lang="hu-H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286250" y="1703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76062" y="-220129"/>
            <a:ext cx="45491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900" dirty="0"/>
          </a:p>
        </p:txBody>
      </p:sp>
      <p:sp>
        <p:nvSpPr>
          <p:cNvPr id="18" name="Téglalap 17"/>
          <p:cNvSpPr/>
          <p:nvPr/>
        </p:nvSpPr>
        <p:spPr>
          <a:xfrm>
            <a:off x="1330615" y="369419"/>
            <a:ext cx="6096000" cy="3816429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r>
              <a:rPr lang="hu-HU" sz="2400" b="1" i="1" baseline="42000" dirty="0" smtClean="0">
                <a:solidFill>
                  <a:srgbClr val="0E70B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400" b="1" i="1" baseline="42000" dirty="0">
                <a:solidFill>
                  <a:srgbClr val="0E70B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3</a:t>
            </a:r>
            <a:r>
              <a:rPr lang="hu-HU" sz="2400" b="1" i="1" baseline="42000" dirty="0" smtClean="0">
                <a:solidFill>
                  <a:srgbClr val="0E70B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u-HU" sz="2200" dirty="0">
                <a:solidFill>
                  <a:srgbClr val="0E70B2"/>
                </a:solidFill>
              </a:rPr>
              <a:t> </a:t>
            </a:r>
            <a:r>
              <a:rPr lang="hu-HU" sz="2200" dirty="0" err="1" smtClean="0">
                <a:solidFill>
                  <a:srgbClr val="0E70B2"/>
                </a:solidFill>
                <a:hlinkClick r:id="rId7" action="ppaction://hlinksldjump"/>
              </a:rPr>
              <a:t>Prezi</a:t>
            </a:r>
            <a:r>
              <a:rPr lang="hu-HU" sz="2200" dirty="0" smtClean="0">
                <a:solidFill>
                  <a:srgbClr val="0E70B2"/>
                </a:solidFill>
                <a:hlinkClick r:id="rId7" action="ppaction://hlinksldjump"/>
              </a:rPr>
              <a:t> készítése</a:t>
            </a:r>
            <a:endParaRPr lang="hu-HU" sz="2200" dirty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8" action="ppaction://hlinksldjump"/>
              </a:rPr>
              <a:t>Új </a:t>
            </a:r>
            <a:r>
              <a:rPr lang="hu-HU" sz="2200" dirty="0" err="1" smtClean="0">
                <a:solidFill>
                  <a:srgbClr val="0E70B2"/>
                </a:solidFill>
                <a:hlinkClick r:id="rId8" action="ppaction://hlinksldjump"/>
              </a:rPr>
              <a:t>prezi</a:t>
            </a:r>
            <a:r>
              <a:rPr lang="hu-HU" sz="2200" dirty="0" smtClean="0">
                <a:solidFill>
                  <a:srgbClr val="0E70B2"/>
                </a:solidFill>
                <a:hlinkClick r:id="rId8" action="ppaction://hlinksldjump"/>
              </a:rPr>
              <a:t> - Sablon választás</a:t>
            </a:r>
            <a:endParaRPr lang="hu-HU" sz="2200" dirty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9" action="ppaction://hlinksldjump"/>
              </a:rPr>
              <a:t>Téma</a:t>
            </a:r>
            <a:endParaRPr lang="hu-HU" sz="2200" dirty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10" action="ppaction://hlinksldjump"/>
              </a:rPr>
              <a:t>Keretek</a:t>
            </a:r>
            <a:endParaRPr lang="hu-HU" sz="2200" dirty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11" action="ppaction://hlinksldjump"/>
              </a:rPr>
              <a:t>Képek</a:t>
            </a:r>
            <a:r>
              <a:rPr lang="hu-HU" sz="2200" dirty="0">
                <a:solidFill>
                  <a:srgbClr val="0E70B2"/>
                </a:solidFill>
                <a:hlinkClick r:id="rId11" action="ppaction://hlinksldjump"/>
              </a:rPr>
              <a:t>, </a:t>
            </a:r>
            <a:r>
              <a:rPr lang="hu-HU" sz="2200" dirty="0" smtClean="0">
                <a:solidFill>
                  <a:srgbClr val="0E70B2"/>
                </a:solidFill>
                <a:hlinkClick r:id="rId11" action="ppaction://hlinksldjump"/>
              </a:rPr>
              <a:t>alakzatok, szimbólumok…</a:t>
            </a:r>
            <a:endParaRPr lang="hu-HU" sz="2200" dirty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12" action="ppaction://hlinksldjump"/>
              </a:rPr>
              <a:t>Videó és zene hozzáadása</a:t>
            </a:r>
            <a:endParaRPr lang="hu-HU" sz="2200" dirty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13" action="ppaction://hlinksldjump"/>
              </a:rPr>
              <a:t>Csoportosítás</a:t>
            </a:r>
            <a:endParaRPr lang="hu-HU" sz="2200" dirty="0" smtClean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14" action="ppaction://hlinksldjump"/>
              </a:rPr>
              <a:t>Útvonal</a:t>
            </a:r>
            <a:endParaRPr lang="hu-HU" sz="2200" dirty="0" smtClean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rgbClr val="0E70B2"/>
                </a:solidFill>
                <a:hlinkClick r:id="rId15" action="ppaction://hlinksldjump"/>
              </a:rPr>
              <a:t>Mentés, letöltés, megosztás</a:t>
            </a:r>
            <a:endParaRPr lang="hu-HU" sz="2200" dirty="0" smtClean="0">
              <a:solidFill>
                <a:srgbClr val="0E70B2"/>
              </a:solidFill>
            </a:endParaRPr>
          </a:p>
          <a:p>
            <a:r>
              <a:rPr lang="hu-HU" sz="2200" dirty="0" smtClean="0">
                <a:solidFill>
                  <a:schemeClr val="bg1"/>
                </a:solidFill>
                <a:hlinkClick r:id="rId16" action="ppaction://hlinksldjump"/>
              </a:rPr>
              <a:t>A tananyag ismétlése</a:t>
            </a:r>
            <a:endParaRPr lang="hu-HU" sz="2200" dirty="0" smtClean="0">
              <a:solidFill>
                <a:schemeClr val="bg1"/>
              </a:solidFill>
            </a:endParaRPr>
          </a:p>
          <a:p>
            <a:r>
              <a:rPr lang="hu-HU" sz="2200" dirty="0" smtClean="0">
                <a:solidFill>
                  <a:schemeClr val="bg1"/>
                </a:solidFill>
                <a:hlinkClick r:id="rId17" action="ppaction://hlinksldjump"/>
              </a:rPr>
              <a:t>Házi feladat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07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6911">
            <a:off x="2099030" y="-501033"/>
            <a:ext cx="6219416" cy="790863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9"/>
          <a:stretch/>
        </p:blipFill>
        <p:spPr>
          <a:xfrm rot="16200000">
            <a:off x="9131381" y="3605213"/>
            <a:ext cx="1998052" cy="18100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0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20028" r="20653" b="-1"/>
          <a:stretch/>
        </p:blipFill>
        <p:spPr>
          <a:xfrm rot="19068887">
            <a:off x="453842" y="-1108699"/>
            <a:ext cx="3434221" cy="557285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15" r="3903" b="29619"/>
          <a:stretch/>
        </p:blipFill>
        <p:spPr>
          <a:xfrm>
            <a:off x="7199995" y="96252"/>
            <a:ext cx="5024089" cy="376719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Szövegdoboz 7"/>
          <p:cNvSpPr txBox="1"/>
          <p:nvPr/>
        </p:nvSpPr>
        <p:spPr>
          <a:xfrm>
            <a:off x="663880" y="439295"/>
            <a:ext cx="860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Új </a:t>
            </a:r>
            <a:r>
              <a:rPr lang="hu-HU" sz="3600" b="1" dirty="0" err="1" smtClean="0">
                <a:solidFill>
                  <a:schemeClr val="bg1"/>
                </a:solidFill>
              </a:rPr>
              <a:t>Prezi</a:t>
            </a:r>
            <a:r>
              <a:rPr lang="hu-HU" sz="3600" b="1" dirty="0" smtClean="0">
                <a:solidFill>
                  <a:schemeClr val="bg1"/>
                </a:solidFill>
              </a:rPr>
              <a:t> készítése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63879" y="1422230"/>
            <a:ext cx="1085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chemeClr val="bg1"/>
                </a:solidFill>
              </a:rPr>
              <a:t>-</a:t>
            </a:r>
            <a:r>
              <a:rPr lang="hu-HU" sz="3200" dirty="0" err="1" smtClean="0">
                <a:solidFill>
                  <a:schemeClr val="bg1"/>
                </a:solidFill>
                <a:hlinkClick r:id="rId7"/>
              </a:rPr>
              <a:t>prezi.com</a:t>
            </a:r>
            <a:r>
              <a:rPr lang="hu-HU" sz="3200" dirty="0" smtClean="0">
                <a:solidFill>
                  <a:schemeClr val="bg1"/>
                </a:solidFill>
              </a:rPr>
              <a:t> címen található meg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</a:rPr>
              <a:t>regisztr</a:t>
            </a:r>
            <a:r>
              <a:rPr lang="hu-HU" sz="3200" dirty="0" err="1" smtClean="0">
                <a:solidFill>
                  <a:schemeClr val="bg1"/>
                </a:solidFill>
              </a:rPr>
              <a:t>álj</a:t>
            </a:r>
            <a:r>
              <a:rPr lang="hu-HU" sz="3200" dirty="0" smtClean="0">
                <a:solidFill>
                  <a:schemeClr val="bg1"/>
                </a:solidFill>
              </a:rPr>
              <a:t> az oldalon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hu-HU" sz="3200" dirty="0" smtClean="0">
                <a:solidFill>
                  <a:schemeClr val="bg1"/>
                </a:solidFill>
              </a:rPr>
              <a:t>ehetőség van ingyenes verzió használatára </a:t>
            </a:r>
            <a:r>
              <a:rPr lang="hu-HU" sz="2400" dirty="0" smtClean="0">
                <a:solidFill>
                  <a:schemeClr val="bg1"/>
                </a:solidFill>
              </a:rPr>
              <a:t>/100 MB-ig/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29" b="100000" l="0" r="94746">
                        <a14:foregroundMark x1="23898" y1="40222" x2="23898" y2="40222"/>
                        <a14:foregroundMark x1="22203" y1="39667" x2="22203" y2="39667"/>
                        <a14:foregroundMark x1="20678" y1="39112" x2="20678" y2="39112"/>
                        <a14:foregroundMark x1="18983" y1="37864" x2="18983" y2="37864"/>
                        <a14:foregroundMark x1="17288" y1="37032" x2="17288" y2="37032"/>
                        <a14:foregroundMark x1="59831" y1="39390" x2="59831" y2="39390"/>
                        <a14:foregroundMark x1="62373" y1="39806" x2="62373" y2="39806"/>
                        <a14:foregroundMark x1="64068" y1="39667" x2="64068" y2="39667"/>
                        <a14:foregroundMark x1="65424" y1="39667" x2="65424" y2="39667"/>
                        <a14:foregroundMark x1="66780" y1="39390" x2="66780" y2="39390"/>
                        <a14:foregroundMark x1="68814" y1="39390" x2="68814" y2="39390"/>
                        <a14:foregroundMark x1="70000" y1="39112" x2="70000" y2="39112"/>
                        <a14:foregroundMark x1="70678" y1="38558" x2="70678" y2="38558"/>
                        <a14:foregroundMark x1="71356" y1="38003" x2="71356" y2="38003"/>
                        <a14:foregroundMark x1="71695" y1="37032" x2="71695" y2="37032"/>
                        <a14:foregroundMark x1="72373" y1="36755" x2="72373" y2="36755"/>
                        <a14:foregroundMark x1="72881" y1="36755" x2="72881" y2="36755"/>
                        <a14:foregroundMark x1="73559" y1="35784" x2="73559" y2="35784"/>
                        <a14:foregroundMark x1="75085" y1="35090" x2="75085" y2="35090"/>
                        <a14:foregroundMark x1="76271" y1="34119" x2="76271" y2="34119"/>
                        <a14:foregroundMark x1="76441" y1="33287" x2="76441" y2="33287"/>
                        <a14:foregroundMark x1="76441" y1="30652" x2="76441" y2="30652"/>
                        <a14:foregroundMark x1="76441" y1="29542" x2="76441" y2="29542"/>
                        <a14:foregroundMark x1="76441" y1="26630" x2="76441" y2="26630"/>
                        <a14:foregroundMark x1="86271" y1="25520" x2="86271" y2="25520"/>
                        <a14:foregroundMark x1="86610" y1="27878" x2="86610" y2="27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6" y="2888792"/>
            <a:ext cx="2371023" cy="289747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68980" y="3408819"/>
            <a:ext cx="761776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tanultakkal párhuzamosan dolgozz a saját prezentációd elkészítésén!</a:t>
            </a:r>
          </a:p>
          <a:p>
            <a:endParaRPr lang="hu-HU" sz="5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hu-H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Addig ne lépj tovább egy-egy témakörről, amíg biztos tudást nem </a:t>
            </a:r>
            <a:r>
              <a:rPr lang="hu-HU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szerzel</a:t>
            </a:r>
            <a:r>
              <a:rPr lang="hu-H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! </a:t>
            </a:r>
          </a:p>
          <a:p>
            <a:pPr algn="just"/>
            <a:r>
              <a:rPr lang="hu-HU" sz="2800" b="1" dirty="0" smtClean="0">
                <a:solidFill>
                  <a:srgbClr val="0E70B2"/>
                </a:solidFill>
                <a:cs typeface="Times New Roman" panose="02020603050405020304" pitchFamily="18" charset="0"/>
              </a:rPr>
              <a:t>Jó munkát! </a:t>
            </a:r>
            <a:r>
              <a:rPr lang="hu-HU" sz="2800" b="1" dirty="0" err="1" smtClean="0">
                <a:solidFill>
                  <a:srgbClr val="0E70B2"/>
                </a:solidFill>
                <a:cs typeface="Times New Roman" panose="02020603050405020304" pitchFamily="18" charset="0"/>
              </a:rPr>
              <a:t>Prezire</a:t>
            </a:r>
            <a:r>
              <a:rPr lang="hu-HU" sz="2800" b="1" dirty="0" smtClean="0">
                <a:solidFill>
                  <a:srgbClr val="0E70B2"/>
                </a:solidFill>
                <a:cs typeface="Times New Roman" panose="02020603050405020304" pitchFamily="18" charset="0"/>
              </a:rPr>
              <a:t> fel!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"/>
          <a:stretch/>
        </p:blipFill>
        <p:spPr>
          <a:xfrm>
            <a:off x="0" y="24286"/>
            <a:ext cx="12183764" cy="6858000"/>
          </a:xfrm>
          <a:prstGeom prst="rect">
            <a:avLst/>
          </a:prstGeom>
        </p:spPr>
      </p:pic>
      <p:sp>
        <p:nvSpPr>
          <p:cNvPr id="9" name="Akciógomb: Kezdő dia 8">
            <a:hlinkClick r:id="rId11" action="ppaction://hlinksldjump" highlightClick="1"/>
          </p:cNvPr>
          <p:cNvSpPr/>
          <p:nvPr/>
        </p:nvSpPr>
        <p:spPr>
          <a:xfrm>
            <a:off x="9225383" y="5680709"/>
            <a:ext cx="970177" cy="811531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10550342" y="5680710"/>
            <a:ext cx="970177" cy="81153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8924156" y="2233575"/>
            <a:ext cx="2353381" cy="76612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962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2087</TotalTime>
  <Words>891</Words>
  <Application>Microsoft Office PowerPoint</Application>
  <PresentationFormat>Egyéni</PresentationFormat>
  <Paragraphs>170</Paragraphs>
  <Slides>30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Kondenzcsík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Áron</dc:creator>
  <cp:lastModifiedBy>Sarnyai Zoltán</cp:lastModifiedBy>
  <cp:revision>141</cp:revision>
  <dcterms:created xsi:type="dcterms:W3CDTF">2017-02-02T15:54:02Z</dcterms:created>
  <dcterms:modified xsi:type="dcterms:W3CDTF">2017-02-14T09:30:47Z</dcterms:modified>
</cp:coreProperties>
</file>