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95" r:id="rId2"/>
    <p:sldId id="258" r:id="rId3"/>
    <p:sldId id="296" r:id="rId4"/>
    <p:sldId id="259" r:id="rId5"/>
    <p:sldId id="260" r:id="rId6"/>
    <p:sldId id="282" r:id="rId7"/>
    <p:sldId id="265" r:id="rId8"/>
    <p:sldId id="299" r:id="rId9"/>
    <p:sldId id="297" r:id="rId10"/>
    <p:sldId id="298" r:id="rId11"/>
    <p:sldId id="263" r:id="rId12"/>
    <p:sldId id="300" r:id="rId13"/>
    <p:sldId id="301" r:id="rId14"/>
    <p:sldId id="302" r:id="rId15"/>
    <p:sldId id="268" r:id="rId16"/>
    <p:sldId id="303" r:id="rId17"/>
    <p:sldId id="304" r:id="rId18"/>
    <p:sldId id="305" r:id="rId19"/>
    <p:sldId id="306" r:id="rId20"/>
    <p:sldId id="308" r:id="rId21"/>
    <p:sldId id="307" r:id="rId22"/>
    <p:sldId id="309" r:id="rId23"/>
    <p:sldId id="311" r:id="rId24"/>
    <p:sldId id="310" r:id="rId25"/>
    <p:sldId id="312" r:id="rId26"/>
    <p:sldId id="313" r:id="rId27"/>
  </p:sldIdLst>
  <p:sldSz cx="7620000" cy="5962650"/>
  <p:notesSz cx="6858000" cy="9144000"/>
  <p:embeddedFontLst>
    <p:embeddedFont>
      <p:font typeface="Verdana" pitchFamily="34" charset="0"/>
      <p:regular r:id="rId29"/>
      <p:bold r:id="rId30"/>
      <p:italic r:id="rId31"/>
      <p:boldItalic r:id="rId32"/>
    </p:embeddedFont>
  </p:embeddedFontLst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78">
          <p15:clr>
            <a:srgbClr val="A4A3A4"/>
          </p15:clr>
        </p15:guide>
        <p15:guide id="2" pos="24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FFB9"/>
    <a:srgbClr val="FFFF7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0" autoAdjust="0"/>
    <p:restoredTop sz="94660" autoAdjust="0"/>
  </p:normalViewPr>
  <p:slideViewPr>
    <p:cSldViewPr>
      <p:cViewPr varScale="1">
        <p:scale>
          <a:sx n="119" d="100"/>
          <a:sy n="119" d="100"/>
        </p:scale>
        <p:origin x="-318" y="-96"/>
      </p:cViewPr>
      <p:guideLst>
        <p:guide orient="horz" pos="1878"/>
        <p:guide pos="24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1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8250" y="685800"/>
            <a:ext cx="4381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noProof="0"/>
              <a:t>Mintaszöveg szerkesztése</a:t>
            </a:r>
          </a:p>
          <a:p>
            <a:pPr lvl="1"/>
            <a:r>
              <a:rPr lang="hu-HU" altLang="hu-HU" noProof="0"/>
              <a:t>Második szint</a:t>
            </a:r>
          </a:p>
          <a:p>
            <a:pPr lvl="2"/>
            <a:r>
              <a:rPr lang="hu-HU" altLang="hu-HU" noProof="0"/>
              <a:t>Harmadik szint</a:t>
            </a:r>
          </a:p>
          <a:p>
            <a:pPr lvl="3"/>
            <a:r>
              <a:rPr lang="hu-HU" altLang="hu-HU" noProof="0"/>
              <a:t>Negyedik szint</a:t>
            </a:r>
          </a:p>
          <a:p>
            <a:pPr lvl="4"/>
            <a:r>
              <a:rPr lang="hu-HU" altLang="hu-HU" noProof="0"/>
              <a:t>Ötödik szint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45BDFD6-A4EE-4D1B-B231-21B178A7634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75020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ECCD3D-8C0D-40BA-B877-80733CA68D99}" type="slidenum">
              <a:rPr lang="hu-HU" altLang="hu-HU"/>
              <a:pPr/>
              <a:t>2</a:t>
            </a:fld>
            <a:endParaRPr lang="hu-HU" altLang="hu-HU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27383F-D0E4-4A9F-A395-511DB8C72718}" type="slidenum">
              <a:rPr lang="hu-HU" altLang="hu-HU"/>
              <a:pPr/>
              <a:t>4</a:t>
            </a:fld>
            <a:endParaRPr lang="hu-HU" altLang="hu-HU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E4165F-E160-4ECA-A7F5-8B5C4063075E}" type="slidenum">
              <a:rPr lang="hu-HU" altLang="hu-HU"/>
              <a:pPr/>
              <a:t>5</a:t>
            </a:fld>
            <a:endParaRPr lang="hu-HU" altLang="hu-HU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5075A7-959F-4959-97F6-93DFB852CB7F}" type="slidenum">
              <a:rPr lang="hu-HU" altLang="hu-HU"/>
              <a:pPr/>
              <a:t>7</a:t>
            </a:fld>
            <a:endParaRPr lang="hu-HU" altLang="hu-HU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77FD27-1256-40CE-8D4C-DA46F86D5302}" type="slidenum">
              <a:rPr lang="hu-HU" altLang="hu-HU"/>
              <a:pPr/>
              <a:t>11</a:t>
            </a:fld>
            <a:endParaRPr lang="hu-HU" altLang="hu-HU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B7083B-3125-4EB1-95CD-D93B3E145462}" type="slidenum">
              <a:rPr lang="hu-HU" altLang="hu-HU"/>
              <a:pPr/>
              <a:t>15</a:t>
            </a:fld>
            <a:endParaRPr lang="hu-HU" altLang="hu-HU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5BDFD6-A4EE-4D1B-B231-21B178A76348}" type="slidenum">
              <a:rPr lang="hu-HU" altLang="hu-HU" smtClean="0"/>
              <a:pPr>
                <a:defRPr/>
              </a:pPr>
              <a:t>23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2939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52500" y="976313"/>
            <a:ext cx="5715000" cy="20748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952500" y="3132138"/>
            <a:ext cx="5715000" cy="14398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26A34-31DF-4CA0-9EB8-0F482CF2618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63084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D1841-A699-4F74-9FA7-80DF9185562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6963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5524500" y="238125"/>
            <a:ext cx="1714500" cy="50879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81000" y="238125"/>
            <a:ext cx="4991100" cy="50879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C9F29-032A-4DA3-934E-6EBE1466975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383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52BB6-F52D-4975-BF0F-D79620E3A44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7870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0700" y="1485900"/>
            <a:ext cx="6572250" cy="24812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20700" y="3990975"/>
            <a:ext cx="6572250" cy="1303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5FCEB-81E4-46D9-927E-CFBBECA68D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8958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81000" y="1390650"/>
            <a:ext cx="3352800" cy="39354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3886200" y="1390650"/>
            <a:ext cx="3352800" cy="39354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D7531-0CD3-4107-9152-48CE8196FF4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186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5463" y="317500"/>
            <a:ext cx="6572250" cy="11525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25463" y="1462088"/>
            <a:ext cx="3222625" cy="7159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5463" y="2178050"/>
            <a:ext cx="3222625" cy="3203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3857625" y="1462088"/>
            <a:ext cx="3240088" cy="7159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3857625" y="2178050"/>
            <a:ext cx="3240088" cy="3203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A621D-B961-4CF3-ABB4-C09DFDEFE48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0109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C4200-7E27-4A06-B336-A55A4B27792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1411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16BFD-C44B-460A-ACCA-091A07957CF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0814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5463" y="396875"/>
            <a:ext cx="2457450" cy="13922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40088" y="858838"/>
            <a:ext cx="3857625" cy="42370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5463" y="1789113"/>
            <a:ext cx="2457450" cy="3313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DDAAB-899A-4154-AB20-56DD3D50D73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11321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5463" y="396875"/>
            <a:ext cx="2457450" cy="13922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240088" y="858838"/>
            <a:ext cx="3857625" cy="42370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5463" y="1789113"/>
            <a:ext cx="2457450" cy="3313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3828B-8C14-45A5-B0F4-43337F57D04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33709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B9">
                <a:alpha val="71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38125"/>
            <a:ext cx="68580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90650"/>
            <a:ext cx="6858000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5429250"/>
            <a:ext cx="1778000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03500" y="5429250"/>
            <a:ext cx="2413000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61000" y="5429250"/>
            <a:ext cx="1778000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2FDD1F62-8713-4B55-AB32-2DE97DA5FB6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eedtest.net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hyperlink" Target="http://informatika.gtportal.eu/" TargetMode="External"/><Relationship Id="rId7" Type="http://schemas.openxmlformats.org/officeDocument/2006/relationships/hyperlink" Target="http://www.mvkzrt.hu/" TargetMode="External"/><Relationship Id="rId2" Type="http://schemas.openxmlformats.org/officeDocument/2006/relationships/hyperlink" Target="http://www.nemessuli.hu/informatika/halozato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ozaweb.hu/" TargetMode="External"/><Relationship Id="rId5" Type="http://schemas.openxmlformats.org/officeDocument/2006/relationships/hyperlink" Target="http://www.facebook.com/kandomiskolc" TargetMode="External"/><Relationship Id="rId4" Type="http://schemas.openxmlformats.org/officeDocument/2006/relationships/hyperlink" Target="http://www.google.h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7592" y="245021"/>
            <a:ext cx="7416824" cy="348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hu-H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választott téma: 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„Ez az én művem”</a:t>
            </a:r>
          </a:p>
          <a:p>
            <a:pPr>
              <a:spcAft>
                <a:spcPts val="800"/>
              </a:spcAft>
            </a:pPr>
            <a:r>
              <a:rPr lang="hu-H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Név: 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Kaposvári László</a:t>
            </a:r>
          </a:p>
          <a:p>
            <a:pPr>
              <a:spcAft>
                <a:spcPts val="2000"/>
              </a:spcAft>
            </a:pPr>
            <a:r>
              <a:rPr lang="hu-H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Felkészítő tanár: 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Szabolcsné Oláh Anikó</a:t>
            </a:r>
          </a:p>
          <a:p>
            <a:pPr marL="1878013">
              <a:spcAft>
                <a:spcPts val="2000"/>
              </a:spcAft>
            </a:pP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Iskola neve: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Miskolci SZC Kandó Kálmán Szakgimnáziuma</a:t>
            </a:r>
          </a:p>
          <a:p>
            <a:pPr marL="1878013">
              <a:spcAft>
                <a:spcPts val="800"/>
              </a:spcAft>
            </a:pP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Címe: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3525 Miskolc, Palóczy utca 3.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8" y="2117229"/>
            <a:ext cx="1584176" cy="158417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37592" y="4565501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Megjegyzés: A dőlt betűkkel írt kérdések a tanóra során szóban elhangzó problémafelvető kérdések, melyeket a tanulóknak nem szükséges leírnia.</a:t>
            </a:r>
          </a:p>
        </p:txBody>
      </p:sp>
    </p:spTree>
    <p:extLst>
      <p:ext uri="{BB962C8B-B14F-4D97-AF65-F5344CB8AC3E}">
        <p14:creationId xmlns:p14="http://schemas.microsoft.com/office/powerpoint/2010/main" val="18954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7592" y="173013"/>
            <a:ext cx="4104456" cy="39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Aft>
                <a:spcPts val="1000"/>
              </a:spcAft>
              <a:buFont typeface="+mj-lt"/>
              <a:buAutoNum type="alphaLcParenR" startAt="3"/>
            </a:pPr>
            <a:r>
              <a:rPr lang="en-GB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Peer to peer </a:t>
            </a:r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modell</a:t>
            </a:r>
          </a:p>
          <a:p>
            <a:pPr marL="539750" eaLnBrk="1" hangingPunct="1">
              <a:spcAft>
                <a:spcPts val="500"/>
              </a:spcAft>
            </a:pPr>
            <a:r>
              <a:rPr lang="hu-HU" altLang="hu-HU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Egyenrangú hálózat.</a:t>
            </a:r>
          </a:p>
          <a:p>
            <a:pPr marL="539750" eaLnBrk="1" hangingPunct="1">
              <a:spcAft>
                <a:spcPts val="500"/>
              </a:spcAft>
            </a:pPr>
            <a:r>
              <a:rPr lang="hu-HU" altLang="hu-HU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Minden számítógép szerver és kliens egyszerre </a:t>
            </a:r>
            <a:r>
              <a:rPr lang="hu-HU" altLang="hu-H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ugyanolyan jogosultságokkal rendelkeznek.</a:t>
            </a:r>
            <a:endParaRPr lang="hu-HU" altLang="hu-HU" sz="3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32" y="923189"/>
            <a:ext cx="3312368" cy="306624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41648" y="4277469"/>
            <a:ext cx="68407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Pl.: Windows XP operációs rendszert futtató számítógépekből alkotott hálózat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02743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lipboard(18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40" y="4360975"/>
            <a:ext cx="2160240" cy="137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57238" y="102970"/>
            <a:ext cx="724925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6. A hálózat kiépítéséhez szükséges</a:t>
            </a:r>
            <a:endParaRPr lang="hu-HU" altLang="hu-HU" sz="3000" dirty="0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92832" y="750449"/>
            <a:ext cx="4265240" cy="218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57188" indent="-357188" eaLnBrk="1" hangingPunct="1">
              <a:spcAft>
                <a:spcPts val="500"/>
              </a:spcAft>
              <a:buFont typeface="+mj-lt"/>
              <a:buAutoNum type="alphaLcParenR"/>
            </a:pPr>
            <a:r>
              <a:rPr lang="hu-HU" altLang="hu-HU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számítógépekhez a hálózaton érkező jelek</a:t>
            </a:r>
            <a:r>
              <a:rPr lang="hu-HU" altLang="hu-HU" sz="2200" b="1" dirty="0">
                <a:solidFill>
                  <a:srgbClr val="000000"/>
                </a:solidFill>
              </a:rPr>
              <a:t> </a:t>
            </a:r>
            <a:r>
              <a:rPr lang="hu-HU" altLang="hu-HU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fogadására alkalmas eszköz</a:t>
            </a:r>
          </a:p>
          <a:p>
            <a:pPr marL="357188" eaLnBrk="1" hangingPunct="1"/>
            <a:r>
              <a:rPr lang="hu-HU" altLang="hu-HU" sz="2200" b="1" dirty="0">
                <a:latin typeface="Times New Roman" panose="02020603050405020304" pitchFamily="18" charset="0"/>
              </a:rPr>
              <a:t>Pl.: </a:t>
            </a:r>
            <a:r>
              <a:rPr lang="hu-HU" altLang="hu-HU" sz="2200" b="1" u="sng" dirty="0">
                <a:latin typeface="Times New Roman" panose="02020603050405020304" pitchFamily="18" charset="0"/>
              </a:rPr>
              <a:t>hálózati kártya</a:t>
            </a:r>
            <a:r>
              <a:rPr lang="hu-HU" altLang="hu-HU" sz="2200" b="1" dirty="0">
                <a:latin typeface="Times New Roman" panose="02020603050405020304" pitchFamily="18" charset="0"/>
              </a:rPr>
              <a:t> </a:t>
            </a:r>
            <a:r>
              <a:rPr lang="hu-HU" altLang="hu-HU" sz="2200" dirty="0">
                <a:latin typeface="Times New Roman" panose="02020603050405020304" pitchFamily="18" charset="0"/>
              </a:rPr>
              <a:t>(lehet vezetékes vagy akár vezeték nélküli is)</a:t>
            </a:r>
            <a:endParaRPr lang="hu-HU" altLang="hu-HU" sz="2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096" y="891631"/>
            <a:ext cx="2656654" cy="1344442"/>
          </a:xfrm>
          <a:prstGeom prst="rect">
            <a:avLst/>
          </a:prstGeom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92831" y="3031483"/>
            <a:ext cx="7213657" cy="123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57188" indent="-357188" eaLnBrk="1" hangingPunct="1">
              <a:spcAft>
                <a:spcPts val="500"/>
              </a:spcAft>
              <a:buFont typeface="+mj-lt"/>
              <a:buAutoNum type="alphaLcParenR" startAt="2"/>
            </a:pPr>
            <a:r>
              <a:rPr lang="hu-HU" altLang="hu-HU" sz="22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átviteli közeg </a:t>
            </a:r>
            <a:r>
              <a:rPr lang="hu-HU" altLang="hu-HU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az összeköttetés létrehozásához</a:t>
            </a:r>
          </a:p>
          <a:p>
            <a:pPr marL="357188" eaLnBrk="1" hangingPunct="1">
              <a:spcAft>
                <a:spcPts val="500"/>
              </a:spcAft>
            </a:pPr>
            <a:r>
              <a:rPr lang="hu-HU" altLang="hu-HU" sz="2200" b="1" dirty="0">
                <a:latin typeface="Times New Roman" panose="02020603050405020304" pitchFamily="18" charset="0"/>
              </a:rPr>
              <a:t>Pl.: vezetékes – UTP kábel, optikai kábel</a:t>
            </a:r>
          </a:p>
          <a:p>
            <a:pPr marL="357188" eaLnBrk="1" hangingPunct="1">
              <a:spcAft>
                <a:spcPts val="500"/>
              </a:spcAft>
              <a:tabLst>
                <a:tab pos="828000" algn="l"/>
              </a:tabLst>
            </a:pPr>
            <a:r>
              <a:rPr lang="hu-HU" altLang="hu-HU" sz="2200" b="1" dirty="0">
                <a:latin typeface="Times New Roman" panose="02020603050405020304" pitchFamily="18" charset="0"/>
              </a:rPr>
              <a:t>	vezeték nélküli – mikrohullámú adatkapcsolat</a:t>
            </a:r>
            <a:endParaRPr lang="hu-HU" altLang="hu-HU" sz="2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976" y="4360975"/>
            <a:ext cx="3600400" cy="138288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047" y="2837309"/>
            <a:ext cx="1342453" cy="972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800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"/>
                                        <p:tgtEl>
                                          <p:spTgt spid="9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800"/>
                                        <p:tgtEl>
                                          <p:spTgt spid="9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8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7" dur="8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8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8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8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8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22689" y="102823"/>
            <a:ext cx="5415503" cy="191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57188" indent="-357188" eaLnBrk="1" hangingPunct="1">
              <a:spcAft>
                <a:spcPts val="1000"/>
              </a:spcAft>
              <a:buFont typeface="+mj-lt"/>
              <a:buAutoNum type="alphaLcParenR" startAt="3"/>
            </a:pPr>
            <a:r>
              <a:rPr lang="hu-HU" altLang="hu-HU" sz="22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Kiegészítő eszközök</a:t>
            </a:r>
            <a:r>
              <a:rPr lang="hu-HU" altLang="hu-HU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melyek a jeleket felerősíthetik, átalakíthatják, megoszthatják</a:t>
            </a:r>
          </a:p>
          <a:p>
            <a:pPr marL="357188" eaLnBrk="1" hangingPunct="1">
              <a:tabLst>
                <a:tab pos="1386000" algn="l"/>
              </a:tabLst>
            </a:pPr>
            <a:r>
              <a:rPr lang="hu-HU" altLang="hu-HU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r</a:t>
            </a:r>
            <a:r>
              <a:rPr lang="en-GB" altLang="hu-HU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outer</a:t>
            </a:r>
            <a:r>
              <a:rPr lang="hu-HU" altLang="hu-HU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2200" b="1" dirty="0">
                <a:latin typeface="Times New Roman" panose="02020603050405020304" pitchFamily="18" charset="0"/>
              </a:rPr>
              <a:t>– útvonal-elválasztó, az adatforgalmat irányító eszköz</a:t>
            </a:r>
            <a:endParaRPr lang="en-GB" altLang="hu-HU" sz="22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65" y="-71469"/>
            <a:ext cx="2425095" cy="242509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08" y="2444153"/>
            <a:ext cx="2058852" cy="1196853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7311" y="4349477"/>
            <a:ext cx="2073089" cy="936104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452255" y="2252087"/>
            <a:ext cx="479790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63638" algn="l"/>
              </a:tabLst>
            </a:pPr>
            <a:r>
              <a:rPr lang="hu-HU" altLang="hu-HU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modem</a:t>
            </a:r>
            <a:r>
              <a:rPr lang="hu-HU" altLang="hu-HU" sz="2200" b="1" dirty="0">
                <a:latin typeface="Times New Roman" panose="02020603050405020304" pitchFamily="18" charset="0"/>
              </a:rPr>
              <a:t> – jelátalakító eszköz, mely a 	digitális jeleket alakítja át a 	telefonvonalon továbbítható 	analóg jelekké, és fordítva.</a:t>
            </a:r>
            <a:endParaRPr lang="en-GB" altLang="hu-HU" sz="2200" dirty="0"/>
          </a:p>
          <a:p>
            <a:endParaRPr lang="hu-HU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471429" y="3947219"/>
            <a:ext cx="479790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14375" algn="l"/>
              </a:tabLst>
            </a:pPr>
            <a:r>
              <a:rPr lang="en-GB" altLang="hu-HU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hub</a:t>
            </a:r>
            <a:r>
              <a:rPr lang="hu-HU" altLang="hu-HU" sz="2200" b="1" dirty="0">
                <a:latin typeface="Times New Roman" panose="02020603050405020304" pitchFamily="18" charset="0"/>
              </a:rPr>
              <a:t> – fizikailag összefogja a hálózati 	kapcsolatokat, az egyik 	csatlakozóján beérkező adatokat 	továbbítja az összes többi 	rácsatlakozó kliens felé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38734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9" grpId="0" build="p"/>
      <p:bldP spid="2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37592" y="173013"/>
            <a:ext cx="7272808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57188" indent="-357188" eaLnBrk="1" hangingPunct="1">
              <a:spcAft>
                <a:spcPts val="1500"/>
              </a:spcAft>
              <a:buFont typeface="+mj-lt"/>
              <a:buAutoNum type="alphaLcParenR" startAt="4"/>
            </a:pPr>
            <a:r>
              <a:rPr lang="hu-HU" altLang="hu-HU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hálózatot kezelni tudó operációs rendszer, </a:t>
            </a:r>
            <a:r>
              <a:rPr lang="hu-HU" altLang="hu-HU" sz="22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hálózati szoftverek</a:t>
            </a:r>
          </a:p>
          <a:p>
            <a:pPr marL="357188" eaLnBrk="1" hangingPunct="1"/>
            <a:r>
              <a:rPr lang="hu-HU" altLang="hu-HU" sz="2200" b="1" dirty="0">
                <a:latin typeface="Times New Roman" panose="02020603050405020304" pitchFamily="18" charset="0"/>
              </a:rPr>
              <a:t>Pl.:</a:t>
            </a:r>
            <a:endParaRPr lang="hu-HU" altLang="hu-HU" sz="22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12" y="847910"/>
            <a:ext cx="2952328" cy="765263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6140" y="2872982"/>
            <a:ext cx="724925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7. A hálózat sebessége</a:t>
            </a:r>
            <a:endParaRPr lang="hu-HU" altLang="hu-HU" sz="30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1432" y="1734072"/>
            <a:ext cx="73500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000" b="1" i="1" dirty="0">
                <a:latin typeface="Times New Roman" panose="02020603050405020304" pitchFamily="18" charset="0"/>
              </a:rPr>
              <a:t>Miért tart ilyen sokáig, amíg betöltődik ez a weboldal? Miért lassú a letöltés?</a:t>
            </a:r>
            <a:endParaRPr lang="hu-HU" altLang="hu-HU" sz="3000" i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150813" y="3510800"/>
            <a:ext cx="7340693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hu-HU" altLang="hu-HU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adatátviteli sebesség (sávszélesség): </a:t>
            </a:r>
            <a:r>
              <a:rPr lang="hu-HU" altLang="hu-H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csatorna elméleti adatáteresztő képessége</a:t>
            </a:r>
          </a:p>
          <a:p>
            <a:pPr marL="449263">
              <a:spcAft>
                <a:spcPts val="1000"/>
              </a:spcAft>
            </a:pPr>
            <a:r>
              <a:rPr lang="hu-HU" altLang="hu-HU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Mértékegysége: </a:t>
            </a:r>
            <a:r>
              <a:rPr lang="hu-HU" altLang="hu-H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bit/s (bps)</a:t>
            </a:r>
          </a:p>
          <a:p>
            <a:pPr marL="989013">
              <a:spcAft>
                <a:spcPts val="1000"/>
              </a:spcAft>
            </a:pPr>
            <a:r>
              <a:rPr lang="hu-HU" altLang="hu-H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bit/sec = 1 másodperc alatt átvitt bitek száma</a:t>
            </a:r>
          </a:p>
        </p:txBody>
      </p:sp>
    </p:spTree>
    <p:extLst>
      <p:ext uri="{BB962C8B-B14F-4D97-AF65-F5344CB8AC3E}">
        <p14:creationId xmlns:p14="http://schemas.microsoft.com/office/powerpoint/2010/main" val="3972159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  <p:bldP spid="8" grpId="0"/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7590" y="1901205"/>
            <a:ext cx="73406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Minél nagyobb a sávszélesség, annál élvezetesebb és gyorsabb az internetezés.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137590" y="173013"/>
            <a:ext cx="7340693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>
              <a:spcAft>
                <a:spcPts val="1000"/>
              </a:spcAft>
            </a:pPr>
            <a:r>
              <a:rPr lang="hu-HU" altLang="hu-HU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Átváltások:</a:t>
            </a:r>
          </a:p>
          <a:p>
            <a:pPr marL="357188">
              <a:spcAft>
                <a:spcPts val="1000"/>
              </a:spcAft>
            </a:pPr>
            <a:r>
              <a:rPr lang="hu-HU" altLang="hu-H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kbit/s = 1000 bit/s</a:t>
            </a:r>
          </a:p>
          <a:p>
            <a:pPr marL="357188">
              <a:spcAft>
                <a:spcPts val="1000"/>
              </a:spcAft>
            </a:pPr>
            <a:r>
              <a:rPr lang="hu-HU" altLang="hu-H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Mbit/s = 1000 kbit/s = 1 000 000 bit/s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00" y="3008765"/>
            <a:ext cx="4176464" cy="2584892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86064" y="3197063"/>
            <a:ext cx="3024336" cy="220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1500"/>
              </a:spcAft>
            </a:pPr>
            <a:r>
              <a:rPr lang="hu-HU" altLang="hu-HU" sz="25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Mérjük meg az internet sebességét!</a:t>
            </a:r>
          </a:p>
          <a:p>
            <a:pPr algn="ctr" eaLnBrk="1" hangingPunct="1">
              <a:spcAft>
                <a:spcPts val="500"/>
              </a:spcAft>
            </a:pPr>
            <a:r>
              <a:rPr lang="hu-HU" altLang="hu-HU" sz="25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Nyissuk meg a </a:t>
            </a:r>
            <a:r>
              <a:rPr lang="hu-HU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www.speedtest.net</a:t>
            </a:r>
            <a:r>
              <a:rPr lang="hu-HU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oldalt!</a:t>
            </a:r>
            <a:endParaRPr lang="hu-HU" altLang="hu-HU" sz="25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517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uiExpand="1" build="p"/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64414" y="132619"/>
            <a:ext cx="738834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8. Hálózatok csoportosítása kiterjedésük szerint</a:t>
            </a:r>
            <a:endParaRPr lang="hu-HU" altLang="hu-HU" sz="2700" dirty="0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64414" y="821085"/>
            <a:ext cx="7366000" cy="9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Aft>
                <a:spcPts val="1000"/>
              </a:spcAft>
              <a:buFont typeface="+mj-lt"/>
              <a:buAutoNum type="alphaLcParenR"/>
            </a:pPr>
            <a:r>
              <a:rPr lang="hu-HU" altLang="hu-H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Személyi hálózat - </a:t>
            </a:r>
            <a:r>
              <a:rPr lang="hu-HU" altLang="hu-HU" sz="2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PAN</a:t>
            </a:r>
            <a:r>
              <a:rPr lang="hu-HU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  (</a:t>
            </a:r>
            <a:r>
              <a:rPr lang="en-GB" altLang="hu-HU" sz="2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P</a:t>
            </a:r>
            <a:r>
              <a:rPr lang="en-GB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ersonal </a:t>
            </a:r>
            <a:r>
              <a:rPr lang="en-GB" altLang="hu-HU" sz="2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</a:t>
            </a:r>
            <a:r>
              <a:rPr lang="en-GB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rea </a:t>
            </a:r>
            <a:r>
              <a:rPr lang="en-GB" altLang="hu-HU" sz="2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</a:t>
            </a:r>
            <a:r>
              <a:rPr lang="en-GB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etwork)</a:t>
            </a:r>
          </a:p>
          <a:p>
            <a:pPr eaLnBrk="1" hangingPunct="1">
              <a:tabLst>
                <a:tab pos="449263" algn="l"/>
              </a:tabLst>
            </a:pPr>
            <a:r>
              <a:rPr lang="hu-HU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	pl. mobiltelefon-laptop összekapcsolása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4026024" y="893093"/>
            <a:ext cx="3240360" cy="396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06" y="1901205"/>
            <a:ext cx="5040560" cy="3884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2151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37592" y="173013"/>
            <a:ext cx="7366000" cy="9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Aft>
                <a:spcPts val="1000"/>
              </a:spcAft>
              <a:buFont typeface="+mj-lt"/>
              <a:buAutoNum type="alphaLcParenR" startAt="2"/>
            </a:pPr>
            <a:r>
              <a:rPr lang="hu-HU" altLang="hu-H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Helyi hálózat - </a:t>
            </a:r>
            <a:r>
              <a:rPr lang="hu-HU" altLang="hu-HU" sz="2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LAN</a:t>
            </a:r>
            <a:r>
              <a:rPr lang="hu-HU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  (</a:t>
            </a:r>
            <a:r>
              <a:rPr lang="en-GB" altLang="hu-HU" sz="2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L</a:t>
            </a:r>
            <a:r>
              <a:rPr lang="en-GB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ocal </a:t>
            </a:r>
            <a:r>
              <a:rPr lang="en-GB" altLang="hu-HU" sz="2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</a:t>
            </a:r>
            <a:r>
              <a:rPr lang="en-GB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rea </a:t>
            </a:r>
            <a:r>
              <a:rPr lang="en-GB" altLang="hu-HU" sz="2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</a:t>
            </a:r>
            <a:r>
              <a:rPr lang="en-GB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etwork)</a:t>
            </a:r>
          </a:p>
          <a:p>
            <a:pPr eaLnBrk="1" hangingPunct="1">
              <a:tabLst>
                <a:tab pos="449263" algn="l"/>
              </a:tabLst>
            </a:pPr>
            <a:r>
              <a:rPr lang="hu-HU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	egy intézményen belül (pl. iskola, egyetem, iroda)</a:t>
            </a: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521968" y="222136"/>
            <a:ext cx="2880320" cy="396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0" y="1272741"/>
            <a:ext cx="7161584" cy="35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37592" y="173013"/>
            <a:ext cx="7366000" cy="9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Aft>
                <a:spcPts val="1000"/>
              </a:spcAft>
              <a:buFont typeface="+mj-lt"/>
              <a:buAutoNum type="alphaLcParenR" startAt="3"/>
            </a:pPr>
            <a:r>
              <a:rPr lang="hu-HU" altLang="hu-H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Városi hálózat - </a:t>
            </a:r>
            <a:r>
              <a:rPr lang="hu-HU" altLang="hu-HU" sz="2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MAN</a:t>
            </a:r>
            <a:r>
              <a:rPr lang="en-GB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hu-HU" sz="230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n-GB" altLang="hu-HU" sz="23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</a:t>
            </a:r>
            <a:r>
              <a:rPr lang="en-GB" altLang="hu-HU" sz="2300" dirty="0">
                <a:solidFill>
                  <a:srgbClr val="000000"/>
                </a:solidFill>
                <a:latin typeface="Times New Roman" panose="02020603050405020304" pitchFamily="18" charset="0"/>
              </a:rPr>
              <a:t>etropolitan </a:t>
            </a:r>
            <a:r>
              <a:rPr lang="en-GB" altLang="hu-HU" sz="23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</a:t>
            </a:r>
            <a:r>
              <a:rPr lang="en-GB" altLang="hu-HU" sz="2300" dirty="0">
                <a:solidFill>
                  <a:srgbClr val="000000"/>
                </a:solidFill>
                <a:latin typeface="Times New Roman" panose="02020603050405020304" pitchFamily="18" charset="0"/>
              </a:rPr>
              <a:t>rea </a:t>
            </a:r>
            <a:r>
              <a:rPr lang="en-GB" altLang="hu-HU" sz="23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</a:t>
            </a:r>
            <a:r>
              <a:rPr lang="en-GB" altLang="hu-HU" sz="2300" dirty="0">
                <a:solidFill>
                  <a:srgbClr val="000000"/>
                </a:solidFill>
                <a:latin typeface="Times New Roman" panose="02020603050405020304" pitchFamily="18" charset="0"/>
              </a:rPr>
              <a:t>etwork)</a:t>
            </a:r>
          </a:p>
          <a:p>
            <a:pPr eaLnBrk="1" hangingPunct="1">
              <a:tabLst>
                <a:tab pos="449263" algn="l"/>
              </a:tabLst>
            </a:pPr>
            <a:r>
              <a:rPr lang="hu-HU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	egy település határain belül (pl. városi kábeltévé)</a:t>
            </a: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3820592" y="245021"/>
            <a:ext cx="3517800" cy="396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57" y="1415391"/>
            <a:ext cx="7209469" cy="358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37592" y="173013"/>
            <a:ext cx="7366000" cy="137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Aft>
                <a:spcPts val="1000"/>
              </a:spcAft>
              <a:buFont typeface="+mj-lt"/>
              <a:buAutoNum type="alphaLcParenR" startAt="4"/>
            </a:pPr>
            <a:r>
              <a:rPr lang="hu-HU" altLang="hu-H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Kiterjedt hálózatok -</a:t>
            </a:r>
            <a:r>
              <a:rPr lang="hu-HU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hu-HU" sz="2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WAN</a:t>
            </a:r>
            <a:r>
              <a:rPr lang="en-GB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n-GB" altLang="hu-HU" sz="2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W</a:t>
            </a:r>
            <a:r>
              <a:rPr lang="en-GB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ide </a:t>
            </a:r>
            <a:r>
              <a:rPr lang="en-GB" altLang="hu-HU" sz="2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</a:t>
            </a:r>
            <a:r>
              <a:rPr lang="en-GB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rea </a:t>
            </a:r>
            <a:r>
              <a:rPr lang="en-GB" altLang="hu-HU" sz="25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</a:t>
            </a:r>
            <a:r>
              <a:rPr lang="en-GB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etwork)</a:t>
            </a:r>
            <a:endParaRPr lang="hu-HU" altLang="hu-HU" sz="25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tabLst>
                <a:tab pos="449263" algn="l"/>
              </a:tabLst>
            </a:pPr>
            <a:r>
              <a:rPr lang="hu-HU" altLang="hu-H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	egy országra, egy kontinensre, vagy akár az egész 	világra kiterjedhet (pl. internet)</a:t>
            </a:r>
            <a:endParaRPr lang="hu-HU" altLang="hu-HU" sz="2500" dirty="0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4458072" y="245021"/>
            <a:ext cx="2934196" cy="396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2" y="1794683"/>
            <a:ext cx="7164536" cy="38509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784" y="2802795"/>
            <a:ext cx="504056" cy="43311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984" y="2791538"/>
            <a:ext cx="419012" cy="36004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856" y="4242955"/>
            <a:ext cx="419012" cy="3600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490" y="4747011"/>
            <a:ext cx="419012" cy="36004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664" y="4740298"/>
            <a:ext cx="419012" cy="36004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320" y="5035043"/>
            <a:ext cx="419012" cy="36004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518" y="2907451"/>
            <a:ext cx="419012" cy="36004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490" y="3409234"/>
            <a:ext cx="419012" cy="36004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5" y="3057534"/>
            <a:ext cx="419012" cy="36004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32" y="2399847"/>
            <a:ext cx="419012" cy="36004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566" y="2510624"/>
            <a:ext cx="419012" cy="36004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128" y="3417574"/>
            <a:ext cx="419012" cy="36004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886" y="4740298"/>
            <a:ext cx="419012" cy="360040"/>
          </a:xfrm>
          <a:prstGeom prst="rect">
            <a:avLst/>
          </a:prstGeom>
        </p:spPr>
      </p:pic>
      <p:cxnSp>
        <p:nvCxnSpPr>
          <p:cNvPr id="21" name="Egyenes összekötő 20"/>
          <p:cNvCxnSpPr>
            <a:stCxn id="16" idx="3"/>
            <a:endCxn id="15" idx="1"/>
          </p:cNvCxnSpPr>
          <p:nvPr/>
        </p:nvCxnSpPr>
        <p:spPr>
          <a:xfrm>
            <a:off x="646744" y="2579867"/>
            <a:ext cx="398311" cy="65768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>
            <a:stCxn id="15" idx="3"/>
            <a:endCxn id="6" idx="1"/>
          </p:cNvCxnSpPr>
          <p:nvPr/>
        </p:nvCxnSpPr>
        <p:spPr>
          <a:xfrm flipV="1">
            <a:off x="1464067" y="3019353"/>
            <a:ext cx="401717" cy="2182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>
            <a:stCxn id="19" idx="0"/>
            <a:endCxn id="9" idx="2"/>
          </p:cNvCxnSpPr>
          <p:nvPr/>
        </p:nvCxnSpPr>
        <p:spPr>
          <a:xfrm flipV="1">
            <a:off x="2408392" y="4602995"/>
            <a:ext cx="314970" cy="13730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>
            <a:stCxn id="9" idx="0"/>
            <a:endCxn id="6" idx="2"/>
          </p:cNvCxnSpPr>
          <p:nvPr/>
        </p:nvCxnSpPr>
        <p:spPr>
          <a:xfrm flipH="1" flipV="1">
            <a:off x="2117812" y="3235910"/>
            <a:ext cx="605550" cy="100704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>
            <a:stCxn id="6" idx="3"/>
            <a:endCxn id="8" idx="1"/>
          </p:cNvCxnSpPr>
          <p:nvPr/>
        </p:nvCxnSpPr>
        <p:spPr>
          <a:xfrm flipV="1">
            <a:off x="2369840" y="2971558"/>
            <a:ext cx="1296144" cy="4779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>
            <a:stCxn id="10" idx="3"/>
            <a:endCxn id="18" idx="2"/>
          </p:cNvCxnSpPr>
          <p:nvPr/>
        </p:nvCxnSpPr>
        <p:spPr>
          <a:xfrm flipV="1">
            <a:off x="4294502" y="3777614"/>
            <a:ext cx="877132" cy="114941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>
            <a:endCxn id="10" idx="0"/>
          </p:cNvCxnSpPr>
          <p:nvPr/>
        </p:nvCxnSpPr>
        <p:spPr>
          <a:xfrm>
            <a:off x="4084996" y="3769274"/>
            <a:ext cx="0" cy="97773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Egyenes összekötő 40"/>
          <p:cNvCxnSpPr>
            <a:stCxn id="18" idx="0"/>
            <a:endCxn id="13" idx="1"/>
          </p:cNvCxnSpPr>
          <p:nvPr/>
        </p:nvCxnSpPr>
        <p:spPr>
          <a:xfrm flipV="1">
            <a:off x="5171634" y="3087471"/>
            <a:ext cx="723884" cy="33010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Egyenes összekötő 42"/>
          <p:cNvCxnSpPr>
            <a:stCxn id="13" idx="2"/>
            <a:endCxn id="11" idx="0"/>
          </p:cNvCxnSpPr>
          <p:nvPr/>
        </p:nvCxnSpPr>
        <p:spPr>
          <a:xfrm flipH="1">
            <a:off x="5925170" y="3267491"/>
            <a:ext cx="179854" cy="147280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Egyenes összekötő 44"/>
          <p:cNvCxnSpPr>
            <a:stCxn id="11" idx="3"/>
            <a:endCxn id="12" idx="1"/>
          </p:cNvCxnSpPr>
          <p:nvPr/>
        </p:nvCxnSpPr>
        <p:spPr>
          <a:xfrm>
            <a:off x="6134676" y="4920318"/>
            <a:ext cx="555644" cy="29474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Egyenes összekötő 46"/>
          <p:cNvCxnSpPr>
            <a:stCxn id="8" idx="3"/>
            <a:endCxn id="17" idx="1"/>
          </p:cNvCxnSpPr>
          <p:nvPr/>
        </p:nvCxnSpPr>
        <p:spPr>
          <a:xfrm flipV="1">
            <a:off x="4084996" y="2690644"/>
            <a:ext cx="163570" cy="2809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>
            <a:stCxn id="8" idx="2"/>
            <a:endCxn id="14" idx="0"/>
          </p:cNvCxnSpPr>
          <p:nvPr/>
        </p:nvCxnSpPr>
        <p:spPr>
          <a:xfrm>
            <a:off x="3875490" y="3151578"/>
            <a:ext cx="209506" cy="2576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69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123071"/>
            <a:ext cx="7620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Gyakorlás</a:t>
            </a:r>
            <a:endParaRPr lang="hu-HU" altLang="hu-HU" sz="3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37592" y="749077"/>
            <a:ext cx="734069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AutoNum type="arabicPeriod"/>
            </a:pPr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Egészítsd ki a mondatokat!</a:t>
            </a:r>
          </a:p>
          <a:p>
            <a:pPr marL="449263">
              <a:lnSpc>
                <a:spcPct val="150000"/>
              </a:lnSpc>
              <a:spcAft>
                <a:spcPts val="1000"/>
              </a:spcAft>
            </a:pPr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_____________ kettő vagy több összekapcsolt számítógépből áll, melyek között _____________ van. A hálózat legtöbbször egy központi számítógépből és a hozzá kapcsolódó __________ áll. A központi számítógépet _________________ nevezzük.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361728" y="1352143"/>
            <a:ext cx="12961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hálózat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5639217" y="3107337"/>
            <a:ext cx="17476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kliensekből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4962128" y="3656399"/>
            <a:ext cx="18722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szervernek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5178152" y="1928207"/>
            <a:ext cx="20264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adatforgalom</a:t>
            </a:r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6623772" y="5384591"/>
            <a:ext cx="76307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2153816" y="5184536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feladat a következő oldalon folytatódik.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46478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0" y="1901825"/>
            <a:ext cx="6965950" cy="12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7300" b="1" dirty="0">
                <a:solidFill>
                  <a:srgbClr val="FFFFFF"/>
                </a:solidFill>
                <a:latin typeface="Verdana" panose="020B0604030504040204" pitchFamily="34" charset="0"/>
              </a:rPr>
              <a:t>HÁLÓZATOK</a:t>
            </a:r>
            <a:endParaRPr lang="hu-HU" altLang="hu-HU" sz="73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10319"/>
            <a:ext cx="7620000" cy="597296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254735"/>
            <a:ext cx="7620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chemeClr val="bg1"/>
                </a:solidFill>
              </a:rPr>
              <a:t>Hálózatok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549860" y="1489285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(network)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7592" y="101005"/>
            <a:ext cx="7340693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>
              <a:lnSpc>
                <a:spcPct val="150000"/>
              </a:lnSpc>
              <a:spcAft>
                <a:spcPts val="1000"/>
              </a:spcAft>
            </a:pPr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számítógép-hálózat védelme érdekében _______________ felhasználói névvel és _____________ kell azonosítanunk magunkat. A felhasználók legtöbbször nem _______________. A felhasználói név alapján dől el, mit tehetünk és mit nem. A hálózat biztonságos üzemeltetéséért a ________________ felel.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001688" y="749077"/>
            <a:ext cx="17281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belépéskor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073696" y="1325141"/>
            <a:ext cx="13681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jelszóval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890120" y="1901205"/>
            <a:ext cx="22322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egyenrangúak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857672" y="3566829"/>
            <a:ext cx="22322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rendszergazda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047" y="3768758"/>
            <a:ext cx="3236237" cy="187686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22" y="4242925"/>
            <a:ext cx="1297995" cy="162249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8" y="4118175"/>
            <a:ext cx="1802052" cy="159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6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7591" y="2757617"/>
            <a:ext cx="73583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rabicPeriod" startAt="3"/>
            </a:pPr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Milyen előnyei vannak még a hálózat kiépítésének?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37592" y="101005"/>
            <a:ext cx="7340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rabicPeriod" startAt="2"/>
            </a:pPr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 irodában a számítógépek hálózatba vannak kötve. Hány nyomtatót kell vennünk ahhoz, hogy minden számítógépről tudjunk nyomtatni? Indokold állításod!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69641" y="1742134"/>
            <a:ext cx="5400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Egyet, melyet megosztunk, így a többi számítógépről is nyomtathatunk.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clrChange>
              <a:clrFrom>
                <a:srgbClr val="B1B1B1"/>
              </a:clrFrom>
              <a:clrTo>
                <a:srgbClr val="B1B1B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781" y="1397149"/>
            <a:ext cx="1848651" cy="146413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587300" y="3701261"/>
            <a:ext cx="69086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spcAft>
                <a:spcPts val="1000"/>
              </a:spcAft>
              <a:buFont typeface="+mj-lt"/>
              <a:buAutoNum type="alphaLcParenR"/>
            </a:pP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központilag ellenőrizhető, karbantartható</a:t>
            </a:r>
          </a:p>
          <a:p>
            <a:pPr marL="357188" indent="-357188">
              <a:spcAft>
                <a:spcPts val="1000"/>
              </a:spcAft>
              <a:buFont typeface="+mj-lt"/>
              <a:buAutoNum type="alphaLcParenR"/>
            </a:pP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gyorsabbak lesznek a számítógépek</a:t>
            </a:r>
          </a:p>
          <a:p>
            <a:pPr marL="357188" indent="-357188">
              <a:spcAft>
                <a:spcPts val="1000"/>
              </a:spcAft>
              <a:buFont typeface="+mj-lt"/>
              <a:buAutoNum type="alphaLcParenR"/>
            </a:pP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megszűnik az erőforrások megosztása</a:t>
            </a:r>
          </a:p>
          <a:p>
            <a:pPr marL="357188" indent="-357188">
              <a:spcAft>
                <a:spcPts val="1000"/>
              </a:spcAft>
              <a:buFont typeface="+mj-lt"/>
              <a:buAutoNum type="alphaLcParenR"/>
            </a:pP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nyilvános adatbázisokat használhatunk</a:t>
            </a:r>
            <a:endParaRPr lang="hu-H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llipszis 8"/>
          <p:cNvSpPr/>
          <p:nvPr/>
        </p:nvSpPr>
        <p:spPr>
          <a:xfrm>
            <a:off x="569641" y="5271309"/>
            <a:ext cx="432048" cy="445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569641" y="3750678"/>
            <a:ext cx="432048" cy="445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2004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8" grpId="0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7592" y="173013"/>
            <a:ext cx="735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rabicPeriod" startAt="4"/>
            </a:pPr>
            <a:r>
              <a:rPr lang="hu-H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Melyekre nem lesz szükségünk a hálózat kialakításához?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87301" y="970916"/>
            <a:ext cx="6908643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tabLst>
                <a:tab pos="2776538" algn="l"/>
              </a:tabLst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hálózati kártya	d) hálózati operációs rendszer </a:t>
            </a:r>
          </a:p>
          <a:p>
            <a:pPr>
              <a:spcAft>
                <a:spcPts val="1000"/>
              </a:spcAft>
              <a:tabLst>
                <a:tab pos="2776538" algn="l"/>
              </a:tabLst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plotter	e) kábel</a:t>
            </a:r>
          </a:p>
          <a:p>
            <a:pPr>
              <a:spcAft>
                <a:spcPts val="1000"/>
              </a:spcAft>
              <a:tabLst>
                <a:tab pos="2776538" algn="l"/>
              </a:tabLst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modem	f) szövegszerkesztő program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48" y="3027333"/>
            <a:ext cx="6624736" cy="181707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37592" y="2549277"/>
            <a:ext cx="7358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rabicPeriod" startAt="5"/>
            </a:pPr>
            <a:r>
              <a:rPr lang="hu-H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Nevezd meg a hálózat kiépítéshez szükséges eszközöket!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857672" y="4925541"/>
            <a:ext cx="1220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hálózati </a:t>
            </a:r>
          </a:p>
          <a:p>
            <a:pPr algn="ctr"/>
            <a:r>
              <a:rPr lang="hu-H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kártya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515829" y="4925541"/>
            <a:ext cx="1220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átviteli </a:t>
            </a:r>
          </a:p>
          <a:p>
            <a:pPr algn="ctr"/>
            <a:r>
              <a:rPr lang="hu-H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közeg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954016" y="4929947"/>
            <a:ext cx="1220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hálózati</a:t>
            </a:r>
          </a:p>
          <a:p>
            <a:pPr algn="ctr"/>
            <a:r>
              <a:rPr lang="hu-H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szoftver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5538192" y="4925541"/>
            <a:ext cx="1296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kapcsoló</a:t>
            </a:r>
          </a:p>
          <a:p>
            <a:pPr algn="ctr"/>
            <a:r>
              <a:rPr lang="hu-H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elemek</a:t>
            </a:r>
          </a:p>
        </p:txBody>
      </p:sp>
      <p:sp>
        <p:nvSpPr>
          <p:cNvPr id="15" name="Ellipszis 14"/>
          <p:cNvSpPr/>
          <p:nvPr/>
        </p:nvSpPr>
        <p:spPr>
          <a:xfrm>
            <a:off x="497632" y="1430210"/>
            <a:ext cx="432048" cy="445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/>
          <p:cNvSpPr/>
          <p:nvPr/>
        </p:nvSpPr>
        <p:spPr>
          <a:xfrm>
            <a:off x="3233936" y="1913089"/>
            <a:ext cx="432048" cy="445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2442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7592" y="101005"/>
            <a:ext cx="7358352" cy="5611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rabicPeriod" startAt="6"/>
            </a:pPr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Villámkérdések</a:t>
            </a:r>
          </a:p>
          <a:p>
            <a:pPr marL="906463" indent="-457200">
              <a:spcAft>
                <a:spcPts val="1000"/>
              </a:spcAft>
              <a:buAutoNum type="alphaUcParenR"/>
            </a:pPr>
            <a:r>
              <a:rPr lang="hu-H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jellemző a szerver-kliens hálózatokra?</a:t>
            </a:r>
          </a:p>
          <a:p>
            <a:pPr marL="1255713" indent="-357188">
              <a:spcAft>
                <a:spcPts val="500"/>
              </a:spcAft>
              <a:buFont typeface="+mj-lt"/>
              <a:buAutoNum type="alphaLcParenR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gépek között egyenrangú kapcsolat van.</a:t>
            </a:r>
          </a:p>
          <a:p>
            <a:pPr marL="1255713" indent="-357188">
              <a:spcAft>
                <a:spcPts val="500"/>
              </a:spcAft>
              <a:buFont typeface="+mj-lt"/>
              <a:buAutoNum type="alphaLcParenR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hálózatba kötött gépek közül az egyiknek kiemelkedő szerepe van.</a:t>
            </a:r>
          </a:p>
          <a:p>
            <a:pPr marL="1255713" indent="-357188">
              <a:spcAft>
                <a:spcPts val="500"/>
              </a:spcAft>
              <a:buFont typeface="+mj-lt"/>
              <a:buAutoNum type="alphaLcParenR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Csak az ilyen hálózatokba lehetséges nyomtatót kötni.</a:t>
            </a:r>
          </a:p>
          <a:p>
            <a:pPr marL="1255713" indent="-357188">
              <a:spcAft>
                <a:spcPts val="1000"/>
              </a:spcAft>
              <a:buFont typeface="+mj-lt"/>
              <a:buAutoNum type="alphaLcParenR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kliensek csak bevinni és megjeleníteni tudják az adatokat.</a:t>
            </a:r>
          </a:p>
          <a:p>
            <a:pPr marL="539750" defTabSz="449263">
              <a:spcAft>
                <a:spcPts val="1000"/>
              </a:spcAft>
            </a:pPr>
            <a:r>
              <a:rPr lang="hu-H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Lehet-e szerver nélküli hálózatot kiépíteni? </a:t>
            </a:r>
          </a:p>
          <a:p>
            <a:pPr marL="1255713" indent="-357188" defTabSz="449263">
              <a:spcAft>
                <a:spcPts val="500"/>
              </a:spcAft>
              <a:buFont typeface="+mj-lt"/>
              <a:buAutoNum type="alphaLcParenR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Igen, lehet. Az ilyen hálózatban a számítógépek egyenrangúnak számítanak.</a:t>
            </a:r>
          </a:p>
          <a:p>
            <a:pPr marL="1255713" indent="-357188" defTabSz="449263">
              <a:spcAft>
                <a:spcPts val="500"/>
              </a:spcAft>
              <a:buFont typeface="+mj-lt"/>
              <a:buAutoNum type="alphaLcParenR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 lehet, mert a hálózat irányítását a szerver végzi.</a:t>
            </a:r>
            <a:endParaRPr lang="hu-H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1001688" y="1469157"/>
            <a:ext cx="432048" cy="445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980804" y="4205461"/>
            <a:ext cx="432048" cy="445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7825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7592" y="173013"/>
            <a:ext cx="73583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Mi a sávszélesség?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87301" y="650067"/>
            <a:ext cx="6908643" cy="206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lphaLcParenR"/>
            </a:pP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egy másodperc alatt átvitt fájlok száma</a:t>
            </a:r>
          </a:p>
          <a:p>
            <a:pPr marL="457200" indent="-457200">
              <a:spcAft>
                <a:spcPts val="0"/>
              </a:spcAft>
              <a:buFont typeface="+mj-lt"/>
              <a:buAutoNum type="alphaLcParenR"/>
            </a:pP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 kommunikációs csatornán átvihető legnagyobb fájl mérete</a:t>
            </a:r>
          </a:p>
          <a:p>
            <a:pPr marL="457200" indent="-457200">
              <a:spcAft>
                <a:spcPts val="0"/>
              </a:spcAft>
              <a:buFont typeface="+mj-lt"/>
              <a:buAutoNum type="alphaLcParenR"/>
            </a:pP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a maximális adatmennyiség, ami egy adott hálózati csatornán egy másodperc alatt átvihető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0527" y="2749237"/>
            <a:ext cx="7358352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Mi a sávszélesség mértékegysége?</a:t>
            </a:r>
          </a:p>
          <a:p>
            <a:pPr marL="1071563">
              <a:spcAft>
                <a:spcPts val="1000"/>
              </a:spcAft>
              <a:tabLst>
                <a:tab pos="2509838" algn="l"/>
                <a:tab pos="3948113" algn="l"/>
                <a:tab pos="5378450" algn="l"/>
              </a:tabLst>
            </a:pP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gps	bbs	sbp	bps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868" y="3845421"/>
            <a:ext cx="3145532" cy="1887319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5394176" y="3194354"/>
            <a:ext cx="864096" cy="6139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559460" y="1829197"/>
            <a:ext cx="432048" cy="445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11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7592" y="173013"/>
            <a:ext cx="7358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rabicPeriod" startAt="7"/>
            </a:pPr>
            <a:r>
              <a:rPr lang="hu-H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Ismerd fel a hálózatok típusait a leírások alapján!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87301" y="821085"/>
            <a:ext cx="6908643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spcAft>
                <a:spcPts val="1000"/>
              </a:spcAft>
              <a:buFont typeface="+mj-lt"/>
              <a:buAutoNum type="alphaLcParenR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 intézmény eszközeit szervezzük hálózatba._______</a:t>
            </a:r>
          </a:p>
          <a:p>
            <a:pPr marL="357188" indent="-357188">
              <a:spcAft>
                <a:spcPts val="1000"/>
              </a:spcAft>
              <a:buFont typeface="+mj-lt"/>
              <a:buAutoNum type="alphaLcParenR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helyi és városi hálózatokat kontinentális méretekben kapcsoljuk össze. Ennek egy tipikus példája az internet. _______</a:t>
            </a:r>
          </a:p>
          <a:p>
            <a:pPr marL="357188" indent="-357188">
              <a:spcAft>
                <a:spcPts val="1000"/>
              </a:spcAft>
              <a:buFont typeface="+mj-lt"/>
              <a:buAutoNum type="alphaLcParenR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Összekapcsoljuk saját elektronikai eszközeinket (mobiltelefon, laptop, stb.). ______</a:t>
            </a:r>
          </a:p>
          <a:p>
            <a:pPr marL="357188" indent="-357188">
              <a:spcAft>
                <a:spcPts val="1000"/>
              </a:spcAft>
              <a:buFont typeface="+mj-lt"/>
              <a:buAutoNum type="alphaLcParenR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 viszonylag kis területen (pl. egy településen) lévő helyi hálózatok összekapcsolásával létrejövő rendszer.  _______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402288" y="749077"/>
            <a:ext cx="10081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001688" y="1901205"/>
            <a:ext cx="10081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4170040" y="2693293"/>
            <a:ext cx="10081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030573" y="3845421"/>
            <a:ext cx="10081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88" y="4061445"/>
            <a:ext cx="2592288" cy="178778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1808" y="3984063"/>
            <a:ext cx="2306022" cy="173356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8" y="4377346"/>
            <a:ext cx="1512168" cy="140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123071"/>
            <a:ext cx="7620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Források</a:t>
            </a:r>
            <a:endParaRPr lang="hu-HU" altLang="hu-HU" sz="30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37592" y="821085"/>
            <a:ext cx="7249251" cy="406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57188" indent="-357188" eaLnBrk="1"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u-HU" altLang="hu-HU" sz="2500" b="1" dirty="0">
                <a:latin typeface="Times New Roman" panose="02020603050405020304" pitchFamily="18" charset="0"/>
                <a:hlinkClick r:id="rId2"/>
              </a:rPr>
              <a:t>www.nemessuli.hu/informatika/halozatok</a:t>
            </a:r>
            <a:endParaRPr lang="hu-HU" altLang="hu-HU" sz="2500" b="1" dirty="0">
              <a:latin typeface="Times New Roman" panose="02020603050405020304" pitchFamily="18" charset="0"/>
            </a:endParaRPr>
          </a:p>
          <a:p>
            <a:pPr marL="357188" indent="-357188" eaLnBrk="1"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u-HU" altLang="hu-HU" sz="2500" b="1" dirty="0">
                <a:latin typeface="Times New Roman" panose="02020603050405020304" pitchFamily="18" charset="0"/>
                <a:hlinkClick r:id="rId3"/>
              </a:rPr>
              <a:t>informatika.gtportal.eu</a:t>
            </a:r>
            <a:endParaRPr lang="hu-HU" altLang="hu-HU" sz="2500" b="1" dirty="0">
              <a:latin typeface="Times New Roman" panose="02020603050405020304" pitchFamily="18" charset="0"/>
            </a:endParaRPr>
          </a:p>
          <a:p>
            <a:pPr marL="357188" indent="-357188" eaLnBrk="1" hangingPunct="1">
              <a:spcAft>
                <a:spcPts val="9000"/>
              </a:spcAft>
              <a:buFont typeface="Arial" panose="020B0604020202020204" pitchFamily="34" charset="0"/>
              <a:buChar char="•"/>
            </a:pPr>
            <a:r>
              <a:rPr lang="hu-HU" altLang="hu-HU" sz="2500" b="1" dirty="0">
                <a:latin typeface="Times New Roman" panose="02020603050405020304" pitchFamily="18" charset="0"/>
              </a:rPr>
              <a:t>Képek: </a:t>
            </a:r>
            <a:r>
              <a:rPr lang="hu-HU" altLang="hu-HU" sz="2500" b="1" dirty="0">
                <a:latin typeface="Times New Roman" panose="02020603050405020304" pitchFamily="18" charset="0"/>
                <a:hlinkClick r:id="rId4"/>
              </a:rPr>
              <a:t>google.hu</a:t>
            </a:r>
            <a:endParaRPr lang="hu-HU" altLang="hu-HU" sz="2500" b="1" dirty="0">
              <a:latin typeface="Times New Roman" panose="02020603050405020304" pitchFamily="18" charset="0"/>
            </a:endParaRPr>
          </a:p>
          <a:p>
            <a:pPr marL="357188" indent="-357188" eaLnBrk="1"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u-HU" altLang="hu-HU" sz="2500" b="1" dirty="0">
                <a:latin typeface="Times New Roman" panose="02020603050405020304" pitchFamily="18" charset="0"/>
              </a:rPr>
              <a:t>Iskola háttérkép: </a:t>
            </a:r>
            <a:r>
              <a:rPr lang="hu-HU" altLang="hu-HU" sz="2500" b="1" dirty="0">
                <a:latin typeface="Times New Roman" panose="02020603050405020304" pitchFamily="18" charset="0"/>
                <a:hlinkClick r:id="rId5"/>
              </a:rPr>
              <a:t>facebook.com/kandomiskolc</a:t>
            </a:r>
            <a:endParaRPr lang="hu-HU" altLang="hu-HU" sz="2500" b="1" dirty="0">
              <a:latin typeface="Times New Roman" panose="02020603050405020304" pitchFamily="18" charset="0"/>
            </a:endParaRPr>
          </a:p>
          <a:p>
            <a:pPr marL="357188" indent="-357188" eaLnBrk="1"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u-HU" altLang="hu-HU" sz="2500" b="1" dirty="0">
                <a:latin typeface="Times New Roman" panose="02020603050405020304" pitchFamily="18" charset="0"/>
              </a:rPr>
              <a:t>Hálózatok borítókép: </a:t>
            </a:r>
            <a:r>
              <a:rPr lang="hu-HU" altLang="hu-HU" sz="2500" b="1" dirty="0">
                <a:latin typeface="Times New Roman" panose="02020603050405020304" pitchFamily="18" charset="0"/>
                <a:hlinkClick r:id="rId6"/>
              </a:rPr>
              <a:t>www.mozaweb.hu</a:t>
            </a:r>
            <a:endParaRPr lang="hu-HU" altLang="hu-HU" sz="2500" b="1" dirty="0">
              <a:latin typeface="Times New Roman" panose="02020603050405020304" pitchFamily="18" charset="0"/>
            </a:endParaRPr>
          </a:p>
          <a:p>
            <a:pPr marL="357188" indent="-357188" eaLnBrk="1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altLang="hu-HU" sz="2500" b="1" dirty="0">
                <a:latin typeface="Times New Roman" panose="02020603050405020304" pitchFamily="18" charset="0"/>
              </a:rPr>
              <a:t>Miskolc vonalhálózati térképe: </a:t>
            </a:r>
            <a:r>
              <a:rPr lang="hu-HU" altLang="hu-HU" sz="2500" b="1" dirty="0">
                <a:latin typeface="Times New Roman" panose="02020603050405020304" pitchFamily="18" charset="0"/>
                <a:hlinkClick r:id="rId7"/>
              </a:rPr>
              <a:t>www.mvkzrt.hu</a:t>
            </a:r>
            <a:endParaRPr lang="hu-HU" altLang="hu-HU" sz="2500" b="1" dirty="0">
              <a:latin typeface="Times New Roman" panose="0202060305040502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08" y="1325141"/>
            <a:ext cx="3504835" cy="2019735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5009743"/>
            <a:ext cx="7620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Köszönöm a figyelmet!</a:t>
            </a:r>
            <a:endParaRPr lang="hu-HU" altLang="hu-HU" sz="4000" dirty="0"/>
          </a:p>
        </p:txBody>
      </p:sp>
    </p:spTree>
    <p:extLst>
      <p:ext uri="{BB962C8B-B14F-4D97-AF65-F5344CB8AC3E}">
        <p14:creationId xmlns:p14="http://schemas.microsoft.com/office/powerpoint/2010/main" val="189084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7591" y="101005"/>
            <a:ext cx="7303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Keressünk példákat hálózatokra a hétköznapi életünkből!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912" y="1249998"/>
            <a:ext cx="4186504" cy="288345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6" y="1250468"/>
            <a:ext cx="1568595" cy="209113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072" y="3773412"/>
            <a:ext cx="2983403" cy="207541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296" y="5486129"/>
            <a:ext cx="967179" cy="36269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92" y="3413373"/>
            <a:ext cx="3985874" cy="2459714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99" y="1249998"/>
            <a:ext cx="1571024" cy="20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4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19448" y="173013"/>
            <a:ext cx="7038230" cy="311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endParaRPr lang="hu-HU" altLang="hu-HU" sz="3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Aft>
                <a:spcPts val="1000"/>
              </a:spcAft>
            </a:pPr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 hálózat a számítógépek közötti kommunikációs rendszer. </a:t>
            </a:r>
          </a:p>
          <a:p>
            <a:pPr eaLnBrk="1" hangingPunct="1">
              <a:tabLst>
                <a:tab pos="3673475" algn="l"/>
              </a:tabLst>
            </a:pPr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 hálózat kettő vagy több egymással  összekapcsolt számítógépből áll, melyek között </a:t>
            </a:r>
            <a:r>
              <a:rPr lang="hu-HU" altLang="hu-H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adatforgalom</a:t>
            </a:r>
            <a:r>
              <a:rPr lang="hu-HU" altLang="hu-H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an.</a:t>
            </a:r>
            <a:endParaRPr lang="hu-HU" altLang="hu-HU" sz="3000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50986" y="4123731"/>
            <a:ext cx="439248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az információ továbbítása a hálózaton keresztül történik</a:t>
            </a:r>
            <a:endParaRPr lang="hu-HU" altLang="hu-HU" sz="30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12" y="3418261"/>
            <a:ext cx="2702615" cy="2391814"/>
          </a:xfrm>
          <a:prstGeom prst="rect">
            <a:avLst/>
          </a:prstGeom>
        </p:spPr>
      </p:pic>
      <p:sp>
        <p:nvSpPr>
          <p:cNvPr id="8" name="Lefelé nyíl 7"/>
          <p:cNvSpPr/>
          <p:nvPr/>
        </p:nvSpPr>
        <p:spPr>
          <a:xfrm>
            <a:off x="2297831" y="3418261"/>
            <a:ext cx="498797" cy="715192"/>
          </a:xfrm>
          <a:prstGeom prst="downArrow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440629" y="2800025"/>
            <a:ext cx="2225355" cy="432000"/>
          </a:xfrm>
          <a:custGeom>
            <a:avLst/>
            <a:gdLst>
              <a:gd name="T0" fmla="*/ 0 w 661"/>
              <a:gd name="T1" fmla="*/ 0 h 235"/>
              <a:gd name="T2" fmla="*/ 2515551 w 661"/>
              <a:gd name="T3" fmla="*/ 0 h 235"/>
              <a:gd name="T4" fmla="*/ 2515551 w 661"/>
              <a:gd name="T5" fmla="*/ 371475 h 235"/>
              <a:gd name="T6" fmla="*/ 0 w 661"/>
              <a:gd name="T7" fmla="*/ 371475 h 235"/>
              <a:gd name="T8" fmla="*/ 0 w 661"/>
              <a:gd name="T9" fmla="*/ 0 h 2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1" h="235">
                <a:moveTo>
                  <a:pt x="0" y="0"/>
                </a:moveTo>
                <a:lnTo>
                  <a:pt x="660" y="0"/>
                </a:lnTo>
                <a:lnTo>
                  <a:pt x="660" y="234"/>
                </a:lnTo>
                <a:lnTo>
                  <a:pt x="0" y="234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8100" cap="flat">
            <a:noFill/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15296" y="157747"/>
            <a:ext cx="720910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 A hálózat fogalma</a:t>
            </a:r>
            <a:endParaRPr lang="hu-HU" altLang="hu-HU" sz="3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" grpId="0" build="p"/>
      <p:bldP spid="8" grpId="0" animBg="1"/>
      <p:bldP spid="11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01295" y="1375083"/>
            <a:ext cx="7323783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66700" indent="-266700" eaLnBrk="1" hangingPunct="1">
              <a:buFont typeface="Arial" panose="020B0604020202020204" pitchFamily="34" charset="0"/>
              <a:buChar char="•"/>
            </a:pPr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fájlok megosztása, felhő alapú tárolás;</a:t>
            </a:r>
          </a:p>
          <a:p>
            <a:pPr marL="266700" indent="-266700" eaLnBrk="1" hangingPunct="1">
              <a:buFont typeface="Arial" panose="020B0604020202020204" pitchFamily="34" charset="0"/>
              <a:buChar char="•"/>
            </a:pPr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perifériák (pl. nyomtató) megosztása </a:t>
            </a:r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költségtakarékos;</a:t>
            </a:r>
            <a:endParaRPr lang="hu-HU" altLang="hu-HU" sz="3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66700" indent="-266700" eaLnBrk="1" hangingPunct="1">
              <a:buFont typeface="Arial" panose="020B0604020202020204" pitchFamily="34" charset="0"/>
              <a:buChar char="•"/>
            </a:pPr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könnyen és gyorsan elérhetőek az új információk;</a:t>
            </a:r>
          </a:p>
          <a:p>
            <a:pPr marL="266700" indent="-266700" eaLnBrk="1" hangingPunct="1">
              <a:buFont typeface="Arial" panose="020B0604020202020204" pitchFamily="34" charset="0"/>
              <a:buChar char="•"/>
            </a:pPr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felgyorsul a kommunikáció;</a:t>
            </a:r>
          </a:p>
          <a:p>
            <a:pPr marL="266700" indent="-266700" eaLnBrk="1" hangingPunct="1">
              <a:buFont typeface="Arial" panose="020B0604020202020204" pitchFamily="34" charset="0"/>
              <a:buChar char="•"/>
            </a:pPr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központilag felügyelhető és karbantartható a hálózat </a:t>
            </a:r>
            <a:r>
              <a:rPr lang="hu-HU" altLang="hu-HU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(pl. felhasználók jogosultsága)</a:t>
            </a:r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endParaRPr lang="hu-HU" altLang="hu-HU" sz="3000" dirty="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5003" y="101005"/>
            <a:ext cx="73500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000" b="1" i="1" dirty="0">
                <a:latin typeface="Times New Roman" panose="02020603050405020304" pitchFamily="18" charset="0"/>
              </a:rPr>
              <a:t>Miért van szükség hálózatokra?</a:t>
            </a:r>
            <a:endParaRPr lang="hu-HU" altLang="hu-HU" sz="3000" i="1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1295" y="749077"/>
            <a:ext cx="720910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A hálózatok előnyei</a:t>
            </a:r>
            <a:endParaRPr lang="hu-HU" altLang="hu-HU" sz="3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30169" y="4227527"/>
            <a:ext cx="561662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A hálózatok alkalmazási helyei</a:t>
            </a:r>
            <a:endParaRPr lang="hu-HU" altLang="hu-HU" sz="30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0169" y="4794416"/>
            <a:ext cx="705678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2563" indent="-182563" eaLnBrk="1" hangingPunct="1">
              <a:buFont typeface="Arial" panose="020B0604020202020204" pitchFamily="34" charset="0"/>
              <a:buChar char="•"/>
            </a:pPr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iskolákban, munkahelyeken, irodákban</a:t>
            </a:r>
            <a:endParaRPr lang="hu-HU" altLang="hu-H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82563" indent="-182563" eaLnBrk="1" hangingPunct="1">
              <a:buFont typeface="Arial" panose="020B0604020202020204" pitchFamily="34" charset="0"/>
              <a:buChar char="•"/>
            </a:pPr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otthoni felhasználás </a:t>
            </a:r>
            <a:r>
              <a:rPr lang="hu-HU" altLang="hu-HU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(magánhálótatok)</a:t>
            </a:r>
            <a:endParaRPr lang="hu-HU" altLang="hu-H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593976" y="1183270"/>
            <a:ext cx="39332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számítógép-hálózat védelme érdekében belépéskor felhasználói névvel és jelszóval kell azonosítanunk magunkat. A felhasználók legtöbbször nem egyenrangúak, egyes beállításokat és műveleteket a hálózat biztonságos üzemeltetéséért felelős személy, a 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rendszergazda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végezhet el.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39" y="1357684"/>
            <a:ext cx="3296259" cy="191167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976" y="1167749"/>
            <a:ext cx="3819828" cy="2318907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8500" y="3651463"/>
            <a:ext cx="73500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000" b="1" i="1" dirty="0">
                <a:latin typeface="Times New Roman" panose="02020603050405020304" pitchFamily="18" charset="0"/>
              </a:rPr>
              <a:t>Hol alkalmaznak hálózatokat?</a:t>
            </a:r>
            <a:endParaRPr lang="hu-HU" altLang="hu-HU" sz="3000" i="1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10380" y="75995"/>
            <a:ext cx="73500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000" b="1" i="1" dirty="0">
                <a:latin typeface="Times New Roman" panose="02020603050405020304" pitchFamily="18" charset="0"/>
              </a:rPr>
              <a:t>Miért kell megadnom felhasználói adataimat, amikor szeretném használni a számítógépet?</a:t>
            </a:r>
            <a:endParaRPr lang="hu-HU" altLang="hu-HU" sz="3000" i="1" dirty="0"/>
          </a:p>
        </p:txBody>
      </p:sp>
    </p:spTree>
    <p:extLst>
      <p:ext uri="{BB962C8B-B14F-4D97-AF65-F5344CB8AC3E}">
        <p14:creationId xmlns:p14="http://schemas.microsoft.com/office/powerpoint/2010/main" val="2011822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09600" y="156170"/>
            <a:ext cx="727280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4. </a:t>
            </a:r>
            <a:r>
              <a:rPr lang="hu-HU" altLang="hu-HU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hu-HU" altLang="hu-HU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2700" b="1" dirty="0">
                <a:latin typeface="Times New Roman" panose="02020603050405020304" pitchFamily="18" charset="0"/>
              </a:rPr>
              <a:t>hálózat</a:t>
            </a:r>
            <a:r>
              <a:rPr lang="hu-HU" altLang="hu-HU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legtöbbször </a:t>
            </a:r>
            <a:r>
              <a:rPr lang="hu-HU" altLang="hu-HU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egy</a:t>
            </a:r>
            <a:r>
              <a:rPr lang="hu-HU" altLang="hu-HU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2700" b="1" dirty="0">
                <a:latin typeface="Times New Roman" panose="02020603050405020304" pitchFamily="18" charset="0"/>
              </a:rPr>
              <a:t>központi számítógépből </a:t>
            </a:r>
            <a:r>
              <a:rPr lang="hu-HU" altLang="hu-HU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(szerver) és a hozzá kapcsolódó </a:t>
            </a:r>
            <a:r>
              <a:rPr lang="hu-HU" altLang="hu-HU" sz="2700" b="1" dirty="0">
                <a:latin typeface="Times New Roman" panose="02020603050405020304" pitchFamily="18" charset="0"/>
              </a:rPr>
              <a:t>munkaállomás</a:t>
            </a:r>
            <a:r>
              <a:rPr lang="hu-HU" altLang="hu-HU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okból</a:t>
            </a:r>
            <a:r>
              <a:rPr lang="hu-HU" altLang="hu-HU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(kliensek) áll</a:t>
            </a:r>
            <a:r>
              <a:rPr lang="hu-HU" altLang="hu-HU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hu-HU" altLang="hu-HU" sz="2700" dirty="0"/>
          </a:p>
        </p:txBody>
      </p:sp>
      <p:sp>
        <p:nvSpPr>
          <p:cNvPr id="11273" name="Freeform 9"/>
          <p:cNvSpPr>
            <a:spLocks/>
          </p:cNvSpPr>
          <p:nvPr/>
        </p:nvSpPr>
        <p:spPr bwMode="auto">
          <a:xfrm>
            <a:off x="3305944" y="1096095"/>
            <a:ext cx="1512169" cy="373062"/>
          </a:xfrm>
          <a:custGeom>
            <a:avLst/>
            <a:gdLst>
              <a:gd name="T0" fmla="*/ 0 w 661"/>
              <a:gd name="T1" fmla="*/ 0 h 235"/>
              <a:gd name="T2" fmla="*/ 3019612 w 661"/>
              <a:gd name="T3" fmla="*/ 0 h 235"/>
              <a:gd name="T4" fmla="*/ 3019612 w 661"/>
              <a:gd name="T5" fmla="*/ 371475 h 235"/>
              <a:gd name="T6" fmla="*/ 0 w 661"/>
              <a:gd name="T7" fmla="*/ 371475 h 235"/>
              <a:gd name="T8" fmla="*/ 0 w 661"/>
              <a:gd name="T9" fmla="*/ 0 h 2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1" h="235">
                <a:moveTo>
                  <a:pt x="0" y="0"/>
                </a:moveTo>
                <a:lnTo>
                  <a:pt x="660" y="0"/>
                </a:lnTo>
                <a:lnTo>
                  <a:pt x="660" y="234"/>
                </a:lnTo>
                <a:lnTo>
                  <a:pt x="0" y="234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8100" cap="flat">
            <a:noFill/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1274" name="Freeform 10"/>
          <p:cNvSpPr>
            <a:spLocks/>
          </p:cNvSpPr>
          <p:nvPr/>
        </p:nvSpPr>
        <p:spPr bwMode="auto">
          <a:xfrm>
            <a:off x="2454000" y="664047"/>
            <a:ext cx="1355999" cy="373062"/>
          </a:xfrm>
          <a:custGeom>
            <a:avLst/>
            <a:gdLst>
              <a:gd name="T0" fmla="*/ 0 w 661"/>
              <a:gd name="T1" fmla="*/ 0 h 235"/>
              <a:gd name="T2" fmla="*/ 2515551 w 661"/>
              <a:gd name="T3" fmla="*/ 0 h 235"/>
              <a:gd name="T4" fmla="*/ 2515551 w 661"/>
              <a:gd name="T5" fmla="*/ 371475 h 235"/>
              <a:gd name="T6" fmla="*/ 0 w 661"/>
              <a:gd name="T7" fmla="*/ 371475 h 235"/>
              <a:gd name="T8" fmla="*/ 0 w 661"/>
              <a:gd name="T9" fmla="*/ 0 h 2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1" h="235">
                <a:moveTo>
                  <a:pt x="0" y="0"/>
                </a:moveTo>
                <a:lnTo>
                  <a:pt x="660" y="0"/>
                </a:lnTo>
                <a:lnTo>
                  <a:pt x="660" y="234"/>
                </a:lnTo>
                <a:lnTo>
                  <a:pt x="0" y="234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8100" cap="flat">
            <a:noFill/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42" y="1821795"/>
            <a:ext cx="7218066" cy="3751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  <p:bldP spid="11273" grpId="0" animBg="1"/>
      <p:bldP spid="112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5101" y="749077"/>
            <a:ext cx="7200800" cy="358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Aft>
                <a:spcPts val="1000"/>
              </a:spcAft>
              <a:buAutoNum type="alphaLcParenR"/>
            </a:pPr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Szerver-kliens modell</a:t>
            </a:r>
          </a:p>
          <a:p>
            <a:pPr marL="539750" eaLnBrk="1" hangingPunct="1">
              <a:spcAft>
                <a:spcPts val="500"/>
              </a:spcAft>
            </a:pPr>
            <a:r>
              <a:rPr lang="hu-HU" altLang="hu-HU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Nem egyenrangú hálózat.</a:t>
            </a:r>
          </a:p>
          <a:p>
            <a:pPr marL="539750" eaLnBrk="1" hangingPunct="1">
              <a:spcAft>
                <a:spcPts val="500"/>
              </a:spcAft>
            </a:pPr>
            <a:r>
              <a:rPr lang="hu-HU" altLang="hu-HU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A hálózatot alkotó számítógépek közül van olyan, amelyik kitüntetett jogosultságokkal rendelkezik (szerver).</a:t>
            </a:r>
          </a:p>
          <a:p>
            <a:pPr marL="539750" eaLnBrk="1" hangingPunct="1">
              <a:spcAft>
                <a:spcPts val="1000"/>
              </a:spcAft>
            </a:pPr>
            <a:r>
              <a:rPr lang="hu-HU" altLang="hu-HU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A szolgáltatásokat a szerverek biztosítják a kliensek részére.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13656" y="4429525"/>
            <a:ext cx="2304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Pl.: internet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76" y="3790431"/>
            <a:ext cx="3703177" cy="199920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5101" y="123071"/>
            <a:ext cx="561662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5. Hálózati modellek</a:t>
            </a:r>
            <a:endParaRPr lang="hu-HU" altLang="hu-HU" sz="3000" dirty="0"/>
          </a:p>
        </p:txBody>
      </p:sp>
    </p:spTree>
    <p:extLst>
      <p:ext uri="{BB962C8B-B14F-4D97-AF65-F5344CB8AC3E}">
        <p14:creationId xmlns:p14="http://schemas.microsoft.com/office/powerpoint/2010/main" val="36320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7592" y="173013"/>
            <a:ext cx="7344816" cy="259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Aft>
                <a:spcPts val="1000"/>
              </a:spcAft>
              <a:buFont typeface="+mj-lt"/>
              <a:buAutoNum type="alphaLcParenR" startAt="2"/>
            </a:pPr>
            <a:r>
              <a:rPr lang="en-GB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Host-terminal</a:t>
            </a:r>
            <a:r>
              <a:rPr lang="hu-HU" altLang="hu-H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modell</a:t>
            </a:r>
          </a:p>
          <a:p>
            <a:pPr marL="539750" eaLnBrk="1" hangingPunct="1">
              <a:spcAft>
                <a:spcPts val="500"/>
              </a:spcAft>
            </a:pPr>
            <a:r>
              <a:rPr lang="hu-HU" altLang="hu-HU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Nem egyenrangú hálózat. </a:t>
            </a:r>
          </a:p>
          <a:p>
            <a:pPr marL="539750" eaLnBrk="1" hangingPunct="1">
              <a:spcAft>
                <a:spcPts val="500"/>
              </a:spcAft>
            </a:pPr>
            <a:r>
              <a:rPr lang="hu-HU" altLang="hu-HU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A programok egy központi számítógépen futnak, a többi számítógép (terminálok) csupán beviszi és megjeleníti az adatokat.</a:t>
            </a:r>
          </a:p>
        </p:txBody>
      </p:sp>
      <p:pic>
        <p:nvPicPr>
          <p:cNvPr id="3" name="Picture 7" descr="clipboard(1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45" y="2837309"/>
            <a:ext cx="2160240" cy="294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41648" y="2817633"/>
            <a:ext cx="36724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Pl.: érintőképernyős internet-terminál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5949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947</Words>
  <Application>Microsoft Office PowerPoint</Application>
  <PresentationFormat>Egyéni</PresentationFormat>
  <Paragraphs>147</Paragraphs>
  <Slides>26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0" baseType="lpstr">
      <vt:lpstr>Arial</vt:lpstr>
      <vt:lpstr>Times New Roman</vt:lpstr>
      <vt:lpstr>Verdana</vt:lpstr>
      <vt:lpstr>Alapértelmezett terv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Manager>Baghyné Urbán Ilona</Manager>
  <Company>MSZC Kandó Kálmán Szakgimnáziuma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Hálózatok</dc:title>
  <dc:creator>Kaposvári László</dc:creator>
  <cp:lastModifiedBy>sztunde</cp:lastModifiedBy>
  <cp:revision>4</cp:revision>
  <dcterms:created xsi:type="dcterms:W3CDTF">2008-03-04T09:46:29Z</dcterms:created>
  <dcterms:modified xsi:type="dcterms:W3CDTF">2017-02-08T07:24:30Z</dcterms:modified>
</cp:coreProperties>
</file>