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66" r:id="rId13"/>
    <p:sldId id="267" r:id="rId14"/>
    <p:sldId id="268" r:id="rId15"/>
    <p:sldId id="269" r:id="rId16"/>
    <p:sldId id="270" r:id="rId17"/>
    <p:sldId id="273" r:id="rId18"/>
    <p:sldId id="274" r:id="rId19"/>
    <p:sldId id="275" r:id="rId20"/>
    <p:sldId id="277" r:id="rId21"/>
    <p:sldId id="276" r:id="rId2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10EE-08A7-4087-B8F0-8E8257985FCF}" type="datetimeFigureOut">
              <a:rPr lang="hu-HU" smtClean="0"/>
              <a:t>2017. 02. 16.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AA46-0855-442C-A1DC-778AEDF0C09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1231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10EE-08A7-4087-B8F0-8E8257985FCF}" type="datetimeFigureOut">
              <a:rPr lang="hu-HU" smtClean="0"/>
              <a:t>2017. 02. 16.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AA46-0855-442C-A1DC-778AEDF0C09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1784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10EE-08A7-4087-B8F0-8E8257985FCF}" type="datetimeFigureOut">
              <a:rPr lang="hu-HU" smtClean="0"/>
              <a:t>2017. 02. 16.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AA46-0855-442C-A1DC-778AEDF0C09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325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10EE-08A7-4087-B8F0-8E8257985FCF}" type="datetimeFigureOut">
              <a:rPr lang="hu-HU" smtClean="0"/>
              <a:t>2017. 02. 16.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AA46-0855-442C-A1DC-778AEDF0C09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5597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10EE-08A7-4087-B8F0-8E8257985FCF}" type="datetimeFigureOut">
              <a:rPr lang="hu-HU" smtClean="0"/>
              <a:t>2017. 02. 16.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AA46-0855-442C-A1DC-778AEDF0C09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6219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10EE-08A7-4087-B8F0-8E8257985FCF}" type="datetimeFigureOut">
              <a:rPr lang="hu-HU" smtClean="0"/>
              <a:t>2017. 02. 16.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AA46-0855-442C-A1DC-778AEDF0C09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92900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10EE-08A7-4087-B8F0-8E8257985FCF}" type="datetimeFigureOut">
              <a:rPr lang="hu-HU" smtClean="0"/>
              <a:t>2017. 02. 16.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AA46-0855-442C-A1DC-778AEDF0C09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7813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10EE-08A7-4087-B8F0-8E8257985FCF}" type="datetimeFigureOut">
              <a:rPr lang="hu-HU" smtClean="0"/>
              <a:t>2017. 02. 16.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AA46-0855-442C-A1DC-778AEDF0C09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1051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10EE-08A7-4087-B8F0-8E8257985FCF}" type="datetimeFigureOut">
              <a:rPr lang="hu-HU" smtClean="0"/>
              <a:t>2017. 02. 16.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AA46-0855-442C-A1DC-778AEDF0C09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4104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10EE-08A7-4087-B8F0-8E8257985FCF}" type="datetimeFigureOut">
              <a:rPr lang="hu-HU" smtClean="0"/>
              <a:t>2017. 02. 16.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AA46-0855-442C-A1DC-778AEDF0C09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3449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10EE-08A7-4087-B8F0-8E8257985FCF}" type="datetimeFigureOut">
              <a:rPr lang="hu-HU" smtClean="0"/>
              <a:t>2017. 02. 16.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AA46-0855-442C-A1DC-778AEDF0C09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0126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610EE-08A7-4087-B8F0-8E8257985FCF}" type="datetimeFigureOut">
              <a:rPr lang="hu-HU" smtClean="0"/>
              <a:t>2017. 02. 16.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3AA46-0855-442C-A1DC-778AEDF0C09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4423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Ilyen számítógépet szeretnék</a:t>
            </a:r>
            <a:br>
              <a:rPr lang="hu-HU" dirty="0" smtClean="0"/>
            </a:br>
            <a:r>
              <a:rPr lang="hu-HU" sz="4000" dirty="0" smtClean="0"/>
              <a:t>Számítógép </a:t>
            </a:r>
            <a:r>
              <a:rPr lang="hu-HU" sz="4000" dirty="0" smtClean="0"/>
              <a:t>videó szerkesztéshez </a:t>
            </a:r>
            <a:endParaRPr lang="hu-HU" sz="40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7503458" y="5011270"/>
            <a:ext cx="3164541" cy="246529"/>
          </a:xfrm>
        </p:spPr>
        <p:txBody>
          <a:bodyPr>
            <a:noAutofit/>
          </a:bodyPr>
          <a:lstStyle/>
          <a:p>
            <a:r>
              <a:rPr lang="hu-HU" sz="1400" dirty="0" smtClean="0">
                <a:latin typeface="Algerian" panose="04020705040A02060702" pitchFamily="82" charset="0"/>
              </a:rPr>
              <a:t>Készítette:Deli Mihály </a:t>
            </a:r>
            <a:r>
              <a:rPr lang="hu-HU" sz="1400" dirty="0" smtClean="0">
                <a:latin typeface="Algerian" panose="04020705040A02060702" pitchFamily="82" charset="0"/>
              </a:rPr>
              <a:t>Dániel</a:t>
            </a:r>
          </a:p>
          <a:p>
            <a:endParaRPr lang="hu-HU" sz="1400" dirty="0">
              <a:latin typeface="Algerian" panose="04020705040A02060702" pitchFamily="82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6935372" y="5414496"/>
            <a:ext cx="43609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Felkészítő tanára: Kis Ágnes</a:t>
            </a:r>
          </a:p>
          <a:p>
            <a:pPr algn="ctr"/>
            <a:r>
              <a:rPr lang="hu-HU" dirty="0" smtClean="0"/>
              <a:t>HSZC </a:t>
            </a:r>
            <a:r>
              <a:rPr lang="hu-HU" dirty="0" smtClean="0"/>
              <a:t>Kalmár Zsigmond Szakgimnáziuma és Szakiskolája </a:t>
            </a:r>
            <a:r>
              <a:rPr lang="hu-HU" dirty="0" smtClean="0"/>
              <a:t>9/A</a:t>
            </a:r>
          </a:p>
          <a:p>
            <a:pPr algn="ctr"/>
            <a:r>
              <a:rPr lang="hu-HU" dirty="0" smtClean="0"/>
              <a:t>Hódmezővásárhely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4562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56488" y="67538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u-HU" sz="6000" b="1" dirty="0" smtClean="0"/>
              <a:t>2, Belső: SSD meghajtó</a:t>
            </a:r>
            <a:br>
              <a:rPr lang="hu-HU" sz="6000" b="1" dirty="0" smtClean="0"/>
            </a:br>
            <a:r>
              <a:rPr lang="en-US" sz="5400" b="1" dirty="0"/>
              <a:t>Samsung 850 EVO </a:t>
            </a:r>
            <a:r>
              <a:rPr lang="en-US" sz="5400" b="1" dirty="0" smtClean="0"/>
              <a:t> </a:t>
            </a:r>
            <a:r>
              <a:rPr lang="en-US" sz="5400" b="1" dirty="0"/>
              <a:t>250GB</a:t>
            </a:r>
            <a:br>
              <a:rPr lang="en-US" sz="5400" b="1" dirty="0"/>
            </a:br>
            <a:endParaRPr lang="hu-HU" sz="6000" b="1" dirty="0"/>
          </a:p>
        </p:txBody>
      </p:sp>
      <p:pic>
        <p:nvPicPr>
          <p:cNvPr id="5122" name="Picture 2" descr="Samsung 850 EVO Basic 2.5&quot; 250GB SATA3 MZ-75E250B/E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24" y="1690688"/>
            <a:ext cx="3175000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4407408" y="2176272"/>
            <a:ext cx="3035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Adatok:</a:t>
            </a: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905740"/>
              </p:ext>
            </p:extLst>
          </p:nvPr>
        </p:nvGraphicFramePr>
        <p:xfrm>
          <a:off x="5473700" y="2069687"/>
          <a:ext cx="5239511" cy="3887232"/>
        </p:xfrm>
        <a:graphic>
          <a:graphicData uri="http://schemas.openxmlformats.org/drawingml/2006/table">
            <a:tbl>
              <a:tblPr/>
              <a:tblGrid>
                <a:gridCol w="1641681"/>
                <a:gridCol w="3597830"/>
              </a:tblGrid>
              <a:tr h="288009">
                <a:tc>
                  <a:txBody>
                    <a:bodyPr/>
                    <a:lstStyle/>
                    <a:p>
                      <a:r>
                        <a:rPr lang="hu-HU" sz="1700" dirty="0">
                          <a:effectLst/>
                        </a:rPr>
                        <a:t>Belső/Külső</a:t>
                      </a:r>
                    </a:p>
                  </a:txBody>
                  <a:tcPr marL="44989" marR="44989" marT="26993" marB="26993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700">
                          <a:effectLst/>
                        </a:rPr>
                        <a:t>Belső SSD</a:t>
                      </a:r>
                    </a:p>
                  </a:txBody>
                  <a:tcPr marL="44989" marR="44989" marT="26993" marB="26993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88009">
                <a:tc>
                  <a:txBody>
                    <a:bodyPr/>
                    <a:lstStyle/>
                    <a:p>
                      <a:r>
                        <a:rPr lang="hu-HU" sz="1700">
                          <a:effectLst/>
                        </a:rPr>
                        <a:t>Kapacitás</a:t>
                      </a:r>
                    </a:p>
                  </a:txBody>
                  <a:tcPr marL="44989" marR="44989" marT="26993" marB="26993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700">
                          <a:effectLst/>
                        </a:rPr>
                        <a:t>250 GB</a:t>
                      </a:r>
                    </a:p>
                  </a:txBody>
                  <a:tcPr marL="44989" marR="44989" marT="26993" marB="26993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64711">
                <a:tc>
                  <a:txBody>
                    <a:bodyPr/>
                    <a:lstStyle/>
                    <a:p>
                      <a:r>
                        <a:rPr lang="hu-HU" sz="1700">
                          <a:effectLst/>
                        </a:rPr>
                        <a:t>Maximális adatátviteli sebesség</a:t>
                      </a:r>
                    </a:p>
                  </a:txBody>
                  <a:tcPr marL="44989" marR="44989" marT="26993" marB="26993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700">
                          <a:effectLst/>
                        </a:rPr>
                        <a:t>6 Gbit/s</a:t>
                      </a:r>
                    </a:p>
                  </a:txBody>
                  <a:tcPr marL="44989" marR="44989" marT="26993" marB="26993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526360">
                <a:tc>
                  <a:txBody>
                    <a:bodyPr/>
                    <a:lstStyle/>
                    <a:p>
                      <a:r>
                        <a:rPr lang="hu-HU" sz="1700">
                          <a:effectLst/>
                        </a:rPr>
                        <a:t>NAND flash típusa </a:t>
                      </a:r>
                    </a:p>
                  </a:txBody>
                  <a:tcPr marL="44989" marR="44989" marT="26993" marB="26993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700">
                          <a:effectLst/>
                        </a:rPr>
                        <a:t>TLC</a:t>
                      </a:r>
                    </a:p>
                  </a:txBody>
                  <a:tcPr marL="44989" marR="44989" marT="26993" marB="26993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64711">
                <a:tc>
                  <a:txBody>
                    <a:bodyPr/>
                    <a:lstStyle/>
                    <a:p>
                      <a:r>
                        <a:rPr lang="hu-HU" sz="1700">
                          <a:effectLst/>
                        </a:rPr>
                        <a:t>Maximális SSD olvasási sebesség</a:t>
                      </a:r>
                    </a:p>
                  </a:txBody>
                  <a:tcPr marL="44989" marR="44989" marT="26993" marB="26993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700" dirty="0">
                          <a:effectLst/>
                        </a:rPr>
                        <a:t>540 MB/s</a:t>
                      </a:r>
                    </a:p>
                  </a:txBody>
                  <a:tcPr marL="44989" marR="44989" marT="26993" marB="26993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764711">
                <a:tc>
                  <a:txBody>
                    <a:bodyPr/>
                    <a:lstStyle/>
                    <a:p>
                      <a:r>
                        <a:rPr lang="hu-HU" sz="1700">
                          <a:effectLst/>
                        </a:rPr>
                        <a:t>Maximális SSD írási sebesség</a:t>
                      </a:r>
                    </a:p>
                  </a:txBody>
                  <a:tcPr marL="44989" marR="44989" marT="26993" marB="26993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700">
                          <a:effectLst/>
                        </a:rPr>
                        <a:t>520 MB/s</a:t>
                      </a:r>
                    </a:p>
                  </a:txBody>
                  <a:tcPr marL="44989" marR="44989" marT="26993" marB="26993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973">
                <a:tc>
                  <a:txBody>
                    <a:bodyPr/>
                    <a:lstStyle/>
                    <a:p>
                      <a:r>
                        <a:rPr lang="hu-HU" sz="1700">
                          <a:effectLst/>
                        </a:rPr>
                        <a:t>Csatlakozók</a:t>
                      </a:r>
                    </a:p>
                  </a:txBody>
                  <a:tcPr marL="44989" marR="44989" marT="26993" marB="26993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SATA3</a:t>
                      </a:r>
                      <a:endParaRPr lang="hu-HU" sz="1700" dirty="0">
                        <a:effectLst/>
                      </a:endParaRPr>
                    </a:p>
                  </a:txBody>
                  <a:tcPr marL="44989" marR="44989" marT="26993" marB="26993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418013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357124" y="5431536"/>
            <a:ext cx="46172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Erre tervezem</a:t>
            </a:r>
            <a:r>
              <a:rPr lang="hu-HU" dirty="0"/>
              <a:t> </a:t>
            </a:r>
            <a:r>
              <a:rPr lang="hu-HU" dirty="0" smtClean="0"/>
              <a:t>az operációs rendszert, és azokat a dolgokat amivel dolgozom. </a:t>
            </a:r>
            <a:r>
              <a:rPr lang="hu-HU" dirty="0" err="1" smtClean="0"/>
              <a:t>Pl</a:t>
            </a:r>
            <a:r>
              <a:rPr lang="hu-HU" dirty="0" smtClean="0"/>
              <a:t>:Video szerkesztés!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194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8223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u-HU" sz="5300" b="1" dirty="0"/>
              <a:t>Operációs </a:t>
            </a:r>
            <a:r>
              <a:rPr lang="hu-HU" sz="5300" b="1" dirty="0" smtClean="0"/>
              <a:t>rendszer: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en-US" b="1" dirty="0"/>
              <a:t>Microsoft Windows 10 Home 64bit</a:t>
            </a:r>
            <a:br>
              <a:rPr lang="en-US" b="1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42816" y="2523744"/>
            <a:ext cx="7110984" cy="3653218"/>
          </a:xfrm>
        </p:spPr>
        <p:txBody>
          <a:bodyPr>
            <a:normAutofit fontScale="92500" lnSpcReduction="10000"/>
          </a:bodyPr>
          <a:lstStyle/>
          <a:p>
            <a:r>
              <a:rPr lang="hu-HU" b="1" u="sng" dirty="0"/>
              <a:t>Leírás: </a:t>
            </a:r>
            <a:r>
              <a:rPr lang="hu-HU" dirty="0"/>
              <a:t/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r>
              <a:rPr lang="hu-HU" b="1" dirty="0"/>
              <a:t>Ismerős, de még annál is jobb! </a:t>
            </a:r>
            <a:r>
              <a:rPr lang="hu-HU" dirty="0"/>
              <a:t/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r>
              <a:rPr lang="hu-HU" dirty="0"/>
              <a:t>A Windows 10 ismerős, könnyen használható és nagyon sokban a hasonlít a Windows 7 rendszerre, a Start menüt is beleértve. Gyorsan indul és folytatható, több biztonsági funkcióval rendelkezik, és úgy terveztük, hogy működjön a már meglévő szoftverekkel és hardverekkel. </a:t>
            </a:r>
            <a:br>
              <a:rPr lang="hu-HU" dirty="0"/>
            </a:br>
            <a:endParaRPr lang="hu-HU" dirty="0"/>
          </a:p>
        </p:txBody>
      </p:sp>
      <p:pic>
        <p:nvPicPr>
          <p:cNvPr id="11266" name="Picture 2" descr="Microsoft Windows 10 Home 64bit HUN KW9-001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81174"/>
            <a:ext cx="2618232" cy="3783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627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76746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u-HU" dirty="0"/>
              <a:t> </a:t>
            </a:r>
            <a:r>
              <a:rPr lang="hu-HU" sz="4900" b="1" dirty="0" err="1"/>
              <a:t>Videoszerkesztő</a:t>
            </a:r>
            <a:r>
              <a:rPr lang="hu-HU" sz="4900" b="1" dirty="0"/>
              <a:t> </a:t>
            </a:r>
            <a:r>
              <a:rPr lang="hu-HU" sz="4900" b="1" dirty="0" smtClean="0"/>
              <a:t>program: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it-IT" sz="5300" b="1" dirty="0"/>
              <a:t>Corel Pinnacle Studio 20 Ultimate</a:t>
            </a:r>
            <a:r>
              <a:rPr lang="it-IT" b="1" dirty="0"/>
              <a:t> </a:t>
            </a:r>
            <a:br>
              <a:rPr lang="it-IT" b="1" dirty="0"/>
            </a:br>
            <a:endParaRPr lang="hu-HU" dirty="0"/>
          </a:p>
        </p:txBody>
      </p:sp>
      <p:pic>
        <p:nvPicPr>
          <p:cNvPr id="6146" name="Picture 2" descr="Corel Pinnacle Studio 20 Ultimate PNST20ULMLE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14" y="2093024"/>
            <a:ext cx="2273300" cy="317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3675887" y="2436940"/>
            <a:ext cx="713554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Adatok:</a:t>
            </a:r>
          </a:p>
          <a:p>
            <a:pPr algn="just"/>
            <a:r>
              <a:rPr lang="hu-HU" dirty="0" smtClean="0"/>
              <a:t>Lenyűgöző </a:t>
            </a:r>
            <a:r>
              <a:rPr lang="hu-HU" dirty="0"/>
              <a:t>animációs filmeket készíthetünk az új Stop </a:t>
            </a:r>
            <a:r>
              <a:rPr lang="hu-HU" dirty="0" err="1"/>
              <a:t>Motion</a:t>
            </a:r>
            <a:r>
              <a:rPr lang="hu-HU" dirty="0"/>
              <a:t> </a:t>
            </a:r>
            <a:r>
              <a:rPr lang="hu-HU" dirty="0" err="1"/>
              <a:t>Animation</a:t>
            </a:r>
            <a:r>
              <a:rPr lang="hu-HU" dirty="0"/>
              <a:t> funkcióval. Olyan felvételekkel is dolgozhatunk, melyeket egyszerre hat kamerával rögzítettek, az új </a:t>
            </a:r>
            <a:r>
              <a:rPr lang="hu-HU" dirty="0" err="1"/>
              <a:t>Motion</a:t>
            </a:r>
            <a:r>
              <a:rPr lang="hu-HU" dirty="0"/>
              <a:t> </a:t>
            </a:r>
            <a:r>
              <a:rPr lang="hu-HU" dirty="0" err="1"/>
              <a:t>Tracking-gel</a:t>
            </a:r>
            <a:r>
              <a:rPr lang="hu-HU" dirty="0"/>
              <a:t> pedig szinkronba hozhatjuk a feliratok, az animációk és a filmen megjelenő alakok mozgását. Lehetőség van 360 fokos videók készítésére, és több mint 200 különböző effektus, feliratozás és átmenet áll a kreativitásunk kibontakoztatására. A </a:t>
            </a:r>
            <a:r>
              <a:rPr lang="hu-HU" dirty="0" err="1"/>
              <a:t>Live</a:t>
            </a:r>
            <a:r>
              <a:rPr lang="hu-HU" dirty="0"/>
              <a:t> </a:t>
            </a:r>
            <a:r>
              <a:rPr lang="hu-HU" dirty="0" err="1"/>
              <a:t>Screen</a:t>
            </a:r>
            <a:r>
              <a:rPr lang="hu-HU" dirty="0"/>
              <a:t> </a:t>
            </a:r>
            <a:r>
              <a:rPr lang="hu-HU" dirty="0" err="1"/>
              <a:t>Capture-rel</a:t>
            </a:r>
            <a:r>
              <a:rPr lang="hu-HU" dirty="0"/>
              <a:t> könnyedén rögzíthetjük a képernyőn megjelenő tartalmakat és a mikrofonunk által rögzített hangokat, beleértve természetesen a szoftverekét is. A kész videókat feltölthetjük különböző közösségi oldalakra és népszerű mobileszközökre, de akár DVD-re is kiírhatjuk. Így is ismerheti: </a:t>
            </a:r>
            <a:r>
              <a:rPr lang="hu-HU" dirty="0" err="1"/>
              <a:t>Pinnacle</a:t>
            </a:r>
            <a:r>
              <a:rPr lang="hu-HU" dirty="0"/>
              <a:t> </a:t>
            </a:r>
            <a:r>
              <a:rPr lang="hu-HU" dirty="0" err="1"/>
              <a:t>Studio</a:t>
            </a:r>
            <a:r>
              <a:rPr lang="hu-HU" dirty="0"/>
              <a:t> 20 </a:t>
            </a:r>
            <a:r>
              <a:rPr lang="hu-HU" dirty="0" err="1"/>
              <a:t>Ultimate</a:t>
            </a:r>
            <a:r>
              <a:rPr lang="hu-HU" dirty="0"/>
              <a:t> PNST 20 ULMLEU, PinnacleStudio20UltimatePNST20ULMLEU, </a:t>
            </a:r>
            <a:r>
              <a:rPr lang="hu-HU" dirty="0" err="1"/>
              <a:t>Pinnacle</a:t>
            </a:r>
            <a:r>
              <a:rPr lang="hu-HU" dirty="0"/>
              <a:t> </a:t>
            </a:r>
            <a:r>
              <a:rPr lang="hu-HU" dirty="0" err="1"/>
              <a:t>Studio</a:t>
            </a:r>
            <a:r>
              <a:rPr lang="hu-HU" dirty="0"/>
              <a:t> 20 </a:t>
            </a:r>
            <a:r>
              <a:rPr lang="hu-HU" dirty="0" err="1"/>
              <a:t>Ultimate</a:t>
            </a:r>
            <a:r>
              <a:rPr lang="hu-HU" dirty="0"/>
              <a:t> PNST20 ULMLEU</a:t>
            </a:r>
          </a:p>
        </p:txBody>
      </p:sp>
    </p:spTree>
    <p:extLst>
      <p:ext uri="{BB962C8B-B14F-4D97-AF65-F5344CB8AC3E}">
        <p14:creationId xmlns:p14="http://schemas.microsoft.com/office/powerpoint/2010/main" val="81926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85890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u-HU" sz="6000" b="1" dirty="0" smtClean="0"/>
              <a:t>Számítógép ház:</a:t>
            </a:r>
            <a:br>
              <a:rPr lang="hu-HU" sz="6000" b="1" dirty="0" smtClean="0"/>
            </a:br>
            <a:r>
              <a:rPr lang="hu-HU" sz="5400" b="1" dirty="0" err="1"/>
              <a:t>BitFenix</a:t>
            </a:r>
            <a:r>
              <a:rPr lang="hu-HU" sz="5400" b="1" dirty="0"/>
              <a:t> </a:t>
            </a:r>
            <a:r>
              <a:rPr lang="hu-HU" sz="5400" b="1" dirty="0" err="1"/>
              <a:t>Neos</a:t>
            </a:r>
            <a:r>
              <a:rPr lang="hu-HU" sz="5400" b="1" dirty="0"/>
              <a:t/>
            </a:r>
            <a:br>
              <a:rPr lang="hu-HU" sz="5400" b="1" dirty="0"/>
            </a:br>
            <a:endParaRPr lang="hu-HU" sz="6000" b="1" dirty="0"/>
          </a:p>
        </p:txBody>
      </p:sp>
      <p:pic>
        <p:nvPicPr>
          <p:cNvPr id="7170" name="Picture 2" descr="https://p1.akcdn.net/gallery/230256205/full/645053.bitfenix-neo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347" y="8795"/>
            <a:ext cx="3365034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504434" y="2184464"/>
            <a:ext cx="2194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Adatok:</a:t>
            </a:r>
            <a:endParaRPr lang="hu-HU" sz="2800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496883"/>
              </p:ext>
            </p:extLst>
          </p:nvPr>
        </p:nvGraphicFramePr>
        <p:xfrm>
          <a:off x="1954195" y="2184464"/>
          <a:ext cx="4800152" cy="4351338"/>
        </p:xfrm>
        <a:graphic>
          <a:graphicData uri="http://schemas.openxmlformats.org/drawingml/2006/table">
            <a:tbl>
              <a:tblPr/>
              <a:tblGrid>
                <a:gridCol w="1904618"/>
                <a:gridCol w="2895534"/>
              </a:tblGrid>
              <a:tr h="172154"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Típus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MidiTower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14626">
                <a:tc>
                  <a:txBody>
                    <a:bodyPr/>
                    <a:lstStyle/>
                    <a:p>
                      <a:r>
                        <a:rPr lang="hu-HU" sz="900" b="1">
                          <a:effectLst/>
                          <a:latin typeface="inherit"/>
                        </a:rPr>
                        <a:t>Bővítőhelyek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900">
                        <a:effectLst/>
                      </a:endParaRP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4626"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5.25" bővítőhely 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2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172154">
                <a:tc>
                  <a:txBody>
                    <a:bodyPr/>
                    <a:lstStyle/>
                    <a:p>
                      <a:r>
                        <a:rPr lang="hu-HU" sz="900" b="1">
                          <a:effectLst/>
                          <a:latin typeface="inherit"/>
                        </a:rPr>
                        <a:t>Méretek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900">
                        <a:effectLst/>
                      </a:endParaRP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154"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Szélesség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185 mm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172154"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Magasság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429 mm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154"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Mélység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470 mm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172154"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Súly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1700 g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098">
                <a:tc>
                  <a:txBody>
                    <a:bodyPr/>
                    <a:lstStyle/>
                    <a:p>
                      <a:r>
                        <a:rPr lang="hu-HU" sz="900" b="1">
                          <a:effectLst/>
                          <a:latin typeface="inherit"/>
                        </a:rPr>
                        <a:t>Támogatott alaplaptípusok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900">
                        <a:effectLst/>
                      </a:endParaRP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172154"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ATX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Igen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154"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Micro ATX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Igen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172154"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Extended ATX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Nem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4626">
                <a:tc>
                  <a:txBody>
                    <a:bodyPr/>
                    <a:lstStyle/>
                    <a:p>
                      <a:r>
                        <a:rPr lang="hu-HU" sz="900" b="1">
                          <a:effectLst/>
                          <a:latin typeface="inherit"/>
                        </a:rPr>
                        <a:t>Előlapi csatlakozók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900">
                        <a:effectLst/>
                      </a:endParaRP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57098"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USB csatlakozók száma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2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4626"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Audio az előlapon 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Van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57098">
                <a:tc>
                  <a:txBody>
                    <a:bodyPr/>
                    <a:lstStyle/>
                    <a:p>
                      <a:r>
                        <a:rPr lang="hu-HU" sz="900" b="1">
                          <a:effectLst/>
                          <a:latin typeface="inherit"/>
                        </a:rPr>
                        <a:t>További tulajdonságok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900">
                        <a:effectLst/>
                      </a:endParaRP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154">
                <a:tc>
                  <a:txBody>
                    <a:bodyPr/>
                    <a:lstStyle/>
                    <a:p>
                      <a:r>
                        <a:rPr lang="hu-HU" sz="900">
                          <a:effectLst/>
                        </a:rPr>
                        <a:t>LCD kijelző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900" dirty="0">
                          <a:effectLst/>
                        </a:rPr>
                        <a:t>Nincs</a:t>
                      </a:r>
                    </a:p>
                  </a:txBody>
                  <a:tcPr marL="24735" marR="24735" marT="14841" marB="1484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416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72440" y="63944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u-HU" sz="6700" b="1" dirty="0" smtClean="0"/>
              <a:t>Monitor: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sz="6700" b="1" dirty="0"/>
              <a:t>LG 25UM58-P Monitor</a:t>
            </a:r>
            <a:r>
              <a:rPr lang="hu-HU" b="1" dirty="0"/>
              <a:t/>
            </a:r>
            <a:br>
              <a:rPr lang="hu-HU" b="1" dirty="0"/>
            </a:br>
            <a:endParaRPr lang="hu-HU" dirty="0"/>
          </a:p>
        </p:txBody>
      </p:sp>
      <p:pic>
        <p:nvPicPr>
          <p:cNvPr id="8194" name="Picture 2" descr="Képtalálat a következőre: „LG 25UM58-P Monitor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3576" y="2000012"/>
            <a:ext cx="273367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530352" y="2468880"/>
            <a:ext cx="1499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Adatok:</a:t>
            </a:r>
            <a:endParaRPr lang="hu-HU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278031"/>
              </p:ext>
            </p:extLst>
          </p:nvPr>
        </p:nvGraphicFramePr>
        <p:xfrm>
          <a:off x="2029968" y="1675116"/>
          <a:ext cx="3046263" cy="5182884"/>
        </p:xfrm>
        <a:graphic>
          <a:graphicData uri="http://schemas.openxmlformats.org/drawingml/2006/table">
            <a:tbl>
              <a:tblPr/>
              <a:tblGrid>
                <a:gridCol w="1208705"/>
                <a:gridCol w="1837558"/>
              </a:tblGrid>
              <a:tr h="252660">
                <a:tc>
                  <a:txBody>
                    <a:bodyPr/>
                    <a:lstStyle/>
                    <a:p>
                      <a:r>
                        <a:rPr lang="hu-HU" sz="1500" dirty="0">
                          <a:effectLst/>
                        </a:rPr>
                        <a:t>Típus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LED monitor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52660"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Ívelt kijelző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Nem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60"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3D monitor 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Nem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60720"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Érintőképernyő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Nem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60"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Képátló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25 inch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52660"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Képarány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21:9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60"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Felbontás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2560 x 1080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52660"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Válaszidő 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5 ms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60"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Fényerő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250 cd/m2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60720"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Statikus kontraszt 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1000:1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0720"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Dinamikus kontraszt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5000000:1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60720">
                <a:tc>
                  <a:txBody>
                    <a:bodyPr/>
                    <a:lstStyle/>
                    <a:p>
                      <a:r>
                        <a:rPr lang="hu-HU" sz="1500">
                          <a:effectLst/>
                        </a:rPr>
                        <a:t>Betekintési szög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500" dirty="0">
                          <a:effectLst/>
                        </a:rPr>
                        <a:t>178 °</a:t>
                      </a:r>
                    </a:p>
                  </a:txBody>
                  <a:tcPr marL="40835" marR="40835" marT="24501" marB="24501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1360"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Súly (talppal)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5.5 kg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688"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Fogyasztás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24 W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zövegdoboz 5"/>
          <p:cNvSpPr txBox="1"/>
          <p:nvPr/>
        </p:nvSpPr>
        <p:spPr>
          <a:xfrm>
            <a:off x="5730240" y="3711416"/>
            <a:ext cx="54498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/>
              <a:t>Az </a:t>
            </a:r>
            <a:r>
              <a:rPr lang="hu-HU" b="1" dirty="0" err="1"/>
              <a:t>UltraWide</a:t>
            </a:r>
            <a:r>
              <a:rPr lang="hu-HU" b="1" dirty="0"/>
              <a:t> </a:t>
            </a:r>
            <a:r>
              <a:rPr lang="hu-HU" dirty="0"/>
              <a:t>egyet jelent a megragadó, minden figyelmünket lekötő képpel. A 21:9 </a:t>
            </a:r>
            <a:r>
              <a:rPr lang="hu-HU" dirty="0" err="1"/>
              <a:t>UltraWide</a:t>
            </a:r>
            <a:r>
              <a:rPr lang="hu-HU" dirty="0"/>
              <a:t> kijelzőnk pedig páratlanul megragadó látómezőt nyújt. Az LG </a:t>
            </a:r>
            <a:r>
              <a:rPr lang="hu-HU" b="1" dirty="0"/>
              <a:t>25UM58-P</a:t>
            </a:r>
            <a:r>
              <a:rPr lang="hu-HU" dirty="0"/>
              <a:t> 21:9 képaránya semmilyen ismert élményhez nem hasonlítható, különösen nem a korábbi időszak 16:9-es monitoraihoz. A szélesebb kijelző nem pusztán szélesebb teret nyújt a </a:t>
            </a:r>
            <a:r>
              <a:rPr lang="hu-HU" dirty="0" smtClean="0"/>
              <a:t>video szerkesztéshez vagy hang vágás hoz, </a:t>
            </a:r>
            <a:r>
              <a:rPr lang="hu-HU" dirty="0"/>
              <a:t>de egyben kibővíti a támadási repertoárt is, mivel ez az új "szabvány méret" több lehetőséget mutat meg a támadásra. </a:t>
            </a:r>
          </a:p>
        </p:txBody>
      </p:sp>
    </p:spTree>
    <p:extLst>
      <p:ext uri="{BB962C8B-B14F-4D97-AF65-F5344CB8AC3E}">
        <p14:creationId xmlns:p14="http://schemas.microsoft.com/office/powerpoint/2010/main" val="188992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65995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u-HU" dirty="0"/>
              <a:t> </a:t>
            </a:r>
            <a:r>
              <a:rPr lang="hu-HU" sz="6600" b="1" dirty="0" smtClean="0"/>
              <a:t>Billentyűzet:</a:t>
            </a:r>
            <a:br>
              <a:rPr lang="hu-HU" sz="6600" b="1" dirty="0" smtClean="0"/>
            </a:br>
            <a:r>
              <a:rPr lang="hu-HU" sz="6000" b="1" dirty="0"/>
              <a:t>4World 07318</a:t>
            </a:r>
            <a:br>
              <a:rPr lang="hu-HU" sz="6000" b="1" dirty="0"/>
            </a:br>
            <a:endParaRPr lang="hu-HU" sz="66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24144" y="1518825"/>
            <a:ext cx="3782568" cy="478663"/>
          </a:xfrm>
        </p:spPr>
        <p:txBody>
          <a:bodyPr/>
          <a:lstStyle/>
          <a:p>
            <a:r>
              <a:rPr lang="hu-HU" dirty="0" smtClean="0"/>
              <a:t>Adatok:</a:t>
            </a:r>
            <a:endParaRPr lang="hu-HU" dirty="0"/>
          </a:p>
        </p:txBody>
      </p:sp>
      <p:pic>
        <p:nvPicPr>
          <p:cNvPr id="9218" name="Picture 2" descr="https://p1.akcdn.net/full/147856479.4world-073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5625"/>
            <a:ext cx="44196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398976"/>
              </p:ext>
            </p:extLst>
          </p:nvPr>
        </p:nvGraphicFramePr>
        <p:xfrm>
          <a:off x="6096000" y="2125154"/>
          <a:ext cx="3947910" cy="2263140"/>
        </p:xfrm>
        <a:graphic>
          <a:graphicData uri="http://schemas.openxmlformats.org/drawingml/2006/table">
            <a:tbl>
              <a:tblPr/>
              <a:tblGrid>
                <a:gridCol w="2485948"/>
                <a:gridCol w="1461962"/>
              </a:tblGrid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Típus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Billentyűzet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Billentyűzet csatlakoztatása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USB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Vezeték nélküli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Nem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Multimedia billentyűzet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Nem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Háttérvilágítás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Nincs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Mechanikus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Nem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548640" y="4956048"/>
            <a:ext cx="7066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Ez egy </a:t>
            </a:r>
            <a:r>
              <a:rPr lang="hu-HU" dirty="0"/>
              <a:t>alap billentyűzet </a:t>
            </a:r>
            <a:r>
              <a:rPr lang="hu-HU" dirty="0" smtClean="0"/>
              <a:t>….  Célnak megfelelő.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5290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u-HU" sz="4900" b="1" dirty="0" smtClean="0"/>
              <a:t>Egér: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b="1" dirty="0" err="1"/>
              <a:t>SteelSeries</a:t>
            </a:r>
            <a:r>
              <a:rPr lang="hu-HU" b="1" dirty="0"/>
              <a:t> </a:t>
            </a:r>
            <a:r>
              <a:rPr lang="hu-HU" b="1" dirty="0" err="1"/>
              <a:t>Rival</a:t>
            </a:r>
            <a:r>
              <a:rPr lang="hu-HU" b="1" dirty="0"/>
              <a:t> 100</a:t>
            </a:r>
            <a:br>
              <a:rPr lang="hu-HU" b="1" dirty="0"/>
            </a:br>
            <a:r>
              <a:rPr lang="hu-HU" b="1" dirty="0"/>
              <a:t/>
            </a:r>
            <a:br>
              <a:rPr lang="hu-HU" b="1" dirty="0"/>
            </a:b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pic>
        <p:nvPicPr>
          <p:cNvPr id="10242" name="Picture 2" descr="SteelSeries Rival 10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5624"/>
            <a:ext cx="2743200" cy="317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5410200" y="2165240"/>
            <a:ext cx="5943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Adatok: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csatlakozó USB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gombok száma 6 db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görgő 1 db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mozgásérzékelő optikai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err="1"/>
              <a:t>gamer</a:t>
            </a:r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 smtClean="0"/>
          </a:p>
          <a:p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164592" y="6089904"/>
            <a:ext cx="10186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Ez egy kicsi drága de ha van szabad idő, akkor game-re! </a:t>
            </a:r>
            <a:r>
              <a:rPr lang="hu-HU" sz="3200" dirty="0"/>
              <a:t>☺</a:t>
            </a:r>
          </a:p>
        </p:txBody>
      </p:sp>
    </p:spTree>
    <p:extLst>
      <p:ext uri="{BB962C8B-B14F-4D97-AF65-F5344CB8AC3E}">
        <p14:creationId xmlns:p14="http://schemas.microsoft.com/office/powerpoint/2010/main" val="377228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M</a:t>
            </a:r>
            <a:r>
              <a:rPr lang="hu-HU" dirty="0" smtClean="0"/>
              <a:t>edia </a:t>
            </a:r>
            <a:r>
              <a:rPr lang="hu-HU" dirty="0" err="1" smtClean="0"/>
              <a:t>player</a:t>
            </a:r>
            <a:r>
              <a:rPr lang="hu-HU" dirty="0" smtClean="0"/>
              <a:t> :</a:t>
            </a:r>
            <a:r>
              <a:rPr lang="hu-HU" dirty="0"/>
              <a:t/>
            </a:r>
            <a:br>
              <a:rPr lang="hu-HU" dirty="0"/>
            </a:br>
            <a:r>
              <a:rPr lang="hu-HU" dirty="0"/>
              <a:t>VLC </a:t>
            </a:r>
            <a:r>
              <a:rPr lang="hu-HU" dirty="0" err="1"/>
              <a:t>media</a:t>
            </a:r>
            <a:r>
              <a:rPr lang="hu-HU" dirty="0"/>
              <a:t> </a:t>
            </a:r>
            <a:r>
              <a:rPr lang="hu-HU" dirty="0" err="1"/>
              <a:t>player</a:t>
            </a:r>
            <a:endParaRPr lang="hu-HU" dirty="0"/>
          </a:p>
        </p:txBody>
      </p:sp>
      <p:sp>
        <p:nvSpPr>
          <p:cNvPr id="4" name="AutoShape 2" descr="Képtalálat a következőre: „VLC”"/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838200" y="3910988"/>
            <a:ext cx="7754957" cy="2265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dirty="0" smtClean="0"/>
              <a:t>A program azért kell, mert a kész munkát meg kell nézni.    </a:t>
            </a:r>
            <a:endParaRPr lang="hu-HU" dirty="0"/>
          </a:p>
        </p:txBody>
      </p:sp>
      <p:sp>
        <p:nvSpPr>
          <p:cNvPr id="5" name="AutoShape 4" descr="Képtalálat a következőre: „VLC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1030" name="Picture 6" descr="Képtalál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335" y="550719"/>
            <a:ext cx="2549810" cy="2549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47500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46203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u-HU" sz="4800" b="1" dirty="0" smtClean="0"/>
              <a:t>Vírus irtó:</a:t>
            </a:r>
            <a:br>
              <a:rPr lang="hu-HU" sz="4800" b="1" dirty="0" smtClean="0"/>
            </a:br>
            <a:r>
              <a:rPr lang="en-US" b="1" dirty="0"/>
              <a:t>ESET NOD32 Antivirus (1 PC, 1 Year)</a:t>
            </a:r>
            <a:br>
              <a:rPr lang="en-US" b="1" dirty="0"/>
            </a:br>
            <a:r>
              <a:rPr lang="hu-HU" dirty="0"/>
              <a:t/>
            </a:r>
            <a:br>
              <a:rPr lang="hu-HU" dirty="0"/>
            </a:br>
            <a:endParaRPr lang="hu-HU" sz="4800" b="1" dirty="0"/>
          </a:p>
        </p:txBody>
      </p:sp>
      <p:pic>
        <p:nvPicPr>
          <p:cNvPr id="2050" name="Picture 2" descr="ESET NOD32 Antivirus (1 PC, 1 Year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08" y="1543462"/>
            <a:ext cx="3073400" cy="317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3877937" y="1916935"/>
            <a:ext cx="49245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Azért választottam, mert jobban védi a személyes adataimat, és azért a fizetőset, mert érdekel </a:t>
            </a:r>
            <a:r>
              <a:rPr lang="hu-HU" dirty="0"/>
              <a:t>a </a:t>
            </a:r>
            <a:r>
              <a:rPr lang="hu-HU" dirty="0" smtClean="0"/>
              <a:t>frissítés!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387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rtalom helye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6753319"/>
              </p:ext>
            </p:extLst>
          </p:nvPr>
        </p:nvGraphicFramePr>
        <p:xfrm>
          <a:off x="0" y="0"/>
          <a:ext cx="12192000" cy="8217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2929"/>
                <a:gridCol w="1331259"/>
                <a:gridCol w="8937812"/>
              </a:tblGrid>
              <a:tr h="291829">
                <a:tc>
                  <a:txBody>
                    <a:bodyPr/>
                    <a:lstStyle/>
                    <a:p>
                      <a:r>
                        <a:rPr lang="hu-HU" sz="1100" dirty="0" smtClean="0"/>
                        <a:t>TÁRGY</a:t>
                      </a:r>
                      <a:endParaRPr lang="hu-H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100" dirty="0" smtClean="0"/>
                        <a:t>ár</a:t>
                      </a:r>
                      <a:endParaRPr lang="hu-H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100" dirty="0" smtClean="0"/>
                        <a:t>Link:</a:t>
                      </a:r>
                      <a:endParaRPr lang="hu-HU" sz="1100" dirty="0"/>
                    </a:p>
                  </a:txBody>
                  <a:tcPr/>
                </a:tc>
              </a:tr>
              <a:tr h="510702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processzor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40530Ft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http://www.arukereso.hu/processzor-c3139/amd/x8-fx-8320-3-5ghz-am3-p127083581/ </a:t>
                      </a:r>
                      <a:endParaRPr lang="hu-HU" sz="1600" dirty="0"/>
                    </a:p>
                  </a:txBody>
                  <a:tcPr/>
                </a:tc>
              </a:tr>
              <a:tr h="510702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alaplap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21632Ft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http://www.arukereso.hu/alaplap-c3128/gigabyte/ga-970a-ds3p-p168001832/ </a:t>
                      </a:r>
                      <a:endParaRPr lang="hu-HU" sz="1600" dirty="0"/>
                    </a:p>
                  </a:txBody>
                  <a:tcPr/>
                </a:tc>
              </a:tr>
              <a:tr h="510702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tápegység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14650FT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http://www.arukereso.hu/tapegyseg-c3158/cooler-master/elite-power-600w-rs600-acabm4-wb-p187056737/ </a:t>
                      </a:r>
                      <a:endParaRPr lang="hu-HU" sz="1600" dirty="0"/>
                    </a:p>
                  </a:txBody>
                  <a:tcPr/>
                </a:tc>
              </a:tr>
              <a:tr h="729576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videokártya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40 406 Ft 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http://www.arukereso.hu/videokartya-c3142/gigabyte/geforce-gtx-750-ti-oc-2gb-gddr5-128bit-pcie-gv-n75toc-2gi-p219410018/</a:t>
                      </a:r>
                    </a:p>
                    <a:p>
                      <a:endParaRPr lang="hu-HU" sz="1600" dirty="0"/>
                    </a:p>
                  </a:txBody>
                  <a:tcPr/>
                </a:tc>
              </a:tr>
              <a:tr h="510702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processzor hűtő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8190FT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http://www.arukereso.hu/szamitogep-huto-c3094/cooler-master/hyper-tx3-evo-rr-tx3e-22pk-r1-p62230558/ </a:t>
                      </a:r>
                      <a:endParaRPr lang="hu-HU" sz="1600" dirty="0"/>
                    </a:p>
                  </a:txBody>
                  <a:tcPr/>
                </a:tc>
              </a:tr>
              <a:tr h="291829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memória-modul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20550Ft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http://www.arukereso.hu/memoria-modul-c3577/kingston/8gb-2x4gb-ddr3-1866mhz-hx318c10fbk2-8-p223927784</a:t>
                      </a:r>
                      <a:endParaRPr lang="hu-HU" sz="1600" dirty="0"/>
                    </a:p>
                  </a:txBody>
                  <a:tcPr/>
                </a:tc>
              </a:tr>
              <a:tr h="291829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merevlemez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16125Ft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http://www.arukereso.hu/merevlemez-c3103/western-digital/caviar-blue-3-5-1tb-64mb-sata3-wd10ezex-p102155110/</a:t>
                      </a:r>
                      <a:endParaRPr lang="hu-HU" sz="1600" dirty="0"/>
                    </a:p>
                  </a:txBody>
                  <a:tcPr/>
                </a:tc>
              </a:tr>
              <a:tr h="291829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SSD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29890Ft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http://ssd-meghajto.arukereso.hu/samsung/850-evo-basic-2-5-250gb-sata3-mz-75e250b-eu-p256304999/ </a:t>
                      </a:r>
                      <a:endParaRPr lang="hu-HU" sz="1600" dirty="0"/>
                    </a:p>
                  </a:txBody>
                  <a:tcPr/>
                </a:tc>
              </a:tr>
              <a:tr h="510702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számítógépház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11540Ft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http://www.arukereso.hu/szamitogep-haz-c3085/bitfenix/neos-p230256205/ </a:t>
                      </a:r>
                      <a:endParaRPr lang="hu-HU" sz="1600" dirty="0"/>
                    </a:p>
                  </a:txBody>
                  <a:tcPr/>
                </a:tc>
              </a:tr>
              <a:tr h="291829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monitor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49899Ft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http://www.arukereso.hu/monitor-c3126/lg/25um58-p-p330220093/ </a:t>
                      </a:r>
                      <a:endParaRPr lang="hu-HU" sz="1600" dirty="0"/>
                    </a:p>
                  </a:txBody>
                  <a:tcPr/>
                </a:tc>
              </a:tr>
              <a:tr h="291829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billentyűzet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1053Ft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http://www.arukereso.hu/billentyuzet-c3111/4world/07318-p127283971/</a:t>
                      </a:r>
                      <a:endParaRPr lang="hu-HU" sz="1600" dirty="0"/>
                    </a:p>
                  </a:txBody>
                  <a:tcPr/>
                </a:tc>
              </a:tr>
              <a:tr h="291829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egér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11924Ft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http://eger.arukereso.hu/steelseries/rival-100-p308314611/ </a:t>
                      </a:r>
                      <a:endParaRPr lang="hu-HU" sz="1600" dirty="0"/>
                    </a:p>
                  </a:txBody>
                  <a:tcPr/>
                </a:tc>
              </a:tr>
              <a:tr h="291829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vírusirtó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6396Ft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http://virusirto.arukereso.hu/eset/nod32-antivirus-1-pc-1-year-p140141432/</a:t>
                      </a:r>
                      <a:endParaRPr lang="hu-HU" sz="1600" dirty="0"/>
                    </a:p>
                  </a:txBody>
                  <a:tcPr/>
                </a:tc>
              </a:tr>
              <a:tr h="510702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operációs rendszer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25590Ft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http://operacios-rendszer.arukereso.hu/microsoft/windows-10-home-64bit-hun-kw9-00135-p294289723/</a:t>
                      </a:r>
                      <a:endParaRPr lang="hu-HU" sz="1600" dirty="0"/>
                    </a:p>
                  </a:txBody>
                  <a:tcPr/>
                </a:tc>
              </a:tr>
              <a:tr h="7295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0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Videó szerkesztő program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600" b="0" i="0" u="non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30500Ft</a:t>
                      </a:r>
                    </a:p>
                    <a:p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http://videoszerkeszto-program.arukereso.hu/corel/pinnacle-studio-20-ultimate-pnst20ulmleu-p345888976</a:t>
                      </a:r>
                      <a:endParaRPr lang="hu-H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069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Számítógép felépítése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Mivel a keret 300 000 </a:t>
            </a:r>
            <a:r>
              <a:rPr lang="hu-HU" dirty="0" smtClean="0"/>
              <a:t>Ft,   </a:t>
            </a:r>
            <a:r>
              <a:rPr lang="hu-HU" dirty="0" smtClean="0"/>
              <a:t>volt így ez született belőle! ☺</a:t>
            </a:r>
          </a:p>
          <a:p>
            <a:r>
              <a:rPr lang="hu-HU" dirty="0" smtClean="0"/>
              <a:t>A gép, ami lelket kapott, az egy: </a:t>
            </a:r>
            <a:r>
              <a:rPr lang="hu-HU" b="1" dirty="0"/>
              <a:t>AMD X8 </a:t>
            </a:r>
            <a:r>
              <a:rPr lang="hu-HU" b="1" dirty="0" smtClean="0"/>
              <a:t>FX</a:t>
            </a:r>
            <a:r>
              <a:rPr lang="hu-HU" dirty="0" smtClean="0"/>
              <a:t> </a:t>
            </a:r>
            <a:r>
              <a:rPr lang="hu-HU" b="1" dirty="0"/>
              <a:t>3.5GHz AM3+ Processzor</a:t>
            </a:r>
          </a:p>
          <a:p>
            <a:pPr marL="0" indent="0">
              <a:buNone/>
            </a:pPr>
            <a:endParaRPr lang="hu-HU" b="1" dirty="0"/>
          </a:p>
        </p:txBody>
      </p:sp>
      <p:pic>
        <p:nvPicPr>
          <p:cNvPr id="1028" name="Picture 4" descr="Képtalálat a következőre: „3.5GHz AM3+ Processzor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959" y="2917730"/>
            <a:ext cx="1910969" cy="2167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1112519" y="5522976"/>
            <a:ext cx="107881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AMD processzorral dolgozunk </a:t>
            </a:r>
            <a:r>
              <a:rPr lang="hu-HU" sz="2000" dirty="0"/>
              <a:t>í</a:t>
            </a:r>
            <a:r>
              <a:rPr lang="hu-HU" sz="2000" dirty="0" smtClean="0"/>
              <a:t>gy figyelni kell a processzor melegedésére hisz 8 mag van benne ezért kell egy erősebb hűtő! </a:t>
            </a:r>
            <a:r>
              <a:rPr lang="hu-HU" sz="2000" dirty="0" smtClean="0"/>
              <a:t>(</a:t>
            </a:r>
            <a:r>
              <a:rPr lang="hu-HU" sz="2000" b="1" u="sng" dirty="0" smtClean="0"/>
              <a:t>Gyári </a:t>
            </a:r>
            <a:r>
              <a:rPr lang="hu-HU" sz="2000" b="1" u="sng" dirty="0" smtClean="0"/>
              <a:t>gyenge </a:t>
            </a:r>
            <a:r>
              <a:rPr lang="hu-HU" sz="2000" b="1" u="sng" dirty="0" smtClean="0"/>
              <a:t>hozzá!</a:t>
            </a:r>
            <a:r>
              <a:rPr lang="hu-HU" sz="2000" dirty="0" smtClean="0"/>
              <a:t>)  </a:t>
            </a:r>
            <a:endParaRPr lang="hu-HU" sz="2000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9272" y="2917729"/>
            <a:ext cx="4334256" cy="247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94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K</a:t>
            </a:r>
            <a:r>
              <a:rPr lang="hu-HU" dirty="0" smtClean="0"/>
              <a:t>ÉRDÉSEK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03200" y="1825625"/>
            <a:ext cx="11800114" cy="957916"/>
          </a:xfrm>
        </p:spPr>
        <p:txBody>
          <a:bodyPr/>
          <a:lstStyle/>
          <a:p>
            <a:pPr marL="0" indent="0" algn="ctr">
              <a:buNone/>
            </a:pPr>
            <a:r>
              <a:rPr lang="hu-HU" dirty="0" smtClean="0"/>
              <a:t>Ezzel be is fejeztem a gépem bemutatását! Emlékeztek még mi miért fontos?</a:t>
            </a:r>
          </a:p>
          <a:p>
            <a:pPr marL="0" indent="0" algn="ctr">
              <a:buNone/>
            </a:pP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838200" y="3144762"/>
            <a:ext cx="959909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hu-HU" sz="3600" dirty="0"/>
              <a:t>Miért kell a nagy teljesítményű tápegység?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hu-HU" sz="3600" dirty="0"/>
              <a:t>Hova teszem az elkészült műveim?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hu-HU" sz="3600" dirty="0"/>
              <a:t>Az operációs rendszer mire kerül?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hu-HU" sz="3600" dirty="0"/>
              <a:t>Miért kell a processzorra hűtés?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38924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Köszönöm a figyelmet!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765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6000" b="1" dirty="0" smtClean="0"/>
              <a:t>Processzor Hűtése</a:t>
            </a: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b="1" dirty="0"/>
              <a:t>Cooler Master </a:t>
            </a:r>
            <a:r>
              <a:rPr lang="hu-HU" b="1" dirty="0" err="1"/>
              <a:t>Hyper</a:t>
            </a:r>
            <a:r>
              <a:rPr lang="hu-HU" b="1" dirty="0"/>
              <a:t> TX3 EVO</a:t>
            </a:r>
            <a:br>
              <a:rPr lang="hu-HU" b="1" dirty="0"/>
            </a:br>
            <a:endParaRPr lang="hu-HU" b="1" dirty="0"/>
          </a:p>
        </p:txBody>
      </p:sp>
      <p:pic>
        <p:nvPicPr>
          <p:cNvPr id="2050" name="Picture 2" descr="Cooler Master Hyper TX3 EVO (RR-TX3E-22PK-R1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1690688"/>
            <a:ext cx="1621537" cy="1868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2538983" y="1783080"/>
            <a:ext cx="5440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/>
              <a:t>Hyper</a:t>
            </a:r>
            <a:r>
              <a:rPr lang="hu-HU" dirty="0"/>
              <a:t> TX3 EVO mérete 90 x 79 x 136 mm, súlya pedig mindössze 379 gramm, és egy 92 mm-es ventilátorral van ellátva.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1094231" y="4482046"/>
            <a:ext cx="3986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Mivel ez a hűtés „kicsit” nagy, ezért nehéz az AMD alaplapokra szerelni, de megéri, hisz a teljesítmény nagy!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8983" y="2706410"/>
            <a:ext cx="542925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11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152144"/>
            <a:ext cx="10515600" cy="538544"/>
          </a:xfrm>
        </p:spPr>
        <p:txBody>
          <a:bodyPr>
            <a:normAutofit fontScale="90000"/>
          </a:bodyPr>
          <a:lstStyle/>
          <a:p>
            <a:r>
              <a:rPr lang="hu-HU" sz="6000" b="1" dirty="0" smtClean="0">
                <a:latin typeface="+mn-lt"/>
                <a:cs typeface="Times New Roman" panose="02020603050405020304" pitchFamily="18" charset="0"/>
              </a:rPr>
              <a:t>Az alaplap</a:t>
            </a: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b="1" dirty="0"/>
              <a:t>GIGABYTE GA-970A</a:t>
            </a:r>
            <a:br>
              <a:rPr lang="hu-HU" b="1" dirty="0"/>
            </a:br>
            <a:endParaRPr lang="hu-HU" b="1" dirty="0"/>
          </a:p>
        </p:txBody>
      </p:sp>
      <p:pic>
        <p:nvPicPr>
          <p:cNvPr id="3074" name="Picture 2" descr="Képtalálat a következőre: „GIGABYTE GA-970A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17065"/>
            <a:ext cx="4864214" cy="3249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5632704" y="1049102"/>
            <a:ext cx="40965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Ez az alaplap nem a legnagyobbak közé tartozik, de </a:t>
            </a:r>
            <a:r>
              <a:rPr lang="hu-HU" sz="2000" u="sng" dirty="0" smtClean="0"/>
              <a:t>sok jó tulajdonsága </a:t>
            </a:r>
            <a:r>
              <a:rPr lang="hu-HU" sz="2000" u="sng" dirty="0" smtClean="0"/>
              <a:t>van, </a:t>
            </a:r>
            <a:r>
              <a:rPr lang="hu-HU" sz="2000" dirty="0" smtClean="0"/>
              <a:t>ami segíti a munkánkat.</a:t>
            </a:r>
          </a:p>
          <a:p>
            <a:endParaRPr lang="hu-HU" sz="2000" dirty="0"/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615475"/>
              </p:ext>
            </p:extLst>
          </p:nvPr>
        </p:nvGraphicFramePr>
        <p:xfrm>
          <a:off x="5702414" y="3119402"/>
          <a:ext cx="5429250" cy="662940"/>
        </p:xfrm>
        <a:graphic>
          <a:graphicData uri="http://schemas.openxmlformats.org/drawingml/2006/table">
            <a:tbl>
              <a:tblPr/>
              <a:tblGrid>
                <a:gridCol w="2162175"/>
                <a:gridCol w="3267075"/>
              </a:tblGrid>
              <a:tr h="328438">
                <a:tc>
                  <a:txBody>
                    <a:bodyPr/>
                    <a:lstStyle/>
                    <a:p>
                      <a:r>
                        <a:rPr lang="hu-HU" b="1" dirty="0" smtClean="0">
                          <a:effectLst/>
                          <a:latin typeface="inherit"/>
                        </a:rPr>
                        <a:t>Videokártya</a:t>
                      </a:r>
                      <a:endParaRPr lang="hu-HU" b="1" dirty="0">
                        <a:effectLst/>
                        <a:latin typeface="inherit"/>
                      </a:endParaRP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>
                        <a:effectLst/>
                      </a:endParaRP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28438">
                <a:tc>
                  <a:txBody>
                    <a:bodyPr/>
                    <a:lstStyle/>
                    <a:p>
                      <a:r>
                        <a:rPr lang="hu-HU" dirty="0" smtClean="0">
                          <a:effectLst/>
                        </a:rPr>
                        <a:t>Videokártya </a:t>
                      </a:r>
                      <a:r>
                        <a:rPr lang="hu-HU" dirty="0">
                          <a:effectLst/>
                        </a:rPr>
                        <a:t>típusa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PCI-Express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ábláza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568311"/>
              </p:ext>
            </p:extLst>
          </p:nvPr>
        </p:nvGraphicFramePr>
        <p:xfrm>
          <a:off x="5702414" y="3780695"/>
          <a:ext cx="5429250" cy="605790"/>
        </p:xfrm>
        <a:graphic>
          <a:graphicData uri="http://schemas.openxmlformats.org/drawingml/2006/table">
            <a:tbl>
              <a:tblPr/>
              <a:tblGrid>
                <a:gridCol w="2162175"/>
                <a:gridCol w="3267075"/>
              </a:tblGrid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Multi VGA max. száma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2-utas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ábláza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973870"/>
              </p:ext>
            </p:extLst>
          </p:nvPr>
        </p:nvGraphicFramePr>
        <p:xfrm>
          <a:off x="5702414" y="4370832"/>
          <a:ext cx="5429250" cy="2149634"/>
        </p:xfrm>
        <a:graphic>
          <a:graphicData uri="http://schemas.openxmlformats.org/drawingml/2006/table">
            <a:tbl>
              <a:tblPr/>
              <a:tblGrid>
                <a:gridCol w="2162175"/>
                <a:gridCol w="3267075"/>
              </a:tblGrid>
              <a:tr h="331592">
                <a:tc>
                  <a:txBody>
                    <a:bodyPr/>
                    <a:lstStyle/>
                    <a:p>
                      <a:r>
                        <a:rPr lang="hu-HU" b="1">
                          <a:effectLst/>
                          <a:latin typeface="inherit"/>
                        </a:rPr>
                        <a:t>Csatlakozók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>
                        <a:effectLst/>
                      </a:endParaRP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6014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Memória foglalatok száma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4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606014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SATA csatlakozók száma 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6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6014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Összes PCI-Express 16x csatlakozó száma 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2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ábláza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617516"/>
              </p:ext>
            </p:extLst>
          </p:nvPr>
        </p:nvGraphicFramePr>
        <p:xfrm>
          <a:off x="203454" y="5166360"/>
          <a:ext cx="5429250" cy="937260"/>
        </p:xfrm>
        <a:graphic>
          <a:graphicData uri="http://schemas.openxmlformats.org/drawingml/2006/table">
            <a:tbl>
              <a:tblPr/>
              <a:tblGrid>
                <a:gridCol w="2162175"/>
                <a:gridCol w="3267075"/>
              </a:tblGrid>
              <a:tr h="0">
                <a:tc>
                  <a:txBody>
                    <a:bodyPr/>
                    <a:lstStyle/>
                    <a:p>
                      <a:r>
                        <a:rPr lang="hu-HU" b="1">
                          <a:effectLst/>
                          <a:latin typeface="inherit"/>
                        </a:rPr>
                        <a:t>Portok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>
                        <a:effectLst/>
                      </a:endParaRP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SATA 3 csatlakozók száma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6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  <p:sp>
        <p:nvSpPr>
          <p:cNvPr id="11" name="Szövegdoboz 10"/>
          <p:cNvSpPr txBox="1"/>
          <p:nvPr/>
        </p:nvSpPr>
        <p:spPr>
          <a:xfrm>
            <a:off x="118872" y="6364224"/>
            <a:ext cx="5513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ÉS SOK MÁST! </a:t>
            </a:r>
            <a:r>
              <a:rPr lang="hu-HU" b="1" dirty="0"/>
              <a:t>,</a:t>
            </a:r>
            <a:r>
              <a:rPr lang="hu-HU" b="1" dirty="0" smtClean="0"/>
              <a:t>,EZEK MOST AZOK </a:t>
            </a:r>
            <a:r>
              <a:rPr lang="hu-HU" b="1" dirty="0" smtClean="0"/>
              <a:t>AMELYEK </a:t>
            </a:r>
            <a:r>
              <a:rPr lang="hu-HU" b="1" dirty="0" smtClean="0"/>
              <a:t>FONTOSAK”</a:t>
            </a:r>
            <a:endParaRPr lang="hu-HU" b="1" dirty="0"/>
          </a:p>
        </p:txBody>
      </p:sp>
      <p:graphicFrame>
        <p:nvGraphicFramePr>
          <p:cNvPr id="12" name="Tábláza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188505"/>
              </p:ext>
            </p:extLst>
          </p:nvPr>
        </p:nvGraphicFramePr>
        <p:xfrm>
          <a:off x="5687568" y="2348848"/>
          <a:ext cx="5429250" cy="662940"/>
        </p:xfrm>
        <a:graphic>
          <a:graphicData uri="http://schemas.openxmlformats.org/drawingml/2006/table">
            <a:tbl>
              <a:tblPr/>
              <a:tblGrid>
                <a:gridCol w="2162175"/>
                <a:gridCol w="3267075"/>
              </a:tblGrid>
              <a:tr h="0"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Processzor gyártó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AMD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CPU Foglalat 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err="1">
                          <a:effectLst/>
                        </a:rPr>
                        <a:t>Socket</a:t>
                      </a:r>
                      <a:r>
                        <a:rPr lang="hu-HU" dirty="0">
                          <a:effectLst/>
                        </a:rPr>
                        <a:t> AM3+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109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 </a:t>
            </a:r>
            <a:r>
              <a:rPr lang="hu-HU" sz="6000" dirty="0" smtClean="0">
                <a:latin typeface="Algerian" panose="04020705040A02060702" pitchFamily="82" charset="0"/>
                <a:cs typeface="Aharoni" panose="02010803020104030203" pitchFamily="2" charset="-79"/>
              </a:rPr>
              <a:t>Tápegység :</a:t>
            </a:r>
            <a:r>
              <a:rPr lang="hu-HU" dirty="0" smtClean="0">
                <a:latin typeface="+mn-lt"/>
                <a:cs typeface="Aharoni" panose="02010803020104030203" pitchFamily="2" charset="-79"/>
              </a:rPr>
              <a:t/>
            </a:r>
            <a:br>
              <a:rPr lang="hu-HU" dirty="0" smtClean="0">
                <a:latin typeface="+mn-lt"/>
                <a:cs typeface="Aharoni" panose="02010803020104030203" pitchFamily="2" charset="-79"/>
              </a:rPr>
            </a:br>
            <a:r>
              <a:rPr lang="hu-HU" b="1" dirty="0"/>
              <a:t>Cooler Master </a:t>
            </a:r>
            <a:r>
              <a:rPr lang="hu-HU" b="1" dirty="0" err="1"/>
              <a:t>Elite</a:t>
            </a:r>
            <a:r>
              <a:rPr lang="hu-HU" b="1" dirty="0"/>
              <a:t> </a:t>
            </a:r>
            <a:r>
              <a:rPr lang="hu-HU" b="1" dirty="0" err="1"/>
              <a:t>Power</a:t>
            </a:r>
            <a:r>
              <a:rPr lang="hu-HU" b="1" dirty="0"/>
              <a:t> 600W</a:t>
            </a:r>
            <a:br>
              <a:rPr lang="hu-HU" b="1" dirty="0"/>
            </a:br>
            <a:endParaRPr lang="hu-HU" dirty="0">
              <a:latin typeface="Algerian" panose="04020705040A02060702" pitchFamily="82" charset="0"/>
              <a:cs typeface="Aharoni" panose="02010803020104030203" pitchFamily="2" charset="-79"/>
            </a:endParaRPr>
          </a:p>
        </p:txBody>
      </p:sp>
      <p:pic>
        <p:nvPicPr>
          <p:cNvPr id="1026" name="Picture 2" descr="Cooler Master Elite Power 600W (RS600-ACABM4-WB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60" y="1690688"/>
            <a:ext cx="1851212" cy="1912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zövegdoboz 5"/>
          <p:cNvSpPr txBox="1"/>
          <p:nvPr/>
        </p:nvSpPr>
        <p:spPr>
          <a:xfrm>
            <a:off x="2644588" y="1783976"/>
            <a:ext cx="6884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 smtClean="0"/>
              <a:t>Adatok: </a:t>
            </a:r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970453"/>
              </p:ext>
            </p:extLst>
          </p:nvPr>
        </p:nvGraphicFramePr>
        <p:xfrm>
          <a:off x="2644588" y="2246596"/>
          <a:ext cx="5429250" cy="1268730"/>
        </p:xfrm>
        <a:graphic>
          <a:graphicData uri="http://schemas.openxmlformats.org/drawingml/2006/table">
            <a:tbl>
              <a:tblPr/>
              <a:tblGrid>
                <a:gridCol w="2162175"/>
                <a:gridCol w="3267075"/>
              </a:tblGrid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Tápegység teljesítménye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600 W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PFC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Aktív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Ventilátor mérete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120 mm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ábláza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84266"/>
              </p:ext>
            </p:extLst>
          </p:nvPr>
        </p:nvGraphicFramePr>
        <p:xfrm>
          <a:off x="207869" y="3603097"/>
          <a:ext cx="5429250" cy="1931670"/>
        </p:xfrm>
        <a:graphic>
          <a:graphicData uri="http://schemas.openxmlformats.org/drawingml/2006/table">
            <a:tbl>
              <a:tblPr/>
              <a:tblGrid>
                <a:gridCol w="2162175"/>
                <a:gridCol w="3267075"/>
              </a:tblGrid>
              <a:tr h="0">
                <a:tc>
                  <a:txBody>
                    <a:bodyPr/>
                    <a:lstStyle/>
                    <a:p>
                      <a:r>
                        <a:rPr lang="hu-HU" b="1">
                          <a:effectLst/>
                          <a:latin typeface="inherit"/>
                        </a:rPr>
                        <a:t>Csatlakozók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>
                        <a:effectLst/>
                      </a:endParaRP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FDD csatlakozó 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1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HDD csatlakozó 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3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SATA csatlakozó 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6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PCI-Express csatlakozó 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1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  <p:sp>
        <p:nvSpPr>
          <p:cNvPr id="9" name="Szövegdoboz 8"/>
          <p:cNvSpPr txBox="1"/>
          <p:nvPr/>
        </p:nvSpPr>
        <p:spPr>
          <a:xfrm>
            <a:off x="224118" y="5701553"/>
            <a:ext cx="4957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tápegységnek nagynak kell lennie, hogy ne legyen belőle semmi probléma, és el kell lássa a videokártyát! ☺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2770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577788"/>
            <a:ext cx="10515600" cy="112900"/>
          </a:xfrm>
        </p:spPr>
        <p:txBody>
          <a:bodyPr>
            <a:normAutofit fontScale="90000"/>
          </a:bodyPr>
          <a:lstStyle/>
          <a:p>
            <a:r>
              <a:rPr lang="hu-HU" sz="6000" b="1" dirty="0" smtClean="0"/>
              <a:t>Videokártya: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b="1" dirty="0"/>
              <a:t>GIGABYTE </a:t>
            </a:r>
            <a:r>
              <a:rPr lang="hu-HU" b="1" dirty="0" err="1"/>
              <a:t>GeForce</a:t>
            </a:r>
            <a:r>
              <a:rPr lang="hu-HU" b="1" dirty="0"/>
              <a:t> GTX 750 Ti OC 2GB GDDR5 128bit </a:t>
            </a:r>
            <a:br>
              <a:rPr lang="hu-HU" b="1" dirty="0"/>
            </a:br>
            <a:endParaRPr lang="hu-HU" dirty="0"/>
          </a:p>
        </p:txBody>
      </p:sp>
      <p:pic>
        <p:nvPicPr>
          <p:cNvPr id="2050" name="Picture 2" descr="GIGABYTE GeForce GTX 750 Ti OC 2GB GDDR5 128bit PCIe (GV-N75TOC-2GI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442" y="2373455"/>
            <a:ext cx="2516099" cy="2063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3639670" y="2104514"/>
            <a:ext cx="911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Adatok:</a:t>
            </a:r>
            <a:endParaRPr lang="hu-HU" dirty="0"/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710968"/>
              </p:ext>
            </p:extLst>
          </p:nvPr>
        </p:nvGraphicFramePr>
        <p:xfrm>
          <a:off x="3747246" y="2499275"/>
          <a:ext cx="5072343" cy="2537460"/>
        </p:xfrm>
        <a:graphic>
          <a:graphicData uri="http://schemas.openxmlformats.org/drawingml/2006/table">
            <a:tbl>
              <a:tblPr/>
              <a:tblGrid>
                <a:gridCol w="2020038"/>
                <a:gridCol w="3052305"/>
              </a:tblGrid>
              <a:tr h="194552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Csatolófelület 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PCI-Express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194552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Video chipset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NVIDIA GeForce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552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Hűtés típusa 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Aktív hűtés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194552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Ventilátorok száma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2 darab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56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Grafikus chip sebessége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1020 MHz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5556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Grafikus memória sebessége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5400 MHz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95840"/>
              </p:ext>
            </p:extLst>
          </p:nvPr>
        </p:nvGraphicFramePr>
        <p:xfrm>
          <a:off x="173313" y="5121434"/>
          <a:ext cx="5429250" cy="1600200"/>
        </p:xfrm>
        <a:graphic>
          <a:graphicData uri="http://schemas.openxmlformats.org/drawingml/2006/table">
            <a:tbl>
              <a:tblPr/>
              <a:tblGrid>
                <a:gridCol w="2162175"/>
                <a:gridCol w="3267075"/>
              </a:tblGrid>
              <a:tr h="0">
                <a:tc>
                  <a:txBody>
                    <a:bodyPr/>
                    <a:lstStyle/>
                    <a:p>
                      <a:r>
                        <a:rPr lang="hu-HU" b="1">
                          <a:effectLst/>
                          <a:latin typeface="inherit"/>
                        </a:rPr>
                        <a:t>Memória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>
                        <a:effectLst/>
                      </a:endParaRP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Memória mérete 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2048 MB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Memória típusa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DDR5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Memória sávszélesség 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128 bit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ábláza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602614"/>
              </p:ext>
            </p:extLst>
          </p:nvPr>
        </p:nvGraphicFramePr>
        <p:xfrm>
          <a:off x="5727763" y="5086001"/>
          <a:ext cx="3552825" cy="1268730"/>
        </p:xfrm>
        <a:graphic>
          <a:graphicData uri="http://schemas.openxmlformats.org/drawingml/2006/table">
            <a:tbl>
              <a:tblPr/>
              <a:tblGrid>
                <a:gridCol w="1409700"/>
                <a:gridCol w="2143125"/>
              </a:tblGrid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Maximális felbontás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4096 x 2160 pixel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RAMDAC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400 MHz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DirectX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11.2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321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Videokártya +ADATOK: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NVIDIA </a:t>
            </a:r>
            <a:r>
              <a:rPr lang="hu-HU" dirty="0" err="1"/>
              <a:t>GeForce</a:t>
            </a:r>
            <a:r>
              <a:rPr lang="hu-HU" dirty="0"/>
              <a:t> GTX 750 Ti GPU</a:t>
            </a:r>
          </a:p>
          <a:p>
            <a:r>
              <a:rPr lang="hu-HU" dirty="0"/>
              <a:t>Integrált 2048 MB GDDR5 memória és 128-bites memória csatoló</a:t>
            </a:r>
          </a:p>
          <a:p>
            <a:r>
              <a:rPr lang="hu-HU" dirty="0"/>
              <a:t>OC </a:t>
            </a:r>
            <a:r>
              <a:rPr lang="hu-HU" dirty="0" err="1"/>
              <a:t>Edition</a:t>
            </a:r>
            <a:r>
              <a:rPr lang="hu-HU" dirty="0"/>
              <a:t> - </a:t>
            </a:r>
            <a:r>
              <a:rPr lang="hu-HU" dirty="0" err="1"/>
              <a:t>Core</a:t>
            </a:r>
            <a:r>
              <a:rPr lang="hu-HU" dirty="0"/>
              <a:t> </a:t>
            </a:r>
            <a:r>
              <a:rPr lang="hu-HU" dirty="0" err="1"/>
              <a:t>Clock</a:t>
            </a:r>
            <a:r>
              <a:rPr lang="hu-HU" dirty="0"/>
              <a:t>: </a:t>
            </a:r>
            <a:r>
              <a:rPr lang="hu-HU" dirty="0" err="1"/>
              <a:t>Base</a:t>
            </a:r>
            <a:r>
              <a:rPr lang="hu-HU" dirty="0"/>
              <a:t> 1033MHz / 1111MHz kiemelés (Standard </a:t>
            </a:r>
            <a:r>
              <a:rPr lang="hu-HU" dirty="0" err="1"/>
              <a:t>Base</a:t>
            </a:r>
            <a:r>
              <a:rPr lang="hu-HU" dirty="0"/>
              <a:t>: 1020MHz kiemelés: 1085MHz)</a:t>
            </a:r>
          </a:p>
          <a:p>
            <a:r>
              <a:rPr lang="hu-HU" dirty="0"/>
              <a:t>Jellemzők </a:t>
            </a:r>
            <a:r>
              <a:rPr lang="hu-HU" dirty="0" err="1"/>
              <a:t>Dual-link</a:t>
            </a:r>
            <a:r>
              <a:rPr lang="hu-HU" dirty="0"/>
              <a:t> DVI-I / DVI-D / HDMI * 2</a:t>
            </a:r>
          </a:p>
          <a:p>
            <a:r>
              <a:rPr lang="hu-HU" dirty="0"/>
              <a:t>PCI Express 3.0 x16 busz interfész támogatás</a:t>
            </a:r>
          </a:p>
          <a:p>
            <a:r>
              <a:rPr lang="hu-HU" dirty="0"/>
              <a:t>Rendszer tápfeszültség igény: </a:t>
            </a:r>
            <a:r>
              <a:rPr lang="hu-HU" dirty="0" smtClean="0"/>
              <a:t>400W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smtClean="0">
                <a:sym typeface="Wingdings" panose="05000000000000000000" pitchFamily="2" charset="2"/>
              </a:rPr>
              <a:t>KELL </a:t>
            </a:r>
            <a:r>
              <a:rPr lang="hu-HU" dirty="0" smtClean="0">
                <a:sym typeface="Wingdings" panose="05000000000000000000" pitchFamily="2" charset="2"/>
              </a:rPr>
              <a:t>A TÁPEGYSÉG! :D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622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latin typeface="Algerian" pitchFamily="82" charset="0"/>
                <a:cs typeface="Aharoni" panose="02010803020104030203" pitchFamily="2" charset="-79"/>
              </a:rPr>
              <a:t>Memória modulok:</a:t>
            </a:r>
            <a:r>
              <a:rPr lang="hu-HU" dirty="0" smtClean="0"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hu-HU" dirty="0" smtClean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nl-NL" b="1" dirty="0"/>
              <a:t>Kingston 8GB (2x4GB) DDR3 1866MHz</a:t>
            </a:r>
            <a:br>
              <a:rPr lang="nl-NL" b="1" dirty="0"/>
            </a:br>
            <a:endParaRPr lang="hu-HU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3074" name="Picture 2" descr="https://p1.akcdn.net/full/256092644.kingston-8gb-2x4gb-ddr3-1866mhz-hx318c10fbk2-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" y="2349055"/>
            <a:ext cx="3130296" cy="1443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4681728" y="1690688"/>
            <a:ext cx="4023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Adatok:</a:t>
            </a:r>
            <a:endParaRPr lang="nl-NL" b="1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600571"/>
              </p:ext>
            </p:extLst>
          </p:nvPr>
        </p:nvGraphicFramePr>
        <p:xfrm>
          <a:off x="4356163" y="2177939"/>
          <a:ext cx="5464493" cy="2926080"/>
        </p:xfrm>
        <a:graphic>
          <a:graphicData uri="http://schemas.openxmlformats.org/drawingml/2006/table">
            <a:tbl>
              <a:tblPr/>
              <a:tblGrid>
                <a:gridCol w="2168217"/>
                <a:gridCol w="3296276"/>
              </a:tblGrid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Kapacitás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8 GB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Kiszerelés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2x4GB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Memória típusa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DDR3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Sebesség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1866 MHz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Többcsatornás kiszerelés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Dual-channel kiszerelés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Memóriakésleltetés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CL 10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Hűtőborda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Van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Feszültség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1.5 V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zövegdoboz 5"/>
          <p:cNvSpPr txBox="1"/>
          <p:nvPr/>
        </p:nvSpPr>
        <p:spPr>
          <a:xfrm>
            <a:off x="655320" y="5833872"/>
            <a:ext cx="5251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Ezt választottam,  mert lehet  akadálymentesen dolgozni vele!  ,,1866 </a:t>
            </a:r>
            <a:r>
              <a:rPr lang="hu-HU" b="1" dirty="0" err="1" smtClean="0"/>
              <a:t>Mhz</a:t>
            </a:r>
            <a:r>
              <a:rPr lang="hu-HU" b="1" dirty="0" smtClean="0"/>
              <a:t>’’ ☺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93452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 1,Belső merevlemez:</a:t>
            </a:r>
            <a:br>
              <a:rPr lang="hu-HU" dirty="0" smtClean="0"/>
            </a:br>
            <a:r>
              <a:rPr lang="hu-HU" b="1" dirty="0"/>
              <a:t>Western Digital </a:t>
            </a:r>
            <a:r>
              <a:rPr lang="hu-HU" b="1" dirty="0" smtClean="0"/>
              <a:t> </a:t>
            </a:r>
            <a:r>
              <a:rPr lang="hu-HU" b="1" dirty="0"/>
              <a:t>1TB 64MB SATA3 </a:t>
            </a:r>
            <a:br>
              <a:rPr lang="hu-HU" b="1" dirty="0"/>
            </a:br>
            <a:endParaRPr lang="hu-HU" dirty="0"/>
          </a:p>
        </p:txBody>
      </p:sp>
      <p:pic>
        <p:nvPicPr>
          <p:cNvPr id="4098" name="Picture 2" descr="https://p1.akcdn.net/full/119234976.western-digital-caviar-blue-3-5-1tb-64mb-sata3-wd10ezex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0680" y="1507807"/>
            <a:ext cx="2801112" cy="3538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1024128" y="1507807"/>
            <a:ext cx="1481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Adatok:</a:t>
            </a:r>
            <a:endParaRPr lang="hu-HU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163231"/>
              </p:ext>
            </p:extLst>
          </p:nvPr>
        </p:nvGraphicFramePr>
        <p:xfrm>
          <a:off x="838200" y="1877139"/>
          <a:ext cx="3552825" cy="4000500"/>
        </p:xfrm>
        <a:graphic>
          <a:graphicData uri="http://schemas.openxmlformats.org/drawingml/2006/table">
            <a:tbl>
              <a:tblPr/>
              <a:tblGrid>
                <a:gridCol w="1409700"/>
                <a:gridCol w="2143125"/>
              </a:tblGrid>
              <a:tr h="0"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Kapacitás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1000 GB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Fordulatszám 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7200 rpm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Cache mérete 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64 MB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Maximális adatátviteli sebesség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6 </a:t>
                      </a:r>
                      <a:r>
                        <a:rPr lang="hu-HU" dirty="0" err="1">
                          <a:effectLst/>
                        </a:rPr>
                        <a:t>Gbit</a:t>
                      </a:r>
                      <a:r>
                        <a:rPr lang="hu-HU" dirty="0">
                          <a:effectLst/>
                        </a:rPr>
                        <a:t>/s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HDD hozzáférési idő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4.2 ms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Notebook merevlemez 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Nem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38201" y="18779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630322"/>
              </p:ext>
            </p:extLst>
          </p:nvPr>
        </p:nvGraphicFramePr>
        <p:xfrm>
          <a:off x="838200" y="5518055"/>
          <a:ext cx="3552825" cy="331470"/>
        </p:xfrm>
        <a:graphic>
          <a:graphicData uri="http://schemas.openxmlformats.org/drawingml/2006/table">
            <a:tbl>
              <a:tblPr/>
              <a:tblGrid>
                <a:gridCol w="1409700"/>
                <a:gridCol w="2143125"/>
              </a:tblGrid>
              <a:tr h="0">
                <a:tc>
                  <a:txBody>
                    <a:bodyPr/>
                    <a:lstStyle/>
                    <a:p>
                      <a:r>
                        <a:rPr lang="hu-HU">
                          <a:effectLst/>
                        </a:rPr>
                        <a:t>Csatlakozók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effectLst/>
                        </a:rPr>
                        <a:t>SATA3</a:t>
                      </a:r>
                    </a:p>
                  </a:txBody>
                  <a:tcPr marL="47625" marR="47625" marT="28575" marB="28575" anchor="ctr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  <p:sp>
        <p:nvSpPr>
          <p:cNvPr id="8" name="Szövegdoboz 7"/>
          <p:cNvSpPr txBox="1"/>
          <p:nvPr/>
        </p:nvSpPr>
        <p:spPr>
          <a:xfrm>
            <a:off x="4459945" y="2063394"/>
            <a:ext cx="4670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Ezt a merevlemezt az adatok tárolására szánom,</a:t>
            </a:r>
          </a:p>
          <a:p>
            <a:r>
              <a:rPr lang="hu-HU" dirty="0" smtClean="0"/>
              <a:t>nem dolgozni, hanem kész munkákat eltárolni.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661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946</Words>
  <Application>Microsoft Office PowerPoint</Application>
  <PresentationFormat>Szélesvásznú</PresentationFormat>
  <Paragraphs>291</Paragraphs>
  <Slides>21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8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30" baseType="lpstr">
      <vt:lpstr>Aharoni</vt:lpstr>
      <vt:lpstr>Algerian</vt:lpstr>
      <vt:lpstr>Arial</vt:lpstr>
      <vt:lpstr>Calibri</vt:lpstr>
      <vt:lpstr>Calibri Light</vt:lpstr>
      <vt:lpstr>inherit</vt:lpstr>
      <vt:lpstr>Times New Roman</vt:lpstr>
      <vt:lpstr>Wingdings</vt:lpstr>
      <vt:lpstr>Office-téma</vt:lpstr>
      <vt:lpstr>Ilyen számítógépet szeretnék Számítógép videó szerkesztéshez </vt:lpstr>
      <vt:lpstr>Számítógép felépítése</vt:lpstr>
      <vt:lpstr>Processzor Hűtése Cooler Master Hyper TX3 EVO </vt:lpstr>
      <vt:lpstr>Az alaplap GIGABYTE GA-970A </vt:lpstr>
      <vt:lpstr> Tápegység : Cooler Master Elite Power 600W </vt:lpstr>
      <vt:lpstr>Videokártya: GIGABYTE GeForce GTX 750 Ti OC 2GB GDDR5 128bit  </vt:lpstr>
      <vt:lpstr>Videokártya +ADATOK:</vt:lpstr>
      <vt:lpstr>Memória modulok: Kingston 8GB (2x4GB) DDR3 1866MHz </vt:lpstr>
      <vt:lpstr> 1,Belső merevlemez: Western Digital  1TB 64MB SATA3  </vt:lpstr>
      <vt:lpstr>2, Belső: SSD meghajtó Samsung 850 EVO  250GB </vt:lpstr>
      <vt:lpstr>Operációs rendszer: Microsoft Windows 10 Home 64bit </vt:lpstr>
      <vt:lpstr> Videoszerkesztő program: Corel Pinnacle Studio 20 Ultimate  </vt:lpstr>
      <vt:lpstr>Számítógép ház: BitFenix Neos </vt:lpstr>
      <vt:lpstr>Monitor: LG 25UM58-P Monitor </vt:lpstr>
      <vt:lpstr> Billentyűzet: 4World 07318 </vt:lpstr>
      <vt:lpstr>Egér: SteelSeries Rival 100   </vt:lpstr>
      <vt:lpstr>Media player : VLC media player</vt:lpstr>
      <vt:lpstr>Vírus irtó: ESET NOD32 Antivirus (1 PC, 1 Year)  </vt:lpstr>
      <vt:lpstr>PowerPoint bemutató</vt:lpstr>
      <vt:lpstr>KÉRDÉSEK</vt:lpstr>
      <vt:lpstr>Köszönöm a figyelmet!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Számítógép videó szerkesztéshez</dc:title>
  <dc:creator>ktanulo</dc:creator>
  <cp:lastModifiedBy>Windows-felhasználó</cp:lastModifiedBy>
  <cp:revision>43</cp:revision>
  <dcterms:created xsi:type="dcterms:W3CDTF">2017-02-14T06:49:39Z</dcterms:created>
  <dcterms:modified xsi:type="dcterms:W3CDTF">2017-02-16T14:14:46Z</dcterms:modified>
</cp:coreProperties>
</file>