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256" r:id="rId2"/>
    <p:sldId id="257" r:id="rId3"/>
    <p:sldId id="278" r:id="rId4"/>
    <p:sldId id="258" r:id="rId5"/>
    <p:sldId id="267" r:id="rId6"/>
    <p:sldId id="268" r:id="rId7"/>
    <p:sldId id="269" r:id="rId8"/>
    <p:sldId id="260" r:id="rId9"/>
    <p:sldId id="261" r:id="rId10"/>
    <p:sldId id="262" r:id="rId11"/>
    <p:sldId id="263" r:id="rId12"/>
    <p:sldId id="264" r:id="rId13"/>
    <p:sldId id="266" r:id="rId14"/>
    <p:sldId id="270" r:id="rId15"/>
    <p:sldId id="271" r:id="rId16"/>
    <p:sldId id="272" r:id="rId17"/>
    <p:sldId id="273" r:id="rId18"/>
    <p:sldId id="274" r:id="rId19"/>
    <p:sldId id="276" r:id="rId20"/>
    <p:sldId id="275" r:id="rId21"/>
    <p:sldId id="259" r:id="rId22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siszár Nóri" initials="CsN" lastIdx="1" clrIdx="0">
    <p:extLst>
      <p:ext uri="{19B8F6BF-5375-455C-9EA6-DF929625EA0E}">
        <p15:presenceInfo xmlns:p15="http://schemas.microsoft.com/office/powerpoint/2012/main" userId="Csiszár Nóri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FFCC"/>
    <a:srgbClr val="CC3300"/>
    <a:srgbClr val="00FF00"/>
    <a:srgbClr val="C214A1"/>
    <a:srgbClr val="FF3399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500" autoAdjust="0"/>
    <p:restoredTop sz="94364" autoAdjust="0"/>
  </p:normalViewPr>
  <p:slideViewPr>
    <p:cSldViewPr snapToGrid="0">
      <p:cViewPr varScale="1">
        <p:scale>
          <a:sx n="74" d="100"/>
          <a:sy n="74" d="100"/>
        </p:scale>
        <p:origin x="15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9C74A5-6807-4D87-AB21-6917A34A572D}" type="datetimeFigureOut">
              <a:rPr lang="hu-HU" smtClean="0"/>
              <a:t>2017.02.16.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27462C-8BAA-4A4C-ABFA-137F70CDC2A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9772083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27462C-8BAA-4A4C-ABFA-137F70CDC2A5}" type="slidenum">
              <a:rPr lang="hu-HU" smtClean="0"/>
              <a:t>11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7269069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 smtClean="0"/>
              <a:t>Kattintson ide az alcím mintájának szerkesztéséhez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F91F9-8A2B-4E13-A010-072B2E216BD5}" type="datetimeFigureOut">
              <a:rPr lang="hu-HU" smtClean="0"/>
              <a:t>2017.02.16.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AD5E0-D692-4B33-B3F7-CD783A91BC4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9275933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F91F9-8A2B-4E13-A010-072B2E216BD5}" type="datetimeFigureOut">
              <a:rPr lang="hu-HU" smtClean="0"/>
              <a:t>2017.02.16.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AD5E0-D692-4B33-B3F7-CD783A91BC4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9909780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F91F9-8A2B-4E13-A010-072B2E216BD5}" type="datetimeFigureOut">
              <a:rPr lang="hu-HU" smtClean="0"/>
              <a:t>2017.02.16.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AD5E0-D692-4B33-B3F7-CD783A91BC4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5630269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F91F9-8A2B-4E13-A010-072B2E216BD5}" type="datetimeFigureOut">
              <a:rPr lang="hu-HU" smtClean="0"/>
              <a:t>2017.02.16.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AD5E0-D692-4B33-B3F7-CD783A91BC4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6416857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F91F9-8A2B-4E13-A010-072B2E216BD5}" type="datetimeFigureOut">
              <a:rPr lang="hu-HU" smtClean="0"/>
              <a:t>2017.02.16.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AD5E0-D692-4B33-B3F7-CD783A91BC4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2898107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F91F9-8A2B-4E13-A010-072B2E216BD5}" type="datetimeFigureOut">
              <a:rPr lang="hu-HU" smtClean="0"/>
              <a:t>2017.02.16.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AD5E0-D692-4B33-B3F7-CD783A91BC4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1433501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F91F9-8A2B-4E13-A010-072B2E216BD5}" type="datetimeFigureOut">
              <a:rPr lang="hu-HU" smtClean="0"/>
              <a:t>2017.02.16.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AD5E0-D692-4B33-B3F7-CD783A91BC4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757993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F91F9-8A2B-4E13-A010-072B2E216BD5}" type="datetimeFigureOut">
              <a:rPr lang="hu-HU" smtClean="0"/>
              <a:t>2017.02.16.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AD5E0-D692-4B33-B3F7-CD783A91BC4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1725708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F91F9-8A2B-4E13-A010-072B2E216BD5}" type="datetimeFigureOut">
              <a:rPr lang="hu-HU" smtClean="0"/>
              <a:t>2017.02.16.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AD5E0-D692-4B33-B3F7-CD783A91BC4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2047647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F91F9-8A2B-4E13-A010-072B2E216BD5}" type="datetimeFigureOut">
              <a:rPr lang="hu-HU" smtClean="0"/>
              <a:t>2017.02.16.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AD5E0-D692-4B33-B3F7-CD783A91BC4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0124639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F91F9-8A2B-4E13-A010-072B2E216BD5}" type="datetimeFigureOut">
              <a:rPr lang="hu-HU" smtClean="0"/>
              <a:t>2017.02.16.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AAD5E0-D692-4B33-B3F7-CD783A91BC4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7279909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4F91F9-8A2B-4E13-A010-072B2E216BD5}" type="datetimeFigureOut">
              <a:rPr lang="hu-HU" smtClean="0"/>
              <a:t>2017.02.16.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AAD5E0-D692-4B33-B3F7-CD783A91BC4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2091212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acebook.hu/" TargetMode="Externa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1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youtube.com/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PKpymuHeGt8" TargetMode="External"/><Relationship Id="rId2" Type="http://schemas.openxmlformats.org/officeDocument/2006/relationships/hyperlink" Target="https://www.youtube.com/watch?v=qQ5PaQpq1vU&amp;t=30s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youtube.com/watch?v=z-wPslBrDvI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hyperlink" Target="http://informatika.gtportal.eu/index.php?f0=intrenet_www_muk" TargetMode="External"/><Relationship Id="rId13" Type="http://schemas.openxmlformats.org/officeDocument/2006/relationships/hyperlink" Target="http://www.balashazy.sulinet.hu/ftp/informatika/ecdl/07_internet/03-23-00-Vedett_weboldalak.htm" TargetMode="External"/><Relationship Id="rId18" Type="http://schemas.openxmlformats.org/officeDocument/2006/relationships/hyperlink" Target="https://hu.wikipedia.org/wiki/Bit" TargetMode="External"/><Relationship Id="rId3" Type="http://schemas.openxmlformats.org/officeDocument/2006/relationships/hyperlink" Target="http://www.matebalazs.hu/html.html" TargetMode="External"/><Relationship Id="rId7" Type="http://schemas.openxmlformats.org/officeDocument/2006/relationships/hyperlink" Target="http://informatika.gtportal.eu/index.php?f0=intrenet_www_01" TargetMode="External"/><Relationship Id="rId12" Type="http://schemas.openxmlformats.org/officeDocument/2006/relationships/hyperlink" Target="https://hu.wikipedia.org/wiki/URL" TargetMode="External"/><Relationship Id="rId17" Type="http://schemas.openxmlformats.org/officeDocument/2006/relationships/hyperlink" Target="http://informatika.gtportal.eu/index.php?f0=intrenet_mail_04" TargetMode="External"/><Relationship Id="rId2" Type="http://schemas.openxmlformats.org/officeDocument/2006/relationships/hyperlink" Target="http://informatika.gtportal.eu/index.php?f0=intrenet_bon_01" TargetMode="External"/><Relationship Id="rId16" Type="http://schemas.openxmlformats.org/officeDocument/2006/relationships/hyperlink" Target="http://erettsegizz.com/informatika/elektronikus-levelezs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informatika.gtportal.eu/index.php?f0=intrenet_bev_03" TargetMode="External"/><Relationship Id="rId11" Type="http://schemas.openxmlformats.org/officeDocument/2006/relationships/hyperlink" Target="http://informatika.gtportal.eu/index.php?f0=intrenet_bonh_01" TargetMode="External"/><Relationship Id="rId5" Type="http://schemas.openxmlformats.org/officeDocument/2006/relationships/hyperlink" Target="http://informatika.gtportal.eu/index.php?f0=intrenet_bev_02" TargetMode="External"/><Relationship Id="rId15" Type="http://schemas.openxmlformats.org/officeDocument/2006/relationships/hyperlink" Target="https://support.mozilla.org/hu/kb/weboldalak-mentese#w_weboldal-raeszeinek-elmentaese" TargetMode="External"/><Relationship Id="rId10" Type="http://schemas.openxmlformats.org/officeDocument/2006/relationships/hyperlink" Target="http://hirmagazin.sulinet.hu/hu/evilag/mi-is-az-a-webketto" TargetMode="External"/><Relationship Id="rId19" Type="http://schemas.openxmlformats.org/officeDocument/2006/relationships/hyperlink" Target="https://hu.wikipedia.org/wiki/IP-c%C3%ADm" TargetMode="External"/><Relationship Id="rId4" Type="http://schemas.openxmlformats.org/officeDocument/2006/relationships/hyperlink" Target="http://informatika.gtportal.eu/index.php?f0=intrenet_bev_01" TargetMode="External"/><Relationship Id="rId9" Type="http://schemas.openxmlformats.org/officeDocument/2006/relationships/hyperlink" Target="http://informatika.gtportal.eu/index.php?f0=intrenet_www_muk_01" TargetMode="External"/><Relationship Id="rId14" Type="http://schemas.openxmlformats.org/officeDocument/2006/relationships/hyperlink" Target="http://keressunk.blog.hu/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8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45000">
              <a:srgbClr val="66FFCC"/>
            </a:gs>
            <a:gs pos="75000">
              <a:srgbClr val="0070C0"/>
            </a:gs>
            <a:gs pos="100000">
              <a:srgbClr val="00206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753291" y="887231"/>
            <a:ext cx="10685417" cy="2387600"/>
          </a:xfrm>
        </p:spPr>
        <p:txBody>
          <a:bodyPr>
            <a:normAutofit/>
          </a:bodyPr>
          <a:lstStyle/>
          <a:p>
            <a:r>
              <a:rPr lang="hu-HU" dirty="0" smtClean="0">
                <a:solidFill>
                  <a:srgbClr val="002060"/>
                </a:solidFill>
                <a:latin typeface="Algerian" panose="04020705040A02060702" pitchFamily="82" charset="0"/>
              </a:rPr>
              <a:t>Böngésző programok</a:t>
            </a:r>
            <a:br>
              <a:rPr lang="hu-HU" dirty="0" smtClean="0">
                <a:solidFill>
                  <a:srgbClr val="002060"/>
                </a:solidFill>
                <a:latin typeface="Algerian" panose="04020705040A02060702" pitchFamily="82" charset="0"/>
              </a:rPr>
            </a:br>
            <a:r>
              <a:rPr lang="hu-HU" dirty="0" smtClean="0">
                <a:solidFill>
                  <a:srgbClr val="002060"/>
                </a:solidFill>
                <a:latin typeface="Algerian" panose="04020705040A02060702" pitchFamily="82" charset="0"/>
              </a:rPr>
              <a:t>felépítése és működése</a:t>
            </a:r>
            <a:endParaRPr lang="hu-HU" dirty="0">
              <a:solidFill>
                <a:srgbClr val="002060"/>
              </a:solidFill>
              <a:latin typeface="Algerian" panose="04020705040A02060702" pitchFamily="82" charset="0"/>
            </a:endParaRPr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524000" y="4816884"/>
            <a:ext cx="9144000" cy="1655762"/>
          </a:xfrm>
        </p:spPr>
        <p:txBody>
          <a:bodyPr>
            <a:normAutofit/>
          </a:bodyPr>
          <a:lstStyle/>
          <a:p>
            <a:pPr algn="l"/>
            <a:r>
              <a:rPr lang="hu-HU" sz="2000" dirty="0" smtClean="0">
                <a:solidFill>
                  <a:schemeClr val="bg1"/>
                </a:solidFill>
              </a:rPr>
              <a:t>Készítette: Csiszár Nóra Anita</a:t>
            </a:r>
          </a:p>
          <a:p>
            <a:pPr algn="l"/>
            <a:r>
              <a:rPr lang="hu-HU" sz="2000" dirty="0" smtClean="0">
                <a:solidFill>
                  <a:schemeClr val="bg1"/>
                </a:solidFill>
              </a:rPr>
              <a:t>Felkészítő tanár: Harcsa Edit</a:t>
            </a:r>
          </a:p>
          <a:p>
            <a:pPr algn="l"/>
            <a:r>
              <a:rPr lang="hu-HU" sz="2000" dirty="0" smtClean="0">
                <a:solidFill>
                  <a:schemeClr val="bg1"/>
                </a:solidFill>
              </a:rPr>
              <a:t>Iskola: Károlyi Mihály Spanyol-Magyar Tannyelvű Gimnázium</a:t>
            </a:r>
          </a:p>
          <a:p>
            <a:pPr algn="l"/>
            <a:r>
              <a:rPr lang="hu-HU" sz="2000" dirty="0" smtClean="0">
                <a:solidFill>
                  <a:schemeClr val="bg1"/>
                </a:solidFill>
              </a:rPr>
              <a:t>Címe: 1191 </a:t>
            </a:r>
            <a:r>
              <a:rPr lang="hu-HU" sz="2000" dirty="0" smtClean="0">
                <a:solidFill>
                  <a:schemeClr val="bg1"/>
                </a:solidFill>
              </a:rPr>
              <a:t>Budapest, </a:t>
            </a:r>
            <a:r>
              <a:rPr lang="hu-HU" sz="2000" dirty="0" smtClean="0">
                <a:solidFill>
                  <a:schemeClr val="bg1"/>
                </a:solidFill>
              </a:rPr>
              <a:t>Simonyi Zsigmond utca 33</a:t>
            </a:r>
            <a:r>
              <a:rPr lang="hu-HU" sz="2000" dirty="0">
                <a:solidFill>
                  <a:schemeClr val="bg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988111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>
                <a:solidFill>
                  <a:srgbClr val="00B050"/>
                </a:solidFill>
                <a:latin typeface="Gloucester MT Extra Condensed" panose="02030808020601010101" pitchFamily="18" charset="0"/>
              </a:rPr>
              <a:t>DNS-es más néven Domain név</a:t>
            </a:r>
            <a:endParaRPr lang="hu-HU" dirty="0">
              <a:solidFill>
                <a:srgbClr val="00B050"/>
              </a:solidFill>
              <a:latin typeface="Gloucester MT Extra Condensed" panose="02030808020601010101" pitchFamily="18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457200" indent="-457200"/>
            <a:r>
              <a:rPr lang="hu-HU" dirty="0" smtClean="0"/>
              <a:t>Nehéz </a:t>
            </a:r>
            <a:r>
              <a:rPr lang="hu-HU" dirty="0"/>
              <a:t>lenne </a:t>
            </a:r>
            <a:r>
              <a:rPr lang="hu-HU" dirty="0" smtClean="0"/>
              <a:t>megjegyezni </a:t>
            </a:r>
            <a:r>
              <a:rPr lang="hu-HU" dirty="0" smtClean="0"/>
              <a:t>a </a:t>
            </a:r>
            <a:r>
              <a:rPr lang="hu-HU" dirty="0"/>
              <a:t>hosszú </a:t>
            </a:r>
            <a:r>
              <a:rPr lang="hu-HU" dirty="0" smtClean="0"/>
              <a:t>számsort, </a:t>
            </a:r>
            <a:r>
              <a:rPr lang="hu-HU" dirty="0"/>
              <a:t>ezért</a:t>
            </a:r>
            <a:r>
              <a:rPr lang="hu-HU" dirty="0">
                <a:solidFill>
                  <a:srgbClr val="CC3300"/>
                </a:solidFill>
                <a:latin typeface="Agency FB" panose="020B0503020202020204" pitchFamily="34" charset="0"/>
              </a:rPr>
              <a:t> könnyeben megjegyezhető </a:t>
            </a:r>
            <a:r>
              <a:rPr lang="hu-HU" dirty="0"/>
              <a:t>nevet adnak neki.</a:t>
            </a:r>
          </a:p>
          <a:p>
            <a:pPr marL="457200" indent="-457200"/>
            <a:r>
              <a:rPr lang="hu-HU" dirty="0" smtClean="0"/>
              <a:t>Pl.: </a:t>
            </a:r>
            <a:r>
              <a:rPr lang="hu-HU" dirty="0">
                <a:hlinkClick r:id="rId2"/>
              </a:rPr>
              <a:t>www.facebook.hu</a:t>
            </a:r>
            <a:r>
              <a:rPr lang="hu-HU" dirty="0"/>
              <a:t> </a:t>
            </a:r>
          </a:p>
          <a:p>
            <a:pPr marL="457200" indent="-457200"/>
            <a:r>
              <a:rPr lang="hu-HU" dirty="0"/>
              <a:t>Minden </a:t>
            </a:r>
            <a:r>
              <a:rPr lang="hu-HU" dirty="0">
                <a:solidFill>
                  <a:srgbClr val="00FF00"/>
                </a:solidFill>
                <a:latin typeface="Matura MT Script Capitals" panose="03020802060602070202" pitchFamily="66" charset="0"/>
              </a:rPr>
              <a:t>ponttal elválasztott </a:t>
            </a:r>
            <a:r>
              <a:rPr lang="hu-HU" dirty="0"/>
              <a:t>résznek külön jelentése van </a:t>
            </a:r>
          </a:p>
          <a:p>
            <a:endParaRPr lang="hu-HU" dirty="0"/>
          </a:p>
        </p:txBody>
      </p:sp>
      <p:sp>
        <p:nvSpPr>
          <p:cNvPr id="6" name="Lekerekített téglalap 1"/>
          <p:cNvSpPr>
            <a:spLocks noChangeArrowheads="1"/>
          </p:cNvSpPr>
          <p:nvPr/>
        </p:nvSpPr>
        <p:spPr bwMode="auto">
          <a:xfrm>
            <a:off x="8691234" y="1188354"/>
            <a:ext cx="2256492" cy="1085756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altLang="hu-HU" sz="2800" b="0" i="0" u="none" strike="noStrike" cap="none" normalizeH="0" baseline="0" dirty="0" smtClean="0">
                <a:ln>
                  <a:noFill/>
                </a:ln>
                <a:solidFill>
                  <a:srgbClr val="0D0D0D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DNS szerver</a:t>
            </a:r>
            <a:endParaRPr kumimoji="0" lang="hu-HU" altLang="hu-H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Lekerekített téglalap 2"/>
          <p:cNvSpPr>
            <a:spLocks noChangeArrowheads="1"/>
          </p:cNvSpPr>
          <p:nvPr/>
        </p:nvSpPr>
        <p:spPr bwMode="auto">
          <a:xfrm>
            <a:off x="5742746" y="4001294"/>
            <a:ext cx="1828752" cy="1012079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altLang="hu-HU" sz="2400" b="0" i="0" u="none" strike="noStrike" cap="none" normalizeH="0" baseline="0" dirty="0" smtClean="0">
                <a:ln>
                  <a:noFill/>
                </a:ln>
                <a:solidFill>
                  <a:srgbClr val="0D0D0D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Böngésző</a:t>
            </a:r>
            <a:endParaRPr kumimoji="0" lang="hu-HU" altLang="hu-H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Lekerekített téglalap 3"/>
          <p:cNvSpPr>
            <a:spLocks noChangeArrowheads="1"/>
          </p:cNvSpPr>
          <p:nvPr/>
        </p:nvSpPr>
        <p:spPr bwMode="auto">
          <a:xfrm>
            <a:off x="9848009" y="4724791"/>
            <a:ext cx="2035221" cy="1320052"/>
          </a:xfrm>
          <a:prstGeom prst="roundRect">
            <a:avLst>
              <a:gd name="adj" fmla="val 35741"/>
            </a:avLst>
          </a:prstGeom>
          <a:solidFill>
            <a:srgbClr val="FFC000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altLang="hu-HU" sz="2000" b="0" i="0" u="none" strike="noStrike" cap="none" normalizeH="0" baseline="0" dirty="0" smtClean="0">
                <a:ln>
                  <a:noFill/>
                </a:ln>
                <a:solidFill>
                  <a:srgbClr val="0D0D0D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314.56.45.344</a:t>
            </a:r>
            <a:endParaRPr kumimoji="0" lang="hu-HU" altLang="hu-H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Jobbra nyíl 5"/>
          <p:cNvSpPr>
            <a:spLocks noChangeArrowheads="1"/>
          </p:cNvSpPr>
          <p:nvPr/>
        </p:nvSpPr>
        <p:spPr bwMode="auto">
          <a:xfrm rot="18757902">
            <a:off x="7532775" y="2881002"/>
            <a:ext cx="1982537" cy="862597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5B9BD5"/>
          </a:solidFill>
          <a:ln w="12700">
            <a:solidFill>
              <a:srgbClr val="00206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altLang="hu-HU" sz="1600" b="0" i="0" u="none" strike="noStrike" cap="none" normalizeH="0" baseline="0" dirty="0" smtClean="0">
                <a:ln>
                  <a:noFill/>
                </a:ln>
                <a:solidFill>
                  <a:srgbClr val="0D0D0D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www.youtube.com</a:t>
            </a:r>
            <a:endParaRPr kumimoji="0" lang="hu-HU" altLang="hu-H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" name="Jobbra nyíl 6"/>
          <p:cNvSpPr>
            <a:spLocks noChangeArrowheads="1"/>
          </p:cNvSpPr>
          <p:nvPr/>
        </p:nvSpPr>
        <p:spPr bwMode="auto">
          <a:xfrm rot="8016485" flipV="1">
            <a:off x="6482906" y="2354385"/>
            <a:ext cx="2177183" cy="1018985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5B9BD5"/>
          </a:solidFill>
          <a:ln w="12700">
            <a:solidFill>
              <a:srgbClr val="00206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altLang="hu-HU" sz="2000" b="0" i="0" u="none" strike="noStrike" cap="none" normalizeH="0" baseline="0" dirty="0" smtClean="0">
                <a:ln>
                  <a:noFill/>
                </a:ln>
                <a:solidFill>
                  <a:srgbClr val="0D0D0D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314.56.45.344</a:t>
            </a:r>
            <a:endParaRPr kumimoji="0" lang="hu-HU" altLang="hu-H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u-HU" altLang="hu-H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" name="Balra-jobbra nyíl 7"/>
          <p:cNvSpPr>
            <a:spLocks noChangeArrowheads="1"/>
          </p:cNvSpPr>
          <p:nvPr/>
        </p:nvSpPr>
        <p:spPr bwMode="auto">
          <a:xfrm rot="887144">
            <a:off x="7682558" y="4612089"/>
            <a:ext cx="2054391" cy="1136917"/>
          </a:xfrm>
          <a:prstGeom prst="leftRightArrow">
            <a:avLst>
              <a:gd name="adj1" fmla="val 50000"/>
              <a:gd name="adj2" fmla="val 49997"/>
            </a:avLst>
          </a:prstGeom>
          <a:solidFill>
            <a:srgbClr val="5B9BD5"/>
          </a:solidFill>
          <a:ln w="12700">
            <a:solidFill>
              <a:srgbClr val="00206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altLang="hu-HU" sz="2200" b="0" i="0" u="none" strike="noStrike" cap="none" normalizeH="0" baseline="0" dirty="0" smtClean="0">
                <a:ln>
                  <a:noFill/>
                </a:ln>
                <a:solidFill>
                  <a:srgbClr val="0D0D0D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Adat</a:t>
            </a:r>
            <a:endParaRPr kumimoji="0" lang="hu-HU" altLang="hu-H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2" name="Rectangle 7"/>
          <p:cNvSpPr>
            <a:spLocks noChangeArrowheads="1"/>
          </p:cNvSpPr>
          <p:nvPr/>
        </p:nvSpPr>
        <p:spPr bwMode="auto">
          <a:xfrm>
            <a:off x="5787230" y="1690688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4360205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Bernard MT Condensed" panose="02050806060905020404" pitchFamily="18" charset="0"/>
              </a:rPr>
              <a:t>Na, </a:t>
            </a:r>
            <a:r>
              <a:rPr lang="hu-HU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Bernard MT Condensed" panose="02050806060905020404" pitchFamily="18" charset="0"/>
              </a:rPr>
              <a:t>de mi az a WWW</a:t>
            </a:r>
            <a:r>
              <a:rPr lang="hu-HU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Bernard MT Condensed" panose="02050806060905020404" pitchFamily="18" charset="0"/>
              </a:rPr>
              <a:t>?!</a:t>
            </a:r>
            <a:endParaRPr lang="hu-HU" dirty="0">
              <a:solidFill>
                <a:schemeClr val="accent1">
                  <a:lumMod val="60000"/>
                  <a:lumOff val="40000"/>
                </a:schemeClr>
              </a:solidFill>
              <a:latin typeface="Bernard MT Condensed" panose="02050806060905020404" pitchFamily="18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Ez nem mást </a:t>
            </a:r>
            <a:r>
              <a:rPr lang="hu-HU" dirty="0" smtClean="0"/>
              <a:t>jelent, </a:t>
            </a:r>
            <a:r>
              <a:rPr lang="hu-HU" dirty="0" smtClean="0"/>
              <a:t>mint </a:t>
            </a:r>
            <a:r>
              <a:rPr lang="hu-HU" dirty="0" smtClean="0"/>
              <a:t>azt, </a:t>
            </a:r>
            <a:r>
              <a:rPr lang="hu-HU" dirty="0" smtClean="0"/>
              <a:t>hogy </a:t>
            </a:r>
            <a:r>
              <a:rPr lang="hu-HU" dirty="0" smtClean="0">
                <a:solidFill>
                  <a:srgbClr val="FF0000"/>
                </a:solidFill>
                <a:latin typeface="Bauhaus 93" panose="04030905020B02020C02" pitchFamily="82" charset="0"/>
              </a:rPr>
              <a:t>web</a:t>
            </a:r>
            <a:r>
              <a:rPr lang="hu-HU" dirty="0" smtClean="0"/>
              <a:t> (World Wide Web)</a:t>
            </a:r>
          </a:p>
          <a:p>
            <a:r>
              <a:rPr lang="hu-HU" dirty="0" smtClean="0"/>
              <a:t>A 21. században már mindenki rendelkezhet </a:t>
            </a:r>
            <a:r>
              <a:rPr lang="hu-HU" sz="3200" dirty="0" smtClean="0">
                <a:solidFill>
                  <a:srgbClr val="FF6600"/>
                </a:solidFill>
                <a:latin typeface="Bodoni MT Condensed" panose="02070606080606020203" pitchFamily="18" charset="0"/>
              </a:rPr>
              <a:t>saját weboldal</a:t>
            </a:r>
            <a:r>
              <a:rPr lang="hu-HU" dirty="0" smtClean="0"/>
              <a:t>lal és ez a World Wide Web tartalmazza az összes ilyen weboldal </a:t>
            </a:r>
            <a:r>
              <a:rPr lang="hu-HU" dirty="0" smtClean="0"/>
              <a:t>címét.</a:t>
            </a:r>
            <a:endParaRPr lang="hu-HU" dirty="0" smtClean="0"/>
          </a:p>
          <a:p>
            <a:r>
              <a:rPr lang="hu-HU" dirty="0" smtClean="0"/>
              <a:t>A </a:t>
            </a:r>
            <a:r>
              <a:rPr lang="hu-HU" dirty="0" smtClean="0">
                <a:hlinkClick r:id="rId3" action="ppaction://hlinksldjump"/>
              </a:rPr>
              <a:t>webhely</a:t>
            </a:r>
            <a:r>
              <a:rPr lang="hu-HU" u="sng" dirty="0" smtClean="0">
                <a:hlinkClick r:id="rId3" action="ppaction://hlinksldjump"/>
              </a:rPr>
              <a:t> </a:t>
            </a:r>
            <a:r>
              <a:rPr lang="hu-HU" dirty="0" smtClean="0"/>
              <a:t>tartalmazhat képet, szöveget, hangot mozgóképet (</a:t>
            </a:r>
            <a:r>
              <a:rPr lang="hu-HU" dirty="0" smtClean="0"/>
              <a:t>filmet, videót</a:t>
            </a:r>
            <a:r>
              <a:rPr lang="hu-HU" dirty="0" smtClean="0"/>
              <a:t>, </a:t>
            </a:r>
            <a:r>
              <a:rPr lang="hu-HU" dirty="0" smtClean="0"/>
              <a:t>képet, stb.)</a:t>
            </a:r>
            <a:endParaRPr lang="hu-HU" dirty="0" smtClean="0"/>
          </a:p>
          <a:p>
            <a:r>
              <a:rPr lang="hu-HU" dirty="0" smtClean="0"/>
              <a:t>Az ezeken </a:t>
            </a:r>
            <a:r>
              <a:rPr lang="hu-HU" dirty="0" smtClean="0"/>
              <a:t>az oldalakon való lapozgatást, keresgélést </a:t>
            </a:r>
            <a:r>
              <a:rPr lang="hu-HU" sz="3600" u="sng" dirty="0" smtClean="0">
                <a:solidFill>
                  <a:schemeClr val="accent6">
                    <a:lumMod val="50000"/>
                  </a:schemeClr>
                </a:solidFill>
                <a:latin typeface="Bernard MT Condensed" panose="02050806060905020404" pitchFamily="18" charset="0"/>
              </a:rPr>
              <a:t>BÖNGÉSZÉSNEK</a:t>
            </a:r>
            <a:r>
              <a:rPr lang="hu-HU" dirty="0" smtClean="0"/>
              <a:t> nevezzük</a:t>
            </a:r>
          </a:p>
          <a:p>
            <a:endParaRPr lang="hu-HU" dirty="0">
              <a:ln w="0"/>
              <a:solidFill>
                <a:srgbClr val="C214A1"/>
              </a:solidFill>
              <a:effectLst>
                <a:outerShdw blurRad="60007" dist="310007" dir="7680000" sy="30000" kx="1300200" algn="ctr" rotWithShape="0">
                  <a:prstClr val="black">
                    <a:alpha val="32000"/>
                  </a:prstClr>
                </a:outerShdw>
                <a:reflection blurRad="6350" stA="55000" endA="300" endPos="45500" dir="5400000" sy="-100000" algn="bl" rotWithShape="0"/>
              </a:effectLst>
            </a:endParaRPr>
          </a:p>
          <a:p>
            <a:endParaRPr lang="hu-HU" dirty="0"/>
          </a:p>
        </p:txBody>
      </p:sp>
      <p:grpSp>
        <p:nvGrpSpPr>
          <p:cNvPr id="8" name="Csoportba foglalás 7"/>
          <p:cNvGrpSpPr/>
          <p:nvPr/>
        </p:nvGrpSpPr>
        <p:grpSpPr>
          <a:xfrm>
            <a:off x="5347536" y="5356426"/>
            <a:ext cx="3048635" cy="1354455"/>
            <a:chOff x="0" y="0"/>
            <a:chExt cx="3048749" cy="1354805"/>
          </a:xfrm>
        </p:grpSpPr>
        <p:sp>
          <p:nvSpPr>
            <p:cNvPr id="9" name="Szabadkézi sokszög 8"/>
            <p:cNvSpPr/>
            <p:nvPr/>
          </p:nvSpPr>
          <p:spPr>
            <a:xfrm rot="3484026" flipH="1">
              <a:off x="282054" y="-282054"/>
              <a:ext cx="1354805" cy="1918913"/>
            </a:xfrm>
            <a:custGeom>
              <a:avLst/>
              <a:gdLst>
                <a:gd name="connsiteX0" fmla="*/ 0 w 1250442"/>
                <a:gd name="connsiteY0" fmla="*/ 0 h 1776718"/>
                <a:gd name="connsiteX1" fmla="*/ 676275 w 1250442"/>
                <a:gd name="connsiteY1" fmla="*/ 342900 h 1776718"/>
                <a:gd name="connsiteX2" fmla="*/ 390525 w 1250442"/>
                <a:gd name="connsiteY2" fmla="*/ 1266825 h 1776718"/>
                <a:gd name="connsiteX3" fmla="*/ 1143000 w 1250442"/>
                <a:gd name="connsiteY3" fmla="*/ 1714500 h 1776718"/>
                <a:gd name="connsiteX4" fmla="*/ 1228725 w 1250442"/>
                <a:gd name="connsiteY4" fmla="*/ 1762125 h 17767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50442" h="1776718">
                  <a:moveTo>
                    <a:pt x="0" y="0"/>
                  </a:moveTo>
                  <a:cubicBezTo>
                    <a:pt x="305594" y="65881"/>
                    <a:pt x="611188" y="131763"/>
                    <a:pt x="676275" y="342900"/>
                  </a:cubicBezTo>
                  <a:cubicBezTo>
                    <a:pt x="741362" y="554037"/>
                    <a:pt x="312738" y="1038225"/>
                    <a:pt x="390525" y="1266825"/>
                  </a:cubicBezTo>
                  <a:cubicBezTo>
                    <a:pt x="468313" y="1495425"/>
                    <a:pt x="1003300" y="1631950"/>
                    <a:pt x="1143000" y="1714500"/>
                  </a:cubicBezTo>
                  <a:cubicBezTo>
                    <a:pt x="1282700" y="1797050"/>
                    <a:pt x="1255712" y="1779587"/>
                    <a:pt x="1228725" y="1762125"/>
                  </a:cubicBezTo>
                </a:path>
              </a:pathLst>
            </a:custGeom>
            <a:noFill/>
            <a:ln w="1905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hu-HU"/>
            </a:p>
          </p:txBody>
        </p:sp>
        <p:grpSp>
          <p:nvGrpSpPr>
            <p:cNvPr id="10" name="Csoportba foglalás 9"/>
            <p:cNvGrpSpPr/>
            <p:nvPr/>
          </p:nvGrpSpPr>
          <p:grpSpPr>
            <a:xfrm>
              <a:off x="2101329" y="394221"/>
              <a:ext cx="947420" cy="521335"/>
              <a:chOff x="0" y="0"/>
              <a:chExt cx="947420" cy="521335"/>
            </a:xfrm>
          </p:grpSpPr>
          <p:sp>
            <p:nvSpPr>
              <p:cNvPr id="11" name="Körszelet 10"/>
              <p:cNvSpPr/>
              <p:nvPr/>
            </p:nvSpPr>
            <p:spPr>
              <a:xfrm rot="15232802" flipH="1">
                <a:off x="213042" y="-213042"/>
                <a:ext cx="521335" cy="947420"/>
              </a:xfrm>
              <a:prstGeom prst="chord">
                <a:avLst/>
              </a:prstGeom>
              <a:solidFill>
                <a:schemeClr val="tx1">
                  <a:lumMod val="95000"/>
                  <a:lumOff val="5000"/>
                </a:schemeClr>
              </a:solidFill>
              <a:ln w="19050"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hu-HU"/>
              </a:p>
            </p:txBody>
          </p:sp>
          <p:sp>
            <p:nvSpPr>
              <p:cNvPr id="12" name="Ellipszis 11"/>
              <p:cNvSpPr/>
              <p:nvPr/>
            </p:nvSpPr>
            <p:spPr>
              <a:xfrm rot="20077210">
                <a:off x="41592" y="82233"/>
                <a:ext cx="257175" cy="95250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hu-HU"/>
              </a:p>
            </p:txBody>
          </p:sp>
        </p:grpSp>
      </p:grpSp>
      <p:sp>
        <p:nvSpPr>
          <p:cNvPr id="14" name="Téglalap 13"/>
          <p:cNvSpPr/>
          <p:nvPr/>
        </p:nvSpPr>
        <p:spPr>
          <a:xfrm>
            <a:off x="3304466" y="4826758"/>
            <a:ext cx="3348000" cy="156966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hu-HU" sz="9600" b="0" cap="none" spc="0" dirty="0" err="1" smtClean="0">
                <a:ln w="0"/>
                <a:solidFill>
                  <a:srgbClr val="C214A1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  <a:reflection blurRad="6350" stA="55000" endA="300" endPos="45500" dir="5400000" sy="-100000" algn="bl" rotWithShape="0"/>
                </a:effectLst>
              </a:rPr>
              <a:t>www</a:t>
            </a:r>
            <a:endParaRPr lang="hu-HU" sz="9600" b="0" cap="none" spc="0" dirty="0">
              <a:ln w="0"/>
              <a:solidFill>
                <a:srgbClr val="C214A1"/>
              </a:solidFill>
              <a:effectLst>
                <a:outerShdw blurRad="60007" dist="310007" dir="7680000" sy="30000" kx="1300200" algn="ctr" rotWithShape="0">
                  <a:prstClr val="black">
                    <a:alpha val="32000"/>
                  </a:prstClr>
                </a:outerShdw>
                <a:reflection blurRad="6350" stA="55000" endA="300" endPos="455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3377662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>
                <a:solidFill>
                  <a:srgbClr val="FF3399"/>
                </a:solidFill>
                <a:latin typeface="Gloucester MT Extra Condensed" panose="02030808020601010101" pitchFamily="18" charset="0"/>
              </a:rPr>
              <a:t>Hogyan működik a WWW?</a:t>
            </a:r>
            <a:endParaRPr lang="hu-HU" dirty="0">
              <a:solidFill>
                <a:srgbClr val="FF3399"/>
              </a:solidFill>
              <a:latin typeface="Gloucester MT Extra Condensed" panose="02030808020601010101" pitchFamily="18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u-HU" dirty="0" smtClean="0"/>
              <a:t>Webhelyeket </a:t>
            </a:r>
            <a:r>
              <a:rPr lang="hu-HU" dirty="0" smtClean="0">
                <a:solidFill>
                  <a:schemeClr val="accent4">
                    <a:lumMod val="75000"/>
                  </a:schemeClr>
                </a:solidFill>
                <a:latin typeface="Agency FB" panose="020B0503020202020204" pitchFamily="34" charset="0"/>
              </a:rPr>
              <a:t>internetcímek</a:t>
            </a:r>
            <a:r>
              <a:rPr lang="hu-HU" dirty="0" smtClean="0"/>
              <a:t> azonosítják </a:t>
            </a:r>
          </a:p>
          <a:p>
            <a:pPr lvl="1"/>
            <a:r>
              <a:rPr lang="hu-HU" dirty="0" err="1" smtClean="0"/>
              <a:t>Pl</a:t>
            </a:r>
            <a:r>
              <a:rPr lang="hu-HU" dirty="0" smtClean="0"/>
              <a:t>: </a:t>
            </a:r>
            <a:r>
              <a:rPr lang="hu-HU" dirty="0" smtClean="0">
                <a:hlinkClick r:id="rId2"/>
              </a:rPr>
              <a:t>www.youtube.com</a:t>
            </a:r>
            <a:endParaRPr lang="hu-HU" dirty="0" smtClean="0"/>
          </a:p>
          <a:p>
            <a:r>
              <a:rPr lang="hu-HU" dirty="0"/>
              <a:t>A</a:t>
            </a:r>
            <a:r>
              <a:rPr lang="hu-HU" dirty="0" smtClean="0"/>
              <a:t> webhelyeket mappába szokták </a:t>
            </a:r>
            <a:r>
              <a:rPr lang="hu-HU" dirty="0" smtClean="0"/>
              <a:t>rendezni, ezt </a:t>
            </a:r>
            <a:r>
              <a:rPr lang="hu-HU" dirty="0" smtClean="0"/>
              <a:t>egy </a:t>
            </a:r>
            <a:r>
              <a:rPr lang="hu-HU" dirty="0" smtClean="0"/>
              <a:t>ún. </a:t>
            </a:r>
            <a:r>
              <a:rPr lang="hu-HU" sz="2200" dirty="0" smtClean="0">
                <a:solidFill>
                  <a:srgbClr val="0070C0"/>
                </a:solidFill>
                <a:latin typeface="Algerian" panose="04020705040A02060702" pitchFamily="82" charset="0"/>
              </a:rPr>
              <a:t>webszerver</a:t>
            </a:r>
            <a:r>
              <a:rPr lang="hu-HU" dirty="0" smtClean="0"/>
              <a:t> program </a:t>
            </a:r>
            <a:r>
              <a:rPr lang="hu-HU" dirty="0" smtClean="0"/>
              <a:t>végzi, </a:t>
            </a:r>
            <a:r>
              <a:rPr lang="hu-HU" dirty="0" smtClean="0"/>
              <a:t>hogy könnyebben megtaláljuk a keresett weboldalt</a:t>
            </a:r>
          </a:p>
          <a:p>
            <a:r>
              <a:rPr lang="hu-HU" dirty="0" smtClean="0"/>
              <a:t>A </a:t>
            </a:r>
            <a:r>
              <a:rPr lang="hu-HU" dirty="0" smtClean="0"/>
              <a:t>webhely </a:t>
            </a:r>
            <a:r>
              <a:rPr lang="hu-HU" dirty="0" smtClean="0"/>
              <a:t>tartalma </a:t>
            </a:r>
            <a:r>
              <a:rPr lang="hu-HU" dirty="0" smtClean="0"/>
              <a:t>a </a:t>
            </a:r>
            <a:r>
              <a:rPr lang="hu-HU" dirty="0" smtClean="0"/>
              <a:t>weboldalakon jelenik </a:t>
            </a:r>
            <a:r>
              <a:rPr lang="hu-HU" dirty="0" smtClean="0"/>
              <a:t>meg, </a:t>
            </a:r>
            <a:r>
              <a:rPr lang="hu-HU" dirty="0" smtClean="0"/>
              <a:t>ahol elolvashatjuk őket</a:t>
            </a:r>
          </a:p>
          <a:p>
            <a:r>
              <a:rPr lang="hu-HU" dirty="0" smtClean="0"/>
              <a:t>Egyik weblapról a másikra át tudunk térni vagy weblap egy másik részére </a:t>
            </a:r>
            <a:r>
              <a:rPr lang="hu-HU" dirty="0" smtClean="0">
                <a:solidFill>
                  <a:srgbClr val="C214A1"/>
                </a:solidFill>
                <a:latin typeface="Baskerville Old Face" panose="02020602080505020303" pitchFamily="18" charset="0"/>
              </a:rPr>
              <a:t>hivatkozások</a:t>
            </a:r>
            <a:r>
              <a:rPr lang="hu-HU" dirty="0" smtClean="0"/>
              <a:t>kal</a:t>
            </a:r>
          </a:p>
          <a:p>
            <a:r>
              <a:rPr lang="hu-HU" dirty="0" smtClean="0"/>
              <a:t>Posztolhatunk, </a:t>
            </a:r>
            <a:r>
              <a:rPr lang="hu-HU" dirty="0" err="1" smtClean="0"/>
              <a:t>kom</a:t>
            </a:r>
            <a:r>
              <a:rPr lang="hu-HU" dirty="0" err="1"/>
              <a:t>m</a:t>
            </a:r>
            <a:r>
              <a:rPr lang="hu-HU" dirty="0" err="1" smtClean="0"/>
              <a:t>entelhetjük</a:t>
            </a:r>
            <a:r>
              <a:rPr lang="hu-HU" dirty="0" smtClean="0"/>
              <a:t>, személyre szabhatjuk a megjelenítési tartalmat.</a:t>
            </a:r>
          </a:p>
        </p:txBody>
      </p:sp>
      <p:grpSp>
        <p:nvGrpSpPr>
          <p:cNvPr id="8" name="Csoportba foglalás 7"/>
          <p:cNvGrpSpPr/>
          <p:nvPr/>
        </p:nvGrpSpPr>
        <p:grpSpPr>
          <a:xfrm>
            <a:off x="6422015" y="814388"/>
            <a:ext cx="1952625" cy="1752600"/>
            <a:chOff x="0" y="0"/>
            <a:chExt cx="1952625" cy="1752600"/>
          </a:xfrm>
        </p:grpSpPr>
        <p:sp>
          <p:nvSpPr>
            <p:cNvPr id="9" name="Ellipszis 8"/>
            <p:cNvSpPr/>
            <p:nvPr/>
          </p:nvSpPr>
          <p:spPr>
            <a:xfrm>
              <a:off x="0" y="0"/>
              <a:ext cx="1952625" cy="1752600"/>
            </a:xfrm>
            <a:prstGeom prst="ellipse">
              <a:avLst/>
            </a:prstGeom>
            <a:gradFill flip="none" rotWithShape="1">
              <a:gsLst>
                <a:gs pos="0">
                  <a:srgbClr val="FF0000"/>
                </a:gs>
                <a:gs pos="74000">
                  <a:srgbClr val="FFC000"/>
                </a:gs>
                <a:gs pos="83000">
                  <a:srgbClr val="FFFF00"/>
                </a:gs>
                <a:gs pos="100000">
                  <a:schemeClr val="bg1"/>
                </a:gs>
              </a:gsLst>
              <a:path path="circle">
                <a:fillToRect t="100000" r="100000"/>
              </a:path>
              <a:tileRect l="-100000" b="-100000"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hu-HU"/>
            </a:p>
          </p:txBody>
        </p:sp>
        <p:grpSp>
          <p:nvGrpSpPr>
            <p:cNvPr id="10" name="Csoportba foglalás 9"/>
            <p:cNvGrpSpPr/>
            <p:nvPr/>
          </p:nvGrpSpPr>
          <p:grpSpPr>
            <a:xfrm>
              <a:off x="352425" y="476250"/>
              <a:ext cx="1238250" cy="762000"/>
              <a:chOff x="-238491" y="-311706"/>
              <a:chExt cx="1476375" cy="1133475"/>
            </a:xfrm>
          </p:grpSpPr>
          <p:sp>
            <p:nvSpPr>
              <p:cNvPr id="11" name="Lekerekített téglalap 10"/>
              <p:cNvSpPr/>
              <p:nvPr/>
            </p:nvSpPr>
            <p:spPr>
              <a:xfrm>
                <a:off x="-238491" y="-311706"/>
                <a:ext cx="1476375" cy="1133475"/>
              </a:xfrm>
              <a:prstGeom prst="roundRect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hu-HU" sz="2000" dirty="0" err="1" smtClean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You</a:t>
                </a:r>
                <a:r>
                  <a:rPr lang="hu-HU" sz="2000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hu-HU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hu-HU" sz="2800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hu-HU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2" name="Lekerekített téglalap 11"/>
              <p:cNvSpPr/>
              <p:nvPr/>
            </p:nvSpPr>
            <p:spPr>
              <a:xfrm>
                <a:off x="48821" y="164771"/>
                <a:ext cx="901752" cy="501145"/>
              </a:xfrm>
              <a:prstGeom prst="round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hu-HU" sz="1600" b="1" dirty="0" err="1">
                    <a:solidFill>
                      <a:srgbClr val="000000"/>
                    </a:solidFill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Tube</a:t>
                </a:r>
                <a:endParaRPr lang="hu-HU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20" name="Csoportba foglalás 19"/>
          <p:cNvGrpSpPr/>
          <p:nvPr/>
        </p:nvGrpSpPr>
        <p:grpSpPr>
          <a:xfrm>
            <a:off x="8991982" y="1004029"/>
            <a:ext cx="2021784" cy="1769773"/>
            <a:chOff x="0" y="0"/>
            <a:chExt cx="2305050" cy="2105025"/>
          </a:xfrm>
        </p:grpSpPr>
        <p:sp>
          <p:nvSpPr>
            <p:cNvPr id="21" name="Ellipszis 20"/>
            <p:cNvSpPr/>
            <p:nvPr/>
          </p:nvSpPr>
          <p:spPr>
            <a:xfrm>
              <a:off x="0" y="0"/>
              <a:ext cx="2305050" cy="2105025"/>
            </a:xfrm>
            <a:prstGeom prst="ellipse">
              <a:avLst/>
            </a:prstGeom>
            <a:gradFill>
              <a:gsLst>
                <a:gs pos="0">
                  <a:srgbClr val="00B050"/>
                </a:gs>
                <a:gs pos="74000">
                  <a:srgbClr val="3DEC34"/>
                </a:gs>
                <a:gs pos="83000">
                  <a:srgbClr val="66FF66"/>
                </a:gs>
                <a:gs pos="100000">
                  <a:schemeClr val="bg1"/>
                </a:gs>
              </a:gsLst>
              <a:path path="circle">
                <a:fillToRect t="100000" r="100000"/>
              </a:path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hu-HU"/>
            </a:p>
          </p:txBody>
        </p:sp>
        <p:grpSp>
          <p:nvGrpSpPr>
            <p:cNvPr id="22" name="Csoportba foglalás 21"/>
            <p:cNvGrpSpPr/>
            <p:nvPr/>
          </p:nvGrpSpPr>
          <p:grpSpPr>
            <a:xfrm>
              <a:off x="514350" y="571500"/>
              <a:ext cx="1238250" cy="885825"/>
              <a:chOff x="-14251" y="0"/>
              <a:chExt cx="1852576" cy="1238250"/>
            </a:xfrm>
            <a:noFill/>
          </p:grpSpPr>
          <p:sp>
            <p:nvSpPr>
              <p:cNvPr id="23" name="Téglalap 22"/>
              <p:cNvSpPr/>
              <p:nvPr/>
            </p:nvSpPr>
            <p:spPr>
              <a:xfrm>
                <a:off x="-14251" y="5080"/>
                <a:ext cx="1828801" cy="1228725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hu-HU"/>
              </a:p>
            </p:txBody>
          </p:sp>
          <p:cxnSp>
            <p:nvCxnSpPr>
              <p:cNvPr id="24" name="Egyenes összekötő 23"/>
              <p:cNvCxnSpPr/>
              <p:nvPr/>
            </p:nvCxnSpPr>
            <p:spPr>
              <a:xfrm>
                <a:off x="19050" y="5080"/>
                <a:ext cx="895350" cy="581025"/>
              </a:xfrm>
              <a:prstGeom prst="line">
                <a:avLst/>
              </a:prstGeom>
              <a:grpFill/>
              <a:ln w="28575">
                <a:solidFill>
                  <a:schemeClr val="tx1"/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5" name="Egyenes összekötő 24"/>
              <p:cNvCxnSpPr/>
              <p:nvPr/>
            </p:nvCxnSpPr>
            <p:spPr>
              <a:xfrm rot="16200000">
                <a:off x="1047750" y="-147320"/>
                <a:ext cx="600075" cy="894715"/>
              </a:xfrm>
              <a:prstGeom prst="line">
                <a:avLst/>
              </a:prstGeom>
              <a:grpFill/>
              <a:ln w="28575">
                <a:solidFill>
                  <a:schemeClr val="tx1"/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6" name="Egyenes összekötő 25"/>
              <p:cNvCxnSpPr/>
              <p:nvPr/>
            </p:nvCxnSpPr>
            <p:spPr>
              <a:xfrm>
                <a:off x="1076325" y="471805"/>
                <a:ext cx="762000" cy="766445"/>
              </a:xfrm>
              <a:prstGeom prst="line">
                <a:avLst/>
              </a:prstGeom>
              <a:grpFill/>
              <a:ln w="28575">
                <a:solidFill>
                  <a:schemeClr val="tx1"/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7" name="Egyenes összekötő 26"/>
              <p:cNvCxnSpPr/>
              <p:nvPr/>
            </p:nvCxnSpPr>
            <p:spPr>
              <a:xfrm flipH="1">
                <a:off x="28575" y="481330"/>
                <a:ext cx="723900" cy="742950"/>
              </a:xfrm>
              <a:prstGeom prst="line">
                <a:avLst/>
              </a:prstGeom>
              <a:grpFill/>
              <a:ln w="28575">
                <a:solidFill>
                  <a:schemeClr val="tx1"/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3" name="Csoportba foglalás 12"/>
          <p:cNvGrpSpPr/>
          <p:nvPr/>
        </p:nvGrpSpPr>
        <p:grpSpPr>
          <a:xfrm>
            <a:off x="7886175" y="-22544"/>
            <a:ext cx="1681780" cy="1798925"/>
            <a:chOff x="0" y="0"/>
            <a:chExt cx="1981200" cy="2447925"/>
          </a:xfrm>
        </p:grpSpPr>
        <p:sp>
          <p:nvSpPr>
            <p:cNvPr id="14" name="Ellipszis 13"/>
            <p:cNvSpPr/>
            <p:nvPr/>
          </p:nvSpPr>
          <p:spPr>
            <a:xfrm>
              <a:off x="0" y="0"/>
              <a:ext cx="1981200" cy="2447925"/>
            </a:xfrm>
            <a:prstGeom prst="ellipse">
              <a:avLst/>
            </a:prstGeom>
            <a:gradFill>
              <a:gsLst>
                <a:gs pos="0">
                  <a:srgbClr val="002060"/>
                </a:gs>
                <a:gs pos="74000">
                  <a:srgbClr val="0070C0"/>
                </a:gs>
                <a:gs pos="83000">
                  <a:srgbClr val="00B0F0"/>
                </a:gs>
                <a:gs pos="100000">
                  <a:schemeClr val="bg1"/>
                </a:gs>
              </a:gsLst>
              <a:path path="circle">
                <a:fillToRect t="100000" r="100000"/>
              </a:path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hu-HU"/>
            </a:p>
          </p:txBody>
        </p:sp>
        <p:grpSp>
          <p:nvGrpSpPr>
            <p:cNvPr id="15" name="Csoportba foglalás 14"/>
            <p:cNvGrpSpPr/>
            <p:nvPr/>
          </p:nvGrpSpPr>
          <p:grpSpPr>
            <a:xfrm>
              <a:off x="419100" y="485775"/>
              <a:ext cx="1057275" cy="1428751"/>
              <a:chOff x="0" y="0"/>
              <a:chExt cx="1724025" cy="2019300"/>
            </a:xfrm>
            <a:solidFill>
              <a:schemeClr val="tx1"/>
            </a:solidFill>
          </p:grpSpPr>
          <p:sp>
            <p:nvSpPr>
              <p:cNvPr id="16" name="Téglalap 15"/>
              <p:cNvSpPr/>
              <p:nvPr/>
            </p:nvSpPr>
            <p:spPr>
              <a:xfrm>
                <a:off x="9525" y="1000125"/>
                <a:ext cx="866775" cy="857250"/>
              </a:xfrm>
              <a:prstGeom prst="rect">
                <a:avLst/>
              </a:prstGeom>
              <a:grpFill/>
              <a:ln>
                <a:solidFill>
                  <a:schemeClr val="tx1"/>
                </a:solidFill>
              </a:ln>
              <a:scene3d>
                <a:camera prst="orthographicFront">
                  <a:rot lat="900000" lon="2400000" rev="0"/>
                </a:camera>
                <a:lightRig rig="threePt" dir="t"/>
              </a:scene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hu-HU"/>
              </a:p>
            </p:txBody>
          </p:sp>
          <p:sp>
            <p:nvSpPr>
              <p:cNvPr id="17" name="Téglalap 16"/>
              <p:cNvSpPr/>
              <p:nvPr/>
            </p:nvSpPr>
            <p:spPr>
              <a:xfrm>
                <a:off x="828675" y="1162050"/>
                <a:ext cx="866775" cy="857250"/>
              </a:xfrm>
              <a:prstGeom prst="rect">
                <a:avLst/>
              </a:prstGeom>
              <a:grpFill/>
              <a:ln>
                <a:solidFill>
                  <a:schemeClr val="tx1"/>
                </a:solidFill>
              </a:ln>
              <a:scene3d>
                <a:camera prst="orthographicFront">
                  <a:rot lat="900000" lon="2400000" rev="0"/>
                </a:camera>
                <a:lightRig rig="threePt" dir="t"/>
              </a:scene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hu-HU"/>
              </a:p>
            </p:txBody>
          </p:sp>
          <p:sp>
            <p:nvSpPr>
              <p:cNvPr id="18" name="Téglalap 17"/>
              <p:cNvSpPr/>
              <p:nvPr/>
            </p:nvSpPr>
            <p:spPr>
              <a:xfrm>
                <a:off x="857250" y="142875"/>
                <a:ext cx="866775" cy="857250"/>
              </a:xfrm>
              <a:prstGeom prst="rect">
                <a:avLst/>
              </a:prstGeom>
              <a:grpFill/>
              <a:ln>
                <a:solidFill>
                  <a:schemeClr val="tx1"/>
                </a:solidFill>
              </a:ln>
              <a:scene3d>
                <a:camera prst="orthographicFront">
                  <a:rot lat="900000" lon="2400000" rev="0"/>
                </a:camera>
                <a:lightRig rig="threePt" dir="t"/>
              </a:scene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hu-HU"/>
              </a:p>
            </p:txBody>
          </p:sp>
          <p:sp>
            <p:nvSpPr>
              <p:cNvPr id="19" name="Téglalap 18"/>
              <p:cNvSpPr/>
              <p:nvPr/>
            </p:nvSpPr>
            <p:spPr>
              <a:xfrm>
                <a:off x="0" y="0"/>
                <a:ext cx="866775" cy="857250"/>
              </a:xfrm>
              <a:prstGeom prst="rect">
                <a:avLst/>
              </a:prstGeom>
              <a:grpFill/>
              <a:ln>
                <a:solidFill>
                  <a:schemeClr val="tx1"/>
                </a:solidFill>
              </a:ln>
              <a:scene3d>
                <a:camera prst="orthographicFront">
                  <a:rot lat="900000" lon="2400000" rev="0"/>
                </a:camera>
                <a:lightRig rig="threePt" dir="t"/>
              </a:scene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hu-HU"/>
              </a:p>
            </p:txBody>
          </p:sp>
        </p:grpSp>
      </p:grpSp>
      <p:grpSp>
        <p:nvGrpSpPr>
          <p:cNvPr id="28" name="Csoportba foglalás 27"/>
          <p:cNvGrpSpPr/>
          <p:nvPr/>
        </p:nvGrpSpPr>
        <p:grpSpPr>
          <a:xfrm>
            <a:off x="10488206" y="66373"/>
            <a:ext cx="1504950" cy="1790700"/>
            <a:chOff x="0" y="0"/>
            <a:chExt cx="1504950" cy="1790700"/>
          </a:xfrm>
        </p:grpSpPr>
        <p:sp>
          <p:nvSpPr>
            <p:cNvPr id="29" name="Ellipszis 28"/>
            <p:cNvSpPr/>
            <p:nvPr/>
          </p:nvSpPr>
          <p:spPr>
            <a:xfrm>
              <a:off x="0" y="0"/>
              <a:ext cx="1504950" cy="1790700"/>
            </a:xfrm>
            <a:prstGeom prst="ellipse">
              <a:avLst/>
            </a:prstGeom>
            <a:gradFill>
              <a:gsLst>
                <a:gs pos="0">
                  <a:schemeClr val="accent2">
                    <a:lumMod val="50000"/>
                  </a:schemeClr>
                </a:gs>
                <a:gs pos="74000">
                  <a:schemeClr val="accent2">
                    <a:lumMod val="75000"/>
                  </a:schemeClr>
                </a:gs>
                <a:gs pos="83000">
                  <a:schemeClr val="accent2">
                    <a:lumMod val="60000"/>
                    <a:lumOff val="40000"/>
                  </a:schemeClr>
                </a:gs>
                <a:gs pos="100000">
                  <a:schemeClr val="bg1"/>
                </a:gs>
              </a:gsLst>
              <a:path path="circle">
                <a:fillToRect t="100000" r="100000"/>
              </a:path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hu-HU"/>
            </a:p>
          </p:txBody>
        </p:sp>
        <p:grpSp>
          <p:nvGrpSpPr>
            <p:cNvPr id="30" name="Csoportba foglalás 29"/>
            <p:cNvGrpSpPr/>
            <p:nvPr/>
          </p:nvGrpSpPr>
          <p:grpSpPr>
            <a:xfrm>
              <a:off x="504825" y="419100"/>
              <a:ext cx="485775" cy="923925"/>
              <a:chOff x="0" y="0"/>
              <a:chExt cx="885825" cy="1533525"/>
            </a:xfrm>
          </p:grpSpPr>
          <p:sp>
            <p:nvSpPr>
              <p:cNvPr id="31" name="Lekerekített téglalap 30"/>
              <p:cNvSpPr/>
              <p:nvPr/>
            </p:nvSpPr>
            <p:spPr>
              <a:xfrm>
                <a:off x="0" y="0"/>
                <a:ext cx="885825" cy="1533525"/>
              </a:xfrm>
              <a:prstGeom prst="roundRect">
                <a:avLst/>
              </a:prstGeom>
              <a:solidFill>
                <a:schemeClr val="tx1"/>
              </a:solidFill>
              <a:ln w="571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hu-HU"/>
              </a:p>
            </p:txBody>
          </p:sp>
          <p:sp>
            <p:nvSpPr>
              <p:cNvPr id="32" name="Lekerekített téglalap 31"/>
              <p:cNvSpPr/>
              <p:nvPr/>
            </p:nvSpPr>
            <p:spPr>
              <a:xfrm>
                <a:off x="114300" y="76200"/>
                <a:ext cx="647700" cy="1095375"/>
              </a:xfrm>
              <a:prstGeom prst="roundRect">
                <a:avLst/>
              </a:prstGeom>
              <a:solidFill>
                <a:schemeClr val="bg1"/>
              </a:solidFill>
              <a:ln w="571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hu-HU"/>
              </a:p>
            </p:txBody>
          </p:sp>
          <p:sp>
            <p:nvSpPr>
              <p:cNvPr id="33" name="Ellipszis 32"/>
              <p:cNvSpPr/>
              <p:nvPr/>
            </p:nvSpPr>
            <p:spPr>
              <a:xfrm>
                <a:off x="266700" y="1200150"/>
                <a:ext cx="295275" cy="285750"/>
              </a:xfrm>
              <a:prstGeom prst="ellipse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hu-HU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9365736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8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8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hu-HU" dirty="0" smtClean="0">
                <a:solidFill>
                  <a:srgbClr val="FF6600"/>
                </a:solidFill>
                <a:latin typeface="Gloucester MT Extra Condensed" panose="02030808020601010101" pitchFamily="18" charset="0"/>
              </a:rPr>
              <a:t>Hallani lehet mostanság olyanról hogy </a:t>
            </a:r>
            <a:r>
              <a:rPr lang="hu-HU" dirty="0" smtClean="0">
                <a:solidFill>
                  <a:srgbClr val="FF6600"/>
                </a:solidFill>
                <a:latin typeface="Gloucester MT Extra Condensed" panose="02030808020601010101" pitchFamily="18" charset="0"/>
              </a:rPr>
              <a:t>„</a:t>
            </a:r>
            <a:r>
              <a:rPr lang="hu-HU" dirty="0" err="1" smtClean="0">
                <a:solidFill>
                  <a:srgbClr val="FF6600"/>
                </a:solidFill>
                <a:latin typeface="Gloucester MT Extra Condensed" panose="02030808020601010101" pitchFamily="18" charset="0"/>
              </a:rPr>
              <a:t>webkett</a:t>
            </a:r>
            <a:r>
              <a:rPr lang="hu-HU" sz="3600" b="1" dirty="0" err="1" smtClean="0">
                <a:solidFill>
                  <a:srgbClr val="FF6600"/>
                </a:solidFill>
                <a:latin typeface="Bodoni MT Poster Compressed" panose="02070706080601050204" pitchFamily="18" charset="0"/>
              </a:rPr>
              <a:t>ő</a:t>
            </a:r>
            <a:r>
              <a:rPr lang="hu-HU" dirty="0" smtClean="0">
                <a:solidFill>
                  <a:srgbClr val="FF6600"/>
                </a:solidFill>
                <a:latin typeface="Gloucester MT Extra Condensed" panose="02030808020601010101" pitchFamily="18" charset="0"/>
              </a:rPr>
              <a:t> szolgáltatás”, </a:t>
            </a:r>
            <a:br>
              <a:rPr lang="hu-HU" dirty="0" smtClean="0">
                <a:solidFill>
                  <a:srgbClr val="FF6600"/>
                </a:solidFill>
                <a:latin typeface="Gloucester MT Extra Condensed" panose="02030808020601010101" pitchFamily="18" charset="0"/>
              </a:rPr>
            </a:br>
            <a:r>
              <a:rPr lang="hu-HU" dirty="0" smtClean="0">
                <a:solidFill>
                  <a:srgbClr val="FF6600"/>
                </a:solidFill>
                <a:latin typeface="Gloucester MT Extra Condensed" panose="02030808020601010101" pitchFamily="18" charset="0"/>
              </a:rPr>
              <a:t>de </a:t>
            </a:r>
            <a:r>
              <a:rPr lang="hu-HU" dirty="0" smtClean="0">
                <a:solidFill>
                  <a:srgbClr val="FF6600"/>
                </a:solidFill>
                <a:latin typeface="Gloucester MT Extra Condensed" panose="02030808020601010101" pitchFamily="18" charset="0"/>
              </a:rPr>
              <a:t>ha van </a:t>
            </a:r>
            <a:r>
              <a:rPr lang="hu-HU" dirty="0" smtClean="0">
                <a:solidFill>
                  <a:srgbClr val="FF6600"/>
                </a:solidFill>
                <a:latin typeface="Gloucester MT Extra Condensed" panose="02030808020601010101" pitchFamily="18" charset="0"/>
              </a:rPr>
              <a:t>„</a:t>
            </a:r>
            <a:r>
              <a:rPr lang="hu-HU" dirty="0" err="1" smtClean="0">
                <a:solidFill>
                  <a:srgbClr val="FF6600"/>
                </a:solidFill>
                <a:latin typeface="Gloucester MT Extra Condensed" panose="02030808020601010101" pitchFamily="18" charset="0"/>
              </a:rPr>
              <a:t>webkett</a:t>
            </a:r>
            <a:r>
              <a:rPr lang="hu-HU" sz="4000" b="1" dirty="0" err="1" smtClean="0">
                <a:solidFill>
                  <a:srgbClr val="FF6600"/>
                </a:solidFill>
                <a:latin typeface="Bodoni MT Poster Compressed" panose="02070706080601050204" pitchFamily="18" charset="0"/>
              </a:rPr>
              <a:t>ő</a:t>
            </a:r>
            <a:r>
              <a:rPr lang="hu-HU" sz="4000" b="1" dirty="0" smtClean="0">
                <a:solidFill>
                  <a:srgbClr val="FF6600"/>
                </a:solidFill>
                <a:latin typeface="Bodoni MT Poster Compressed" panose="02070706080601050204" pitchFamily="18" charset="0"/>
              </a:rPr>
              <a:t>”,</a:t>
            </a:r>
            <a:r>
              <a:rPr lang="hu-HU" dirty="0" smtClean="0">
                <a:solidFill>
                  <a:srgbClr val="FF6600"/>
                </a:solidFill>
                <a:latin typeface="Gloucester MT Extra Condensed" panose="02030808020601010101" pitchFamily="18" charset="0"/>
              </a:rPr>
              <a:t> </a:t>
            </a:r>
            <a:r>
              <a:rPr lang="hu-HU" dirty="0" smtClean="0">
                <a:solidFill>
                  <a:srgbClr val="FF6600"/>
                </a:solidFill>
                <a:latin typeface="Gloucester MT Extra Condensed" panose="02030808020601010101" pitchFamily="18" charset="0"/>
              </a:rPr>
              <a:t>akkor </a:t>
            </a:r>
            <a:r>
              <a:rPr lang="hu-HU" dirty="0" smtClean="0">
                <a:solidFill>
                  <a:srgbClr val="FF6600"/>
                </a:solidFill>
                <a:latin typeface="Gloucester MT Extra Condensed" panose="02030808020601010101" pitchFamily="18" charset="0"/>
              </a:rPr>
              <a:t>van „</a:t>
            </a:r>
            <a:r>
              <a:rPr lang="hu-HU" dirty="0" err="1" smtClean="0">
                <a:solidFill>
                  <a:srgbClr val="FF6600"/>
                </a:solidFill>
                <a:latin typeface="Gloucester MT Extra Condensed" panose="02030808020601010101" pitchFamily="18" charset="0"/>
              </a:rPr>
              <a:t>webegy</a:t>
            </a:r>
            <a:r>
              <a:rPr lang="hu-HU" dirty="0" smtClean="0">
                <a:solidFill>
                  <a:srgbClr val="FF6600"/>
                </a:solidFill>
                <a:latin typeface="Gloucester MT Extra Condensed" panose="02030808020601010101" pitchFamily="18" charset="0"/>
              </a:rPr>
              <a:t>” </a:t>
            </a:r>
            <a:r>
              <a:rPr lang="hu-HU" dirty="0" smtClean="0">
                <a:solidFill>
                  <a:srgbClr val="FF6600"/>
                </a:solidFill>
                <a:latin typeface="Gloucester MT Extra Condensed" panose="02030808020601010101" pitchFamily="18" charset="0"/>
              </a:rPr>
              <a:t>is?</a:t>
            </a:r>
            <a:br>
              <a:rPr lang="hu-HU" dirty="0" smtClean="0">
                <a:solidFill>
                  <a:srgbClr val="FF6600"/>
                </a:solidFill>
                <a:latin typeface="Gloucester MT Extra Condensed" panose="02030808020601010101" pitchFamily="18" charset="0"/>
              </a:rPr>
            </a:br>
            <a:r>
              <a:rPr lang="hu-HU" dirty="0" smtClean="0">
                <a:solidFill>
                  <a:srgbClr val="FF6600"/>
                </a:solidFill>
                <a:latin typeface="Gloucester MT Extra Condensed" panose="02030808020601010101" pitchFamily="18" charset="0"/>
              </a:rPr>
              <a:t>És mi az a </a:t>
            </a:r>
            <a:r>
              <a:rPr lang="hu-HU" dirty="0" smtClean="0">
                <a:solidFill>
                  <a:srgbClr val="FF6600"/>
                </a:solidFill>
                <a:latin typeface="Gloucester MT Extra Condensed" panose="02030808020601010101" pitchFamily="18" charset="0"/>
              </a:rPr>
              <a:t>„</a:t>
            </a:r>
            <a:r>
              <a:rPr lang="hu-HU" dirty="0" err="1" smtClean="0">
                <a:solidFill>
                  <a:srgbClr val="FF6600"/>
                </a:solidFill>
                <a:latin typeface="Gloucester MT Extra Condensed" panose="02030808020601010101" pitchFamily="18" charset="0"/>
              </a:rPr>
              <a:t>webkett</a:t>
            </a:r>
            <a:r>
              <a:rPr lang="hu-HU" sz="3600" b="1" dirty="0" err="1" smtClean="0">
                <a:solidFill>
                  <a:srgbClr val="FF6600"/>
                </a:solidFill>
                <a:latin typeface="Bodoni MT Poster Compressed" panose="02070706080601050204" pitchFamily="18" charset="0"/>
              </a:rPr>
              <a:t>ő</a:t>
            </a:r>
            <a:r>
              <a:rPr lang="hu-HU" b="1" dirty="0" smtClean="0">
                <a:solidFill>
                  <a:srgbClr val="FF6600"/>
                </a:solidFill>
                <a:latin typeface="Bodoni MT Poster Compressed" panose="02070706080601050204" pitchFamily="18" charset="0"/>
              </a:rPr>
              <a:t>”</a:t>
            </a:r>
            <a:r>
              <a:rPr lang="hu-HU" dirty="0" smtClean="0">
                <a:solidFill>
                  <a:srgbClr val="FF6600"/>
                </a:solidFill>
                <a:latin typeface="Gloucester MT Extra Condensed" panose="02030808020601010101" pitchFamily="18" charset="0"/>
              </a:rPr>
              <a:t>?</a:t>
            </a:r>
            <a:endParaRPr lang="hu-HU" dirty="0">
              <a:solidFill>
                <a:srgbClr val="FF6600"/>
              </a:solidFill>
              <a:latin typeface="Gloucester MT Extra Condensed" panose="02030808020601010101" pitchFamily="18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38200" y="2139134"/>
            <a:ext cx="10515600" cy="4351338"/>
          </a:xfrm>
        </p:spPr>
        <p:txBody>
          <a:bodyPr numCol="2"/>
          <a:lstStyle/>
          <a:p>
            <a:r>
              <a:rPr lang="hu-HU" dirty="0" smtClean="0"/>
              <a:t>Web </a:t>
            </a:r>
            <a:r>
              <a:rPr lang="hu-HU" dirty="0" smtClean="0"/>
              <a:t>2.0, </a:t>
            </a:r>
            <a:r>
              <a:rPr lang="hu-HU" dirty="0" smtClean="0"/>
              <a:t>másnéven </a:t>
            </a:r>
            <a:r>
              <a:rPr lang="hu-HU" dirty="0">
                <a:solidFill>
                  <a:srgbClr val="00B050"/>
                </a:solidFill>
                <a:latin typeface="Matura MT Script Capitals" panose="03020802060602070202" pitchFamily="66" charset="0"/>
              </a:rPr>
              <a:t>webkett</a:t>
            </a:r>
            <a:r>
              <a:rPr lang="hu-HU" sz="2000" b="1" dirty="0">
                <a:solidFill>
                  <a:srgbClr val="00B050"/>
                </a:solidFill>
                <a:latin typeface="Modern No. 20" panose="02070704070505020303" pitchFamily="18" charset="0"/>
              </a:rPr>
              <a:t>ő</a:t>
            </a:r>
            <a:r>
              <a:rPr lang="hu-HU" dirty="0" smtClean="0"/>
              <a:t> azt </a:t>
            </a:r>
            <a:r>
              <a:rPr lang="hu-HU" dirty="0" smtClean="0"/>
              <a:t>jelenti, </a:t>
            </a:r>
            <a:r>
              <a:rPr lang="hu-HU" dirty="0" smtClean="0"/>
              <a:t>hogy a </a:t>
            </a:r>
            <a:r>
              <a:rPr lang="hu-HU" dirty="0" smtClean="0"/>
              <a:t>felhasználók </a:t>
            </a:r>
            <a:r>
              <a:rPr lang="hu-HU" dirty="0" smtClean="0"/>
              <a:t>tartalmakat </a:t>
            </a:r>
            <a:r>
              <a:rPr lang="hu-HU" dirty="0" smtClean="0">
                <a:solidFill>
                  <a:schemeClr val="accent1">
                    <a:lumMod val="50000"/>
                  </a:schemeClr>
                </a:solidFill>
                <a:latin typeface="Baskerville Old Face" panose="02020602080505020303" pitchFamily="18" charset="0"/>
              </a:rPr>
              <a:t>hozhatnak létre </a:t>
            </a:r>
            <a:r>
              <a:rPr lang="hu-HU" dirty="0" smtClean="0"/>
              <a:t>közösen és </a:t>
            </a:r>
            <a:r>
              <a:rPr lang="hu-HU" dirty="0" smtClean="0">
                <a:solidFill>
                  <a:srgbClr val="FFC000"/>
                </a:solidFill>
                <a:latin typeface="Bauhaus 93" panose="04030905020B02020C02" pitchFamily="82" charset="0"/>
              </a:rPr>
              <a:t>megoszt</a:t>
            </a:r>
            <a:r>
              <a:rPr lang="hu-HU" dirty="0" smtClean="0"/>
              <a:t>hatják </a:t>
            </a:r>
            <a:r>
              <a:rPr lang="hu-HU" dirty="0" smtClean="0"/>
              <a:t>egymással.</a:t>
            </a:r>
            <a:endParaRPr lang="hu-HU" dirty="0" smtClean="0"/>
          </a:p>
          <a:p>
            <a:r>
              <a:rPr lang="hu-HU" dirty="0" smtClean="0"/>
              <a:t>Gondolhatnánk arra, hogy akkor előtte volt egy </a:t>
            </a:r>
            <a:r>
              <a:rPr lang="hu-HU" dirty="0" smtClean="0">
                <a:solidFill>
                  <a:srgbClr val="7030A0"/>
                </a:solidFill>
                <a:latin typeface="Bernard MT Condensed" panose="02050806060905020404" pitchFamily="18" charset="0"/>
              </a:rPr>
              <a:t>web 1.0 </a:t>
            </a:r>
            <a:r>
              <a:rPr lang="hu-HU" dirty="0" smtClean="0"/>
              <a:t>és hogy ezt </a:t>
            </a:r>
            <a:r>
              <a:rPr lang="hu-HU" dirty="0" smtClean="0"/>
              <a:t>fejlesztették, </a:t>
            </a:r>
            <a:r>
              <a:rPr lang="hu-HU" dirty="0" smtClean="0"/>
              <a:t>de igazából ez a web 1.0 nem </a:t>
            </a:r>
            <a:r>
              <a:rPr lang="hu-HU" dirty="0" smtClean="0"/>
              <a:t>más, </a:t>
            </a:r>
            <a:r>
              <a:rPr lang="hu-HU" dirty="0" smtClean="0"/>
              <a:t>mint a </a:t>
            </a:r>
            <a:r>
              <a:rPr lang="hu-HU" dirty="0" smtClean="0">
                <a:solidFill>
                  <a:srgbClr val="7030A0"/>
                </a:solidFill>
              </a:rPr>
              <a:t>World Wide </a:t>
            </a:r>
            <a:r>
              <a:rPr lang="hu-HU" dirty="0" smtClean="0">
                <a:solidFill>
                  <a:srgbClr val="7030A0"/>
                </a:solidFill>
              </a:rPr>
              <a:t>Web.</a:t>
            </a:r>
            <a:endParaRPr lang="hu-HU" dirty="0" smtClean="0">
              <a:solidFill>
                <a:srgbClr val="7030A0"/>
              </a:solidFill>
            </a:endParaRPr>
          </a:p>
          <a:p>
            <a:r>
              <a:rPr lang="hu-HU" dirty="0"/>
              <a:t>blogok, közösségi könyvjelzők, </a:t>
            </a:r>
            <a:r>
              <a:rPr lang="hu-HU" dirty="0" err="1"/>
              <a:t>taggelés</a:t>
            </a:r>
            <a:r>
              <a:rPr lang="hu-HU" dirty="0"/>
              <a:t>, közösségi hálózat, térkép-, felhő- és </a:t>
            </a:r>
            <a:r>
              <a:rPr lang="hu-HU" dirty="0" err="1" smtClean="0"/>
              <a:t>wiki-szolgáltatások</a:t>
            </a:r>
            <a:r>
              <a:rPr lang="hu-HU" dirty="0" smtClean="0"/>
              <a:t>; ide </a:t>
            </a:r>
            <a:r>
              <a:rPr lang="hu-HU" dirty="0"/>
              <a:t>tartozik az internetes </a:t>
            </a:r>
            <a:r>
              <a:rPr lang="hu-HU" dirty="0" smtClean="0"/>
              <a:t>hírszolgáltatókra való  </a:t>
            </a:r>
            <a:r>
              <a:rPr lang="hu-HU" dirty="0"/>
              <a:t>belépés biztosítása is, amellyel egy </a:t>
            </a:r>
            <a:r>
              <a:rPr lang="hu-HU" dirty="0" smtClean="0"/>
              <a:t>sok </a:t>
            </a:r>
            <a:r>
              <a:rPr lang="hu-HU" dirty="0"/>
              <a:t>szolgáltatás </a:t>
            </a:r>
            <a:r>
              <a:rPr lang="hu-HU" dirty="0" smtClean="0"/>
              <a:t>is elérhető, </a:t>
            </a:r>
            <a:r>
              <a:rPr lang="hu-HU" dirty="0"/>
              <a:t>mint például </a:t>
            </a:r>
            <a:r>
              <a:rPr lang="hu-HU" dirty="0" smtClean="0"/>
              <a:t>ha egyes oldalakról szeretnénk értesítést </a:t>
            </a:r>
            <a:r>
              <a:rPr lang="hu-HU" dirty="0" smtClean="0"/>
              <a:t>kapni, </a:t>
            </a:r>
            <a:r>
              <a:rPr lang="hu-HU" dirty="0" smtClean="0"/>
              <a:t>ha feltöltenek valamit.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6406233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u-HU" dirty="0" smtClean="0">
                <a:solidFill>
                  <a:srgbClr val="92D050"/>
                </a:solidFill>
                <a:latin typeface="Cooper Black" panose="0208090404030B020404" pitchFamily="18" charset="0"/>
              </a:rPr>
              <a:t>Védett weboldalak</a:t>
            </a:r>
            <a:endParaRPr lang="hu-HU" dirty="0">
              <a:solidFill>
                <a:srgbClr val="92D050"/>
              </a:solidFill>
              <a:latin typeface="Cooper Black" panose="0208090404030B020404" pitchFamily="18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Nagyon sok helyen tudunk online </a:t>
            </a:r>
            <a:r>
              <a:rPr lang="hu-HU" sz="3200" dirty="0" smtClean="0">
                <a:solidFill>
                  <a:srgbClr val="CC3300"/>
                </a:solidFill>
                <a:latin typeface="Gloucester MT Extra Condensed" panose="02030808020601010101" pitchFamily="18" charset="0"/>
              </a:rPr>
              <a:t>vásárolni,</a:t>
            </a:r>
            <a:r>
              <a:rPr lang="hu-HU" dirty="0" smtClean="0"/>
              <a:t> bankszámlánkat </a:t>
            </a:r>
            <a:r>
              <a:rPr lang="hu-HU" dirty="0" smtClean="0">
                <a:solidFill>
                  <a:srgbClr val="FF6600"/>
                </a:solidFill>
                <a:latin typeface="Gloucester MT Extra Condensed" panose="02030808020601010101" pitchFamily="18" charset="0"/>
              </a:rPr>
              <a:t>befizetni</a:t>
            </a:r>
          </a:p>
          <a:p>
            <a:r>
              <a:rPr lang="hu-HU" dirty="0" smtClean="0"/>
              <a:t>Ezeken az oldalakon </a:t>
            </a:r>
            <a:r>
              <a:rPr lang="hu-HU" sz="3600" dirty="0" smtClean="0">
                <a:solidFill>
                  <a:srgbClr val="00B0F0"/>
                </a:solidFill>
                <a:latin typeface="Bodoni MT Condensed" panose="02070606080606020203" pitchFamily="18" charset="0"/>
              </a:rPr>
              <a:t>meg kell adnunk </a:t>
            </a:r>
            <a:r>
              <a:rPr lang="hu-HU" dirty="0" smtClean="0"/>
              <a:t>bankszámlaszámunk, </a:t>
            </a:r>
            <a:r>
              <a:rPr lang="hu-HU" dirty="0" smtClean="0"/>
              <a:t>nevünk, telefonszámunk…</a:t>
            </a:r>
            <a:endParaRPr lang="hu-HU" dirty="0" smtClean="0"/>
          </a:p>
          <a:p>
            <a:r>
              <a:rPr lang="hu-HU" dirty="0" smtClean="0"/>
              <a:t>Amikor ilyen oldalra </a:t>
            </a:r>
            <a:r>
              <a:rPr lang="hu-HU" dirty="0" smtClean="0"/>
              <a:t>látogatunk, </a:t>
            </a:r>
            <a:r>
              <a:rPr lang="hu-HU" dirty="0" smtClean="0"/>
              <a:t>a böngésző </a:t>
            </a:r>
            <a:r>
              <a:rPr lang="hu-HU" dirty="0" smtClean="0">
                <a:solidFill>
                  <a:srgbClr val="FF3399"/>
                </a:solidFill>
                <a:latin typeface="Bauhaus 93" panose="04030905020B02020C02" pitchFamily="82" charset="0"/>
              </a:rPr>
              <a:t>jelzi</a:t>
            </a:r>
            <a:r>
              <a:rPr lang="hu-HU" dirty="0" smtClean="0"/>
              <a:t> nekünk </a:t>
            </a:r>
            <a:br>
              <a:rPr lang="hu-HU" dirty="0" smtClean="0"/>
            </a:br>
            <a:r>
              <a:rPr lang="hu-HU" dirty="0" err="1" smtClean="0"/>
              <a:t>pl</a:t>
            </a:r>
            <a:r>
              <a:rPr lang="hu-HU" dirty="0" smtClean="0"/>
              <a:t>: Internet Explorerben egy sárga lakat jelzi</a:t>
            </a:r>
          </a:p>
          <a:p>
            <a:r>
              <a:rPr lang="hu-HU" dirty="0" smtClean="0"/>
              <a:t>Ez a funkció </a:t>
            </a:r>
            <a:r>
              <a:rPr lang="hu-HU" dirty="0" smtClean="0">
                <a:latin typeface="Baskerville Old Face" panose="02020602080505020303" pitchFamily="18" charset="0"/>
              </a:rPr>
              <a:t>kikapcsolható </a:t>
            </a:r>
            <a:endParaRPr lang="hu-HU" dirty="0">
              <a:latin typeface="Baskerville Old Face" panose="02020602080505020303" pitchFamily="18" charset="0"/>
            </a:endParaRPr>
          </a:p>
        </p:txBody>
      </p:sp>
      <p:grpSp>
        <p:nvGrpSpPr>
          <p:cNvPr id="4" name="Csoportba foglalás 3"/>
          <p:cNvGrpSpPr/>
          <p:nvPr/>
        </p:nvGrpSpPr>
        <p:grpSpPr>
          <a:xfrm>
            <a:off x="1195821" y="61913"/>
            <a:ext cx="1238250" cy="1628775"/>
            <a:chOff x="0" y="0"/>
            <a:chExt cx="1238250" cy="1628775"/>
          </a:xfrm>
        </p:grpSpPr>
        <p:sp>
          <p:nvSpPr>
            <p:cNvPr id="5" name="Lekerekített téglalap 4"/>
            <p:cNvSpPr/>
            <p:nvPr/>
          </p:nvSpPr>
          <p:spPr>
            <a:xfrm>
              <a:off x="0" y="590550"/>
              <a:ext cx="1238250" cy="1038225"/>
            </a:xfrm>
            <a:prstGeom prst="roundRect">
              <a:avLst/>
            </a:prstGeom>
            <a:solidFill>
              <a:schemeClr val="accent4">
                <a:lumMod val="75000"/>
              </a:schemeClr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hu-HU"/>
            </a:p>
          </p:txBody>
        </p:sp>
        <p:sp>
          <p:nvSpPr>
            <p:cNvPr id="6" name="Szalagív 5"/>
            <p:cNvSpPr/>
            <p:nvPr/>
          </p:nvSpPr>
          <p:spPr>
            <a:xfrm>
              <a:off x="257175" y="0"/>
              <a:ext cx="714375" cy="1190625"/>
            </a:xfrm>
            <a:prstGeom prst="blockArc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hu-HU"/>
            </a:p>
          </p:txBody>
        </p:sp>
        <p:sp>
          <p:nvSpPr>
            <p:cNvPr id="7" name="Ellipszis 6"/>
            <p:cNvSpPr/>
            <p:nvPr/>
          </p:nvSpPr>
          <p:spPr>
            <a:xfrm>
              <a:off x="419100" y="1085850"/>
              <a:ext cx="352425" cy="29527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hu-HU"/>
            </a:p>
          </p:txBody>
        </p:sp>
        <p:sp>
          <p:nvSpPr>
            <p:cNvPr id="8" name="Téglalap 7"/>
            <p:cNvSpPr/>
            <p:nvPr/>
          </p:nvSpPr>
          <p:spPr>
            <a:xfrm>
              <a:off x="504825" y="809625"/>
              <a:ext cx="171450" cy="35242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hu-HU"/>
            </a:p>
          </p:txBody>
        </p:sp>
      </p:grpSp>
    </p:spTree>
    <p:extLst>
      <p:ext uri="{BB962C8B-B14F-4D97-AF65-F5344CB8AC3E}">
        <p14:creationId xmlns:p14="http://schemas.microsoft.com/office/powerpoint/2010/main" val="1806864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8200" y="347662"/>
            <a:ext cx="10515600" cy="1325563"/>
          </a:xfrm>
        </p:spPr>
        <p:txBody>
          <a:bodyPr/>
          <a:lstStyle/>
          <a:p>
            <a:r>
              <a:rPr lang="hu-HU" dirty="0" smtClean="0">
                <a:solidFill>
                  <a:srgbClr val="FFC000"/>
                </a:solidFill>
                <a:latin typeface="Cooper Black" panose="0208090404030B020404" pitchFamily="18" charset="0"/>
              </a:rPr>
              <a:t>Weboldalak mentése</a:t>
            </a:r>
            <a:endParaRPr lang="hu-HU" dirty="0">
              <a:solidFill>
                <a:srgbClr val="FFC000"/>
              </a:solidFill>
              <a:latin typeface="Cooper Black" panose="0208090404030B020404" pitchFamily="18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El tudunk </a:t>
            </a:r>
            <a:r>
              <a:rPr lang="hu-HU" dirty="0" smtClean="0"/>
              <a:t>menteni </a:t>
            </a:r>
            <a:r>
              <a:rPr lang="hu-HU" dirty="0" smtClean="0"/>
              <a:t>egész </a:t>
            </a:r>
            <a:r>
              <a:rPr lang="hu-HU" dirty="0" smtClean="0"/>
              <a:t>weboldalakat vagy akár csak egy </a:t>
            </a:r>
            <a:r>
              <a:rPr lang="hu-HU" dirty="0" smtClean="0"/>
              <a:t>részét (videót</a:t>
            </a:r>
            <a:r>
              <a:rPr lang="hu-HU" dirty="0" smtClean="0"/>
              <a:t>, </a:t>
            </a:r>
            <a:r>
              <a:rPr lang="hu-HU" dirty="0"/>
              <a:t>k</a:t>
            </a:r>
            <a:r>
              <a:rPr lang="hu-HU" dirty="0" smtClean="0"/>
              <a:t>épet, </a:t>
            </a:r>
            <a:r>
              <a:rPr lang="hu-HU" dirty="0" smtClean="0"/>
              <a:t>szöveget, stb.)</a:t>
            </a:r>
            <a:endParaRPr lang="hu-HU" dirty="0" smtClean="0"/>
          </a:p>
          <a:p>
            <a:r>
              <a:rPr lang="hu-HU" dirty="0" smtClean="0"/>
              <a:t>Nagyon </a:t>
            </a:r>
            <a:r>
              <a:rPr lang="hu-HU" dirty="0" smtClean="0">
                <a:solidFill>
                  <a:srgbClr val="FF0000"/>
                </a:solidFill>
                <a:latin typeface="Gloucester MT Extra Condensed" panose="02030808020601010101" pitchFamily="18" charset="0"/>
              </a:rPr>
              <a:t>egyszerű</a:t>
            </a:r>
            <a:r>
              <a:rPr lang="hu-HU" dirty="0" smtClean="0"/>
              <a:t>en </a:t>
            </a:r>
            <a:r>
              <a:rPr lang="hu-HU" dirty="0" smtClean="0"/>
              <a:t>le lehet menteni</a:t>
            </a:r>
            <a:endParaRPr lang="hu-HU" dirty="0" smtClean="0"/>
          </a:p>
          <a:p>
            <a:pPr marL="914400" lvl="1" indent="-457200">
              <a:buClr>
                <a:schemeClr val="accent1">
                  <a:lumMod val="50000"/>
                </a:schemeClr>
              </a:buClr>
              <a:buFont typeface="+mj-lt"/>
              <a:buAutoNum type="arabicPeriod"/>
            </a:pPr>
            <a:r>
              <a:rPr lang="hu-HU" dirty="0" smtClean="0"/>
              <a:t>Jobb </a:t>
            </a:r>
            <a:r>
              <a:rPr lang="hu-HU" dirty="0" smtClean="0"/>
              <a:t>gombbal kattintunk az objektumra (pl. képre, weboldalra, videóra)</a:t>
            </a:r>
            <a:endParaRPr lang="hu-HU" dirty="0" smtClean="0"/>
          </a:p>
          <a:p>
            <a:pPr marL="914400" lvl="1" indent="-457200">
              <a:buClr>
                <a:schemeClr val="accent1">
                  <a:lumMod val="50000"/>
                </a:schemeClr>
              </a:buClr>
              <a:buFont typeface="+mj-lt"/>
              <a:buAutoNum type="arabicPeriod"/>
            </a:pPr>
            <a:r>
              <a:rPr lang="hu-HU" dirty="0" smtClean="0"/>
              <a:t>Mentés másként</a:t>
            </a:r>
            <a:r>
              <a:rPr lang="hu-HU" dirty="0" smtClean="0"/>
              <a:t>… parancsot kiválasztjuk.</a:t>
            </a:r>
            <a:endParaRPr lang="hu-HU" dirty="0" smtClean="0"/>
          </a:p>
          <a:p>
            <a:pPr marL="914400" lvl="1" indent="-457200">
              <a:buClr>
                <a:schemeClr val="accent1">
                  <a:lumMod val="50000"/>
                </a:schemeClr>
              </a:buClr>
              <a:buFont typeface="+mj-lt"/>
              <a:buAutoNum type="arabicPeriod"/>
            </a:pPr>
            <a:r>
              <a:rPr lang="hu-HU" dirty="0" smtClean="0"/>
              <a:t>Megadjuk, hova </a:t>
            </a:r>
            <a:r>
              <a:rPr lang="hu-HU" dirty="0" smtClean="0"/>
              <a:t>szeretnénk </a:t>
            </a:r>
            <a:r>
              <a:rPr lang="hu-HU" dirty="0" smtClean="0"/>
              <a:t>menteni.</a:t>
            </a:r>
            <a:endParaRPr lang="hu-HU" dirty="0" smtClean="0"/>
          </a:p>
          <a:p>
            <a:pPr marL="914400" lvl="1" indent="-457200">
              <a:buFont typeface="+mj-lt"/>
              <a:buAutoNum type="arabicPeriod"/>
            </a:pP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9786773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9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9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9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>
                <a:solidFill>
                  <a:srgbClr val="7030A0"/>
                </a:solidFill>
                <a:latin typeface="Bernard MT Condensed" panose="02050806060905020404" pitchFamily="18" charset="0"/>
              </a:rPr>
              <a:t>Hogyan tudunk cseverészni?</a:t>
            </a:r>
            <a:endParaRPr lang="hu-HU" dirty="0">
              <a:solidFill>
                <a:srgbClr val="7030A0"/>
              </a:solidFill>
              <a:latin typeface="Bernard MT Condensed" panose="02050806060905020404" pitchFamily="18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u-HU" dirty="0" smtClean="0"/>
              <a:t>Most már rengeteg </a:t>
            </a:r>
            <a:r>
              <a:rPr lang="hu-HU" dirty="0" smtClean="0"/>
              <a:t>lehetőségünk </a:t>
            </a:r>
            <a:r>
              <a:rPr lang="hu-HU" dirty="0" smtClean="0"/>
              <a:t>van </a:t>
            </a:r>
            <a:r>
              <a:rPr lang="hu-HU" dirty="0" smtClean="0">
                <a:solidFill>
                  <a:srgbClr val="FF3399"/>
                </a:solidFill>
                <a:latin typeface="Matura MT Script Capitals" panose="03020802060602070202" pitchFamily="66" charset="0"/>
              </a:rPr>
              <a:t>e-mail</a:t>
            </a:r>
            <a:r>
              <a:rPr lang="hu-HU" dirty="0"/>
              <a:t> </a:t>
            </a:r>
            <a:r>
              <a:rPr lang="hu-HU" dirty="0" smtClean="0"/>
              <a:t>(elektronikus</a:t>
            </a:r>
            <a:r>
              <a:rPr lang="hu-HU" dirty="0" smtClean="0"/>
              <a:t> </a:t>
            </a:r>
            <a:br>
              <a:rPr lang="hu-HU" dirty="0" smtClean="0"/>
            </a:br>
            <a:r>
              <a:rPr lang="hu-HU" dirty="0" smtClean="0"/>
              <a:t>leveleket) írni</a:t>
            </a:r>
            <a:endParaRPr lang="hu-HU" dirty="0" smtClean="0"/>
          </a:p>
          <a:p>
            <a:r>
              <a:rPr lang="hu-HU" b="1" dirty="0" smtClean="0">
                <a:solidFill>
                  <a:srgbClr val="00B050"/>
                </a:solidFill>
                <a:latin typeface="Baskerville Old Face" panose="02020602080505020303" pitchFamily="18" charset="0"/>
              </a:rPr>
              <a:t>Másodpercek</a:t>
            </a:r>
            <a:r>
              <a:rPr lang="hu-HU" dirty="0" smtClean="0">
                <a:solidFill>
                  <a:srgbClr val="00B050"/>
                </a:solidFill>
              </a:rPr>
              <a:t> </a:t>
            </a:r>
            <a:r>
              <a:rPr lang="hu-HU" dirty="0" smtClean="0"/>
              <a:t>alatt </a:t>
            </a:r>
            <a:r>
              <a:rPr lang="hu-HU" dirty="0" smtClean="0"/>
              <a:t>tudjuk </a:t>
            </a:r>
            <a:r>
              <a:rPr lang="hu-HU" dirty="0" smtClean="0"/>
              <a:t>a világ másik felére elküldeni a levelünket</a:t>
            </a:r>
          </a:p>
          <a:p>
            <a:r>
              <a:rPr lang="hu-HU" dirty="0" smtClean="0"/>
              <a:t>Hasonló képen </a:t>
            </a:r>
            <a:r>
              <a:rPr lang="hu-HU" dirty="0" smtClean="0"/>
              <a:t>működik, </a:t>
            </a:r>
            <a:r>
              <a:rPr lang="hu-HU" dirty="0" smtClean="0"/>
              <a:t>mint a </a:t>
            </a:r>
            <a:r>
              <a:rPr lang="hu-HU" dirty="0" smtClean="0">
                <a:solidFill>
                  <a:srgbClr val="0070C0"/>
                </a:solidFill>
                <a:latin typeface="Gloucester MT Extra Condensed" panose="02030808020601010101" pitchFamily="18" charset="0"/>
              </a:rPr>
              <a:t>hagyományos </a:t>
            </a:r>
            <a:r>
              <a:rPr lang="hu-HU" dirty="0" smtClean="0">
                <a:solidFill>
                  <a:srgbClr val="0070C0"/>
                </a:solidFill>
                <a:latin typeface="Gloucester MT Extra Condensed" panose="02030808020601010101" pitchFamily="18" charset="0"/>
              </a:rPr>
              <a:t>posta</a:t>
            </a:r>
            <a:r>
              <a:rPr lang="hu-HU" dirty="0"/>
              <a:t> </a:t>
            </a:r>
            <a:r>
              <a:rPr lang="hu-HU" dirty="0" smtClean="0"/>
              <a:t>-&gt; </a:t>
            </a:r>
            <a:r>
              <a:rPr lang="hu-HU" dirty="0" smtClean="0"/>
              <a:t>Ismernünk </a:t>
            </a:r>
            <a:r>
              <a:rPr lang="hu-HU" dirty="0" smtClean="0"/>
              <a:t>kell a küldő személy e-mail címét</a:t>
            </a:r>
          </a:p>
          <a:p>
            <a:pPr marL="0" indent="0">
              <a:buNone/>
            </a:pPr>
            <a:r>
              <a:rPr lang="hu-HU" dirty="0" smtClean="0"/>
              <a:t>Az e-mail címnek </a:t>
            </a:r>
            <a:r>
              <a:rPr lang="hu-HU" dirty="0" smtClean="0">
                <a:solidFill>
                  <a:srgbClr val="FFC000"/>
                </a:solidFill>
                <a:latin typeface="Bauhaus 93" panose="04030905020B02020C02" pitchFamily="82" charset="0"/>
              </a:rPr>
              <a:t>3 része </a:t>
            </a:r>
            <a:r>
              <a:rPr lang="hu-HU" dirty="0" smtClean="0"/>
              <a:t>van :  valaki@valahol. </a:t>
            </a:r>
            <a:endParaRPr lang="hu-HU" dirty="0" smtClean="0"/>
          </a:p>
          <a:p>
            <a:r>
              <a:rPr lang="hu-HU" dirty="0" smtClean="0"/>
              <a:t>A </a:t>
            </a:r>
            <a:r>
              <a:rPr lang="hu-HU" dirty="0" smtClean="0">
                <a:solidFill>
                  <a:srgbClr val="C214A1"/>
                </a:solidFill>
                <a:latin typeface="Cooper Black" panose="0208090404030B020404" pitchFamily="18" charset="0"/>
              </a:rPr>
              <a:t>valaki</a:t>
            </a:r>
            <a:r>
              <a:rPr lang="hu-HU" dirty="0" smtClean="0"/>
              <a:t> </a:t>
            </a:r>
            <a:r>
              <a:rPr lang="hu-HU" dirty="0" smtClean="0"/>
              <a:t>a címzett felhasználói neve: pl. </a:t>
            </a:r>
            <a:r>
              <a:rPr lang="hu-HU" dirty="0" err="1" smtClean="0"/>
              <a:t>nora.csiszar</a:t>
            </a:r>
            <a:r>
              <a:rPr lang="hu-HU" dirty="0" smtClean="0"/>
              <a:t>, </a:t>
            </a:r>
            <a:r>
              <a:rPr lang="hu-HU" dirty="0" smtClean="0"/>
              <a:t/>
            </a:r>
            <a:br>
              <a:rPr lang="hu-HU" dirty="0" smtClean="0"/>
            </a:br>
            <a:r>
              <a:rPr lang="hu-HU" dirty="0" smtClean="0"/>
              <a:t>utána </a:t>
            </a:r>
            <a:r>
              <a:rPr lang="hu-HU" dirty="0" smtClean="0"/>
              <a:t>a </a:t>
            </a:r>
            <a:r>
              <a:rPr lang="hu-HU" dirty="0" smtClean="0">
                <a:solidFill>
                  <a:srgbClr val="C214A1"/>
                </a:solidFill>
                <a:latin typeface="Cooper Black" panose="0208090404030B020404" pitchFamily="18" charset="0"/>
              </a:rPr>
              <a:t>kukac</a:t>
            </a:r>
            <a:r>
              <a:rPr lang="hu-HU" dirty="0" smtClean="0"/>
              <a:t>, ami </a:t>
            </a:r>
            <a:r>
              <a:rPr lang="hu-HU" dirty="0" smtClean="0"/>
              <a:t>egy </a:t>
            </a:r>
            <a:r>
              <a:rPr lang="hu-HU" dirty="0" smtClean="0"/>
              <a:t>kötelező elválasztó jel és a </a:t>
            </a:r>
            <a:r>
              <a:rPr lang="hu-HU" dirty="0" smtClean="0"/>
              <a:t/>
            </a:r>
            <a:br>
              <a:rPr lang="hu-HU" dirty="0" smtClean="0"/>
            </a:br>
            <a:r>
              <a:rPr lang="hu-HU" dirty="0" smtClean="0">
                <a:solidFill>
                  <a:srgbClr val="C214A1"/>
                </a:solidFill>
                <a:latin typeface="Cooper Black" panose="0208090404030B020404" pitchFamily="18" charset="0"/>
              </a:rPr>
              <a:t>valahol, </a:t>
            </a:r>
            <a:r>
              <a:rPr lang="hu-HU" dirty="0" smtClean="0"/>
              <a:t>ami </a:t>
            </a:r>
            <a:r>
              <a:rPr lang="hu-HU" dirty="0" smtClean="0"/>
              <a:t>a szolgáltatóra utal: pl. </a:t>
            </a:r>
            <a:r>
              <a:rPr lang="hu-HU" dirty="0" smtClean="0"/>
              <a:t>gmail.com, citromail.com, freemail.com</a:t>
            </a:r>
            <a:endParaRPr lang="hu-HU" dirty="0"/>
          </a:p>
        </p:txBody>
      </p:sp>
      <p:grpSp>
        <p:nvGrpSpPr>
          <p:cNvPr id="4" name="Csoportba foglalás 3"/>
          <p:cNvGrpSpPr/>
          <p:nvPr/>
        </p:nvGrpSpPr>
        <p:grpSpPr>
          <a:xfrm>
            <a:off x="9854392" y="0"/>
            <a:ext cx="2125980" cy="2326006"/>
            <a:chOff x="0" y="0"/>
            <a:chExt cx="2126456" cy="2326480"/>
          </a:xfrm>
        </p:grpSpPr>
        <p:sp>
          <p:nvSpPr>
            <p:cNvPr id="5" name="Háromszög 4"/>
            <p:cNvSpPr/>
            <p:nvPr/>
          </p:nvSpPr>
          <p:spPr>
            <a:xfrm flipH="1">
              <a:off x="9525" y="0"/>
              <a:ext cx="2116455" cy="1000125"/>
            </a:xfrm>
            <a:prstGeom prst="triangle">
              <a:avLst/>
            </a:prstGeom>
            <a:solidFill>
              <a:schemeClr val="accent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hu-HU"/>
            </a:p>
          </p:txBody>
        </p:sp>
        <p:sp>
          <p:nvSpPr>
            <p:cNvPr id="6" name="Téglalap 5"/>
            <p:cNvSpPr/>
            <p:nvPr/>
          </p:nvSpPr>
          <p:spPr>
            <a:xfrm>
              <a:off x="0" y="1009650"/>
              <a:ext cx="2124075" cy="1295400"/>
            </a:xfrm>
            <a:prstGeom prst="rect">
              <a:avLst/>
            </a:prstGeom>
            <a:solidFill>
              <a:schemeClr val="accent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hu-HU"/>
            </a:p>
          </p:txBody>
        </p:sp>
        <p:sp>
          <p:nvSpPr>
            <p:cNvPr id="7" name="Téglalap 6"/>
            <p:cNvSpPr/>
            <p:nvPr/>
          </p:nvSpPr>
          <p:spPr>
            <a:xfrm>
              <a:off x="485775" y="352425"/>
              <a:ext cx="1114425" cy="1314450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hu-HU" sz="7200" dirty="0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@</a:t>
              </a:r>
              <a:endParaRPr lang="hu-HU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Háromszög 7"/>
            <p:cNvSpPr/>
            <p:nvPr/>
          </p:nvSpPr>
          <p:spPr>
            <a:xfrm rot="5400000">
              <a:off x="-133350" y="1152525"/>
              <a:ext cx="1295399" cy="1014412"/>
            </a:xfrm>
            <a:prstGeom prst="triangle">
              <a:avLst/>
            </a:prstGeom>
            <a:solidFill>
              <a:schemeClr val="accent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hu-HU"/>
            </a:p>
          </p:txBody>
        </p:sp>
        <p:sp>
          <p:nvSpPr>
            <p:cNvPr id="9" name="Háromszög 8"/>
            <p:cNvSpPr/>
            <p:nvPr/>
          </p:nvSpPr>
          <p:spPr>
            <a:xfrm rot="16200000" flipH="1">
              <a:off x="971550" y="1171575"/>
              <a:ext cx="1295399" cy="1014412"/>
            </a:xfrm>
            <a:prstGeom prst="triangle">
              <a:avLst/>
            </a:prstGeom>
            <a:solidFill>
              <a:schemeClr val="accent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hu-HU"/>
            </a:p>
          </p:txBody>
        </p:sp>
      </p:grpSp>
    </p:spTree>
    <p:extLst>
      <p:ext uri="{BB962C8B-B14F-4D97-AF65-F5344CB8AC3E}">
        <p14:creationId xmlns:p14="http://schemas.microsoft.com/office/powerpoint/2010/main" val="1994327509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dirty="0" smtClean="0">
                <a:solidFill>
                  <a:srgbClr val="FF6600"/>
                </a:solidFill>
                <a:latin typeface="Berlin Sans FB Demi" panose="020E0802020502020306" pitchFamily="34" charset="0"/>
              </a:rPr>
              <a:t>Tűzfal</a:t>
            </a:r>
            <a:endParaRPr lang="hu-HU" b="1" dirty="0">
              <a:solidFill>
                <a:srgbClr val="FF6600"/>
              </a:solidFill>
              <a:latin typeface="Berlin Sans FB Demi" panose="020E0802020502020306" pitchFamily="34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Sokan hallottatok már tűzfalról </a:t>
            </a:r>
            <a:r>
              <a:rPr lang="hu-HU" dirty="0" smtClean="0"/>
              <a:t>pl. a filmekben</a:t>
            </a:r>
            <a:r>
              <a:rPr lang="hu-HU" dirty="0" smtClean="0"/>
              <a:t>. </a:t>
            </a:r>
            <a:r>
              <a:rPr lang="hu-HU" dirty="0" smtClean="0">
                <a:solidFill>
                  <a:srgbClr val="FFC000"/>
                </a:solidFill>
                <a:latin typeface="Matura MT Script Capitals" panose="03020802060602070202" pitchFamily="66" charset="0"/>
              </a:rPr>
              <a:t>Mire szolgálhat?</a:t>
            </a:r>
          </a:p>
          <a:p>
            <a:r>
              <a:rPr lang="hu-HU" dirty="0" smtClean="0">
                <a:solidFill>
                  <a:srgbClr val="FF0000"/>
                </a:solidFill>
              </a:rPr>
              <a:t>Megvédi</a:t>
            </a:r>
            <a:r>
              <a:rPr lang="hu-HU" dirty="0" smtClean="0"/>
              <a:t> a számítógépet a </a:t>
            </a:r>
            <a:r>
              <a:rPr lang="hu-HU" dirty="0" smtClean="0"/>
              <a:t>nem kívánt személyektől, </a:t>
            </a:r>
            <a:r>
              <a:rPr lang="hu-HU" dirty="0" smtClean="0"/>
              <a:t>hogy ne tudjanak az interneten keresztül a gépeinkben </a:t>
            </a:r>
            <a:r>
              <a:rPr lang="hu-HU" dirty="0" smtClean="0"/>
              <a:t>„turkálni”</a:t>
            </a:r>
            <a:endParaRPr lang="hu-HU" dirty="0" smtClean="0"/>
          </a:p>
          <a:p>
            <a:r>
              <a:rPr lang="hu-HU" dirty="0" smtClean="0"/>
              <a:t>A Windows </a:t>
            </a:r>
            <a:r>
              <a:rPr lang="hu-HU" dirty="0" smtClean="0"/>
              <a:t>és a Linux is tartalmaz ilyen </a:t>
            </a:r>
            <a:r>
              <a:rPr lang="hu-HU" dirty="0" smtClean="0"/>
              <a:t>tűzfalat</a:t>
            </a:r>
            <a:r>
              <a:rPr lang="hu-HU" dirty="0" smtClean="0"/>
              <a:t>: </a:t>
            </a:r>
            <a:r>
              <a:rPr lang="hu-HU" dirty="0"/>
              <a:t> </a:t>
            </a:r>
            <a:r>
              <a:rPr lang="hu-HU" sz="3200" b="1" dirty="0">
                <a:solidFill>
                  <a:srgbClr val="002060"/>
                </a:solidFill>
                <a:latin typeface="Gloucester MT Extra Condensed" panose="02030808020601010101" pitchFamily="18" charset="0"/>
              </a:rPr>
              <a:t>Sajátgép/Vezérlőpult/Biztonsági központ/Windows </a:t>
            </a:r>
            <a:r>
              <a:rPr lang="hu-HU" sz="3200" b="1" dirty="0" smtClean="0">
                <a:solidFill>
                  <a:srgbClr val="002060"/>
                </a:solidFill>
                <a:latin typeface="Gloucester MT Extra Condensed" panose="02030808020601010101" pitchFamily="18" charset="0"/>
              </a:rPr>
              <a:t>Tűzfal</a:t>
            </a:r>
          </a:p>
          <a:p>
            <a:endParaRPr lang="hu-HU" dirty="0"/>
          </a:p>
        </p:txBody>
      </p:sp>
      <p:sp>
        <p:nvSpPr>
          <p:cNvPr id="118" name="Felhő 117"/>
          <p:cNvSpPr/>
          <p:nvPr/>
        </p:nvSpPr>
        <p:spPr>
          <a:xfrm>
            <a:off x="108467" y="4279358"/>
            <a:ext cx="2955211" cy="1576387"/>
          </a:xfrm>
          <a:prstGeom prst="cloud">
            <a:avLst/>
          </a:prstGeom>
          <a:ln w="762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hu-HU" sz="18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Internet</a:t>
            </a:r>
            <a:endParaRPr lang="hu-HU" sz="1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3" name="Jobbra nyíl 122"/>
          <p:cNvSpPr/>
          <p:nvPr/>
        </p:nvSpPr>
        <p:spPr>
          <a:xfrm>
            <a:off x="2062434" y="5207352"/>
            <a:ext cx="2008910" cy="581458"/>
          </a:xfrm>
          <a:prstGeom prst="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26" name="Kanyar felfelé 125"/>
          <p:cNvSpPr/>
          <p:nvPr/>
        </p:nvSpPr>
        <p:spPr>
          <a:xfrm flipV="1">
            <a:off x="1506724" y="5613869"/>
            <a:ext cx="2285502" cy="1146952"/>
          </a:xfrm>
          <a:prstGeom prst="bentUpArrow">
            <a:avLst/>
          </a:prstGeom>
          <a:solidFill>
            <a:srgbClr val="CC33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25" name="Kanyar felfelé 124"/>
          <p:cNvSpPr/>
          <p:nvPr/>
        </p:nvSpPr>
        <p:spPr>
          <a:xfrm>
            <a:off x="2421682" y="4144025"/>
            <a:ext cx="2285502" cy="1146952"/>
          </a:xfrm>
          <a:prstGeom prst="bentUpArrow">
            <a:avLst/>
          </a:prstGeom>
          <a:solidFill>
            <a:srgbClr val="CC33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grpSp>
        <p:nvGrpSpPr>
          <p:cNvPr id="4" name="Csoportba foglalás 3"/>
          <p:cNvGrpSpPr/>
          <p:nvPr/>
        </p:nvGrpSpPr>
        <p:grpSpPr>
          <a:xfrm>
            <a:off x="3268351" y="4447693"/>
            <a:ext cx="3895725" cy="2133600"/>
            <a:chOff x="0" y="0"/>
            <a:chExt cx="3895725" cy="2133600"/>
          </a:xfrm>
        </p:grpSpPr>
        <p:grpSp>
          <p:nvGrpSpPr>
            <p:cNvPr id="5" name="Csoportba foglalás 4"/>
            <p:cNvGrpSpPr/>
            <p:nvPr/>
          </p:nvGrpSpPr>
          <p:grpSpPr>
            <a:xfrm rot="21238580">
              <a:off x="0" y="47625"/>
              <a:ext cx="3895725" cy="2028825"/>
              <a:chOff x="0" y="0"/>
              <a:chExt cx="3895725" cy="2028825"/>
            </a:xfrm>
            <a:solidFill>
              <a:srgbClr val="FF5050"/>
            </a:solidFill>
            <a:scene3d>
              <a:camera prst="orthographicFront">
                <a:rot lat="0" lon="0" rev="0"/>
              </a:camera>
              <a:lightRig rig="threePt" dir="t"/>
            </a:scene3d>
          </p:grpSpPr>
          <p:grpSp>
            <p:nvGrpSpPr>
              <p:cNvPr id="108" name="Csoportba foglalás 107"/>
              <p:cNvGrpSpPr/>
              <p:nvPr/>
            </p:nvGrpSpPr>
            <p:grpSpPr>
              <a:xfrm>
                <a:off x="0" y="952500"/>
                <a:ext cx="3819525" cy="1076325"/>
                <a:chOff x="0" y="0"/>
                <a:chExt cx="3819525" cy="1076325"/>
              </a:xfrm>
              <a:grpFill/>
            </p:grpSpPr>
            <p:sp>
              <p:nvSpPr>
                <p:cNvPr id="114" name="Kocka 113"/>
                <p:cNvSpPr/>
                <p:nvPr/>
              </p:nvSpPr>
              <p:spPr>
                <a:xfrm rot="16467569">
                  <a:off x="1704975" y="-981075"/>
                  <a:ext cx="352425" cy="3762375"/>
                </a:xfrm>
                <a:prstGeom prst="cube">
                  <a:avLst/>
                </a:prstGeom>
                <a:grpFill/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hu-HU"/>
                </a:p>
              </p:txBody>
            </p:sp>
            <p:sp>
              <p:nvSpPr>
                <p:cNvPr id="115" name="Kocka 114"/>
                <p:cNvSpPr/>
                <p:nvPr/>
              </p:nvSpPr>
              <p:spPr>
                <a:xfrm rot="16467569">
                  <a:off x="1724025" y="-1219200"/>
                  <a:ext cx="352425" cy="3762375"/>
                </a:xfrm>
                <a:prstGeom prst="cube">
                  <a:avLst/>
                </a:prstGeom>
                <a:grpFill/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hu-HU"/>
                </a:p>
              </p:txBody>
            </p:sp>
            <p:sp>
              <p:nvSpPr>
                <p:cNvPr id="116" name="Kocka 115"/>
                <p:cNvSpPr/>
                <p:nvPr/>
              </p:nvSpPr>
              <p:spPr>
                <a:xfrm rot="16467569">
                  <a:off x="1743075" y="-1466850"/>
                  <a:ext cx="352425" cy="3762375"/>
                </a:xfrm>
                <a:prstGeom prst="cube">
                  <a:avLst/>
                </a:prstGeom>
                <a:grpFill/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hu-HU"/>
                </a:p>
              </p:txBody>
            </p:sp>
            <p:sp>
              <p:nvSpPr>
                <p:cNvPr id="117" name="Kocka 116"/>
                <p:cNvSpPr/>
                <p:nvPr/>
              </p:nvSpPr>
              <p:spPr>
                <a:xfrm rot="16467569">
                  <a:off x="1762125" y="-1704975"/>
                  <a:ext cx="352425" cy="3762375"/>
                </a:xfrm>
                <a:prstGeom prst="cube">
                  <a:avLst/>
                </a:prstGeom>
                <a:grpFill/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hu-HU"/>
                </a:p>
              </p:txBody>
            </p:sp>
          </p:grpSp>
          <p:grpSp>
            <p:nvGrpSpPr>
              <p:cNvPr id="109" name="Csoportba foglalás 108"/>
              <p:cNvGrpSpPr/>
              <p:nvPr/>
            </p:nvGrpSpPr>
            <p:grpSpPr>
              <a:xfrm>
                <a:off x="76200" y="0"/>
                <a:ext cx="3819525" cy="1076325"/>
                <a:chOff x="0" y="0"/>
                <a:chExt cx="3819525" cy="1076325"/>
              </a:xfrm>
              <a:grpFill/>
            </p:grpSpPr>
            <p:sp>
              <p:nvSpPr>
                <p:cNvPr id="110" name="Kocka 109"/>
                <p:cNvSpPr/>
                <p:nvPr/>
              </p:nvSpPr>
              <p:spPr>
                <a:xfrm rot="16467569">
                  <a:off x="1704975" y="-981075"/>
                  <a:ext cx="352425" cy="3762375"/>
                </a:xfrm>
                <a:prstGeom prst="cube">
                  <a:avLst/>
                </a:prstGeom>
                <a:grpFill/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hu-HU"/>
                </a:p>
              </p:txBody>
            </p:sp>
            <p:sp>
              <p:nvSpPr>
                <p:cNvPr id="111" name="Kocka 110"/>
                <p:cNvSpPr/>
                <p:nvPr/>
              </p:nvSpPr>
              <p:spPr>
                <a:xfrm rot="16467569">
                  <a:off x="1724025" y="-1219200"/>
                  <a:ext cx="352425" cy="3762375"/>
                </a:xfrm>
                <a:prstGeom prst="cube">
                  <a:avLst/>
                </a:prstGeom>
                <a:grpFill/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hu-HU"/>
                </a:p>
              </p:txBody>
            </p:sp>
            <p:sp>
              <p:nvSpPr>
                <p:cNvPr id="112" name="Kocka 111"/>
                <p:cNvSpPr/>
                <p:nvPr/>
              </p:nvSpPr>
              <p:spPr>
                <a:xfrm rot="16467569">
                  <a:off x="1743075" y="-1466850"/>
                  <a:ext cx="352425" cy="3762375"/>
                </a:xfrm>
                <a:prstGeom prst="cube">
                  <a:avLst/>
                </a:prstGeom>
                <a:grpFill/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hu-HU"/>
                </a:p>
              </p:txBody>
            </p:sp>
            <p:sp>
              <p:nvSpPr>
                <p:cNvPr id="113" name="Kocka 112"/>
                <p:cNvSpPr/>
                <p:nvPr/>
              </p:nvSpPr>
              <p:spPr>
                <a:xfrm rot="16467569">
                  <a:off x="1762125" y="-1704975"/>
                  <a:ext cx="352425" cy="3762375"/>
                </a:xfrm>
                <a:prstGeom prst="cube">
                  <a:avLst/>
                </a:prstGeom>
                <a:grpFill/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hu-HU"/>
                </a:p>
              </p:txBody>
            </p:sp>
          </p:grpSp>
        </p:grpSp>
        <p:grpSp>
          <p:nvGrpSpPr>
            <p:cNvPr id="6" name="Csoportba foglalás 5"/>
            <p:cNvGrpSpPr/>
            <p:nvPr/>
          </p:nvGrpSpPr>
          <p:grpSpPr>
            <a:xfrm>
              <a:off x="323850" y="104775"/>
              <a:ext cx="3114675" cy="342900"/>
              <a:chOff x="0" y="0"/>
              <a:chExt cx="3114675" cy="342900"/>
            </a:xfrm>
          </p:grpSpPr>
          <p:cxnSp>
            <p:nvCxnSpPr>
              <p:cNvPr id="98" name="Egyenes összekötő 97"/>
              <p:cNvCxnSpPr/>
              <p:nvPr/>
            </p:nvCxnSpPr>
            <p:spPr>
              <a:xfrm>
                <a:off x="0" y="76200"/>
                <a:ext cx="9525" cy="257175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9" name="Egyenes összekötő 98"/>
              <p:cNvCxnSpPr/>
              <p:nvPr/>
            </p:nvCxnSpPr>
            <p:spPr>
              <a:xfrm>
                <a:off x="381000" y="85725"/>
                <a:ext cx="9525" cy="257175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0" name="Egyenes összekötő 99"/>
              <p:cNvCxnSpPr/>
              <p:nvPr/>
            </p:nvCxnSpPr>
            <p:spPr>
              <a:xfrm>
                <a:off x="733425" y="57150"/>
                <a:ext cx="19050" cy="257175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1" name="Egyenes összekötő 100"/>
              <p:cNvCxnSpPr/>
              <p:nvPr/>
            </p:nvCxnSpPr>
            <p:spPr>
              <a:xfrm>
                <a:off x="1066800" y="57150"/>
                <a:ext cx="9525" cy="247650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2" name="Egyenes összekötő 101"/>
              <p:cNvCxnSpPr/>
              <p:nvPr/>
            </p:nvCxnSpPr>
            <p:spPr>
              <a:xfrm>
                <a:off x="1457325" y="66675"/>
                <a:ext cx="0" cy="238125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3" name="Egyenes összekötő 102"/>
              <p:cNvCxnSpPr/>
              <p:nvPr/>
            </p:nvCxnSpPr>
            <p:spPr>
              <a:xfrm>
                <a:off x="1762125" y="47625"/>
                <a:ext cx="9525" cy="257175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4" name="Egyenes összekötő 103"/>
              <p:cNvCxnSpPr/>
              <p:nvPr/>
            </p:nvCxnSpPr>
            <p:spPr>
              <a:xfrm>
                <a:off x="2076450" y="19050"/>
                <a:ext cx="9525" cy="257175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5" name="Egyenes összekötő 104"/>
              <p:cNvCxnSpPr/>
              <p:nvPr/>
            </p:nvCxnSpPr>
            <p:spPr>
              <a:xfrm>
                <a:off x="2362200" y="28575"/>
                <a:ext cx="9525" cy="257175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6" name="Egyenes összekötő 105"/>
              <p:cNvCxnSpPr/>
              <p:nvPr/>
            </p:nvCxnSpPr>
            <p:spPr>
              <a:xfrm>
                <a:off x="2695575" y="9525"/>
                <a:ext cx="9525" cy="257175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7" name="Egyenes összekötő 106"/>
              <p:cNvCxnSpPr/>
              <p:nvPr/>
            </p:nvCxnSpPr>
            <p:spPr>
              <a:xfrm>
                <a:off x="3105150" y="0"/>
                <a:ext cx="9525" cy="257175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7" name="Egyenes összekötő 6"/>
            <p:cNvCxnSpPr/>
            <p:nvPr/>
          </p:nvCxnSpPr>
          <p:spPr>
            <a:xfrm>
              <a:off x="219075" y="438150"/>
              <a:ext cx="9525" cy="257175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8" name="Csoportba foglalás 7"/>
            <p:cNvGrpSpPr/>
            <p:nvPr/>
          </p:nvGrpSpPr>
          <p:grpSpPr>
            <a:xfrm>
              <a:off x="457200" y="571500"/>
              <a:ext cx="3114675" cy="342900"/>
              <a:chOff x="0" y="0"/>
              <a:chExt cx="3114675" cy="342900"/>
            </a:xfrm>
          </p:grpSpPr>
          <p:cxnSp>
            <p:nvCxnSpPr>
              <p:cNvPr id="88" name="Egyenes összekötő 87"/>
              <p:cNvCxnSpPr/>
              <p:nvPr/>
            </p:nvCxnSpPr>
            <p:spPr>
              <a:xfrm>
                <a:off x="0" y="76200"/>
                <a:ext cx="9525" cy="257175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9" name="Egyenes összekötő 88"/>
              <p:cNvCxnSpPr/>
              <p:nvPr/>
            </p:nvCxnSpPr>
            <p:spPr>
              <a:xfrm>
                <a:off x="381000" y="85725"/>
                <a:ext cx="9525" cy="257175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0" name="Egyenes összekötő 89"/>
              <p:cNvCxnSpPr/>
              <p:nvPr/>
            </p:nvCxnSpPr>
            <p:spPr>
              <a:xfrm>
                <a:off x="733425" y="57150"/>
                <a:ext cx="19050" cy="257175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1" name="Egyenes összekötő 90"/>
              <p:cNvCxnSpPr/>
              <p:nvPr/>
            </p:nvCxnSpPr>
            <p:spPr>
              <a:xfrm>
                <a:off x="1066800" y="57150"/>
                <a:ext cx="9525" cy="247650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2" name="Egyenes összekötő 91"/>
              <p:cNvCxnSpPr/>
              <p:nvPr/>
            </p:nvCxnSpPr>
            <p:spPr>
              <a:xfrm>
                <a:off x="1457325" y="66675"/>
                <a:ext cx="0" cy="238125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3" name="Egyenes összekötő 92"/>
              <p:cNvCxnSpPr/>
              <p:nvPr/>
            </p:nvCxnSpPr>
            <p:spPr>
              <a:xfrm>
                <a:off x="1762125" y="47625"/>
                <a:ext cx="9525" cy="257175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4" name="Egyenes összekötő 93"/>
              <p:cNvCxnSpPr/>
              <p:nvPr/>
            </p:nvCxnSpPr>
            <p:spPr>
              <a:xfrm>
                <a:off x="2076450" y="19050"/>
                <a:ext cx="9525" cy="257175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5" name="Egyenes összekötő 94"/>
              <p:cNvCxnSpPr/>
              <p:nvPr/>
            </p:nvCxnSpPr>
            <p:spPr>
              <a:xfrm>
                <a:off x="2362200" y="28575"/>
                <a:ext cx="9525" cy="257175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6" name="Egyenes összekötő 95"/>
              <p:cNvCxnSpPr/>
              <p:nvPr/>
            </p:nvCxnSpPr>
            <p:spPr>
              <a:xfrm>
                <a:off x="2695575" y="9525"/>
                <a:ext cx="9525" cy="257175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7" name="Egyenes összekötő 96"/>
              <p:cNvCxnSpPr/>
              <p:nvPr/>
            </p:nvCxnSpPr>
            <p:spPr>
              <a:xfrm>
                <a:off x="3105150" y="0"/>
                <a:ext cx="9525" cy="257175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" name="Csoportba foglalás 8"/>
            <p:cNvGrpSpPr/>
            <p:nvPr/>
          </p:nvGrpSpPr>
          <p:grpSpPr>
            <a:xfrm>
              <a:off x="409575" y="1057275"/>
              <a:ext cx="3114675" cy="342900"/>
              <a:chOff x="0" y="0"/>
              <a:chExt cx="3114675" cy="342900"/>
            </a:xfrm>
          </p:grpSpPr>
          <p:cxnSp>
            <p:nvCxnSpPr>
              <p:cNvPr id="78" name="Egyenes összekötő 77"/>
              <p:cNvCxnSpPr/>
              <p:nvPr/>
            </p:nvCxnSpPr>
            <p:spPr>
              <a:xfrm>
                <a:off x="0" y="76200"/>
                <a:ext cx="9525" cy="257175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9" name="Egyenes összekötő 78"/>
              <p:cNvCxnSpPr/>
              <p:nvPr/>
            </p:nvCxnSpPr>
            <p:spPr>
              <a:xfrm>
                <a:off x="381000" y="85725"/>
                <a:ext cx="9525" cy="257175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0" name="Egyenes összekötő 79"/>
              <p:cNvCxnSpPr/>
              <p:nvPr/>
            </p:nvCxnSpPr>
            <p:spPr>
              <a:xfrm>
                <a:off x="733425" y="57150"/>
                <a:ext cx="19050" cy="257175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1" name="Egyenes összekötő 80"/>
              <p:cNvCxnSpPr/>
              <p:nvPr/>
            </p:nvCxnSpPr>
            <p:spPr>
              <a:xfrm>
                <a:off x="1066800" y="57150"/>
                <a:ext cx="9525" cy="247650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2" name="Egyenes összekötő 81"/>
              <p:cNvCxnSpPr/>
              <p:nvPr/>
            </p:nvCxnSpPr>
            <p:spPr>
              <a:xfrm>
                <a:off x="1457325" y="66675"/>
                <a:ext cx="0" cy="238125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3" name="Egyenes összekötő 82"/>
              <p:cNvCxnSpPr/>
              <p:nvPr/>
            </p:nvCxnSpPr>
            <p:spPr>
              <a:xfrm>
                <a:off x="1762125" y="47625"/>
                <a:ext cx="9525" cy="257175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4" name="Egyenes összekötő 83"/>
              <p:cNvCxnSpPr/>
              <p:nvPr/>
            </p:nvCxnSpPr>
            <p:spPr>
              <a:xfrm>
                <a:off x="2076450" y="19050"/>
                <a:ext cx="9525" cy="257175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5" name="Egyenes összekötő 84"/>
              <p:cNvCxnSpPr/>
              <p:nvPr/>
            </p:nvCxnSpPr>
            <p:spPr>
              <a:xfrm>
                <a:off x="2362200" y="28575"/>
                <a:ext cx="9525" cy="257175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6" name="Egyenes összekötő 85"/>
              <p:cNvCxnSpPr/>
              <p:nvPr/>
            </p:nvCxnSpPr>
            <p:spPr>
              <a:xfrm>
                <a:off x="2695575" y="9525"/>
                <a:ext cx="9525" cy="257175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7" name="Egyenes összekötő 86"/>
              <p:cNvCxnSpPr/>
              <p:nvPr/>
            </p:nvCxnSpPr>
            <p:spPr>
              <a:xfrm>
                <a:off x="3105150" y="0"/>
                <a:ext cx="9525" cy="257175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0" name="Csoportba foglalás 9"/>
            <p:cNvGrpSpPr/>
            <p:nvPr/>
          </p:nvGrpSpPr>
          <p:grpSpPr>
            <a:xfrm>
              <a:off x="381000" y="1552575"/>
              <a:ext cx="3114675" cy="342900"/>
              <a:chOff x="0" y="0"/>
              <a:chExt cx="3114675" cy="342900"/>
            </a:xfrm>
          </p:grpSpPr>
          <p:cxnSp>
            <p:nvCxnSpPr>
              <p:cNvPr id="68" name="Egyenes összekötő 67"/>
              <p:cNvCxnSpPr/>
              <p:nvPr/>
            </p:nvCxnSpPr>
            <p:spPr>
              <a:xfrm>
                <a:off x="0" y="76200"/>
                <a:ext cx="9525" cy="257175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" name="Egyenes összekötő 68"/>
              <p:cNvCxnSpPr/>
              <p:nvPr/>
            </p:nvCxnSpPr>
            <p:spPr>
              <a:xfrm>
                <a:off x="381000" y="85725"/>
                <a:ext cx="9525" cy="257175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" name="Egyenes összekötő 69"/>
              <p:cNvCxnSpPr/>
              <p:nvPr/>
            </p:nvCxnSpPr>
            <p:spPr>
              <a:xfrm>
                <a:off x="733425" y="57150"/>
                <a:ext cx="19050" cy="257175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1" name="Egyenes összekötő 70"/>
              <p:cNvCxnSpPr/>
              <p:nvPr/>
            </p:nvCxnSpPr>
            <p:spPr>
              <a:xfrm>
                <a:off x="1066800" y="57150"/>
                <a:ext cx="9525" cy="247650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2" name="Egyenes összekötő 71"/>
              <p:cNvCxnSpPr/>
              <p:nvPr/>
            </p:nvCxnSpPr>
            <p:spPr>
              <a:xfrm>
                <a:off x="1457325" y="66675"/>
                <a:ext cx="0" cy="238125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3" name="Egyenes összekötő 72"/>
              <p:cNvCxnSpPr/>
              <p:nvPr/>
            </p:nvCxnSpPr>
            <p:spPr>
              <a:xfrm>
                <a:off x="1762125" y="47625"/>
                <a:ext cx="9525" cy="257175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4" name="Egyenes összekötő 73"/>
              <p:cNvCxnSpPr/>
              <p:nvPr/>
            </p:nvCxnSpPr>
            <p:spPr>
              <a:xfrm>
                <a:off x="2076450" y="19050"/>
                <a:ext cx="9525" cy="257175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5" name="Egyenes összekötő 74"/>
              <p:cNvCxnSpPr/>
              <p:nvPr/>
            </p:nvCxnSpPr>
            <p:spPr>
              <a:xfrm>
                <a:off x="2362200" y="28575"/>
                <a:ext cx="9525" cy="257175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6" name="Egyenes összekötő 75"/>
              <p:cNvCxnSpPr/>
              <p:nvPr/>
            </p:nvCxnSpPr>
            <p:spPr>
              <a:xfrm>
                <a:off x="2695575" y="9525"/>
                <a:ext cx="9525" cy="257175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7" name="Egyenes összekötő 76"/>
              <p:cNvCxnSpPr/>
              <p:nvPr/>
            </p:nvCxnSpPr>
            <p:spPr>
              <a:xfrm>
                <a:off x="3105150" y="0"/>
                <a:ext cx="9525" cy="257175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" name="Csoportba foglalás 10"/>
            <p:cNvGrpSpPr/>
            <p:nvPr/>
          </p:nvGrpSpPr>
          <p:grpSpPr>
            <a:xfrm>
              <a:off x="571500" y="800100"/>
              <a:ext cx="3114675" cy="342900"/>
              <a:chOff x="0" y="0"/>
              <a:chExt cx="3114675" cy="342900"/>
            </a:xfrm>
          </p:grpSpPr>
          <p:cxnSp>
            <p:nvCxnSpPr>
              <p:cNvPr id="58" name="Egyenes összekötő 57"/>
              <p:cNvCxnSpPr/>
              <p:nvPr/>
            </p:nvCxnSpPr>
            <p:spPr>
              <a:xfrm>
                <a:off x="0" y="76200"/>
                <a:ext cx="9525" cy="257175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" name="Egyenes összekötő 58"/>
              <p:cNvCxnSpPr/>
              <p:nvPr/>
            </p:nvCxnSpPr>
            <p:spPr>
              <a:xfrm>
                <a:off x="381000" y="85725"/>
                <a:ext cx="9525" cy="257175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" name="Egyenes összekötő 59"/>
              <p:cNvCxnSpPr/>
              <p:nvPr/>
            </p:nvCxnSpPr>
            <p:spPr>
              <a:xfrm>
                <a:off x="733425" y="57150"/>
                <a:ext cx="19050" cy="257175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1" name="Egyenes összekötő 60"/>
              <p:cNvCxnSpPr/>
              <p:nvPr/>
            </p:nvCxnSpPr>
            <p:spPr>
              <a:xfrm>
                <a:off x="1066800" y="57150"/>
                <a:ext cx="9525" cy="247650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2" name="Egyenes összekötő 61"/>
              <p:cNvCxnSpPr/>
              <p:nvPr/>
            </p:nvCxnSpPr>
            <p:spPr>
              <a:xfrm>
                <a:off x="1457325" y="66675"/>
                <a:ext cx="0" cy="238125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3" name="Egyenes összekötő 62"/>
              <p:cNvCxnSpPr/>
              <p:nvPr/>
            </p:nvCxnSpPr>
            <p:spPr>
              <a:xfrm>
                <a:off x="1762125" y="47625"/>
                <a:ext cx="9525" cy="257175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" name="Egyenes összekötő 63"/>
              <p:cNvCxnSpPr/>
              <p:nvPr/>
            </p:nvCxnSpPr>
            <p:spPr>
              <a:xfrm>
                <a:off x="2076450" y="19050"/>
                <a:ext cx="9525" cy="257175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5" name="Egyenes összekötő 64"/>
              <p:cNvCxnSpPr/>
              <p:nvPr/>
            </p:nvCxnSpPr>
            <p:spPr>
              <a:xfrm>
                <a:off x="2362200" y="28575"/>
                <a:ext cx="9525" cy="257175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" name="Egyenes összekötő 65"/>
              <p:cNvCxnSpPr/>
              <p:nvPr/>
            </p:nvCxnSpPr>
            <p:spPr>
              <a:xfrm>
                <a:off x="2695575" y="9525"/>
                <a:ext cx="9525" cy="257175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7" name="Egyenes összekötő 66"/>
              <p:cNvCxnSpPr/>
              <p:nvPr/>
            </p:nvCxnSpPr>
            <p:spPr>
              <a:xfrm>
                <a:off x="3105150" y="0"/>
                <a:ext cx="9525" cy="257175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2" name="Csoportba foglalás 11"/>
            <p:cNvGrpSpPr/>
            <p:nvPr/>
          </p:nvGrpSpPr>
          <p:grpSpPr>
            <a:xfrm>
              <a:off x="571500" y="1276350"/>
              <a:ext cx="3114675" cy="342900"/>
              <a:chOff x="0" y="0"/>
              <a:chExt cx="3114675" cy="342900"/>
            </a:xfrm>
          </p:grpSpPr>
          <p:cxnSp>
            <p:nvCxnSpPr>
              <p:cNvPr id="48" name="Egyenes összekötő 47"/>
              <p:cNvCxnSpPr/>
              <p:nvPr/>
            </p:nvCxnSpPr>
            <p:spPr>
              <a:xfrm>
                <a:off x="0" y="76200"/>
                <a:ext cx="9525" cy="257175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Egyenes összekötő 48"/>
              <p:cNvCxnSpPr/>
              <p:nvPr/>
            </p:nvCxnSpPr>
            <p:spPr>
              <a:xfrm>
                <a:off x="381000" y="85725"/>
                <a:ext cx="9525" cy="257175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Egyenes összekötő 49"/>
              <p:cNvCxnSpPr/>
              <p:nvPr/>
            </p:nvCxnSpPr>
            <p:spPr>
              <a:xfrm>
                <a:off x="733425" y="57150"/>
                <a:ext cx="19050" cy="257175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Egyenes összekötő 50"/>
              <p:cNvCxnSpPr/>
              <p:nvPr/>
            </p:nvCxnSpPr>
            <p:spPr>
              <a:xfrm>
                <a:off x="1066800" y="57150"/>
                <a:ext cx="9525" cy="247650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Egyenes összekötő 51"/>
              <p:cNvCxnSpPr/>
              <p:nvPr/>
            </p:nvCxnSpPr>
            <p:spPr>
              <a:xfrm>
                <a:off x="1457325" y="66675"/>
                <a:ext cx="0" cy="238125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Egyenes összekötő 52"/>
              <p:cNvCxnSpPr/>
              <p:nvPr/>
            </p:nvCxnSpPr>
            <p:spPr>
              <a:xfrm>
                <a:off x="1762125" y="47625"/>
                <a:ext cx="9525" cy="257175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Egyenes összekötő 53"/>
              <p:cNvCxnSpPr/>
              <p:nvPr/>
            </p:nvCxnSpPr>
            <p:spPr>
              <a:xfrm>
                <a:off x="2076450" y="19050"/>
                <a:ext cx="9525" cy="257175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" name="Egyenes összekötő 54"/>
              <p:cNvCxnSpPr/>
              <p:nvPr/>
            </p:nvCxnSpPr>
            <p:spPr>
              <a:xfrm>
                <a:off x="2362200" y="28575"/>
                <a:ext cx="9525" cy="257175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" name="Egyenes összekötő 55"/>
              <p:cNvCxnSpPr/>
              <p:nvPr/>
            </p:nvCxnSpPr>
            <p:spPr>
              <a:xfrm>
                <a:off x="2695575" y="9525"/>
                <a:ext cx="9525" cy="257175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" name="Egyenes összekötő 56"/>
              <p:cNvCxnSpPr/>
              <p:nvPr/>
            </p:nvCxnSpPr>
            <p:spPr>
              <a:xfrm>
                <a:off x="3105150" y="0"/>
                <a:ext cx="9525" cy="257175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3" name="Csoportba foglalás 12"/>
            <p:cNvGrpSpPr/>
            <p:nvPr/>
          </p:nvGrpSpPr>
          <p:grpSpPr>
            <a:xfrm>
              <a:off x="571500" y="1771650"/>
              <a:ext cx="3114675" cy="342900"/>
              <a:chOff x="0" y="0"/>
              <a:chExt cx="3114675" cy="342900"/>
            </a:xfrm>
          </p:grpSpPr>
          <p:cxnSp>
            <p:nvCxnSpPr>
              <p:cNvPr id="38" name="Egyenes összekötő 37"/>
              <p:cNvCxnSpPr/>
              <p:nvPr/>
            </p:nvCxnSpPr>
            <p:spPr>
              <a:xfrm>
                <a:off x="0" y="76200"/>
                <a:ext cx="9525" cy="257175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" name="Egyenes összekötő 38"/>
              <p:cNvCxnSpPr/>
              <p:nvPr/>
            </p:nvCxnSpPr>
            <p:spPr>
              <a:xfrm>
                <a:off x="381000" y="85725"/>
                <a:ext cx="9525" cy="257175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" name="Egyenes összekötő 39"/>
              <p:cNvCxnSpPr/>
              <p:nvPr/>
            </p:nvCxnSpPr>
            <p:spPr>
              <a:xfrm>
                <a:off x="733425" y="57150"/>
                <a:ext cx="19050" cy="257175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Egyenes összekötő 40"/>
              <p:cNvCxnSpPr/>
              <p:nvPr/>
            </p:nvCxnSpPr>
            <p:spPr>
              <a:xfrm>
                <a:off x="1066800" y="57150"/>
                <a:ext cx="9525" cy="247650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Egyenes összekötő 41"/>
              <p:cNvCxnSpPr/>
              <p:nvPr/>
            </p:nvCxnSpPr>
            <p:spPr>
              <a:xfrm>
                <a:off x="1457325" y="66675"/>
                <a:ext cx="0" cy="238125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Egyenes összekötő 42"/>
              <p:cNvCxnSpPr/>
              <p:nvPr/>
            </p:nvCxnSpPr>
            <p:spPr>
              <a:xfrm>
                <a:off x="1762125" y="47625"/>
                <a:ext cx="9525" cy="257175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Egyenes összekötő 43"/>
              <p:cNvCxnSpPr/>
              <p:nvPr/>
            </p:nvCxnSpPr>
            <p:spPr>
              <a:xfrm>
                <a:off x="2076450" y="19050"/>
                <a:ext cx="9525" cy="257175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Egyenes összekötő 44"/>
              <p:cNvCxnSpPr/>
              <p:nvPr/>
            </p:nvCxnSpPr>
            <p:spPr>
              <a:xfrm>
                <a:off x="2362200" y="28575"/>
                <a:ext cx="9525" cy="257175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Egyenes összekötő 45"/>
              <p:cNvCxnSpPr/>
              <p:nvPr/>
            </p:nvCxnSpPr>
            <p:spPr>
              <a:xfrm>
                <a:off x="2695575" y="9525"/>
                <a:ext cx="9525" cy="257175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Egyenes összekötő 46"/>
              <p:cNvCxnSpPr/>
              <p:nvPr/>
            </p:nvCxnSpPr>
            <p:spPr>
              <a:xfrm>
                <a:off x="3105150" y="0"/>
                <a:ext cx="9525" cy="257175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4" name="Csoportba foglalás 13"/>
            <p:cNvGrpSpPr/>
            <p:nvPr/>
          </p:nvGrpSpPr>
          <p:grpSpPr>
            <a:xfrm>
              <a:off x="514350" y="323850"/>
              <a:ext cx="3114675" cy="342900"/>
              <a:chOff x="0" y="0"/>
              <a:chExt cx="3114675" cy="342900"/>
            </a:xfrm>
          </p:grpSpPr>
          <p:cxnSp>
            <p:nvCxnSpPr>
              <p:cNvPr id="28" name="Egyenes összekötő 27"/>
              <p:cNvCxnSpPr/>
              <p:nvPr/>
            </p:nvCxnSpPr>
            <p:spPr>
              <a:xfrm>
                <a:off x="0" y="76200"/>
                <a:ext cx="9525" cy="257175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Egyenes összekötő 28"/>
              <p:cNvCxnSpPr/>
              <p:nvPr/>
            </p:nvCxnSpPr>
            <p:spPr>
              <a:xfrm>
                <a:off x="381000" y="85725"/>
                <a:ext cx="9525" cy="257175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Egyenes összekötő 29"/>
              <p:cNvCxnSpPr/>
              <p:nvPr/>
            </p:nvCxnSpPr>
            <p:spPr>
              <a:xfrm>
                <a:off x="733425" y="57150"/>
                <a:ext cx="19050" cy="257175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Egyenes összekötő 30"/>
              <p:cNvCxnSpPr/>
              <p:nvPr/>
            </p:nvCxnSpPr>
            <p:spPr>
              <a:xfrm>
                <a:off x="1066800" y="57150"/>
                <a:ext cx="9525" cy="247650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Egyenes összekötő 31"/>
              <p:cNvCxnSpPr/>
              <p:nvPr/>
            </p:nvCxnSpPr>
            <p:spPr>
              <a:xfrm>
                <a:off x="1457325" y="66675"/>
                <a:ext cx="0" cy="238125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Egyenes összekötő 32"/>
              <p:cNvCxnSpPr/>
              <p:nvPr/>
            </p:nvCxnSpPr>
            <p:spPr>
              <a:xfrm>
                <a:off x="1762125" y="47625"/>
                <a:ext cx="9525" cy="257175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Egyenes összekötő 33"/>
              <p:cNvCxnSpPr/>
              <p:nvPr/>
            </p:nvCxnSpPr>
            <p:spPr>
              <a:xfrm>
                <a:off x="2076450" y="19050"/>
                <a:ext cx="9525" cy="257175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Egyenes összekötő 34"/>
              <p:cNvCxnSpPr/>
              <p:nvPr/>
            </p:nvCxnSpPr>
            <p:spPr>
              <a:xfrm>
                <a:off x="2362200" y="28575"/>
                <a:ext cx="9525" cy="257175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Egyenes összekötő 35"/>
              <p:cNvCxnSpPr/>
              <p:nvPr/>
            </p:nvCxnSpPr>
            <p:spPr>
              <a:xfrm>
                <a:off x="2695575" y="9525"/>
                <a:ext cx="9525" cy="257175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Egyenes összekötő 36"/>
              <p:cNvCxnSpPr/>
              <p:nvPr/>
            </p:nvCxnSpPr>
            <p:spPr>
              <a:xfrm>
                <a:off x="3105150" y="0"/>
                <a:ext cx="9525" cy="257175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5" name="Egyenes összekötő 14"/>
            <p:cNvCxnSpPr/>
            <p:nvPr/>
          </p:nvCxnSpPr>
          <p:spPr>
            <a:xfrm>
              <a:off x="266700" y="876300"/>
              <a:ext cx="9525" cy="257175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Egyenes összekötő 15"/>
            <p:cNvCxnSpPr/>
            <p:nvPr/>
          </p:nvCxnSpPr>
          <p:spPr>
            <a:xfrm>
              <a:off x="247650" y="1390650"/>
              <a:ext cx="9525" cy="257175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Egyenes összekötő 16"/>
            <p:cNvCxnSpPr/>
            <p:nvPr/>
          </p:nvCxnSpPr>
          <p:spPr>
            <a:xfrm>
              <a:off x="266700" y="1876425"/>
              <a:ext cx="9525" cy="257175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Egyenes összekötő 17"/>
            <p:cNvCxnSpPr/>
            <p:nvPr/>
          </p:nvCxnSpPr>
          <p:spPr>
            <a:xfrm flipH="1" flipV="1">
              <a:off x="190500" y="95250"/>
              <a:ext cx="142875" cy="7620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Egyenes összekötő 18"/>
            <p:cNvCxnSpPr/>
            <p:nvPr/>
          </p:nvCxnSpPr>
          <p:spPr>
            <a:xfrm flipH="1" flipV="1">
              <a:off x="552450" y="85725"/>
              <a:ext cx="142875" cy="7620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Egyenes összekötő 19"/>
            <p:cNvCxnSpPr/>
            <p:nvPr/>
          </p:nvCxnSpPr>
          <p:spPr>
            <a:xfrm flipH="1" flipV="1">
              <a:off x="895350" y="66675"/>
              <a:ext cx="142875" cy="7620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Egyenes összekötő 20"/>
            <p:cNvCxnSpPr/>
            <p:nvPr/>
          </p:nvCxnSpPr>
          <p:spPr>
            <a:xfrm flipH="1" flipV="1">
              <a:off x="1238250" y="76200"/>
              <a:ext cx="142875" cy="7620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Egyenes összekötő 21"/>
            <p:cNvCxnSpPr/>
            <p:nvPr/>
          </p:nvCxnSpPr>
          <p:spPr>
            <a:xfrm flipH="1" flipV="1">
              <a:off x="1924050" y="47625"/>
              <a:ext cx="142875" cy="7620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Egyenes összekötő 22"/>
            <p:cNvCxnSpPr/>
            <p:nvPr/>
          </p:nvCxnSpPr>
          <p:spPr>
            <a:xfrm flipH="1" flipV="1">
              <a:off x="1619250" y="57150"/>
              <a:ext cx="142875" cy="7620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Egyenes összekötő 23"/>
            <p:cNvCxnSpPr/>
            <p:nvPr/>
          </p:nvCxnSpPr>
          <p:spPr>
            <a:xfrm flipH="1" flipV="1">
              <a:off x="2524125" y="28575"/>
              <a:ext cx="142875" cy="7620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Egyenes összekötő 24"/>
            <p:cNvCxnSpPr/>
            <p:nvPr/>
          </p:nvCxnSpPr>
          <p:spPr>
            <a:xfrm flipH="1" flipV="1">
              <a:off x="2857500" y="0"/>
              <a:ext cx="142875" cy="7620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Egyenes összekötő 25"/>
            <p:cNvCxnSpPr/>
            <p:nvPr/>
          </p:nvCxnSpPr>
          <p:spPr>
            <a:xfrm flipH="1" flipV="1">
              <a:off x="3286125" y="9525"/>
              <a:ext cx="142875" cy="7620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Egyenes összekötő 26"/>
            <p:cNvCxnSpPr/>
            <p:nvPr/>
          </p:nvCxnSpPr>
          <p:spPr>
            <a:xfrm flipH="1" flipV="1">
              <a:off x="2286000" y="19050"/>
              <a:ext cx="142875" cy="9525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4" name="Jobbra nyíl 123"/>
          <p:cNvSpPr/>
          <p:nvPr/>
        </p:nvSpPr>
        <p:spPr>
          <a:xfrm>
            <a:off x="4447783" y="5263877"/>
            <a:ext cx="2008910" cy="581458"/>
          </a:xfrm>
          <a:prstGeom prst="rightArrow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grpSp>
        <p:nvGrpSpPr>
          <p:cNvPr id="122" name="Csoportba foglalás 121"/>
          <p:cNvGrpSpPr/>
          <p:nvPr/>
        </p:nvGrpSpPr>
        <p:grpSpPr>
          <a:xfrm>
            <a:off x="6679880" y="5112089"/>
            <a:ext cx="1535448" cy="1587179"/>
            <a:chOff x="7981290" y="430790"/>
            <a:chExt cx="566213" cy="689486"/>
          </a:xfrm>
        </p:grpSpPr>
        <p:sp>
          <p:nvSpPr>
            <p:cNvPr id="119" name="Ellipszis 118"/>
            <p:cNvSpPr/>
            <p:nvPr/>
          </p:nvSpPr>
          <p:spPr>
            <a:xfrm>
              <a:off x="8002657" y="853378"/>
              <a:ext cx="502113" cy="266898"/>
            </a:xfrm>
            <a:prstGeom prst="ellipse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hu-HU"/>
            </a:p>
          </p:txBody>
        </p:sp>
        <p:sp>
          <p:nvSpPr>
            <p:cNvPr id="120" name="Henger 119"/>
            <p:cNvSpPr/>
            <p:nvPr/>
          </p:nvSpPr>
          <p:spPr>
            <a:xfrm>
              <a:off x="8152222" y="708809"/>
              <a:ext cx="192299" cy="289139"/>
            </a:xfrm>
            <a:prstGeom prst="can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hu-HU"/>
            </a:p>
          </p:txBody>
        </p:sp>
        <p:sp>
          <p:nvSpPr>
            <p:cNvPr id="121" name="Kocka 120"/>
            <p:cNvSpPr/>
            <p:nvPr/>
          </p:nvSpPr>
          <p:spPr>
            <a:xfrm>
              <a:off x="7981290" y="430790"/>
              <a:ext cx="566213" cy="444830"/>
            </a:xfrm>
            <a:prstGeom prst="cube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hu-HU"/>
            </a:p>
          </p:txBody>
        </p:sp>
      </p:grpSp>
    </p:spTree>
    <p:extLst>
      <p:ext uri="{BB962C8B-B14F-4D97-AF65-F5344CB8AC3E}">
        <p14:creationId xmlns:p14="http://schemas.microsoft.com/office/powerpoint/2010/main" val="29518768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118" grpId="0" animBg="1"/>
      <p:bldP spid="123" grpId="0" animBg="1"/>
      <p:bldP spid="126" grpId="0" animBg="1"/>
      <p:bldP spid="125" grpId="0" animBg="1"/>
      <p:bldP spid="124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u-HU" sz="7200" dirty="0" smtClean="0">
                <a:solidFill>
                  <a:srgbClr val="FF0000"/>
                </a:solidFill>
                <a:latin typeface="Cooper Black" panose="0208090404030B020404" pitchFamily="18" charset="0"/>
              </a:rPr>
              <a:t>Fontos!!!!</a:t>
            </a:r>
            <a:endParaRPr lang="hu-HU" sz="7200" dirty="0">
              <a:solidFill>
                <a:srgbClr val="FF0000"/>
              </a:solidFill>
              <a:latin typeface="Cooper Black" panose="0208090404030B020404" pitchFamily="18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u="sng" dirty="0" smtClean="0"/>
              <a:t>Ne használ</a:t>
            </a:r>
            <a:r>
              <a:rPr lang="hu-HU" dirty="0" smtClean="0"/>
              <a:t>j</a:t>
            </a:r>
            <a:r>
              <a:rPr lang="hu-HU" dirty="0" smtClean="0">
                <a:solidFill>
                  <a:srgbClr val="002060"/>
                </a:solidFill>
                <a:latin typeface="Agency FB" panose="020B0503020202020204" pitchFamily="34" charset="0"/>
              </a:rPr>
              <a:t> trágár </a:t>
            </a:r>
            <a:r>
              <a:rPr lang="hu-HU" dirty="0" smtClean="0"/>
              <a:t>szavakat kifejezéseket!!!!</a:t>
            </a:r>
          </a:p>
          <a:p>
            <a:r>
              <a:rPr lang="hu-HU" u="sng" dirty="0" smtClean="0"/>
              <a:t>Figyelj</a:t>
            </a:r>
            <a:r>
              <a:rPr lang="hu-HU" dirty="0" smtClean="0"/>
              <a:t> a személyes </a:t>
            </a:r>
            <a:r>
              <a:rPr lang="hu-HU" dirty="0" smtClean="0">
                <a:solidFill>
                  <a:srgbClr val="00B0F0"/>
                </a:solidFill>
                <a:latin typeface="Bodoni MT Condensed" panose="02070606080606020203" pitchFamily="18" charset="0"/>
              </a:rPr>
              <a:t>hangvételre</a:t>
            </a:r>
            <a:r>
              <a:rPr lang="hu-HU" dirty="0" smtClean="0"/>
              <a:t> (ilyenkor ne használj rövidítéseket</a:t>
            </a:r>
            <a:r>
              <a:rPr lang="hu-HU" dirty="0" smtClean="0"/>
              <a:t>).</a:t>
            </a:r>
            <a:endParaRPr lang="hu-HU" dirty="0" smtClean="0"/>
          </a:p>
          <a:p>
            <a:r>
              <a:rPr lang="hu-HU" u="sng" dirty="0" smtClean="0"/>
              <a:t>Ne használj</a:t>
            </a:r>
            <a:r>
              <a:rPr lang="hu-HU" dirty="0" smtClean="0"/>
              <a:t> csupa </a:t>
            </a:r>
            <a:r>
              <a:rPr lang="hu-HU" dirty="0" smtClean="0">
                <a:solidFill>
                  <a:srgbClr val="FF3399"/>
                </a:solidFill>
                <a:latin typeface="Baskerville Old Face" panose="02020602080505020303" pitchFamily="18" charset="0"/>
              </a:rPr>
              <a:t>nagybetűt.</a:t>
            </a:r>
            <a:endParaRPr lang="hu-HU" dirty="0" smtClean="0">
              <a:solidFill>
                <a:srgbClr val="FF3399"/>
              </a:solidFill>
              <a:latin typeface="Baskerville Old Face" panose="02020602080505020303" pitchFamily="18" charset="0"/>
            </a:endParaRPr>
          </a:p>
          <a:p>
            <a:r>
              <a:rPr lang="hu-HU" u="sng" dirty="0" smtClean="0"/>
              <a:t>Figyelj</a:t>
            </a:r>
            <a:r>
              <a:rPr lang="hu-HU" dirty="0" smtClean="0"/>
              <a:t> a </a:t>
            </a:r>
            <a:r>
              <a:rPr lang="hu-HU" dirty="0" smtClean="0">
                <a:solidFill>
                  <a:srgbClr val="FFC000"/>
                </a:solidFill>
                <a:latin typeface="Matura MT Script Capitals" panose="03020802060602070202" pitchFamily="66" charset="0"/>
              </a:rPr>
              <a:t>helyesírásra,</a:t>
            </a:r>
            <a:r>
              <a:rPr lang="hu-HU" dirty="0" smtClean="0"/>
              <a:t> sok programban már van </a:t>
            </a:r>
            <a:r>
              <a:rPr lang="hu-HU" dirty="0" smtClean="0"/>
              <a:t>helyesírás-ellenőrző…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8606528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u-HU" b="1" i="1" dirty="0" smtClean="0">
                <a:solidFill>
                  <a:srgbClr val="FF0000"/>
                </a:solidFill>
              </a:rPr>
              <a:t>Összefoglalás</a:t>
            </a:r>
            <a:endParaRPr lang="hu-HU" b="1" i="1" dirty="0">
              <a:solidFill>
                <a:srgbClr val="FF0000"/>
              </a:solidFill>
            </a:endParaRPr>
          </a:p>
        </p:txBody>
      </p:sp>
      <p:sp>
        <p:nvSpPr>
          <p:cNvPr id="5" name="Tartalom helye 4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u-HU" dirty="0" smtClean="0">
                <a:latin typeface="Arial Narrow" panose="020B0606020202030204" pitchFamily="34" charset="0"/>
              </a:rPr>
              <a:t>Mi az a böngésző?</a:t>
            </a:r>
          </a:p>
          <a:p>
            <a:r>
              <a:rPr lang="hu-HU" dirty="0" smtClean="0">
                <a:latin typeface="Arial Narrow" panose="020B0606020202030204" pitchFamily="34" charset="0"/>
              </a:rPr>
              <a:t>Mit tudunk csinálni egy böngészővel?</a:t>
            </a:r>
          </a:p>
          <a:p>
            <a:r>
              <a:rPr lang="hu-HU" dirty="0" smtClean="0">
                <a:latin typeface="Arial Narrow" panose="020B0606020202030204" pitchFamily="34" charset="0"/>
              </a:rPr>
              <a:t>Mi az a weboldal</a:t>
            </a:r>
            <a:r>
              <a:rPr lang="hu-HU" dirty="0" smtClean="0">
                <a:latin typeface="Arial Narrow" panose="020B0606020202030204" pitchFamily="34" charset="0"/>
              </a:rPr>
              <a:t>? Ki </a:t>
            </a:r>
            <a:r>
              <a:rPr lang="hu-HU" dirty="0" smtClean="0">
                <a:latin typeface="Arial Narrow" panose="020B0606020202030204" pitchFamily="34" charset="0"/>
              </a:rPr>
              <a:t>tud weboldalt </a:t>
            </a:r>
            <a:r>
              <a:rPr lang="hu-HU" dirty="0" smtClean="0">
                <a:latin typeface="Arial Narrow" panose="020B0606020202030204" pitchFamily="34" charset="0"/>
              </a:rPr>
              <a:t>készíteni?</a:t>
            </a:r>
            <a:endParaRPr lang="hu-HU" dirty="0" smtClean="0">
              <a:latin typeface="Arial Narrow" panose="020B0606020202030204" pitchFamily="34" charset="0"/>
            </a:endParaRPr>
          </a:p>
          <a:p>
            <a:r>
              <a:rPr lang="hu-HU" dirty="0" smtClean="0">
                <a:latin typeface="Arial Narrow" panose="020B0606020202030204" pitchFamily="34" charset="0"/>
              </a:rPr>
              <a:t>Megoldható, </a:t>
            </a:r>
            <a:r>
              <a:rPr lang="hu-HU" dirty="0" smtClean="0">
                <a:latin typeface="Arial Narrow" panose="020B0606020202030204" pitchFamily="34" charset="0"/>
              </a:rPr>
              <a:t>hogy </a:t>
            </a:r>
            <a:r>
              <a:rPr lang="hu-HU" dirty="0" smtClean="0">
                <a:latin typeface="Arial Narrow" panose="020B0606020202030204" pitchFamily="34" charset="0"/>
              </a:rPr>
              <a:t>egy weboldalt mindenki </a:t>
            </a:r>
            <a:r>
              <a:rPr lang="hu-HU" dirty="0" smtClean="0">
                <a:latin typeface="Arial Narrow" panose="020B0606020202030204" pitchFamily="34" charset="0"/>
              </a:rPr>
              <a:t>lásson </a:t>
            </a:r>
            <a:r>
              <a:rPr lang="hu-HU" dirty="0" smtClean="0">
                <a:latin typeface="Arial Narrow" panose="020B0606020202030204" pitchFamily="34" charset="0"/>
              </a:rPr>
              <a:t>az egész világon?</a:t>
            </a:r>
          </a:p>
          <a:p>
            <a:r>
              <a:rPr lang="hu-HU" dirty="0" smtClean="0">
                <a:latin typeface="Arial Narrow" panose="020B0606020202030204" pitchFamily="34" charset="0"/>
              </a:rPr>
              <a:t>Mit tudsz az e-mailről elmondani?</a:t>
            </a:r>
          </a:p>
          <a:p>
            <a:endParaRPr lang="hu-HU" dirty="0">
              <a:latin typeface="Arial Narrow" panose="020B0606020202030204" pitchFamily="34" charset="0"/>
            </a:endParaRPr>
          </a:p>
          <a:p>
            <a:pPr marL="0" indent="0">
              <a:buNone/>
            </a:pPr>
            <a:r>
              <a:rPr lang="hu-HU" dirty="0" smtClean="0">
                <a:latin typeface="Arial Narrow" panose="020B0606020202030204" pitchFamily="34" charset="0"/>
              </a:rPr>
              <a:t>S ha szeretnél további ismereteket is szerezni:</a:t>
            </a:r>
          </a:p>
          <a:p>
            <a:pPr lvl="1"/>
            <a:r>
              <a:rPr lang="hu-HU" dirty="0">
                <a:latin typeface="Arial Narrow" panose="020B0606020202030204" pitchFamily="34" charset="0"/>
                <a:hlinkClick r:id="rId2"/>
              </a:rPr>
              <a:t>https://</a:t>
            </a:r>
            <a:r>
              <a:rPr lang="hu-HU" dirty="0" smtClean="0">
                <a:latin typeface="Arial Narrow" panose="020B0606020202030204" pitchFamily="34" charset="0"/>
                <a:hlinkClick r:id="rId2"/>
              </a:rPr>
              <a:t>www.youtube.com/watch?v=qQ5PaQpq1vU&amp;t=30s</a:t>
            </a:r>
            <a:endParaRPr lang="hu-HU" dirty="0" smtClean="0">
              <a:latin typeface="Arial Narrow" panose="020B0606020202030204" pitchFamily="34" charset="0"/>
            </a:endParaRPr>
          </a:p>
          <a:p>
            <a:pPr lvl="1"/>
            <a:r>
              <a:rPr lang="hu-HU" dirty="0">
                <a:latin typeface="Arial Narrow" panose="020B0606020202030204" pitchFamily="34" charset="0"/>
                <a:hlinkClick r:id="rId3"/>
              </a:rPr>
              <a:t>https://</a:t>
            </a:r>
            <a:r>
              <a:rPr lang="hu-HU" dirty="0" smtClean="0">
                <a:latin typeface="Arial Narrow" panose="020B0606020202030204" pitchFamily="34" charset="0"/>
                <a:hlinkClick r:id="rId3"/>
              </a:rPr>
              <a:t>www.youtube.com/watch?v=PKpymuHeGt8</a:t>
            </a:r>
            <a:endParaRPr lang="hu-HU" dirty="0" smtClean="0">
              <a:latin typeface="Arial Narrow" panose="020B0606020202030204" pitchFamily="34" charset="0"/>
            </a:endParaRPr>
          </a:p>
          <a:p>
            <a:pPr lvl="1"/>
            <a:r>
              <a:rPr lang="hu-HU" dirty="0">
                <a:latin typeface="Arial Narrow" panose="020B0606020202030204" pitchFamily="34" charset="0"/>
                <a:hlinkClick r:id="rId4"/>
              </a:rPr>
              <a:t>https://</a:t>
            </a:r>
            <a:r>
              <a:rPr lang="hu-HU" dirty="0" smtClean="0">
                <a:latin typeface="Arial Narrow" panose="020B0606020202030204" pitchFamily="34" charset="0"/>
                <a:hlinkClick r:id="rId4"/>
              </a:rPr>
              <a:t>www.youtube.com/watch?v=z-wPslBrDvI</a:t>
            </a:r>
            <a:r>
              <a:rPr lang="hu-HU" dirty="0" smtClean="0">
                <a:latin typeface="Arial Narrow" panose="020B0606020202030204" pitchFamily="34" charset="0"/>
              </a:rPr>
              <a:t> </a:t>
            </a:r>
            <a:endParaRPr lang="hu-HU" dirty="0" smtClean="0">
              <a:latin typeface="Arial Narrow" panose="020B0606020202030204" pitchFamily="34" charset="0"/>
            </a:endParaRP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309156555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510540" y="500062"/>
            <a:ext cx="11170920" cy="1325563"/>
          </a:xfrm>
        </p:spPr>
        <p:txBody>
          <a:bodyPr/>
          <a:lstStyle/>
          <a:p>
            <a:r>
              <a:rPr lang="hu-HU" dirty="0" smtClean="0">
                <a:latin typeface="Arial Black" panose="020B0A04020102020204" pitchFamily="34" charset="0"/>
              </a:rPr>
              <a:t>Milyen </a:t>
            </a:r>
            <a:r>
              <a:rPr lang="hu-HU" dirty="0" smtClean="0">
                <a:latin typeface="Arial Black" panose="020B0A04020102020204" pitchFamily="34" charset="0"/>
              </a:rPr>
              <a:t>böngészőket használunk?</a:t>
            </a:r>
            <a:endParaRPr lang="hu-HU" dirty="0">
              <a:latin typeface="Arial Black" panose="020B0A04020102020204" pitchFamily="34" charset="0"/>
            </a:endParaRPr>
          </a:p>
        </p:txBody>
      </p:sp>
      <p:sp>
        <p:nvSpPr>
          <p:cNvPr id="4" name="Lekerekített téglalapbuborék 3"/>
          <p:cNvSpPr/>
          <p:nvPr/>
        </p:nvSpPr>
        <p:spPr>
          <a:xfrm>
            <a:off x="915491" y="1992953"/>
            <a:ext cx="2873828" cy="953589"/>
          </a:xfrm>
          <a:prstGeom prst="wedgeRoundRectCallout">
            <a:avLst/>
          </a:prstGeom>
          <a:solidFill>
            <a:schemeClr val="accent1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u-HU" sz="2800" dirty="0"/>
              <a:t>Internet Explorer</a:t>
            </a:r>
          </a:p>
        </p:txBody>
      </p:sp>
      <p:sp>
        <p:nvSpPr>
          <p:cNvPr id="5" name="Lekerekített téglalapbuborék 4"/>
          <p:cNvSpPr/>
          <p:nvPr/>
        </p:nvSpPr>
        <p:spPr>
          <a:xfrm>
            <a:off x="4245429" y="3453782"/>
            <a:ext cx="2873828" cy="953589"/>
          </a:xfrm>
          <a:prstGeom prst="wedgeRoundRectCallout">
            <a:avLst/>
          </a:prstGeom>
          <a:solidFill>
            <a:schemeClr val="accent1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u-HU" sz="2800" dirty="0" err="1" smtClean="0"/>
              <a:t>Mozilla</a:t>
            </a:r>
            <a:r>
              <a:rPr lang="hu-HU" sz="2800" dirty="0" smtClean="0"/>
              <a:t> </a:t>
            </a:r>
            <a:r>
              <a:rPr lang="hu-HU" sz="2800" dirty="0" err="1" smtClean="0"/>
              <a:t>Firefox</a:t>
            </a:r>
            <a:endParaRPr lang="hu-HU" sz="2800" dirty="0"/>
          </a:p>
        </p:txBody>
      </p:sp>
      <p:sp>
        <p:nvSpPr>
          <p:cNvPr id="6" name="Lekerekített téglalapbuborék 5"/>
          <p:cNvSpPr/>
          <p:nvPr/>
        </p:nvSpPr>
        <p:spPr>
          <a:xfrm>
            <a:off x="5554980" y="1780005"/>
            <a:ext cx="2873828" cy="953589"/>
          </a:xfrm>
          <a:prstGeom prst="wedgeRoundRectCallout">
            <a:avLst/>
          </a:prstGeom>
          <a:solidFill>
            <a:schemeClr val="accent1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u-HU" sz="2800" dirty="0"/>
              <a:t>Google </a:t>
            </a:r>
            <a:r>
              <a:rPr lang="hu-HU" sz="2800" dirty="0" err="1"/>
              <a:t>Chrome</a:t>
            </a:r>
            <a:endParaRPr lang="hu-HU" sz="2800" dirty="0"/>
          </a:p>
        </p:txBody>
      </p:sp>
      <p:sp>
        <p:nvSpPr>
          <p:cNvPr id="7" name="Lekerekített téglalapbuborék 6"/>
          <p:cNvSpPr/>
          <p:nvPr/>
        </p:nvSpPr>
        <p:spPr>
          <a:xfrm>
            <a:off x="8389621" y="5711748"/>
            <a:ext cx="2873828" cy="953589"/>
          </a:xfrm>
          <a:prstGeom prst="wedgeRoundRectCallout">
            <a:avLst/>
          </a:prstGeom>
          <a:solidFill>
            <a:schemeClr val="accent1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u-HU" sz="2800" dirty="0" smtClean="0"/>
              <a:t>Netscape </a:t>
            </a:r>
            <a:r>
              <a:rPr lang="hu-HU" sz="2800" dirty="0"/>
              <a:t>Navigator</a:t>
            </a:r>
          </a:p>
        </p:txBody>
      </p:sp>
      <p:sp>
        <p:nvSpPr>
          <p:cNvPr id="8" name="Lekerekített téglalapbuborék 7"/>
          <p:cNvSpPr/>
          <p:nvPr/>
        </p:nvSpPr>
        <p:spPr>
          <a:xfrm>
            <a:off x="8792391" y="2658135"/>
            <a:ext cx="2873828" cy="953589"/>
          </a:xfrm>
          <a:prstGeom prst="wedgeRoundRectCallout">
            <a:avLst/>
          </a:prstGeom>
          <a:solidFill>
            <a:schemeClr val="accent1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u-HU" sz="2800" dirty="0" err="1" smtClean="0"/>
              <a:t>Safari</a:t>
            </a:r>
            <a:r>
              <a:rPr lang="hu-HU" sz="2800" dirty="0" smtClean="0"/>
              <a:t> (Mac)</a:t>
            </a:r>
            <a:endParaRPr lang="hu-HU" sz="2800" dirty="0"/>
          </a:p>
        </p:txBody>
      </p:sp>
      <p:sp>
        <p:nvSpPr>
          <p:cNvPr id="9" name="Lekerekített téglalapbuborék 8"/>
          <p:cNvSpPr/>
          <p:nvPr/>
        </p:nvSpPr>
        <p:spPr>
          <a:xfrm>
            <a:off x="7355477" y="4098511"/>
            <a:ext cx="2873828" cy="953589"/>
          </a:xfrm>
          <a:prstGeom prst="wedgeRoundRectCallout">
            <a:avLst/>
          </a:prstGeom>
          <a:solidFill>
            <a:schemeClr val="accent1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u-HU" sz="2800" dirty="0" smtClean="0"/>
              <a:t>Opera</a:t>
            </a:r>
            <a:endParaRPr lang="hu-HU" sz="2800" dirty="0"/>
          </a:p>
        </p:txBody>
      </p:sp>
      <p:sp>
        <p:nvSpPr>
          <p:cNvPr id="10" name="Lekerekített téglalapbuborék 9"/>
          <p:cNvSpPr/>
          <p:nvPr/>
        </p:nvSpPr>
        <p:spPr>
          <a:xfrm>
            <a:off x="4118066" y="5528894"/>
            <a:ext cx="2873828" cy="953589"/>
          </a:xfrm>
          <a:prstGeom prst="wedgeRoundRectCallout">
            <a:avLst/>
          </a:prstGeom>
          <a:solidFill>
            <a:schemeClr val="accent1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u-HU" sz="2800" dirty="0" err="1"/>
              <a:t>Torch</a:t>
            </a:r>
            <a:r>
              <a:rPr lang="hu-HU" sz="2800" dirty="0"/>
              <a:t> Browser</a:t>
            </a:r>
          </a:p>
        </p:txBody>
      </p:sp>
      <p:sp>
        <p:nvSpPr>
          <p:cNvPr id="11" name="Lekerekített téglalapbuborék 10"/>
          <p:cNvSpPr/>
          <p:nvPr/>
        </p:nvSpPr>
        <p:spPr>
          <a:xfrm>
            <a:off x="1135381" y="4403311"/>
            <a:ext cx="2873828" cy="953589"/>
          </a:xfrm>
          <a:prstGeom prst="wedgeRoundRectCallout">
            <a:avLst/>
          </a:prstGeom>
          <a:solidFill>
            <a:schemeClr val="accent1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u-HU" sz="2800" dirty="0" err="1"/>
              <a:t>SurfOfflin</a:t>
            </a:r>
            <a:endParaRPr lang="hu-HU" sz="2800" dirty="0"/>
          </a:p>
        </p:txBody>
      </p:sp>
    </p:spTree>
    <p:extLst>
      <p:ext uri="{BB962C8B-B14F-4D97-AF65-F5344CB8AC3E}">
        <p14:creationId xmlns:p14="http://schemas.microsoft.com/office/powerpoint/2010/main" val="372425488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45000">
              <a:srgbClr val="66FFCC"/>
            </a:gs>
            <a:gs pos="75000">
              <a:srgbClr val="0070C0"/>
            </a:gs>
            <a:gs pos="100000">
              <a:srgbClr val="00206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ím 3"/>
          <p:cNvSpPr>
            <a:spLocks noGrp="1"/>
          </p:cNvSpPr>
          <p:nvPr>
            <p:ph type="title"/>
          </p:nvPr>
        </p:nvSpPr>
        <p:spPr>
          <a:xfrm>
            <a:off x="674557" y="2651125"/>
            <a:ext cx="12203243" cy="1325563"/>
          </a:xfrm>
        </p:spPr>
        <p:txBody>
          <a:bodyPr>
            <a:normAutofit fontScale="90000"/>
          </a:bodyPr>
          <a:lstStyle/>
          <a:p>
            <a:r>
              <a:rPr lang="hu-HU" sz="7200" dirty="0">
                <a:solidFill>
                  <a:srgbClr val="002060"/>
                </a:solidFill>
                <a:latin typeface="Algerian" panose="04020705040A02060702" pitchFamily="82" charset="0"/>
              </a:rPr>
              <a:t>Köszönöm a figyelmet!</a:t>
            </a:r>
            <a:r>
              <a:rPr lang="hu-HU" dirty="0">
                <a:solidFill>
                  <a:srgbClr val="002060"/>
                </a:solidFill>
                <a:latin typeface="Algerian" panose="04020705040A02060702" pitchFamily="82" charset="0"/>
              </a:rPr>
              <a:t/>
            </a:r>
            <a:br>
              <a:rPr lang="hu-HU" dirty="0">
                <a:solidFill>
                  <a:srgbClr val="002060"/>
                </a:solidFill>
                <a:latin typeface="Algerian" panose="04020705040A02060702" pitchFamily="82" charset="0"/>
              </a:rPr>
            </a:b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60210824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Források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38200" y="1332411"/>
            <a:ext cx="10515600" cy="5355772"/>
          </a:xfrm>
        </p:spPr>
        <p:txBody>
          <a:bodyPr>
            <a:normAutofit fontScale="55000" lnSpcReduction="20000"/>
          </a:bodyPr>
          <a:lstStyle/>
          <a:p>
            <a:r>
              <a:rPr lang="hu-HU" dirty="0" smtClean="0">
                <a:hlinkClick r:id="rId2"/>
              </a:rPr>
              <a:t>http://informatika.gtportal.eu/index.php?f0=intrenet_bon_01</a:t>
            </a:r>
            <a:endParaRPr lang="hu-HU" dirty="0" smtClean="0"/>
          </a:p>
          <a:p>
            <a:r>
              <a:rPr lang="hu-HU" dirty="0" smtClean="0">
                <a:hlinkClick r:id="rId3"/>
              </a:rPr>
              <a:t>http://www.matebalazs.hu/html.html</a:t>
            </a:r>
            <a:endParaRPr lang="hu-HU" dirty="0" smtClean="0"/>
          </a:p>
          <a:p>
            <a:r>
              <a:rPr lang="hu-HU" dirty="0" smtClean="0">
                <a:hlinkClick r:id="rId4"/>
              </a:rPr>
              <a:t>http://informatika.gtportal.eu/index.php?f0=intrenet_bev_01</a:t>
            </a:r>
            <a:endParaRPr lang="hu-HU" dirty="0" smtClean="0"/>
          </a:p>
          <a:p>
            <a:r>
              <a:rPr lang="hu-HU" dirty="0" smtClean="0">
                <a:hlinkClick r:id="rId5"/>
              </a:rPr>
              <a:t>http://informatika.gtportal.eu/index.php?f0=intrenet_bev_02</a:t>
            </a:r>
            <a:endParaRPr lang="hu-HU" dirty="0" smtClean="0"/>
          </a:p>
          <a:p>
            <a:r>
              <a:rPr lang="hu-HU" dirty="0" smtClean="0">
                <a:hlinkClick r:id="rId6"/>
              </a:rPr>
              <a:t>http://informatika.gtportal.eu/index.php?f0=intrenet_bev_03</a:t>
            </a:r>
            <a:endParaRPr lang="hu-HU" dirty="0" smtClean="0"/>
          </a:p>
          <a:p>
            <a:r>
              <a:rPr lang="hu-HU" dirty="0" smtClean="0">
                <a:hlinkClick r:id="rId7"/>
              </a:rPr>
              <a:t>http://informatika.gtportal.eu/index.php?f0=intrenet_www_01</a:t>
            </a:r>
            <a:endParaRPr lang="hu-HU" dirty="0" smtClean="0"/>
          </a:p>
          <a:p>
            <a:r>
              <a:rPr lang="hu-HU" dirty="0" smtClean="0">
                <a:hlinkClick r:id="rId8"/>
              </a:rPr>
              <a:t>http://informatika.gtportal.eu/index.php?f0=intrenet_www_muk</a:t>
            </a:r>
            <a:endParaRPr lang="hu-HU" dirty="0" smtClean="0"/>
          </a:p>
          <a:p>
            <a:r>
              <a:rPr lang="hu-HU" dirty="0" smtClean="0">
                <a:hlinkClick r:id="rId9"/>
              </a:rPr>
              <a:t>http://informatika.gtportal.eu/index.php?f0=intrenet_www_muk_01</a:t>
            </a:r>
            <a:endParaRPr lang="hu-HU" dirty="0" smtClean="0"/>
          </a:p>
          <a:p>
            <a:r>
              <a:rPr lang="hu-HU" dirty="0" smtClean="0">
                <a:hlinkClick r:id="rId10"/>
              </a:rPr>
              <a:t>http://hirmagazin.sulinet.hu/hu/evilag/mi-is-az-a-webketto</a:t>
            </a:r>
            <a:endParaRPr lang="hu-HU" dirty="0" smtClean="0"/>
          </a:p>
          <a:p>
            <a:r>
              <a:rPr lang="hu-HU" dirty="0" smtClean="0">
                <a:hlinkClick r:id="rId11"/>
              </a:rPr>
              <a:t>http://informatika.gtportal.eu/index.php?f0=intrenet_bonh_01</a:t>
            </a:r>
            <a:endParaRPr lang="hu-HU" dirty="0" smtClean="0"/>
          </a:p>
          <a:p>
            <a:r>
              <a:rPr lang="hu-HU" dirty="0" smtClean="0">
                <a:hlinkClick r:id="rId12"/>
              </a:rPr>
              <a:t>https://hu.wikipedia.org/wiki/URL</a:t>
            </a:r>
            <a:endParaRPr lang="hu-HU" dirty="0" smtClean="0"/>
          </a:p>
          <a:p>
            <a:r>
              <a:rPr lang="hu-HU" dirty="0">
                <a:hlinkClick r:id="rId13"/>
              </a:rPr>
              <a:t>http://</a:t>
            </a:r>
            <a:r>
              <a:rPr lang="hu-HU" dirty="0" smtClean="0">
                <a:hlinkClick r:id="rId13"/>
              </a:rPr>
              <a:t>www.balashazy.sulinet.hu/ftp/informatika/ecdl/07_internet/03-23-00-Vedett_weboldalak.htm</a:t>
            </a:r>
            <a:endParaRPr lang="hu-HU" dirty="0" smtClean="0"/>
          </a:p>
          <a:p>
            <a:r>
              <a:rPr lang="hu-HU" dirty="0">
                <a:hlinkClick r:id="rId14"/>
              </a:rPr>
              <a:t>http://keressunk.blog.hu</a:t>
            </a:r>
            <a:r>
              <a:rPr lang="hu-HU" dirty="0" smtClean="0">
                <a:hlinkClick r:id="rId14"/>
              </a:rPr>
              <a:t>/</a:t>
            </a:r>
            <a:endParaRPr lang="hu-HU" dirty="0" smtClean="0"/>
          </a:p>
          <a:p>
            <a:r>
              <a:rPr lang="hu-HU" dirty="0">
                <a:hlinkClick r:id="rId15"/>
              </a:rPr>
              <a:t>https://</a:t>
            </a:r>
            <a:r>
              <a:rPr lang="hu-HU" dirty="0" smtClean="0">
                <a:hlinkClick r:id="rId15"/>
              </a:rPr>
              <a:t>support.mozilla.org/hu/kb/weboldalak-mentese#w_weboldal-raeszeinek-elmentaese</a:t>
            </a:r>
            <a:endParaRPr lang="hu-HU" dirty="0" smtClean="0"/>
          </a:p>
          <a:p>
            <a:r>
              <a:rPr lang="hu-HU" dirty="0">
                <a:hlinkClick r:id="rId16"/>
              </a:rPr>
              <a:t>http://erettsegizz.com/informatika/elektronikus-levelezs</a:t>
            </a:r>
            <a:r>
              <a:rPr lang="hu-HU" dirty="0" smtClean="0">
                <a:hlinkClick r:id="rId16"/>
              </a:rPr>
              <a:t>/</a:t>
            </a:r>
            <a:endParaRPr lang="hu-HU" dirty="0" smtClean="0"/>
          </a:p>
          <a:p>
            <a:r>
              <a:rPr lang="hu-HU" dirty="0">
                <a:hlinkClick r:id="rId17"/>
              </a:rPr>
              <a:t>http://</a:t>
            </a:r>
            <a:r>
              <a:rPr lang="hu-HU" dirty="0" smtClean="0">
                <a:hlinkClick r:id="rId17"/>
              </a:rPr>
              <a:t>informatika.gtportal.eu/index.php?f0=intrenet_mail_04</a:t>
            </a:r>
            <a:endParaRPr lang="hu-HU" dirty="0" smtClean="0"/>
          </a:p>
          <a:p>
            <a:r>
              <a:rPr lang="hu-HU" dirty="0">
                <a:hlinkClick r:id="rId18"/>
              </a:rPr>
              <a:t>https://</a:t>
            </a:r>
            <a:r>
              <a:rPr lang="hu-HU" dirty="0" smtClean="0">
                <a:hlinkClick r:id="rId18"/>
              </a:rPr>
              <a:t>hu.wikipedia.org/wiki/Bit</a:t>
            </a:r>
            <a:endParaRPr lang="hu-HU" dirty="0" smtClean="0"/>
          </a:p>
          <a:p>
            <a:r>
              <a:rPr lang="hu-HU" dirty="0">
                <a:hlinkClick r:id="rId19"/>
              </a:rPr>
              <a:t>https://</a:t>
            </a:r>
            <a:r>
              <a:rPr lang="hu-HU" dirty="0" smtClean="0">
                <a:hlinkClick r:id="rId19"/>
              </a:rPr>
              <a:t>hu.wikipedia.org/wiki/IP-c%C3%ADm</a:t>
            </a:r>
            <a:endParaRPr lang="hu-HU" dirty="0" smtClean="0"/>
          </a:p>
          <a:p>
            <a:endParaRPr lang="hu-HU" dirty="0" smtClean="0"/>
          </a:p>
          <a:p>
            <a:endParaRPr lang="hu-HU" dirty="0" smtClean="0"/>
          </a:p>
          <a:p>
            <a:endParaRPr lang="hu-HU" dirty="0" smtClean="0"/>
          </a:p>
          <a:p>
            <a:endParaRPr lang="hu-HU" dirty="0" smtClean="0"/>
          </a:p>
          <a:p>
            <a:endParaRPr lang="hu-HU" dirty="0" smtClean="0"/>
          </a:p>
          <a:p>
            <a:endParaRPr lang="hu-HU" dirty="0" smtClean="0"/>
          </a:p>
          <a:p>
            <a:endParaRPr lang="hu-HU" dirty="0" smtClean="0"/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977743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510540" y="500062"/>
            <a:ext cx="11170920" cy="1325563"/>
          </a:xfrm>
        </p:spPr>
        <p:txBody>
          <a:bodyPr/>
          <a:lstStyle/>
          <a:p>
            <a:r>
              <a:rPr lang="hu-HU" dirty="0" smtClean="0">
                <a:latin typeface="Arial Black" panose="020B0A04020102020204" pitchFamily="34" charset="0"/>
              </a:rPr>
              <a:t>Honnan tudjuk letölteni a programokat?</a:t>
            </a:r>
            <a:endParaRPr lang="hu-HU" dirty="0">
              <a:latin typeface="Arial Black" panose="020B0A04020102020204" pitchFamily="34" charset="0"/>
            </a:endParaRPr>
          </a:p>
        </p:txBody>
      </p:sp>
      <p:sp>
        <p:nvSpPr>
          <p:cNvPr id="4" name="Lekerekített téglalapbuborék 3"/>
          <p:cNvSpPr/>
          <p:nvPr/>
        </p:nvSpPr>
        <p:spPr>
          <a:xfrm>
            <a:off x="1536316" y="2309595"/>
            <a:ext cx="2873828" cy="953589"/>
          </a:xfrm>
          <a:prstGeom prst="wedgeRoundRectCallout">
            <a:avLst/>
          </a:prstGeom>
          <a:solidFill>
            <a:schemeClr val="accent1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u-HU" sz="2800" dirty="0"/>
              <a:t>Internet </a:t>
            </a:r>
            <a:r>
              <a:rPr lang="hu-HU" sz="2800" dirty="0" smtClean="0"/>
              <a:t>Explorer Windows része</a:t>
            </a:r>
            <a:endParaRPr lang="hu-HU" sz="2800" dirty="0"/>
          </a:p>
        </p:txBody>
      </p:sp>
      <p:sp>
        <p:nvSpPr>
          <p:cNvPr id="5" name="Lekerekített téglalapbuborék 4"/>
          <p:cNvSpPr/>
          <p:nvPr/>
        </p:nvSpPr>
        <p:spPr>
          <a:xfrm>
            <a:off x="261498" y="3661853"/>
            <a:ext cx="6701613" cy="1186990"/>
          </a:xfrm>
          <a:prstGeom prst="wedgeRoundRectCallout">
            <a:avLst/>
          </a:prstGeom>
          <a:solidFill>
            <a:schemeClr val="accent1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u-HU" sz="2800" dirty="0"/>
              <a:t>https://www.</a:t>
            </a:r>
            <a:r>
              <a:rPr lang="hu-HU" sz="2800" b="1" dirty="0">
                <a:solidFill>
                  <a:srgbClr val="FF0000"/>
                </a:solidFill>
              </a:rPr>
              <a:t>mozilla</a:t>
            </a:r>
            <a:r>
              <a:rPr lang="hu-HU" sz="2800" dirty="0"/>
              <a:t>.org/hu/firefox/new/</a:t>
            </a:r>
            <a:endParaRPr lang="hu-HU" sz="2800" dirty="0"/>
          </a:p>
        </p:txBody>
      </p:sp>
      <p:sp>
        <p:nvSpPr>
          <p:cNvPr id="6" name="Lekerekített téglalapbuborék 5"/>
          <p:cNvSpPr/>
          <p:nvPr/>
        </p:nvSpPr>
        <p:spPr>
          <a:xfrm>
            <a:off x="4976548" y="1910927"/>
            <a:ext cx="5442459" cy="953589"/>
          </a:xfrm>
          <a:prstGeom prst="wedgeRoundRectCallout">
            <a:avLst/>
          </a:prstGeom>
          <a:solidFill>
            <a:schemeClr val="accent1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u-HU" sz="2800" dirty="0"/>
              <a:t>https://www.google.com/</a:t>
            </a:r>
            <a:r>
              <a:rPr lang="hu-HU" sz="2800" b="1" dirty="0">
                <a:solidFill>
                  <a:srgbClr val="FF0000"/>
                </a:solidFill>
              </a:rPr>
              <a:t>chrome</a:t>
            </a:r>
            <a:r>
              <a:rPr lang="hu-HU" sz="2800" dirty="0"/>
              <a:t>/browser/desktop/index.html</a:t>
            </a:r>
            <a:endParaRPr lang="hu-HU" sz="2800" dirty="0"/>
          </a:p>
        </p:txBody>
      </p:sp>
      <p:sp>
        <p:nvSpPr>
          <p:cNvPr id="8" name="Lekerekített téglalapbuborék 7"/>
          <p:cNvSpPr/>
          <p:nvPr/>
        </p:nvSpPr>
        <p:spPr>
          <a:xfrm>
            <a:off x="7268575" y="3239038"/>
            <a:ext cx="4923425" cy="953589"/>
          </a:xfrm>
          <a:prstGeom prst="wedgeRoundRectCallout">
            <a:avLst/>
          </a:prstGeom>
          <a:solidFill>
            <a:schemeClr val="accent1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u-HU" sz="2800" dirty="0"/>
              <a:t>https://</a:t>
            </a:r>
            <a:r>
              <a:rPr lang="hu-HU" sz="2800" b="1" dirty="0">
                <a:solidFill>
                  <a:srgbClr val="FF0000"/>
                </a:solidFill>
              </a:rPr>
              <a:t>safari</a:t>
            </a:r>
            <a:r>
              <a:rPr lang="hu-HU" sz="2800" dirty="0"/>
              <a:t>.hu.softonic.com/</a:t>
            </a:r>
            <a:endParaRPr lang="hu-HU" sz="2800" dirty="0"/>
          </a:p>
        </p:txBody>
      </p:sp>
      <p:sp>
        <p:nvSpPr>
          <p:cNvPr id="9" name="Lekerekített téglalapbuborék 8"/>
          <p:cNvSpPr/>
          <p:nvPr/>
        </p:nvSpPr>
        <p:spPr>
          <a:xfrm>
            <a:off x="7008231" y="5029668"/>
            <a:ext cx="4325983" cy="953589"/>
          </a:xfrm>
          <a:prstGeom prst="wedgeRoundRectCallout">
            <a:avLst/>
          </a:prstGeom>
          <a:solidFill>
            <a:schemeClr val="accent1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u-HU" sz="2800" dirty="0"/>
              <a:t>http://www.</a:t>
            </a:r>
            <a:r>
              <a:rPr lang="hu-HU" sz="2800" b="1" dirty="0">
                <a:solidFill>
                  <a:srgbClr val="FF0000"/>
                </a:solidFill>
              </a:rPr>
              <a:t>opera</a:t>
            </a:r>
            <a:r>
              <a:rPr lang="hu-HU" sz="2800" dirty="0"/>
              <a:t>.com/hu</a:t>
            </a:r>
            <a:endParaRPr lang="hu-HU" sz="2800" dirty="0"/>
          </a:p>
        </p:txBody>
      </p:sp>
      <p:sp>
        <p:nvSpPr>
          <p:cNvPr id="11" name="Lekerekített téglalapbuborék 10"/>
          <p:cNvSpPr/>
          <p:nvPr/>
        </p:nvSpPr>
        <p:spPr>
          <a:xfrm>
            <a:off x="1494749" y="5389500"/>
            <a:ext cx="4235109" cy="953589"/>
          </a:xfrm>
          <a:prstGeom prst="wedgeRoundRectCallout">
            <a:avLst/>
          </a:prstGeom>
          <a:solidFill>
            <a:schemeClr val="accent1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hu-HU" sz="2800" dirty="0"/>
              <a:t>http://</a:t>
            </a:r>
            <a:r>
              <a:rPr lang="hu-HU" sz="2800" b="1" dirty="0">
                <a:solidFill>
                  <a:srgbClr val="FF0000"/>
                </a:solidFill>
              </a:rPr>
              <a:t>surfoffline</a:t>
            </a:r>
            <a:r>
              <a:rPr lang="hu-HU" sz="2800" dirty="0"/>
              <a:t>.software.informer.com/2.1/</a:t>
            </a:r>
            <a:endParaRPr lang="hu-HU" sz="2800" dirty="0"/>
          </a:p>
        </p:txBody>
      </p:sp>
    </p:spTree>
    <p:extLst>
      <p:ext uri="{BB962C8B-B14F-4D97-AF65-F5344CB8AC3E}">
        <p14:creationId xmlns:p14="http://schemas.microsoft.com/office/powerpoint/2010/main" val="373969904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8" grpId="0" animBg="1"/>
      <p:bldP spid="9" grpId="0" animBg="1"/>
      <p:bldP spid="1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dirty="0" smtClean="0">
                <a:solidFill>
                  <a:srgbClr val="0070C0"/>
                </a:solidFill>
                <a:latin typeface="Arial Rounded MT Bold" panose="020F0704030504030204" pitchFamily="34" charset="0"/>
              </a:rPr>
              <a:t>Mi is az a </a:t>
            </a:r>
            <a:r>
              <a:rPr lang="hu-HU" b="1" dirty="0" smtClean="0">
                <a:solidFill>
                  <a:srgbClr val="0070C0"/>
                </a:solidFill>
                <a:latin typeface="Arial Rounded MT Bold" panose="020F0704030504030204" pitchFamily="34" charset="0"/>
              </a:rPr>
              <a:t>böngésző</a:t>
            </a:r>
            <a:r>
              <a:rPr lang="hu-HU" b="1" dirty="0" smtClean="0">
                <a:solidFill>
                  <a:srgbClr val="0070C0"/>
                </a:solidFill>
                <a:latin typeface="Arial Rounded MT Bold" panose="020F0704030504030204" pitchFamily="34" charset="0"/>
              </a:rPr>
              <a:t>?</a:t>
            </a:r>
            <a:endParaRPr lang="hu-HU" b="1" dirty="0">
              <a:solidFill>
                <a:srgbClr val="0070C0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38200" y="1690689"/>
            <a:ext cx="10515600" cy="3534456"/>
          </a:xfrm>
        </p:spPr>
        <p:txBody>
          <a:bodyPr>
            <a:normAutofit fontScale="92500" lnSpcReduction="20000"/>
          </a:bodyPr>
          <a:lstStyle/>
          <a:p>
            <a:r>
              <a:rPr lang="hu-HU" dirty="0" smtClean="0"/>
              <a:t>Ez egy</a:t>
            </a:r>
            <a:r>
              <a:rPr lang="hu-HU" sz="2200" dirty="0" smtClean="0">
                <a:latin typeface="Lucida Calligraphy" panose="03010101010101010101" pitchFamily="66" charset="0"/>
              </a:rPr>
              <a:t> </a:t>
            </a:r>
            <a:r>
              <a:rPr lang="hu-HU" sz="2200" dirty="0" smtClean="0">
                <a:solidFill>
                  <a:srgbClr val="00B050"/>
                </a:solidFill>
                <a:latin typeface="Lucida Calligraphy" panose="03010101010101010101" pitchFamily="66" charset="0"/>
              </a:rPr>
              <a:t>program,</a:t>
            </a:r>
            <a:r>
              <a:rPr lang="hu-HU" sz="2200" dirty="0" smtClean="0">
                <a:latin typeface="Lucida Calligraphy" panose="03010101010101010101" pitchFamily="66" charset="0"/>
              </a:rPr>
              <a:t> </a:t>
            </a:r>
            <a:r>
              <a:rPr lang="hu-HU" dirty="0" smtClean="0"/>
              <a:t>amivel az </a:t>
            </a:r>
            <a:r>
              <a:rPr lang="hu-HU" dirty="0" smtClean="0">
                <a:hlinkClick r:id="rId2" action="ppaction://hlinksldjump"/>
              </a:rPr>
              <a:t>Interneten</a:t>
            </a:r>
            <a:r>
              <a:rPr lang="hu-HU" dirty="0" smtClean="0"/>
              <a:t>, azaz </a:t>
            </a:r>
            <a:r>
              <a:rPr lang="hu-HU" dirty="0" smtClean="0"/>
              <a:t>a világhálón </a:t>
            </a:r>
            <a:r>
              <a:rPr lang="hu-HU" dirty="0" smtClean="0">
                <a:solidFill>
                  <a:schemeClr val="accent2">
                    <a:lumMod val="75000"/>
                  </a:schemeClr>
                </a:solidFill>
                <a:latin typeface="Eras Light ITC" panose="020B0402030504020804" pitchFamily="34" charset="0"/>
              </a:rPr>
              <a:t>keresgélhetünk</a:t>
            </a:r>
            <a:r>
              <a:rPr lang="hu-HU" dirty="0" smtClean="0"/>
              <a:t> oldalakon, letölthetjük a saját számítógépünkre</a:t>
            </a:r>
          </a:p>
          <a:p>
            <a:r>
              <a:rPr lang="hu-HU" dirty="0" smtClean="0"/>
              <a:t>A böngésző </a:t>
            </a:r>
            <a:r>
              <a:rPr lang="hu-HU" dirty="0"/>
              <a:t>programok </a:t>
            </a:r>
            <a:r>
              <a:rPr lang="hu-HU" dirty="0" smtClean="0"/>
              <a:t>a különféle </a:t>
            </a:r>
            <a:r>
              <a:rPr lang="hu-HU" sz="3000" dirty="0" smtClean="0">
                <a:solidFill>
                  <a:srgbClr val="7030A0"/>
                </a:solidFill>
                <a:latin typeface="Tw Cen MT Condensed" panose="020B0606020104020203" pitchFamily="34" charset="-18"/>
              </a:rPr>
              <a:t>programozási </a:t>
            </a:r>
            <a:r>
              <a:rPr lang="hu-HU" sz="3000" dirty="0">
                <a:solidFill>
                  <a:srgbClr val="7030A0"/>
                </a:solidFill>
                <a:latin typeface="Tw Cen MT Condensed" panose="020B0606020104020203" pitchFamily="34" charset="-18"/>
              </a:rPr>
              <a:t>nyelvek</a:t>
            </a:r>
            <a:r>
              <a:rPr lang="hu-HU" dirty="0"/>
              <a:t>en, vagy a </a:t>
            </a:r>
            <a:r>
              <a:rPr lang="hu-HU" sz="3000" dirty="0" err="1">
                <a:solidFill>
                  <a:srgbClr val="7030A0"/>
                </a:solidFill>
                <a:latin typeface="Tw Cen MT Condensed" panose="020B0606020104020203" pitchFamily="34" charset="-18"/>
              </a:rPr>
              <a:t>Html-kód</a:t>
            </a:r>
            <a:r>
              <a:rPr lang="hu-HU" dirty="0" err="1"/>
              <a:t>ban</a:t>
            </a:r>
            <a:r>
              <a:rPr lang="hu-HU" dirty="0"/>
              <a:t> megírt oldalakat képekkel, linkekkel, animációkkal, hangokkal együtt </a:t>
            </a:r>
            <a:r>
              <a:rPr lang="hu-HU" dirty="0" smtClean="0"/>
              <a:t>meg tudja jeleníteni.</a:t>
            </a:r>
          </a:p>
          <a:p>
            <a:r>
              <a:rPr lang="hu-HU" dirty="0" smtClean="0"/>
              <a:t>Le tudunk </a:t>
            </a:r>
            <a:r>
              <a:rPr lang="hu-HU" dirty="0" smtClean="0">
                <a:solidFill>
                  <a:srgbClr val="C214A1"/>
                </a:solidFill>
                <a:latin typeface="Californian FB" panose="0207040306080B030204" pitchFamily="18" charset="0"/>
              </a:rPr>
              <a:t>tölt</a:t>
            </a:r>
            <a:r>
              <a:rPr lang="hu-HU" dirty="0" smtClean="0"/>
              <a:t>eni fájlokat, weboldalakat, </a:t>
            </a:r>
            <a:r>
              <a:rPr lang="hu-HU" dirty="0" smtClean="0"/>
              <a:t>képeket, </a:t>
            </a:r>
            <a:r>
              <a:rPr lang="hu-HU" dirty="0" smtClean="0"/>
              <a:t>valamint ha van </a:t>
            </a:r>
            <a:r>
              <a:rPr lang="hu-HU" dirty="0" smtClean="0">
                <a:solidFill>
                  <a:srgbClr val="C214A1"/>
                </a:solidFill>
                <a:latin typeface="Californian FB" panose="0207040306080B030204" pitchFamily="18" charset="0"/>
              </a:rPr>
              <a:t>kiegészítő program</a:t>
            </a:r>
            <a:r>
              <a:rPr lang="hu-HU" dirty="0" smtClean="0"/>
              <a:t>unk (java, </a:t>
            </a:r>
            <a:r>
              <a:rPr lang="hu-HU" dirty="0" err="1" smtClean="0"/>
              <a:t>Flash</a:t>
            </a:r>
            <a:r>
              <a:rPr lang="hu-HU" dirty="0" smtClean="0"/>
              <a:t>), </a:t>
            </a:r>
            <a:r>
              <a:rPr lang="hu-HU" dirty="0" smtClean="0"/>
              <a:t>akkor videókat és azokhoz hasonló programokkal készült programokat is meg tudunk nézni</a:t>
            </a:r>
          </a:p>
          <a:p>
            <a:r>
              <a:rPr lang="hu-HU" dirty="0" smtClean="0"/>
              <a:t>Vannak különböző </a:t>
            </a:r>
            <a:r>
              <a:rPr lang="hu-HU" dirty="0" smtClean="0">
                <a:solidFill>
                  <a:srgbClr val="FFC000"/>
                </a:solidFill>
              </a:rPr>
              <a:t>funkciói,</a:t>
            </a:r>
            <a:r>
              <a:rPr lang="hu-HU" dirty="0" smtClean="0"/>
              <a:t> </a:t>
            </a:r>
            <a:r>
              <a:rPr lang="hu-HU" dirty="0" err="1" smtClean="0"/>
              <a:t>pl</a:t>
            </a:r>
            <a:r>
              <a:rPr lang="hu-HU" dirty="0" smtClean="0"/>
              <a:t>: előzmények, frissítés, leállítás</a:t>
            </a:r>
            <a:br>
              <a:rPr lang="hu-HU" dirty="0" smtClean="0"/>
            </a:br>
            <a:endParaRPr lang="hu-HU" dirty="0"/>
          </a:p>
        </p:txBody>
      </p:sp>
      <p:sp>
        <p:nvSpPr>
          <p:cNvPr id="4" name="Szövegdoboz 3"/>
          <p:cNvSpPr txBox="1"/>
          <p:nvPr/>
        </p:nvSpPr>
        <p:spPr>
          <a:xfrm>
            <a:off x="1175658" y="6021977"/>
            <a:ext cx="77854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err="1" smtClean="0"/>
              <a:t>Html-kód</a:t>
            </a:r>
            <a:r>
              <a:rPr lang="hu-HU" dirty="0" smtClean="0"/>
              <a:t>: </a:t>
            </a:r>
            <a:r>
              <a:rPr lang="hu-HU" dirty="0" smtClean="0"/>
              <a:t>kódrendszer, </a:t>
            </a:r>
            <a:r>
              <a:rPr lang="hu-HU" dirty="0" smtClean="0"/>
              <a:t>amit a weboldalak elkészítésénél használnak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65886797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dirty="0" smtClean="0">
                <a:solidFill>
                  <a:schemeClr val="accent2">
                    <a:lumMod val="75000"/>
                  </a:schemeClr>
                </a:solidFill>
                <a:latin typeface="Bauhaus 93" panose="04030905020B02020C02" pitchFamily="82" charset="0"/>
              </a:rPr>
              <a:t>Hogyan működik?</a:t>
            </a:r>
            <a:endParaRPr lang="hu-HU" b="1" dirty="0">
              <a:solidFill>
                <a:schemeClr val="accent2">
                  <a:lumMod val="75000"/>
                </a:schemeClr>
              </a:solidFill>
              <a:latin typeface="Bauhaus 93" panose="04030905020B02020C02" pitchFamily="82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38200" y="1890938"/>
            <a:ext cx="10515600" cy="3595461"/>
          </a:xfrm>
        </p:spPr>
        <p:txBody>
          <a:bodyPr>
            <a:normAutofit/>
          </a:bodyPr>
          <a:lstStyle/>
          <a:p>
            <a:pPr>
              <a:buClr>
                <a:srgbClr val="0070C0"/>
              </a:buClr>
              <a:buFont typeface="Wingdings" panose="05000000000000000000" pitchFamily="2" charset="2"/>
              <a:buChar char="v"/>
            </a:pPr>
            <a:r>
              <a:rPr lang="hu-HU" dirty="0" smtClean="0"/>
              <a:t>Tudunk lapozgatni</a:t>
            </a:r>
          </a:p>
          <a:p>
            <a:pPr>
              <a:buClr>
                <a:srgbClr val="0070C0"/>
              </a:buClr>
              <a:buFont typeface="Wingdings" panose="05000000000000000000" pitchFamily="2" charset="2"/>
              <a:buChar char="v"/>
            </a:pPr>
            <a:r>
              <a:rPr lang="hu-HU" dirty="0" smtClean="0"/>
              <a:t>Frissíteni</a:t>
            </a:r>
          </a:p>
          <a:p>
            <a:pPr>
              <a:buClr>
                <a:srgbClr val="0070C0"/>
              </a:buClr>
              <a:buFont typeface="Wingdings" panose="05000000000000000000" pitchFamily="2" charset="2"/>
              <a:buChar char="v"/>
            </a:pPr>
            <a:r>
              <a:rPr lang="hu-HU" dirty="0" smtClean="0"/>
              <a:t>Leállítani</a:t>
            </a:r>
          </a:p>
          <a:p>
            <a:pPr>
              <a:buClr>
                <a:srgbClr val="0070C0"/>
              </a:buClr>
              <a:buFont typeface="Wingdings" panose="05000000000000000000" pitchFamily="2" charset="2"/>
              <a:buChar char="v"/>
            </a:pPr>
            <a:r>
              <a:rPr lang="hu-HU" dirty="0" smtClean="0"/>
              <a:t>Előzményeket keresni   </a:t>
            </a:r>
            <a:r>
              <a:rPr lang="hu-HU" b="1" dirty="0" smtClean="0">
                <a:latin typeface="Arial Black" panose="020B0A04020102020204" pitchFamily="34" charset="0"/>
              </a:rPr>
              <a:t>CRT + H</a:t>
            </a:r>
          </a:p>
          <a:p>
            <a:pPr>
              <a:buClr>
                <a:srgbClr val="0070C0"/>
              </a:buClr>
              <a:buFont typeface="Wingdings" panose="05000000000000000000" pitchFamily="2" charset="2"/>
              <a:buChar char="v"/>
            </a:pPr>
            <a:r>
              <a:rPr lang="hu-HU" dirty="0" smtClean="0"/>
              <a:t>Kedvenceket könyvjelzőbe: </a:t>
            </a:r>
            <a:r>
              <a:rPr lang="hu-HU" dirty="0" smtClean="0"/>
              <a:t>elmenti azokat a dolgokat miket újra meg szeretnék majd nézni</a:t>
            </a:r>
          </a:p>
          <a:p>
            <a:endParaRPr lang="hu-HU" dirty="0" smtClean="0"/>
          </a:p>
          <a:p>
            <a:endParaRPr lang="hu-HU" dirty="0" smtClean="0"/>
          </a:p>
          <a:p>
            <a:endParaRPr lang="hu-HU" dirty="0"/>
          </a:p>
        </p:txBody>
      </p:sp>
      <p:sp>
        <p:nvSpPr>
          <p:cNvPr id="4" name="Körbe nyíl 3"/>
          <p:cNvSpPr/>
          <p:nvPr/>
        </p:nvSpPr>
        <p:spPr>
          <a:xfrm>
            <a:off x="2942126" y="2312126"/>
            <a:ext cx="653143" cy="757645"/>
          </a:xfrm>
          <a:prstGeom prst="circularArrow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>
              <a:solidFill>
                <a:schemeClr val="tx1"/>
              </a:solidFill>
            </a:endParaRPr>
          </a:p>
        </p:txBody>
      </p:sp>
      <p:grpSp>
        <p:nvGrpSpPr>
          <p:cNvPr id="10" name="Csoportba foglalás 9"/>
          <p:cNvGrpSpPr/>
          <p:nvPr/>
        </p:nvGrpSpPr>
        <p:grpSpPr>
          <a:xfrm>
            <a:off x="3914503" y="2952204"/>
            <a:ext cx="783774" cy="117567"/>
            <a:chOff x="2715038" y="3069771"/>
            <a:chExt cx="783774" cy="117567"/>
          </a:xfrm>
        </p:grpSpPr>
        <p:sp>
          <p:nvSpPr>
            <p:cNvPr id="8" name="Téglalap 7"/>
            <p:cNvSpPr/>
            <p:nvPr/>
          </p:nvSpPr>
          <p:spPr>
            <a:xfrm rot="19090938">
              <a:off x="2715038" y="3069771"/>
              <a:ext cx="783772" cy="117566"/>
            </a:xfrm>
            <a:prstGeom prst="rect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sp>
          <p:nvSpPr>
            <p:cNvPr id="9" name="Téglalap 8"/>
            <p:cNvSpPr/>
            <p:nvPr/>
          </p:nvSpPr>
          <p:spPr>
            <a:xfrm rot="2612880">
              <a:off x="2715040" y="3069772"/>
              <a:ext cx="783772" cy="117566"/>
            </a:xfrm>
            <a:prstGeom prst="rect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</p:grpSp>
      <p:sp>
        <p:nvSpPr>
          <p:cNvPr id="11" name="Jobbra nyíl 10"/>
          <p:cNvSpPr/>
          <p:nvPr/>
        </p:nvSpPr>
        <p:spPr>
          <a:xfrm>
            <a:off x="4859855" y="1998618"/>
            <a:ext cx="781122" cy="313508"/>
          </a:xfrm>
          <a:prstGeom prst="rightArrow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2" name="Jobbra nyíl 11"/>
          <p:cNvSpPr/>
          <p:nvPr/>
        </p:nvSpPr>
        <p:spPr>
          <a:xfrm flipH="1">
            <a:off x="3925200" y="2011681"/>
            <a:ext cx="781122" cy="313508"/>
          </a:xfrm>
          <a:prstGeom prst="rightArrow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3" name="Ötágú csillag 12"/>
          <p:cNvSpPr/>
          <p:nvPr/>
        </p:nvSpPr>
        <p:spPr>
          <a:xfrm>
            <a:off x="4795393" y="4715690"/>
            <a:ext cx="845584" cy="770709"/>
          </a:xfrm>
          <a:prstGeom prst="star5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78246495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4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 animBg="1"/>
      <p:bldP spid="11" grpId="0" animBg="1"/>
      <p:bldP spid="12" grpId="0" animBg="1"/>
      <p:bldP spid="1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 dirty="0"/>
              <a:t>A webhely címét beírjuk a </a:t>
            </a:r>
            <a:r>
              <a:rPr lang="hu-HU" dirty="0" smtClean="0"/>
              <a:t>címsorba, s </a:t>
            </a:r>
            <a:r>
              <a:rPr lang="hu-HU" dirty="0"/>
              <a:t>a számítógépek automatikusan kiegészítik a </a:t>
            </a:r>
            <a:r>
              <a:rPr lang="hu-HU" dirty="0">
                <a:solidFill>
                  <a:srgbClr val="00B050"/>
                </a:solidFill>
              </a:rPr>
              <a:t>http</a:t>
            </a:r>
            <a:r>
              <a:rPr lang="hu-HU" dirty="0" smtClean="0">
                <a:solidFill>
                  <a:srgbClr val="00B050"/>
                </a:solidFill>
              </a:rPr>
              <a:t>://</a:t>
            </a:r>
            <a:r>
              <a:rPr lang="hu-HU" dirty="0" smtClean="0"/>
              <a:t>-vel, </a:t>
            </a:r>
            <a:r>
              <a:rPr lang="hu-HU" dirty="0"/>
              <a:t>így már URL-lesz belőle</a:t>
            </a:r>
          </a:p>
          <a:p>
            <a:r>
              <a:rPr lang="hu-HU" b="1" dirty="0" smtClean="0">
                <a:solidFill>
                  <a:srgbClr val="00B0F0"/>
                </a:solidFill>
              </a:rPr>
              <a:t>webcím</a:t>
            </a:r>
            <a:r>
              <a:rPr lang="hu-HU" dirty="0"/>
              <a:t> </a:t>
            </a:r>
            <a:r>
              <a:rPr lang="hu-HU" dirty="0" smtClean="0"/>
              <a:t>(</a:t>
            </a:r>
            <a:r>
              <a:rPr lang="hu-HU" b="1" i="1" dirty="0" smtClean="0"/>
              <a:t>U</a:t>
            </a:r>
            <a:r>
              <a:rPr lang="hu-HU" i="1" dirty="0" smtClean="0"/>
              <a:t>niform</a:t>
            </a:r>
            <a:r>
              <a:rPr lang="hu-HU" i="1" dirty="0"/>
              <a:t> </a:t>
            </a:r>
            <a:r>
              <a:rPr lang="hu-HU" b="1" i="1" dirty="0" err="1"/>
              <a:t>R</a:t>
            </a:r>
            <a:r>
              <a:rPr lang="hu-HU" i="1" dirty="0" err="1"/>
              <a:t>esource</a:t>
            </a:r>
            <a:r>
              <a:rPr lang="hu-HU" i="1" dirty="0"/>
              <a:t> </a:t>
            </a:r>
            <a:r>
              <a:rPr lang="hu-HU" b="1" i="1" dirty="0" err="1"/>
              <a:t>L</a:t>
            </a:r>
            <a:r>
              <a:rPr lang="hu-HU" i="1" dirty="0" err="1"/>
              <a:t>ocator</a:t>
            </a:r>
            <a:r>
              <a:rPr lang="hu-HU" dirty="0"/>
              <a:t> [egységes erőforrás-azonosító</a:t>
            </a:r>
            <a:r>
              <a:rPr lang="hu-HU" dirty="0" smtClean="0"/>
              <a:t>])</a:t>
            </a:r>
          </a:p>
          <a:p>
            <a:r>
              <a:rPr lang="hu-HU" b="1" dirty="0">
                <a:solidFill>
                  <a:schemeClr val="accent2">
                    <a:lumMod val="60000"/>
                    <a:lumOff val="40000"/>
                  </a:schemeClr>
                </a:solidFill>
                <a:latin typeface="Footlight MT Light" panose="0204060206030A020304" pitchFamily="18" charset="0"/>
              </a:rPr>
              <a:t>Egyetlen címben </a:t>
            </a:r>
            <a:r>
              <a:rPr lang="hu-HU" dirty="0"/>
              <a:t>összefoglalja a dokumentum megtalálásához szükséges négy alapvető </a:t>
            </a:r>
            <a:r>
              <a:rPr lang="hu-HU" dirty="0" smtClean="0"/>
              <a:t>információt</a:t>
            </a:r>
          </a:p>
          <a:p>
            <a:pPr marL="971550" lvl="1" indent="-514350">
              <a:buClr>
                <a:schemeClr val="accent2">
                  <a:lumMod val="75000"/>
                </a:schemeClr>
              </a:buClr>
              <a:buFont typeface="+mj-lt"/>
              <a:buAutoNum type="arabicParenR"/>
            </a:pPr>
            <a:r>
              <a:rPr lang="hu-HU" dirty="0" smtClean="0"/>
              <a:t>ún. protokollt, </a:t>
            </a:r>
            <a:r>
              <a:rPr lang="hu-HU" dirty="0" smtClean="0"/>
              <a:t>amit egy géppel való kommunikációhoz használunk</a:t>
            </a:r>
          </a:p>
          <a:p>
            <a:pPr marL="971550" lvl="1" indent="-514350">
              <a:buClr>
                <a:schemeClr val="accent2">
                  <a:lumMod val="75000"/>
                </a:schemeClr>
              </a:buClr>
              <a:buFont typeface="+mj-lt"/>
              <a:buAutoNum type="arabicParenR"/>
            </a:pPr>
            <a:r>
              <a:rPr lang="hu-HU" dirty="0" smtClean="0"/>
              <a:t>a </a:t>
            </a:r>
            <a:r>
              <a:rPr lang="hu-HU" dirty="0" smtClean="0"/>
              <a:t>gép nevét</a:t>
            </a:r>
          </a:p>
          <a:p>
            <a:pPr marL="971550" lvl="1" indent="-514350">
              <a:buClr>
                <a:schemeClr val="accent2">
                  <a:lumMod val="75000"/>
                </a:schemeClr>
              </a:buClr>
              <a:buFont typeface="+mj-lt"/>
              <a:buAutoNum type="arabicParenR"/>
            </a:pPr>
            <a:r>
              <a:rPr lang="hu-HU" dirty="0" smtClean="0"/>
              <a:t>a szolgáltatást, </a:t>
            </a:r>
            <a:r>
              <a:rPr lang="hu-HU" dirty="0" smtClean="0"/>
              <a:t>amit el szeretnénk érni a gépen</a:t>
            </a:r>
          </a:p>
          <a:p>
            <a:pPr marL="971550" lvl="1" indent="-514350">
              <a:buClr>
                <a:schemeClr val="accent2">
                  <a:lumMod val="75000"/>
                </a:schemeClr>
              </a:buClr>
              <a:buFont typeface="+mj-lt"/>
              <a:buAutoNum type="arabicParenR"/>
            </a:pPr>
            <a:r>
              <a:rPr lang="hu-HU" dirty="0" smtClean="0"/>
              <a:t>a f</a:t>
            </a:r>
            <a:r>
              <a:rPr lang="hu-HU" dirty="0" smtClean="0"/>
              <a:t>ájlhoz </a:t>
            </a:r>
            <a:r>
              <a:rPr lang="hu-HU" dirty="0" smtClean="0"/>
              <a:t>vezető utat</a:t>
            </a:r>
            <a:endParaRPr lang="hu-HU" dirty="0"/>
          </a:p>
        </p:txBody>
      </p:sp>
      <p:sp>
        <p:nvSpPr>
          <p:cNvPr id="4" name="Cím 3"/>
          <p:cNvSpPr txBox="1">
            <a:spLocks noGrp="1"/>
          </p:cNvSpPr>
          <p:nvPr>
            <p:ph type="title"/>
          </p:nvPr>
        </p:nvSpPr>
        <p:spPr>
          <a:xfrm>
            <a:off x="838200" y="677041"/>
            <a:ext cx="10515600" cy="7017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smtClean="0">
                <a:solidFill>
                  <a:srgbClr val="C214A1"/>
                </a:solidFill>
                <a:latin typeface="Broadway" panose="04040905080B02020502" pitchFamily="82" charset="0"/>
              </a:rPr>
              <a:t>URL </a:t>
            </a:r>
            <a:r>
              <a:rPr lang="hu-HU" dirty="0" smtClean="0"/>
              <a:t>(webcím</a:t>
            </a:r>
            <a:r>
              <a:rPr lang="hu-HU" dirty="0" smtClean="0"/>
              <a:t>)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841456426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>
                <a:solidFill>
                  <a:srgbClr val="FFC000"/>
                </a:solidFill>
                <a:latin typeface="Franklin Gothic Heavy" panose="020B0903020102020204" pitchFamily="34" charset="0"/>
              </a:rPr>
              <a:t>Hogyan tudunk keresni az interneten?</a:t>
            </a:r>
            <a:endParaRPr lang="hu-HU" dirty="0">
              <a:solidFill>
                <a:srgbClr val="FFC000"/>
              </a:solidFill>
              <a:latin typeface="Franklin Gothic Heavy" panose="020B0903020102020204" pitchFamily="34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59950" y="1545545"/>
            <a:ext cx="10515600" cy="5003074"/>
          </a:xfrm>
        </p:spPr>
        <p:txBody>
          <a:bodyPr numCol="2">
            <a:normAutofit/>
          </a:bodyPr>
          <a:lstStyle/>
          <a:p>
            <a:r>
              <a:rPr lang="hu-HU" dirty="0" smtClean="0"/>
              <a:t>Vannak különböző kereső </a:t>
            </a:r>
            <a:r>
              <a:rPr lang="hu-HU" dirty="0" smtClean="0"/>
              <a:t>programok, </a:t>
            </a:r>
            <a:r>
              <a:rPr lang="hu-HU" dirty="0" smtClean="0"/>
              <a:t>mint például: </a:t>
            </a:r>
            <a:br>
              <a:rPr lang="hu-HU" dirty="0" smtClean="0"/>
            </a:br>
            <a:endParaRPr lang="hu-HU" dirty="0" smtClean="0"/>
          </a:p>
          <a:p>
            <a:pPr marL="0" indent="0">
              <a:buNone/>
            </a:pPr>
            <a:endParaRPr lang="hu-HU" dirty="0" smtClean="0"/>
          </a:p>
          <a:p>
            <a:r>
              <a:rPr lang="hu-HU" dirty="0" smtClean="0"/>
              <a:t>A </a:t>
            </a: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G</a:t>
            </a:r>
            <a:r>
              <a:rPr lang="hu-HU" dirty="0" smtClean="0">
                <a:solidFill>
                  <a:srgbClr val="FF0000"/>
                </a:solidFill>
              </a:rPr>
              <a:t>o</a:t>
            </a:r>
            <a:r>
              <a:rPr lang="hu-HU" dirty="0" smtClean="0">
                <a:solidFill>
                  <a:srgbClr val="FFFF00"/>
                </a:solidFill>
              </a:rPr>
              <a:t>o</a:t>
            </a: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g</a:t>
            </a:r>
            <a:r>
              <a:rPr lang="hu-HU" dirty="0" smtClean="0">
                <a:solidFill>
                  <a:srgbClr val="FFFF00"/>
                </a:solidFill>
              </a:rPr>
              <a:t>l</a:t>
            </a:r>
            <a:r>
              <a:rPr lang="hu-HU" dirty="0" smtClean="0">
                <a:solidFill>
                  <a:srgbClr val="FF0000"/>
                </a:solidFill>
              </a:rPr>
              <a:t>e</a:t>
            </a:r>
            <a:r>
              <a:rPr lang="hu-HU" dirty="0" smtClean="0"/>
              <a:t> rangsorolja a weboldalakat. </a:t>
            </a:r>
            <a:r>
              <a:rPr lang="hu-HU" dirty="0" smtClean="0">
                <a:solidFill>
                  <a:srgbClr val="92D050"/>
                </a:solidFill>
                <a:latin typeface="Bernard MT Condensed" panose="02050806060905020404" pitchFamily="18" charset="0"/>
              </a:rPr>
              <a:t>Előre</a:t>
            </a:r>
            <a:r>
              <a:rPr lang="hu-HU" dirty="0" smtClean="0"/>
              <a:t> teszi </a:t>
            </a:r>
            <a:r>
              <a:rPr lang="hu-HU" dirty="0" smtClean="0"/>
              <a:t>azt, </a:t>
            </a:r>
            <a:r>
              <a:rPr lang="hu-HU" dirty="0" smtClean="0"/>
              <a:t>amiről úgy </a:t>
            </a:r>
            <a:r>
              <a:rPr lang="hu-HU" dirty="0" smtClean="0"/>
              <a:t>gondolja, </a:t>
            </a:r>
            <a:r>
              <a:rPr lang="hu-HU" dirty="0" smtClean="0"/>
              <a:t>hogy a </a:t>
            </a:r>
            <a:r>
              <a:rPr lang="hu-HU" dirty="0" smtClean="0">
                <a:solidFill>
                  <a:srgbClr val="92D050"/>
                </a:solidFill>
                <a:latin typeface="Bernard MT Condensed" panose="02050806060905020404" pitchFamily="18" charset="0"/>
              </a:rPr>
              <a:t>legmegfelelőbb</a:t>
            </a:r>
            <a:r>
              <a:rPr lang="hu-HU" dirty="0" smtClean="0"/>
              <a:t> </a:t>
            </a:r>
            <a:r>
              <a:rPr lang="hu-HU" dirty="0" smtClean="0"/>
              <a:t>arra, amit </a:t>
            </a:r>
            <a:r>
              <a:rPr lang="hu-HU" dirty="0" smtClean="0"/>
              <a:t>keresünk.</a:t>
            </a:r>
          </a:p>
          <a:p>
            <a:r>
              <a:rPr lang="hu-HU" dirty="0" smtClean="0"/>
              <a:t>Beírjuk a keresőbe </a:t>
            </a:r>
            <a:r>
              <a:rPr lang="hu-HU" dirty="0" smtClean="0"/>
              <a:t>azt, </a:t>
            </a:r>
            <a:r>
              <a:rPr lang="hu-HU" dirty="0" smtClean="0"/>
              <a:t>amit szeretnénk megkeresni </a:t>
            </a:r>
            <a:r>
              <a:rPr lang="hu-HU" dirty="0" smtClean="0"/>
              <a:t>+ </a:t>
            </a:r>
            <a:r>
              <a:rPr lang="hu-HU" dirty="0" smtClean="0"/>
              <a:t>nyomjuk meg az </a:t>
            </a:r>
            <a:r>
              <a:rPr lang="hu-HU" dirty="0" smtClean="0">
                <a:solidFill>
                  <a:srgbClr val="0070C0"/>
                </a:solidFill>
                <a:latin typeface="Broadway" panose="04040905080B02020502" pitchFamily="82" charset="0"/>
              </a:rPr>
              <a:t>entert</a:t>
            </a:r>
            <a:r>
              <a:rPr lang="hu-HU" dirty="0" smtClean="0"/>
              <a:t> és </a:t>
            </a:r>
            <a:r>
              <a:rPr lang="hu-HU" dirty="0" smtClean="0"/>
              <a:t>megkeres </a:t>
            </a:r>
            <a:r>
              <a:rPr lang="hu-HU" dirty="0" smtClean="0"/>
              <a:t>nekünk </a:t>
            </a:r>
            <a:r>
              <a:rPr lang="hu-HU" dirty="0" smtClean="0"/>
              <a:t>bármit…</a:t>
            </a:r>
            <a:endParaRPr lang="hu-HU" dirty="0" smtClean="0"/>
          </a:p>
          <a:p>
            <a:r>
              <a:rPr lang="hu-HU" u="sng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Tematikus</a:t>
            </a:r>
            <a:r>
              <a:rPr lang="hu-HU" dirty="0" smtClean="0"/>
              <a:t> keresés: linkek alapján keresünk</a:t>
            </a:r>
          </a:p>
          <a:p>
            <a:r>
              <a:rPr lang="hu-HU" u="sng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Összetett</a:t>
            </a:r>
            <a:r>
              <a:rPr lang="hu-HU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hu-HU" dirty="0" smtClean="0"/>
              <a:t>keresés: és-</a:t>
            </a:r>
            <a:r>
              <a:rPr lang="hu-HU" dirty="0" err="1" smtClean="0"/>
              <a:t>sel</a:t>
            </a:r>
            <a:r>
              <a:rPr lang="hu-HU" dirty="0" smtClean="0"/>
              <a:t> vagy vagy-</a:t>
            </a:r>
            <a:r>
              <a:rPr lang="hu-HU" dirty="0" err="1" smtClean="0"/>
              <a:t>gyal</a:t>
            </a:r>
            <a:r>
              <a:rPr lang="hu-HU" dirty="0" smtClean="0"/>
              <a:t> kötjük össze a keresett információt</a:t>
            </a:r>
          </a:p>
          <a:p>
            <a:r>
              <a:rPr lang="hu-HU" u="sng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Kulcsszavas</a:t>
            </a:r>
            <a:r>
              <a:rPr lang="hu-HU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hu-HU" dirty="0" smtClean="0"/>
              <a:t>keresés: konkrétan </a:t>
            </a:r>
            <a:r>
              <a:rPr lang="hu-HU" dirty="0" smtClean="0"/>
              <a:t>tudjuk, </a:t>
            </a:r>
            <a:r>
              <a:rPr lang="hu-HU" dirty="0" smtClean="0"/>
              <a:t>hogy mit szeretnénk megkeresni</a:t>
            </a:r>
            <a:endParaRPr lang="hu-HU" dirty="0"/>
          </a:p>
        </p:txBody>
      </p:sp>
      <p:grpSp>
        <p:nvGrpSpPr>
          <p:cNvPr id="4" name="Csoportba foglalás 3"/>
          <p:cNvGrpSpPr/>
          <p:nvPr/>
        </p:nvGrpSpPr>
        <p:grpSpPr>
          <a:xfrm>
            <a:off x="232028" y="2448281"/>
            <a:ext cx="543496" cy="777341"/>
            <a:chOff x="0" y="0"/>
            <a:chExt cx="981075" cy="1419225"/>
          </a:xfrm>
        </p:grpSpPr>
        <p:sp>
          <p:nvSpPr>
            <p:cNvPr id="21" name="Szalagív 20"/>
            <p:cNvSpPr/>
            <p:nvPr/>
          </p:nvSpPr>
          <p:spPr>
            <a:xfrm>
              <a:off x="0" y="0"/>
              <a:ext cx="952500" cy="904875"/>
            </a:xfrm>
            <a:prstGeom prst="blockArc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hu-HU"/>
            </a:p>
          </p:txBody>
        </p:sp>
        <p:sp>
          <p:nvSpPr>
            <p:cNvPr id="22" name="Szalagív 21"/>
            <p:cNvSpPr/>
            <p:nvPr/>
          </p:nvSpPr>
          <p:spPr>
            <a:xfrm flipV="1">
              <a:off x="19050" y="514350"/>
              <a:ext cx="952500" cy="904875"/>
            </a:xfrm>
            <a:prstGeom prst="blockArc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hu-HU"/>
            </a:p>
          </p:txBody>
        </p:sp>
        <p:sp>
          <p:nvSpPr>
            <p:cNvPr id="23" name="Téglalap 22"/>
            <p:cNvSpPr/>
            <p:nvPr/>
          </p:nvSpPr>
          <p:spPr>
            <a:xfrm>
              <a:off x="9525" y="438150"/>
              <a:ext cx="228600" cy="542925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hu-HU"/>
            </a:p>
          </p:txBody>
        </p:sp>
        <p:sp>
          <p:nvSpPr>
            <p:cNvPr id="24" name="Téglalap 23"/>
            <p:cNvSpPr/>
            <p:nvPr/>
          </p:nvSpPr>
          <p:spPr>
            <a:xfrm>
              <a:off x="400050" y="657225"/>
              <a:ext cx="581025" cy="161925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hu-HU"/>
            </a:p>
          </p:txBody>
        </p:sp>
        <p:sp>
          <p:nvSpPr>
            <p:cNvPr id="25" name="Téglalap 24"/>
            <p:cNvSpPr/>
            <p:nvPr/>
          </p:nvSpPr>
          <p:spPr>
            <a:xfrm>
              <a:off x="752475" y="685800"/>
              <a:ext cx="228600" cy="390525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hu-HU"/>
            </a:p>
          </p:txBody>
        </p:sp>
      </p:grpSp>
      <p:sp>
        <p:nvSpPr>
          <p:cNvPr id="5" name="Fánk 4"/>
          <p:cNvSpPr/>
          <p:nvPr/>
        </p:nvSpPr>
        <p:spPr>
          <a:xfrm>
            <a:off x="815194" y="2505623"/>
            <a:ext cx="415501" cy="720000"/>
          </a:xfrm>
          <a:prstGeom prst="donu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hu-HU"/>
          </a:p>
        </p:txBody>
      </p:sp>
      <p:sp>
        <p:nvSpPr>
          <p:cNvPr id="6" name="Fánk 5"/>
          <p:cNvSpPr/>
          <p:nvPr/>
        </p:nvSpPr>
        <p:spPr>
          <a:xfrm>
            <a:off x="1308158" y="2472974"/>
            <a:ext cx="454599" cy="720000"/>
          </a:xfrm>
          <a:prstGeom prst="donu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hu-HU"/>
          </a:p>
        </p:txBody>
      </p:sp>
      <p:grpSp>
        <p:nvGrpSpPr>
          <p:cNvPr id="7" name="Csoportba foglalás 6"/>
          <p:cNvGrpSpPr/>
          <p:nvPr/>
        </p:nvGrpSpPr>
        <p:grpSpPr>
          <a:xfrm>
            <a:off x="1829973" y="2505623"/>
            <a:ext cx="360000" cy="720000"/>
            <a:chOff x="0" y="0"/>
            <a:chExt cx="981075" cy="1419225"/>
          </a:xfrm>
        </p:grpSpPr>
        <p:sp>
          <p:nvSpPr>
            <p:cNvPr id="16" name="Szalagív 15"/>
            <p:cNvSpPr/>
            <p:nvPr/>
          </p:nvSpPr>
          <p:spPr>
            <a:xfrm>
              <a:off x="0" y="0"/>
              <a:ext cx="952500" cy="904875"/>
            </a:xfrm>
            <a:prstGeom prst="blockArc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hu-HU"/>
            </a:p>
          </p:txBody>
        </p:sp>
        <p:sp>
          <p:nvSpPr>
            <p:cNvPr id="17" name="Szalagív 16"/>
            <p:cNvSpPr/>
            <p:nvPr/>
          </p:nvSpPr>
          <p:spPr>
            <a:xfrm flipV="1">
              <a:off x="19050" y="514350"/>
              <a:ext cx="952500" cy="904875"/>
            </a:xfrm>
            <a:prstGeom prst="blockArc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hu-HU"/>
            </a:p>
          </p:txBody>
        </p:sp>
        <p:sp>
          <p:nvSpPr>
            <p:cNvPr id="18" name="Téglalap 17"/>
            <p:cNvSpPr/>
            <p:nvPr/>
          </p:nvSpPr>
          <p:spPr>
            <a:xfrm>
              <a:off x="9525" y="438150"/>
              <a:ext cx="228600" cy="542925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hu-HU"/>
            </a:p>
          </p:txBody>
        </p:sp>
        <p:sp>
          <p:nvSpPr>
            <p:cNvPr id="19" name="Téglalap 18"/>
            <p:cNvSpPr/>
            <p:nvPr/>
          </p:nvSpPr>
          <p:spPr>
            <a:xfrm>
              <a:off x="400050" y="657225"/>
              <a:ext cx="581025" cy="161925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hu-HU"/>
            </a:p>
          </p:txBody>
        </p:sp>
        <p:sp>
          <p:nvSpPr>
            <p:cNvPr id="20" name="Téglalap 19"/>
            <p:cNvSpPr/>
            <p:nvPr/>
          </p:nvSpPr>
          <p:spPr>
            <a:xfrm>
              <a:off x="752475" y="685800"/>
              <a:ext cx="228600" cy="390525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hu-HU"/>
            </a:p>
          </p:txBody>
        </p:sp>
      </p:grpSp>
      <p:grpSp>
        <p:nvGrpSpPr>
          <p:cNvPr id="8" name="Csoportba foglalás 7"/>
          <p:cNvGrpSpPr/>
          <p:nvPr/>
        </p:nvGrpSpPr>
        <p:grpSpPr>
          <a:xfrm>
            <a:off x="2834349" y="2492603"/>
            <a:ext cx="360000" cy="720000"/>
            <a:chOff x="0" y="0"/>
            <a:chExt cx="762000" cy="1276350"/>
          </a:xfrm>
          <a:solidFill>
            <a:srgbClr val="FF0000"/>
          </a:solidFill>
        </p:grpSpPr>
        <p:sp>
          <p:nvSpPr>
            <p:cNvPr id="12" name="Téglalap 11"/>
            <p:cNvSpPr/>
            <p:nvPr/>
          </p:nvSpPr>
          <p:spPr>
            <a:xfrm>
              <a:off x="0" y="9525"/>
              <a:ext cx="219075" cy="126682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hu-HU"/>
            </a:p>
          </p:txBody>
        </p:sp>
        <p:sp>
          <p:nvSpPr>
            <p:cNvPr id="13" name="Téglalap 12"/>
            <p:cNvSpPr/>
            <p:nvPr/>
          </p:nvSpPr>
          <p:spPr>
            <a:xfrm rot="5400000">
              <a:off x="266700" y="-238125"/>
              <a:ext cx="257175" cy="73342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hu-HU"/>
            </a:p>
          </p:txBody>
        </p:sp>
        <p:sp>
          <p:nvSpPr>
            <p:cNvPr id="14" name="Téglalap 13"/>
            <p:cNvSpPr/>
            <p:nvPr/>
          </p:nvSpPr>
          <p:spPr>
            <a:xfrm rot="5400000">
              <a:off x="276225" y="333375"/>
              <a:ext cx="209550" cy="70485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hu-HU"/>
            </a:p>
          </p:txBody>
        </p:sp>
        <p:sp>
          <p:nvSpPr>
            <p:cNvPr id="15" name="Téglalap 14"/>
            <p:cNvSpPr/>
            <p:nvPr/>
          </p:nvSpPr>
          <p:spPr>
            <a:xfrm rot="5400000">
              <a:off x="257175" y="771525"/>
              <a:ext cx="238125" cy="75247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hu-HU"/>
            </a:p>
          </p:txBody>
        </p:sp>
      </p:grpSp>
      <p:grpSp>
        <p:nvGrpSpPr>
          <p:cNvPr id="9" name="Csoportba foglalás 8"/>
          <p:cNvGrpSpPr/>
          <p:nvPr/>
        </p:nvGrpSpPr>
        <p:grpSpPr>
          <a:xfrm>
            <a:off x="2320714" y="2472974"/>
            <a:ext cx="360000" cy="720000"/>
            <a:chOff x="0" y="0"/>
            <a:chExt cx="771525" cy="1247775"/>
          </a:xfrm>
          <a:solidFill>
            <a:srgbClr val="FFFF00"/>
          </a:solidFill>
        </p:grpSpPr>
        <p:sp>
          <p:nvSpPr>
            <p:cNvPr id="10" name="Téglalap 9"/>
            <p:cNvSpPr/>
            <p:nvPr/>
          </p:nvSpPr>
          <p:spPr>
            <a:xfrm>
              <a:off x="0" y="0"/>
              <a:ext cx="257175" cy="124777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hu-HU"/>
            </a:p>
          </p:txBody>
        </p:sp>
        <p:sp>
          <p:nvSpPr>
            <p:cNvPr id="11" name="Téglalap 10"/>
            <p:cNvSpPr/>
            <p:nvPr/>
          </p:nvSpPr>
          <p:spPr>
            <a:xfrm rot="16200000">
              <a:off x="266700" y="742950"/>
              <a:ext cx="247650" cy="762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hu-HU"/>
            </a:p>
          </p:txBody>
        </p:sp>
      </p:grpSp>
      <p:grpSp>
        <p:nvGrpSpPr>
          <p:cNvPr id="32" name="Csoportba foglalás 31"/>
          <p:cNvGrpSpPr/>
          <p:nvPr/>
        </p:nvGrpSpPr>
        <p:grpSpPr>
          <a:xfrm>
            <a:off x="3583484" y="2482639"/>
            <a:ext cx="2081261" cy="840550"/>
            <a:chOff x="3583484" y="2482639"/>
            <a:chExt cx="2081261" cy="840550"/>
          </a:xfrm>
          <a:solidFill>
            <a:schemeClr val="tx1"/>
          </a:solidFill>
        </p:grpSpPr>
        <p:grpSp>
          <p:nvGrpSpPr>
            <p:cNvPr id="26" name="Csoportba foglalás 25"/>
            <p:cNvGrpSpPr/>
            <p:nvPr/>
          </p:nvGrpSpPr>
          <p:grpSpPr>
            <a:xfrm>
              <a:off x="3583484" y="2482639"/>
              <a:ext cx="472396" cy="722803"/>
              <a:chOff x="0" y="0"/>
              <a:chExt cx="727382" cy="962025"/>
            </a:xfrm>
            <a:grpFill/>
          </p:grpSpPr>
          <p:sp>
            <p:nvSpPr>
              <p:cNvPr id="27" name="Folyamatábra: Lyukkártya 26"/>
              <p:cNvSpPr/>
              <p:nvPr/>
            </p:nvSpPr>
            <p:spPr>
              <a:xfrm flipV="1">
                <a:off x="0" y="0"/>
                <a:ext cx="209550" cy="962025"/>
              </a:xfrm>
              <a:prstGeom prst="flowChartPunchedCard">
                <a:avLst/>
              </a:prstGeom>
              <a:solidFill>
                <a:schemeClr val="tx1"/>
              </a:solid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hu-HU">
                  <a:solidFill>
                    <a:schemeClr val="bg1"/>
                  </a:solidFill>
                </a:endParaRPr>
              </a:p>
            </p:txBody>
          </p:sp>
          <p:sp>
            <p:nvSpPr>
              <p:cNvPr id="28" name="Folyamatábra: Lyukkártya 27"/>
              <p:cNvSpPr/>
              <p:nvPr/>
            </p:nvSpPr>
            <p:spPr>
              <a:xfrm rot="4101551" flipV="1">
                <a:off x="266700" y="457200"/>
                <a:ext cx="213856" cy="707509"/>
              </a:xfrm>
              <a:prstGeom prst="flowChartPunchedCard">
                <a:avLst/>
              </a:prstGeom>
              <a:grpFill/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hu-HU">
                  <a:solidFill>
                    <a:schemeClr val="bg1"/>
                  </a:solidFill>
                </a:endParaRPr>
              </a:p>
            </p:txBody>
          </p:sp>
          <p:sp>
            <p:nvSpPr>
              <p:cNvPr id="29" name="Folyamatábra: Lyukkártya 28"/>
              <p:cNvSpPr/>
              <p:nvPr/>
            </p:nvSpPr>
            <p:spPr>
              <a:xfrm rot="18223502">
                <a:off x="419100" y="390525"/>
                <a:ext cx="140509" cy="369991"/>
              </a:xfrm>
              <a:prstGeom prst="flowChartPunchedCard">
                <a:avLst/>
              </a:prstGeom>
              <a:grpFill/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hu-HU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30" name="Szövegdoboz 29"/>
            <p:cNvSpPr txBox="1"/>
            <p:nvPr/>
          </p:nvSpPr>
          <p:spPr>
            <a:xfrm>
              <a:off x="4101999" y="2553748"/>
              <a:ext cx="1562746" cy="769441"/>
            </a:xfrm>
            <a:prstGeom prst="rect">
              <a:avLst/>
            </a:prstGeom>
            <a:grpFill/>
            <a:ln>
              <a:solidFill>
                <a:schemeClr val="tx1">
                  <a:lumMod val="95000"/>
                  <a:lumOff val="5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hu-HU" sz="4400" b="1" dirty="0" smtClean="0">
                  <a:solidFill>
                    <a:schemeClr val="bg1"/>
                  </a:solidFill>
                </a:rPr>
                <a:t>Bing</a:t>
              </a:r>
              <a:endParaRPr lang="hu-HU" sz="4400" b="1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89711202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0"/>
                            </p:stCondLst>
                            <p:childTnLst>
                              <p:par>
                                <p:cTn id="29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500"/>
                            </p:stCondLst>
                            <p:childTnLst>
                              <p:par>
                                <p:cTn id="33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000"/>
                            </p:stCondLst>
                            <p:childTnLst>
                              <p:par>
                                <p:cTn id="37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2500"/>
                            </p:stCondLst>
                            <p:childTnLst>
                              <p:par>
                                <p:cTn id="41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9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9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900" decel="100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900" decel="100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5" grpId="0" animBg="1"/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dirty="0" smtClean="0">
                <a:solidFill>
                  <a:srgbClr val="C214A1"/>
                </a:solidFill>
                <a:latin typeface="Lucida Sans Typewriter" panose="020B0509030504030204" pitchFamily="49" charset="0"/>
              </a:rPr>
              <a:t>Mi az az Internet?</a:t>
            </a:r>
            <a:endParaRPr lang="hu-HU" b="1" dirty="0">
              <a:solidFill>
                <a:srgbClr val="C214A1"/>
              </a:solidFill>
              <a:latin typeface="Lucida Sans Typewriter" panose="020B0509030504030204" pitchFamily="49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38200" y="1358537"/>
            <a:ext cx="6516189" cy="5368834"/>
          </a:xfrm>
        </p:spPr>
        <p:txBody>
          <a:bodyPr>
            <a:normAutofit lnSpcReduction="10000"/>
          </a:bodyPr>
          <a:lstStyle/>
          <a:p>
            <a:r>
              <a:rPr lang="hu-HU" dirty="0" smtClean="0"/>
              <a:t>Számítógép </a:t>
            </a:r>
            <a:r>
              <a:rPr lang="hu-HU" dirty="0" smtClean="0"/>
              <a:t>hálózat, </a:t>
            </a:r>
            <a:r>
              <a:rPr lang="hu-HU" dirty="0" smtClean="0"/>
              <a:t>ami az </a:t>
            </a:r>
            <a:r>
              <a:rPr lang="hu-HU" dirty="0" smtClean="0">
                <a:solidFill>
                  <a:srgbClr val="FF3399"/>
                </a:solidFill>
                <a:latin typeface="Footlight MT Light" panose="0204060206030A020304" pitchFamily="18" charset="0"/>
              </a:rPr>
              <a:t>egész világot </a:t>
            </a:r>
            <a:r>
              <a:rPr lang="hu-HU" dirty="0" smtClean="0"/>
              <a:t>behálózza</a:t>
            </a:r>
          </a:p>
          <a:p>
            <a:r>
              <a:rPr lang="hu-HU" dirty="0" smtClean="0"/>
              <a:t>Először a </a:t>
            </a:r>
            <a:r>
              <a:rPr lang="hu-HU" dirty="0" smtClean="0">
                <a:solidFill>
                  <a:srgbClr val="00B0F0"/>
                </a:solidFill>
                <a:latin typeface="Tw Cen MT Condensed" panose="020B0606020104020203" pitchFamily="34" charset="-18"/>
              </a:rPr>
              <a:t>diákok </a:t>
            </a:r>
            <a:r>
              <a:rPr lang="hu-HU" dirty="0" smtClean="0">
                <a:solidFill>
                  <a:srgbClr val="00B0F0"/>
                </a:solidFill>
                <a:latin typeface="Tw Cen MT Condensed" panose="020B0606020104020203" pitchFamily="34" charset="-18"/>
              </a:rPr>
              <a:t>/ katonai </a:t>
            </a:r>
            <a:r>
              <a:rPr lang="hu-HU" dirty="0" smtClean="0">
                <a:solidFill>
                  <a:srgbClr val="00B0F0"/>
                </a:solidFill>
                <a:latin typeface="Tw Cen MT Condensed" panose="020B0606020104020203" pitchFamily="34" charset="-18"/>
              </a:rPr>
              <a:t>szervek </a:t>
            </a:r>
            <a:r>
              <a:rPr lang="hu-HU" dirty="0" smtClean="0">
                <a:solidFill>
                  <a:srgbClr val="00B0F0"/>
                </a:solidFill>
                <a:latin typeface="Tw Cen MT Condensed" panose="020B0606020104020203" pitchFamily="34" charset="-18"/>
              </a:rPr>
              <a:t>/ tudósok </a:t>
            </a:r>
            <a:r>
              <a:rPr lang="hu-HU" dirty="0" smtClean="0"/>
              <a:t>használták. Fontos </a:t>
            </a:r>
            <a:r>
              <a:rPr lang="hu-HU" dirty="0" smtClean="0"/>
              <a:t>volt, </a:t>
            </a:r>
            <a:r>
              <a:rPr lang="hu-HU" dirty="0" smtClean="0"/>
              <a:t>amikor </a:t>
            </a:r>
            <a:r>
              <a:rPr lang="hu-HU" dirty="0" smtClean="0"/>
              <a:t>csinálták, hogy </a:t>
            </a:r>
            <a:r>
              <a:rPr lang="hu-HU" dirty="0" smtClean="0">
                <a:solidFill>
                  <a:srgbClr val="00FF00"/>
                </a:solidFill>
                <a:latin typeface="Niagara Solid" panose="04020502070702020202" pitchFamily="82" charset="0"/>
              </a:rPr>
              <a:t>megbízható</a:t>
            </a:r>
            <a:r>
              <a:rPr lang="hu-HU" dirty="0" smtClean="0"/>
              <a:t> legyen és ha egy számítógép </a:t>
            </a:r>
            <a:r>
              <a:rPr lang="hu-HU" dirty="0" smtClean="0"/>
              <a:t>elromlik/kiesik, </a:t>
            </a:r>
            <a:r>
              <a:rPr lang="hu-HU" dirty="0" smtClean="0"/>
              <a:t>akkor ez ne befolyásolja </a:t>
            </a:r>
            <a:r>
              <a:rPr lang="hu-HU" dirty="0" smtClean="0"/>
              <a:t>azt, </a:t>
            </a:r>
            <a:r>
              <a:rPr lang="hu-HU" dirty="0" smtClean="0"/>
              <a:t>hogy az információk eljussanak a többi </a:t>
            </a:r>
            <a:r>
              <a:rPr lang="hu-HU" dirty="0" smtClean="0"/>
              <a:t>számítógéphez.</a:t>
            </a:r>
            <a:endParaRPr lang="hu-HU" dirty="0" smtClean="0"/>
          </a:p>
          <a:p>
            <a:r>
              <a:rPr lang="hu-HU" dirty="0" smtClean="0"/>
              <a:t>A gépek nyelve a </a:t>
            </a:r>
            <a:r>
              <a:rPr lang="hu-HU" sz="2400" b="1" dirty="0" smtClean="0">
                <a:solidFill>
                  <a:srgbClr val="66FF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fornian FB" panose="0207040306080B030204" pitchFamily="18" charset="0"/>
              </a:rPr>
              <a:t>TCP/IP </a:t>
            </a:r>
            <a:r>
              <a:rPr lang="hu-HU" sz="2400" b="1" dirty="0" smtClean="0">
                <a:solidFill>
                  <a:srgbClr val="66FF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fornian FB" panose="0207040306080B030204" pitchFamily="18" charset="0"/>
              </a:rPr>
              <a:t>protokoll</a:t>
            </a:r>
            <a:r>
              <a:rPr lang="hu-HU" dirty="0" smtClean="0"/>
              <a:t/>
            </a:r>
            <a:br>
              <a:rPr lang="hu-HU" dirty="0" smtClean="0"/>
            </a:br>
            <a:r>
              <a:rPr lang="hu-HU" dirty="0" smtClean="0"/>
              <a:t>Rétegei: HTTP, FTP, SMTP, DNS</a:t>
            </a:r>
          </a:p>
          <a:p>
            <a:r>
              <a:rPr lang="hu-HU" dirty="0" smtClean="0">
                <a:solidFill>
                  <a:srgbClr val="002060"/>
                </a:solidFill>
              </a:rPr>
              <a:t>Honnan ismerősek ezek?</a:t>
            </a:r>
          </a:p>
          <a:p>
            <a:pPr lvl="1"/>
            <a:r>
              <a:rPr lang="hu-HU" dirty="0" smtClean="0"/>
              <a:t>Ha beírunk egy </a:t>
            </a:r>
            <a:r>
              <a:rPr lang="hu-HU" dirty="0" smtClean="0"/>
              <a:t>weblapcímet, </a:t>
            </a:r>
            <a:r>
              <a:rPr lang="hu-HU" dirty="0" smtClean="0"/>
              <a:t>akkor az úgy kezdődik általában, hogy http:// </a:t>
            </a:r>
          </a:p>
          <a:p>
            <a:endParaRPr lang="hu-HU" dirty="0"/>
          </a:p>
        </p:txBody>
      </p:sp>
      <p:grpSp>
        <p:nvGrpSpPr>
          <p:cNvPr id="130" name="Csoportba foglalás 129"/>
          <p:cNvGrpSpPr/>
          <p:nvPr/>
        </p:nvGrpSpPr>
        <p:grpSpPr>
          <a:xfrm>
            <a:off x="7644766" y="3644684"/>
            <a:ext cx="3504111" cy="2935877"/>
            <a:chOff x="0" y="0"/>
            <a:chExt cx="3124200" cy="2514600"/>
          </a:xfrm>
          <a:solidFill>
            <a:schemeClr val="tx2">
              <a:lumMod val="60000"/>
              <a:lumOff val="40000"/>
            </a:schemeClr>
          </a:solidFill>
        </p:grpSpPr>
        <p:cxnSp>
          <p:nvCxnSpPr>
            <p:cNvPr id="131" name="Egyenes összekötő 130"/>
            <p:cNvCxnSpPr/>
            <p:nvPr/>
          </p:nvCxnSpPr>
          <p:spPr>
            <a:xfrm>
              <a:off x="352425" y="495300"/>
              <a:ext cx="609600" cy="800100"/>
            </a:xfrm>
            <a:prstGeom prst="line">
              <a:avLst/>
            </a:prstGeom>
            <a:grpFill/>
            <a:ln w="28575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grpSp>
          <p:nvGrpSpPr>
            <p:cNvPr id="132" name="Csoportba foglalás 131"/>
            <p:cNvGrpSpPr/>
            <p:nvPr/>
          </p:nvGrpSpPr>
          <p:grpSpPr>
            <a:xfrm>
              <a:off x="0" y="0"/>
              <a:ext cx="3124200" cy="2514600"/>
              <a:chOff x="0" y="0"/>
              <a:chExt cx="3124200" cy="2514600"/>
            </a:xfrm>
            <a:grpFill/>
          </p:grpSpPr>
          <p:cxnSp>
            <p:nvCxnSpPr>
              <p:cNvPr id="137" name="Egyenes összekötő 136"/>
              <p:cNvCxnSpPr/>
              <p:nvPr/>
            </p:nvCxnSpPr>
            <p:spPr>
              <a:xfrm>
                <a:off x="685800" y="304800"/>
                <a:ext cx="619125" cy="19050"/>
              </a:xfrm>
              <a:prstGeom prst="line">
                <a:avLst/>
              </a:prstGeom>
              <a:grpFill/>
              <a:ln w="28575">
                <a:solidFill>
                  <a:schemeClr val="tx1">
                    <a:lumMod val="85000"/>
                    <a:lumOff val="15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38" name="Egyenes összekötő 137"/>
              <p:cNvCxnSpPr/>
              <p:nvPr/>
            </p:nvCxnSpPr>
            <p:spPr>
              <a:xfrm flipH="1">
                <a:off x="323850" y="1428750"/>
                <a:ext cx="714375" cy="838200"/>
              </a:xfrm>
              <a:prstGeom prst="line">
                <a:avLst/>
              </a:prstGeom>
              <a:grpFill/>
              <a:ln w="28575">
                <a:solidFill>
                  <a:schemeClr val="tx1">
                    <a:lumMod val="85000"/>
                    <a:lumOff val="15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39" name="Egyenes összekötő 138"/>
              <p:cNvCxnSpPr/>
              <p:nvPr/>
            </p:nvCxnSpPr>
            <p:spPr>
              <a:xfrm>
                <a:off x="971550" y="1352550"/>
                <a:ext cx="447675" cy="619125"/>
              </a:xfrm>
              <a:prstGeom prst="line">
                <a:avLst/>
              </a:prstGeom>
              <a:grpFill/>
              <a:ln w="28575">
                <a:solidFill>
                  <a:schemeClr val="tx1">
                    <a:lumMod val="85000"/>
                    <a:lumOff val="15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40" name="Egyenes összekötő 139"/>
              <p:cNvCxnSpPr/>
              <p:nvPr/>
            </p:nvCxnSpPr>
            <p:spPr>
              <a:xfrm>
                <a:off x="542925" y="514350"/>
                <a:ext cx="1485900" cy="800100"/>
              </a:xfrm>
              <a:prstGeom prst="line">
                <a:avLst/>
              </a:prstGeom>
              <a:grpFill/>
              <a:ln w="28575">
                <a:solidFill>
                  <a:schemeClr val="tx1">
                    <a:lumMod val="85000"/>
                    <a:lumOff val="15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41" name="Egyenes összekötő 140"/>
              <p:cNvCxnSpPr/>
              <p:nvPr/>
            </p:nvCxnSpPr>
            <p:spPr>
              <a:xfrm>
                <a:off x="2857500" y="495300"/>
                <a:ext cx="19050" cy="1524000"/>
              </a:xfrm>
              <a:prstGeom prst="line">
                <a:avLst/>
              </a:prstGeom>
              <a:grpFill/>
              <a:ln w="28575">
                <a:solidFill>
                  <a:schemeClr val="tx1">
                    <a:lumMod val="85000"/>
                    <a:lumOff val="15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42" name="Egyenes összekötő 141"/>
              <p:cNvCxnSpPr/>
              <p:nvPr/>
            </p:nvCxnSpPr>
            <p:spPr>
              <a:xfrm>
                <a:off x="1562100" y="2162175"/>
                <a:ext cx="1219200" cy="66675"/>
              </a:xfrm>
              <a:prstGeom prst="line">
                <a:avLst/>
              </a:prstGeom>
              <a:grpFill/>
              <a:ln w="28575">
                <a:solidFill>
                  <a:schemeClr val="tx1">
                    <a:lumMod val="85000"/>
                    <a:lumOff val="15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grpSp>
            <p:nvGrpSpPr>
              <p:cNvPr id="143" name="Csoportba foglalás 142"/>
              <p:cNvGrpSpPr/>
              <p:nvPr/>
            </p:nvGrpSpPr>
            <p:grpSpPr>
              <a:xfrm>
                <a:off x="228600" y="38100"/>
                <a:ext cx="504825" cy="590550"/>
                <a:chOff x="0" y="0"/>
                <a:chExt cx="504825" cy="590550"/>
              </a:xfrm>
              <a:grpFill/>
            </p:grpSpPr>
            <p:sp>
              <p:nvSpPr>
                <p:cNvPr id="170" name="Ellipszis 169"/>
                <p:cNvSpPr/>
                <p:nvPr/>
              </p:nvSpPr>
              <p:spPr>
                <a:xfrm>
                  <a:off x="19050" y="361950"/>
                  <a:ext cx="447675" cy="228600"/>
                </a:xfrm>
                <a:prstGeom prst="ellipse">
                  <a:avLst/>
                </a:prstGeom>
                <a:grpFill/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hu-HU"/>
                </a:p>
              </p:txBody>
            </p:sp>
            <p:sp>
              <p:nvSpPr>
                <p:cNvPr id="171" name="Henger 170"/>
                <p:cNvSpPr/>
                <p:nvPr/>
              </p:nvSpPr>
              <p:spPr>
                <a:xfrm>
                  <a:off x="152400" y="238125"/>
                  <a:ext cx="171450" cy="247650"/>
                </a:xfrm>
                <a:prstGeom prst="can">
                  <a:avLst/>
                </a:prstGeom>
                <a:grpFill/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hu-HU"/>
                </a:p>
              </p:txBody>
            </p:sp>
            <p:sp>
              <p:nvSpPr>
                <p:cNvPr id="172" name="Kocka 171"/>
                <p:cNvSpPr/>
                <p:nvPr/>
              </p:nvSpPr>
              <p:spPr>
                <a:xfrm>
                  <a:off x="0" y="0"/>
                  <a:ext cx="504825" cy="381000"/>
                </a:xfrm>
                <a:prstGeom prst="cube">
                  <a:avLst/>
                </a:prstGeom>
                <a:grpFill/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hu-HU"/>
                </a:p>
              </p:txBody>
            </p:sp>
          </p:grpSp>
          <p:cxnSp>
            <p:nvCxnSpPr>
              <p:cNvPr id="144" name="Egyenes összekötő 143"/>
              <p:cNvCxnSpPr/>
              <p:nvPr/>
            </p:nvCxnSpPr>
            <p:spPr>
              <a:xfrm>
                <a:off x="276225" y="2305050"/>
                <a:ext cx="1085850" cy="57150"/>
              </a:xfrm>
              <a:prstGeom prst="line">
                <a:avLst/>
              </a:prstGeom>
              <a:grpFill/>
              <a:ln w="28575">
                <a:solidFill>
                  <a:schemeClr val="tx1">
                    <a:lumMod val="85000"/>
                    <a:lumOff val="15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grpSp>
            <p:nvGrpSpPr>
              <p:cNvPr id="145" name="Csoportba foglalás 144"/>
              <p:cNvGrpSpPr/>
              <p:nvPr/>
            </p:nvGrpSpPr>
            <p:grpSpPr>
              <a:xfrm>
                <a:off x="714375" y="952500"/>
                <a:ext cx="504825" cy="590550"/>
                <a:chOff x="0" y="0"/>
                <a:chExt cx="504825" cy="590550"/>
              </a:xfrm>
              <a:grpFill/>
            </p:grpSpPr>
            <p:sp>
              <p:nvSpPr>
                <p:cNvPr id="167" name="Ellipszis 166"/>
                <p:cNvSpPr/>
                <p:nvPr/>
              </p:nvSpPr>
              <p:spPr>
                <a:xfrm>
                  <a:off x="19050" y="361950"/>
                  <a:ext cx="447675" cy="228600"/>
                </a:xfrm>
                <a:prstGeom prst="ellipse">
                  <a:avLst/>
                </a:prstGeom>
                <a:grpFill/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hu-HU"/>
                </a:p>
              </p:txBody>
            </p:sp>
            <p:sp>
              <p:nvSpPr>
                <p:cNvPr id="168" name="Henger 167"/>
                <p:cNvSpPr/>
                <p:nvPr/>
              </p:nvSpPr>
              <p:spPr>
                <a:xfrm>
                  <a:off x="152400" y="238125"/>
                  <a:ext cx="171450" cy="247650"/>
                </a:xfrm>
                <a:prstGeom prst="can">
                  <a:avLst/>
                </a:prstGeom>
                <a:grpFill/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hu-HU"/>
                </a:p>
              </p:txBody>
            </p:sp>
            <p:sp>
              <p:nvSpPr>
                <p:cNvPr id="169" name="Kocka 168"/>
                <p:cNvSpPr/>
                <p:nvPr/>
              </p:nvSpPr>
              <p:spPr>
                <a:xfrm>
                  <a:off x="0" y="0"/>
                  <a:ext cx="504825" cy="381000"/>
                </a:xfrm>
                <a:prstGeom prst="cube">
                  <a:avLst/>
                </a:prstGeom>
                <a:grpFill/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hu-HU"/>
                </a:p>
              </p:txBody>
            </p:sp>
          </p:grpSp>
          <p:grpSp>
            <p:nvGrpSpPr>
              <p:cNvPr id="146" name="Csoportba foglalás 145"/>
              <p:cNvGrpSpPr/>
              <p:nvPr/>
            </p:nvGrpSpPr>
            <p:grpSpPr>
              <a:xfrm>
                <a:off x="0" y="1924050"/>
                <a:ext cx="504825" cy="590550"/>
                <a:chOff x="0" y="0"/>
                <a:chExt cx="504825" cy="590550"/>
              </a:xfrm>
              <a:grpFill/>
            </p:grpSpPr>
            <p:sp>
              <p:nvSpPr>
                <p:cNvPr id="164" name="Ellipszis 163"/>
                <p:cNvSpPr/>
                <p:nvPr/>
              </p:nvSpPr>
              <p:spPr>
                <a:xfrm>
                  <a:off x="19050" y="361950"/>
                  <a:ext cx="447675" cy="228600"/>
                </a:xfrm>
                <a:prstGeom prst="ellipse">
                  <a:avLst/>
                </a:prstGeom>
                <a:grpFill/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hu-HU"/>
                </a:p>
              </p:txBody>
            </p:sp>
            <p:sp>
              <p:nvSpPr>
                <p:cNvPr id="165" name="Henger 164"/>
                <p:cNvSpPr/>
                <p:nvPr/>
              </p:nvSpPr>
              <p:spPr>
                <a:xfrm>
                  <a:off x="152400" y="238125"/>
                  <a:ext cx="171450" cy="247650"/>
                </a:xfrm>
                <a:prstGeom prst="can">
                  <a:avLst/>
                </a:prstGeom>
                <a:grpFill/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hu-HU"/>
                </a:p>
              </p:txBody>
            </p:sp>
            <p:sp>
              <p:nvSpPr>
                <p:cNvPr id="166" name="Kocka 165"/>
                <p:cNvSpPr/>
                <p:nvPr/>
              </p:nvSpPr>
              <p:spPr>
                <a:xfrm>
                  <a:off x="0" y="0"/>
                  <a:ext cx="504825" cy="381000"/>
                </a:xfrm>
                <a:prstGeom prst="cube">
                  <a:avLst/>
                </a:prstGeom>
                <a:grpFill/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hu-HU"/>
                </a:p>
              </p:txBody>
            </p:sp>
          </p:grpSp>
          <p:cxnSp>
            <p:nvCxnSpPr>
              <p:cNvPr id="147" name="Egyenes összekötő 146"/>
              <p:cNvCxnSpPr/>
              <p:nvPr/>
            </p:nvCxnSpPr>
            <p:spPr>
              <a:xfrm>
                <a:off x="1676400" y="228600"/>
                <a:ext cx="1028700" cy="200025"/>
              </a:xfrm>
              <a:prstGeom prst="line">
                <a:avLst/>
              </a:prstGeom>
              <a:grpFill/>
              <a:ln w="28575">
                <a:solidFill>
                  <a:schemeClr val="tx1">
                    <a:lumMod val="85000"/>
                    <a:lumOff val="15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grpSp>
            <p:nvGrpSpPr>
              <p:cNvPr id="148" name="Csoportba foglalás 147"/>
              <p:cNvGrpSpPr/>
              <p:nvPr/>
            </p:nvGrpSpPr>
            <p:grpSpPr>
              <a:xfrm>
                <a:off x="1876425" y="1047750"/>
                <a:ext cx="504825" cy="590550"/>
                <a:chOff x="0" y="0"/>
                <a:chExt cx="504825" cy="590550"/>
              </a:xfrm>
              <a:grpFill/>
            </p:grpSpPr>
            <p:sp>
              <p:nvSpPr>
                <p:cNvPr id="161" name="Ellipszis 160"/>
                <p:cNvSpPr/>
                <p:nvPr/>
              </p:nvSpPr>
              <p:spPr>
                <a:xfrm>
                  <a:off x="19050" y="361950"/>
                  <a:ext cx="447675" cy="228600"/>
                </a:xfrm>
                <a:prstGeom prst="ellipse">
                  <a:avLst/>
                </a:prstGeom>
                <a:grpFill/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hu-HU"/>
                </a:p>
              </p:txBody>
            </p:sp>
            <p:sp>
              <p:nvSpPr>
                <p:cNvPr id="162" name="Henger 161"/>
                <p:cNvSpPr/>
                <p:nvPr/>
              </p:nvSpPr>
              <p:spPr>
                <a:xfrm>
                  <a:off x="152400" y="238125"/>
                  <a:ext cx="171450" cy="247650"/>
                </a:xfrm>
                <a:prstGeom prst="can">
                  <a:avLst/>
                </a:prstGeom>
                <a:grpFill/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hu-HU"/>
                </a:p>
              </p:txBody>
            </p:sp>
            <p:sp>
              <p:nvSpPr>
                <p:cNvPr id="163" name="Kocka 162"/>
                <p:cNvSpPr/>
                <p:nvPr/>
              </p:nvSpPr>
              <p:spPr>
                <a:xfrm>
                  <a:off x="0" y="0"/>
                  <a:ext cx="504825" cy="381000"/>
                </a:xfrm>
                <a:prstGeom prst="cube">
                  <a:avLst/>
                </a:prstGeom>
                <a:grpFill/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hu-HU"/>
                </a:p>
              </p:txBody>
            </p:sp>
          </p:grpSp>
          <p:grpSp>
            <p:nvGrpSpPr>
              <p:cNvPr id="149" name="Csoportba foglalás 148"/>
              <p:cNvGrpSpPr/>
              <p:nvPr/>
            </p:nvGrpSpPr>
            <p:grpSpPr>
              <a:xfrm>
                <a:off x="2619375" y="190500"/>
                <a:ext cx="504825" cy="590550"/>
                <a:chOff x="0" y="0"/>
                <a:chExt cx="504825" cy="590550"/>
              </a:xfrm>
              <a:grpFill/>
            </p:grpSpPr>
            <p:sp>
              <p:nvSpPr>
                <p:cNvPr id="158" name="Ellipszis 157"/>
                <p:cNvSpPr/>
                <p:nvPr/>
              </p:nvSpPr>
              <p:spPr>
                <a:xfrm>
                  <a:off x="19050" y="361950"/>
                  <a:ext cx="447675" cy="228600"/>
                </a:xfrm>
                <a:prstGeom prst="ellipse">
                  <a:avLst/>
                </a:prstGeom>
                <a:grpFill/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hu-HU"/>
                </a:p>
              </p:txBody>
            </p:sp>
            <p:sp>
              <p:nvSpPr>
                <p:cNvPr id="159" name="Henger 158"/>
                <p:cNvSpPr/>
                <p:nvPr/>
              </p:nvSpPr>
              <p:spPr>
                <a:xfrm>
                  <a:off x="152400" y="238125"/>
                  <a:ext cx="171450" cy="247650"/>
                </a:xfrm>
                <a:prstGeom prst="can">
                  <a:avLst/>
                </a:prstGeom>
                <a:grpFill/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hu-HU"/>
                </a:p>
              </p:txBody>
            </p:sp>
            <p:sp>
              <p:nvSpPr>
                <p:cNvPr id="160" name="Kocka 159"/>
                <p:cNvSpPr/>
                <p:nvPr/>
              </p:nvSpPr>
              <p:spPr>
                <a:xfrm>
                  <a:off x="0" y="0"/>
                  <a:ext cx="504825" cy="381000"/>
                </a:xfrm>
                <a:prstGeom prst="cube">
                  <a:avLst/>
                </a:prstGeom>
                <a:grpFill/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hu-HU"/>
                </a:p>
              </p:txBody>
            </p:sp>
          </p:grpSp>
          <p:grpSp>
            <p:nvGrpSpPr>
              <p:cNvPr id="150" name="Csoportba foglalás 149"/>
              <p:cNvGrpSpPr/>
              <p:nvPr/>
            </p:nvGrpSpPr>
            <p:grpSpPr>
              <a:xfrm>
                <a:off x="1266825" y="0"/>
                <a:ext cx="504825" cy="590550"/>
                <a:chOff x="0" y="0"/>
                <a:chExt cx="504825" cy="590550"/>
              </a:xfrm>
              <a:grpFill/>
            </p:grpSpPr>
            <p:sp>
              <p:nvSpPr>
                <p:cNvPr id="155" name="Ellipszis 154"/>
                <p:cNvSpPr/>
                <p:nvPr/>
              </p:nvSpPr>
              <p:spPr>
                <a:xfrm>
                  <a:off x="19050" y="361950"/>
                  <a:ext cx="447675" cy="228600"/>
                </a:xfrm>
                <a:prstGeom prst="ellipse">
                  <a:avLst/>
                </a:prstGeom>
                <a:grpFill/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hu-HU"/>
                </a:p>
              </p:txBody>
            </p:sp>
            <p:sp>
              <p:nvSpPr>
                <p:cNvPr id="156" name="Henger 155"/>
                <p:cNvSpPr/>
                <p:nvPr/>
              </p:nvSpPr>
              <p:spPr>
                <a:xfrm>
                  <a:off x="152400" y="238125"/>
                  <a:ext cx="171450" cy="247650"/>
                </a:xfrm>
                <a:prstGeom prst="can">
                  <a:avLst/>
                </a:prstGeom>
                <a:grpFill/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hu-HU"/>
                </a:p>
              </p:txBody>
            </p:sp>
            <p:sp>
              <p:nvSpPr>
                <p:cNvPr id="157" name="Kocka 156"/>
                <p:cNvSpPr/>
                <p:nvPr/>
              </p:nvSpPr>
              <p:spPr>
                <a:xfrm>
                  <a:off x="0" y="0"/>
                  <a:ext cx="504825" cy="381000"/>
                </a:xfrm>
                <a:prstGeom prst="cube">
                  <a:avLst/>
                </a:prstGeom>
                <a:grpFill/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hu-HU"/>
                </a:p>
              </p:txBody>
            </p:sp>
          </p:grpSp>
          <p:grpSp>
            <p:nvGrpSpPr>
              <p:cNvPr id="151" name="Csoportba foglalás 150"/>
              <p:cNvGrpSpPr/>
              <p:nvPr/>
            </p:nvGrpSpPr>
            <p:grpSpPr>
              <a:xfrm>
                <a:off x="1238250" y="1905000"/>
                <a:ext cx="504825" cy="590550"/>
                <a:chOff x="0" y="0"/>
                <a:chExt cx="504825" cy="590550"/>
              </a:xfrm>
              <a:grpFill/>
            </p:grpSpPr>
            <p:sp>
              <p:nvSpPr>
                <p:cNvPr id="152" name="Ellipszis 151"/>
                <p:cNvSpPr/>
                <p:nvPr/>
              </p:nvSpPr>
              <p:spPr>
                <a:xfrm>
                  <a:off x="19050" y="361950"/>
                  <a:ext cx="447675" cy="228600"/>
                </a:xfrm>
                <a:prstGeom prst="ellipse">
                  <a:avLst/>
                </a:prstGeom>
                <a:grpFill/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hu-HU"/>
                </a:p>
              </p:txBody>
            </p:sp>
            <p:sp>
              <p:nvSpPr>
                <p:cNvPr id="153" name="Henger 152"/>
                <p:cNvSpPr/>
                <p:nvPr/>
              </p:nvSpPr>
              <p:spPr>
                <a:xfrm>
                  <a:off x="152400" y="238125"/>
                  <a:ext cx="171450" cy="247650"/>
                </a:xfrm>
                <a:prstGeom prst="can">
                  <a:avLst/>
                </a:prstGeom>
                <a:grpFill/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hu-HU"/>
                </a:p>
              </p:txBody>
            </p:sp>
            <p:sp>
              <p:nvSpPr>
                <p:cNvPr id="154" name="Kocka 153"/>
                <p:cNvSpPr/>
                <p:nvPr/>
              </p:nvSpPr>
              <p:spPr>
                <a:xfrm>
                  <a:off x="0" y="0"/>
                  <a:ext cx="504825" cy="381000"/>
                </a:xfrm>
                <a:prstGeom prst="cube">
                  <a:avLst/>
                </a:prstGeom>
                <a:grpFill/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hu-HU"/>
                </a:p>
              </p:txBody>
            </p:sp>
          </p:grpSp>
        </p:grpSp>
        <p:grpSp>
          <p:nvGrpSpPr>
            <p:cNvPr id="133" name="Csoportba foglalás 132"/>
            <p:cNvGrpSpPr/>
            <p:nvPr/>
          </p:nvGrpSpPr>
          <p:grpSpPr>
            <a:xfrm>
              <a:off x="2619375" y="1905000"/>
              <a:ext cx="504825" cy="590550"/>
              <a:chOff x="0" y="0"/>
              <a:chExt cx="504825" cy="590550"/>
            </a:xfrm>
            <a:grpFill/>
          </p:grpSpPr>
          <p:sp>
            <p:nvSpPr>
              <p:cNvPr id="134" name="Ellipszis 133"/>
              <p:cNvSpPr/>
              <p:nvPr/>
            </p:nvSpPr>
            <p:spPr>
              <a:xfrm>
                <a:off x="19050" y="361950"/>
                <a:ext cx="447675" cy="228600"/>
              </a:xfrm>
              <a:prstGeom prst="ellipse">
                <a:avLst/>
              </a:prstGeom>
              <a:grpFill/>
              <a:ln>
                <a:solidFill>
                  <a:schemeClr val="tx1">
                    <a:lumMod val="85000"/>
                    <a:lumOff val="1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hu-HU"/>
              </a:p>
            </p:txBody>
          </p:sp>
          <p:sp>
            <p:nvSpPr>
              <p:cNvPr id="135" name="Henger 134"/>
              <p:cNvSpPr/>
              <p:nvPr/>
            </p:nvSpPr>
            <p:spPr>
              <a:xfrm>
                <a:off x="152400" y="238125"/>
                <a:ext cx="171450" cy="247650"/>
              </a:xfrm>
              <a:prstGeom prst="can">
                <a:avLst/>
              </a:prstGeom>
              <a:grpFill/>
              <a:ln>
                <a:solidFill>
                  <a:schemeClr val="tx1">
                    <a:lumMod val="85000"/>
                    <a:lumOff val="1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hu-HU"/>
              </a:p>
            </p:txBody>
          </p:sp>
          <p:sp>
            <p:nvSpPr>
              <p:cNvPr id="136" name="Kocka 135"/>
              <p:cNvSpPr/>
              <p:nvPr/>
            </p:nvSpPr>
            <p:spPr>
              <a:xfrm>
                <a:off x="0" y="0"/>
                <a:ext cx="504825" cy="381000"/>
              </a:xfrm>
              <a:prstGeom prst="cube">
                <a:avLst/>
              </a:prstGeom>
              <a:grpFill/>
              <a:ln>
                <a:solidFill>
                  <a:schemeClr val="tx1">
                    <a:lumMod val="85000"/>
                    <a:lumOff val="1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hu-HU"/>
              </a:p>
            </p:txBody>
          </p:sp>
        </p:grpSp>
      </p:grpSp>
      <p:grpSp>
        <p:nvGrpSpPr>
          <p:cNvPr id="173" name="Csoportba foglalás 172"/>
          <p:cNvGrpSpPr/>
          <p:nvPr/>
        </p:nvGrpSpPr>
        <p:grpSpPr>
          <a:xfrm>
            <a:off x="7724892" y="386307"/>
            <a:ext cx="3504111" cy="2935877"/>
            <a:chOff x="0" y="0"/>
            <a:chExt cx="3124200" cy="2514600"/>
          </a:xfrm>
          <a:solidFill>
            <a:schemeClr val="tx2">
              <a:lumMod val="60000"/>
              <a:lumOff val="40000"/>
            </a:schemeClr>
          </a:solidFill>
        </p:grpSpPr>
        <p:cxnSp>
          <p:nvCxnSpPr>
            <p:cNvPr id="174" name="Egyenes összekötő 173"/>
            <p:cNvCxnSpPr/>
            <p:nvPr/>
          </p:nvCxnSpPr>
          <p:spPr>
            <a:xfrm>
              <a:off x="352425" y="495300"/>
              <a:ext cx="609600" cy="800100"/>
            </a:xfrm>
            <a:prstGeom prst="line">
              <a:avLst/>
            </a:prstGeom>
            <a:grpFill/>
            <a:ln w="28575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grpSp>
          <p:nvGrpSpPr>
            <p:cNvPr id="175" name="Csoportba foglalás 174"/>
            <p:cNvGrpSpPr/>
            <p:nvPr/>
          </p:nvGrpSpPr>
          <p:grpSpPr>
            <a:xfrm>
              <a:off x="0" y="0"/>
              <a:ext cx="3124200" cy="2514600"/>
              <a:chOff x="0" y="0"/>
              <a:chExt cx="3124200" cy="2514600"/>
            </a:xfrm>
            <a:grpFill/>
          </p:grpSpPr>
          <p:cxnSp>
            <p:nvCxnSpPr>
              <p:cNvPr id="180" name="Egyenes összekötő 179"/>
              <p:cNvCxnSpPr/>
              <p:nvPr/>
            </p:nvCxnSpPr>
            <p:spPr>
              <a:xfrm>
                <a:off x="685800" y="304800"/>
                <a:ext cx="619125" cy="19050"/>
              </a:xfrm>
              <a:prstGeom prst="line">
                <a:avLst/>
              </a:prstGeom>
              <a:grpFill/>
              <a:ln w="28575">
                <a:solidFill>
                  <a:schemeClr val="tx1">
                    <a:lumMod val="85000"/>
                    <a:lumOff val="15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81" name="Egyenes összekötő 180"/>
              <p:cNvCxnSpPr/>
              <p:nvPr/>
            </p:nvCxnSpPr>
            <p:spPr>
              <a:xfrm flipH="1">
                <a:off x="323850" y="1428750"/>
                <a:ext cx="714375" cy="838200"/>
              </a:xfrm>
              <a:prstGeom prst="line">
                <a:avLst/>
              </a:prstGeom>
              <a:grpFill/>
              <a:ln w="28575">
                <a:solidFill>
                  <a:schemeClr val="tx1">
                    <a:lumMod val="85000"/>
                    <a:lumOff val="15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82" name="Egyenes összekötő 181"/>
              <p:cNvCxnSpPr/>
              <p:nvPr/>
            </p:nvCxnSpPr>
            <p:spPr>
              <a:xfrm>
                <a:off x="971550" y="1352550"/>
                <a:ext cx="447675" cy="619125"/>
              </a:xfrm>
              <a:prstGeom prst="line">
                <a:avLst/>
              </a:prstGeom>
              <a:grpFill/>
              <a:ln w="28575">
                <a:solidFill>
                  <a:schemeClr val="tx1">
                    <a:lumMod val="85000"/>
                    <a:lumOff val="15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83" name="Egyenes összekötő 182"/>
              <p:cNvCxnSpPr/>
              <p:nvPr/>
            </p:nvCxnSpPr>
            <p:spPr>
              <a:xfrm>
                <a:off x="542925" y="514350"/>
                <a:ext cx="1485900" cy="800100"/>
              </a:xfrm>
              <a:prstGeom prst="line">
                <a:avLst/>
              </a:prstGeom>
              <a:grpFill/>
              <a:ln w="28575">
                <a:solidFill>
                  <a:schemeClr val="tx1">
                    <a:lumMod val="85000"/>
                    <a:lumOff val="15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84" name="Egyenes összekötő 183"/>
              <p:cNvCxnSpPr/>
              <p:nvPr/>
            </p:nvCxnSpPr>
            <p:spPr>
              <a:xfrm>
                <a:off x="2857500" y="495300"/>
                <a:ext cx="19050" cy="1524000"/>
              </a:xfrm>
              <a:prstGeom prst="line">
                <a:avLst/>
              </a:prstGeom>
              <a:grpFill/>
              <a:ln w="28575">
                <a:solidFill>
                  <a:schemeClr val="tx1">
                    <a:lumMod val="85000"/>
                    <a:lumOff val="15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85" name="Egyenes összekötő 184"/>
              <p:cNvCxnSpPr/>
              <p:nvPr/>
            </p:nvCxnSpPr>
            <p:spPr>
              <a:xfrm>
                <a:off x="1562100" y="2162175"/>
                <a:ext cx="1219200" cy="66675"/>
              </a:xfrm>
              <a:prstGeom prst="line">
                <a:avLst/>
              </a:prstGeom>
              <a:grpFill/>
              <a:ln w="28575">
                <a:solidFill>
                  <a:schemeClr val="tx1">
                    <a:lumMod val="85000"/>
                    <a:lumOff val="15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grpSp>
            <p:nvGrpSpPr>
              <p:cNvPr id="186" name="Csoportba foglalás 185"/>
              <p:cNvGrpSpPr/>
              <p:nvPr/>
            </p:nvGrpSpPr>
            <p:grpSpPr>
              <a:xfrm>
                <a:off x="228600" y="38100"/>
                <a:ext cx="504825" cy="590550"/>
                <a:chOff x="0" y="0"/>
                <a:chExt cx="504825" cy="590550"/>
              </a:xfrm>
              <a:grpFill/>
            </p:grpSpPr>
            <p:sp>
              <p:nvSpPr>
                <p:cNvPr id="213" name="Ellipszis 212"/>
                <p:cNvSpPr/>
                <p:nvPr/>
              </p:nvSpPr>
              <p:spPr>
                <a:xfrm>
                  <a:off x="19050" y="361950"/>
                  <a:ext cx="447675" cy="228600"/>
                </a:xfrm>
                <a:prstGeom prst="ellipse">
                  <a:avLst/>
                </a:prstGeom>
                <a:grpFill/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hu-HU"/>
                </a:p>
              </p:txBody>
            </p:sp>
            <p:sp>
              <p:nvSpPr>
                <p:cNvPr id="214" name="Henger 213"/>
                <p:cNvSpPr/>
                <p:nvPr/>
              </p:nvSpPr>
              <p:spPr>
                <a:xfrm>
                  <a:off x="152400" y="238125"/>
                  <a:ext cx="171450" cy="247650"/>
                </a:xfrm>
                <a:prstGeom prst="can">
                  <a:avLst/>
                </a:prstGeom>
                <a:grpFill/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hu-HU"/>
                </a:p>
              </p:txBody>
            </p:sp>
            <p:sp>
              <p:nvSpPr>
                <p:cNvPr id="215" name="Kocka 214"/>
                <p:cNvSpPr/>
                <p:nvPr/>
              </p:nvSpPr>
              <p:spPr>
                <a:xfrm>
                  <a:off x="0" y="0"/>
                  <a:ext cx="504825" cy="381000"/>
                </a:xfrm>
                <a:prstGeom prst="cube">
                  <a:avLst/>
                </a:prstGeom>
                <a:grpFill/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hu-HU"/>
                </a:p>
              </p:txBody>
            </p:sp>
          </p:grpSp>
          <p:cxnSp>
            <p:nvCxnSpPr>
              <p:cNvPr id="187" name="Egyenes összekötő 186"/>
              <p:cNvCxnSpPr/>
              <p:nvPr/>
            </p:nvCxnSpPr>
            <p:spPr>
              <a:xfrm>
                <a:off x="276225" y="2305050"/>
                <a:ext cx="1085850" cy="57150"/>
              </a:xfrm>
              <a:prstGeom prst="line">
                <a:avLst/>
              </a:prstGeom>
              <a:grpFill/>
              <a:ln w="28575">
                <a:solidFill>
                  <a:schemeClr val="tx1">
                    <a:lumMod val="85000"/>
                    <a:lumOff val="15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grpSp>
            <p:nvGrpSpPr>
              <p:cNvPr id="188" name="Csoportba foglalás 187"/>
              <p:cNvGrpSpPr/>
              <p:nvPr/>
            </p:nvGrpSpPr>
            <p:grpSpPr>
              <a:xfrm>
                <a:off x="714375" y="952500"/>
                <a:ext cx="504825" cy="590550"/>
                <a:chOff x="0" y="0"/>
                <a:chExt cx="504825" cy="590550"/>
              </a:xfrm>
              <a:grpFill/>
            </p:grpSpPr>
            <p:sp>
              <p:nvSpPr>
                <p:cNvPr id="210" name="Ellipszis 209"/>
                <p:cNvSpPr/>
                <p:nvPr/>
              </p:nvSpPr>
              <p:spPr>
                <a:xfrm>
                  <a:off x="19050" y="361950"/>
                  <a:ext cx="447675" cy="228600"/>
                </a:xfrm>
                <a:prstGeom prst="ellipse">
                  <a:avLst/>
                </a:prstGeom>
                <a:grpFill/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hu-HU"/>
                </a:p>
              </p:txBody>
            </p:sp>
            <p:sp>
              <p:nvSpPr>
                <p:cNvPr id="211" name="Henger 210"/>
                <p:cNvSpPr/>
                <p:nvPr/>
              </p:nvSpPr>
              <p:spPr>
                <a:xfrm>
                  <a:off x="152400" y="238125"/>
                  <a:ext cx="171450" cy="247650"/>
                </a:xfrm>
                <a:prstGeom prst="can">
                  <a:avLst/>
                </a:prstGeom>
                <a:grpFill/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hu-HU"/>
                </a:p>
              </p:txBody>
            </p:sp>
            <p:sp>
              <p:nvSpPr>
                <p:cNvPr id="212" name="Kocka 211"/>
                <p:cNvSpPr/>
                <p:nvPr/>
              </p:nvSpPr>
              <p:spPr>
                <a:xfrm>
                  <a:off x="0" y="0"/>
                  <a:ext cx="504825" cy="381000"/>
                </a:xfrm>
                <a:prstGeom prst="cube">
                  <a:avLst/>
                </a:prstGeom>
                <a:grpFill/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hu-HU"/>
                </a:p>
              </p:txBody>
            </p:sp>
          </p:grpSp>
          <p:grpSp>
            <p:nvGrpSpPr>
              <p:cNvPr id="189" name="Csoportba foglalás 188"/>
              <p:cNvGrpSpPr/>
              <p:nvPr/>
            </p:nvGrpSpPr>
            <p:grpSpPr>
              <a:xfrm>
                <a:off x="0" y="1924050"/>
                <a:ext cx="504825" cy="590550"/>
                <a:chOff x="0" y="0"/>
                <a:chExt cx="504825" cy="590550"/>
              </a:xfrm>
              <a:grpFill/>
            </p:grpSpPr>
            <p:sp>
              <p:nvSpPr>
                <p:cNvPr id="207" name="Ellipszis 206"/>
                <p:cNvSpPr/>
                <p:nvPr/>
              </p:nvSpPr>
              <p:spPr>
                <a:xfrm>
                  <a:off x="19050" y="361950"/>
                  <a:ext cx="447675" cy="228600"/>
                </a:xfrm>
                <a:prstGeom prst="ellipse">
                  <a:avLst/>
                </a:prstGeom>
                <a:grpFill/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hu-HU"/>
                </a:p>
              </p:txBody>
            </p:sp>
            <p:sp>
              <p:nvSpPr>
                <p:cNvPr id="208" name="Henger 207"/>
                <p:cNvSpPr/>
                <p:nvPr/>
              </p:nvSpPr>
              <p:spPr>
                <a:xfrm>
                  <a:off x="152400" y="238125"/>
                  <a:ext cx="171450" cy="247650"/>
                </a:xfrm>
                <a:prstGeom prst="can">
                  <a:avLst/>
                </a:prstGeom>
                <a:grpFill/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hu-HU"/>
                </a:p>
              </p:txBody>
            </p:sp>
            <p:sp>
              <p:nvSpPr>
                <p:cNvPr id="209" name="Kocka 208"/>
                <p:cNvSpPr/>
                <p:nvPr/>
              </p:nvSpPr>
              <p:spPr>
                <a:xfrm>
                  <a:off x="0" y="0"/>
                  <a:ext cx="504825" cy="381000"/>
                </a:xfrm>
                <a:prstGeom prst="cube">
                  <a:avLst/>
                </a:prstGeom>
                <a:grpFill/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hu-HU"/>
                </a:p>
              </p:txBody>
            </p:sp>
          </p:grpSp>
          <p:cxnSp>
            <p:nvCxnSpPr>
              <p:cNvPr id="190" name="Egyenes összekötő 189"/>
              <p:cNvCxnSpPr/>
              <p:nvPr/>
            </p:nvCxnSpPr>
            <p:spPr>
              <a:xfrm>
                <a:off x="1676400" y="228600"/>
                <a:ext cx="1028700" cy="200025"/>
              </a:xfrm>
              <a:prstGeom prst="line">
                <a:avLst/>
              </a:prstGeom>
              <a:grpFill/>
              <a:ln w="28575">
                <a:solidFill>
                  <a:schemeClr val="tx1">
                    <a:lumMod val="85000"/>
                    <a:lumOff val="15000"/>
                  </a:schemeClr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grpSp>
            <p:nvGrpSpPr>
              <p:cNvPr id="191" name="Csoportba foglalás 190"/>
              <p:cNvGrpSpPr/>
              <p:nvPr/>
            </p:nvGrpSpPr>
            <p:grpSpPr>
              <a:xfrm>
                <a:off x="1876425" y="1047750"/>
                <a:ext cx="504825" cy="590550"/>
                <a:chOff x="0" y="0"/>
                <a:chExt cx="504825" cy="590550"/>
              </a:xfrm>
              <a:grpFill/>
            </p:grpSpPr>
            <p:sp>
              <p:nvSpPr>
                <p:cNvPr id="204" name="Ellipszis 203"/>
                <p:cNvSpPr/>
                <p:nvPr/>
              </p:nvSpPr>
              <p:spPr>
                <a:xfrm>
                  <a:off x="19050" y="361950"/>
                  <a:ext cx="447675" cy="228600"/>
                </a:xfrm>
                <a:prstGeom prst="ellipse">
                  <a:avLst/>
                </a:prstGeom>
                <a:grpFill/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hu-HU"/>
                </a:p>
              </p:txBody>
            </p:sp>
            <p:sp>
              <p:nvSpPr>
                <p:cNvPr id="205" name="Henger 204"/>
                <p:cNvSpPr/>
                <p:nvPr/>
              </p:nvSpPr>
              <p:spPr>
                <a:xfrm>
                  <a:off x="152400" y="238125"/>
                  <a:ext cx="171450" cy="247650"/>
                </a:xfrm>
                <a:prstGeom prst="can">
                  <a:avLst/>
                </a:prstGeom>
                <a:grpFill/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hu-HU"/>
                </a:p>
              </p:txBody>
            </p:sp>
            <p:sp>
              <p:nvSpPr>
                <p:cNvPr id="206" name="Kocka 205"/>
                <p:cNvSpPr/>
                <p:nvPr/>
              </p:nvSpPr>
              <p:spPr>
                <a:xfrm>
                  <a:off x="0" y="0"/>
                  <a:ext cx="504825" cy="381000"/>
                </a:xfrm>
                <a:prstGeom prst="cube">
                  <a:avLst/>
                </a:prstGeom>
                <a:grpFill/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hu-HU"/>
                </a:p>
              </p:txBody>
            </p:sp>
          </p:grpSp>
          <p:grpSp>
            <p:nvGrpSpPr>
              <p:cNvPr id="192" name="Csoportba foglalás 191"/>
              <p:cNvGrpSpPr/>
              <p:nvPr/>
            </p:nvGrpSpPr>
            <p:grpSpPr>
              <a:xfrm>
                <a:off x="2619375" y="190500"/>
                <a:ext cx="504825" cy="590550"/>
                <a:chOff x="0" y="0"/>
                <a:chExt cx="504825" cy="590550"/>
              </a:xfrm>
              <a:grpFill/>
            </p:grpSpPr>
            <p:sp>
              <p:nvSpPr>
                <p:cNvPr id="201" name="Ellipszis 200"/>
                <p:cNvSpPr/>
                <p:nvPr/>
              </p:nvSpPr>
              <p:spPr>
                <a:xfrm>
                  <a:off x="19050" y="361950"/>
                  <a:ext cx="447675" cy="228600"/>
                </a:xfrm>
                <a:prstGeom prst="ellipse">
                  <a:avLst/>
                </a:prstGeom>
                <a:grpFill/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hu-HU"/>
                </a:p>
              </p:txBody>
            </p:sp>
            <p:sp>
              <p:nvSpPr>
                <p:cNvPr id="202" name="Henger 201"/>
                <p:cNvSpPr/>
                <p:nvPr/>
              </p:nvSpPr>
              <p:spPr>
                <a:xfrm>
                  <a:off x="152400" y="238125"/>
                  <a:ext cx="171450" cy="247650"/>
                </a:xfrm>
                <a:prstGeom prst="can">
                  <a:avLst/>
                </a:prstGeom>
                <a:grpFill/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hu-HU"/>
                </a:p>
              </p:txBody>
            </p:sp>
            <p:sp>
              <p:nvSpPr>
                <p:cNvPr id="203" name="Kocka 202"/>
                <p:cNvSpPr/>
                <p:nvPr/>
              </p:nvSpPr>
              <p:spPr>
                <a:xfrm>
                  <a:off x="0" y="0"/>
                  <a:ext cx="504825" cy="381000"/>
                </a:xfrm>
                <a:prstGeom prst="cube">
                  <a:avLst/>
                </a:prstGeom>
                <a:grpFill/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hu-HU"/>
                </a:p>
              </p:txBody>
            </p:sp>
          </p:grpSp>
          <p:grpSp>
            <p:nvGrpSpPr>
              <p:cNvPr id="193" name="Csoportba foglalás 192"/>
              <p:cNvGrpSpPr/>
              <p:nvPr/>
            </p:nvGrpSpPr>
            <p:grpSpPr>
              <a:xfrm>
                <a:off x="1266825" y="0"/>
                <a:ext cx="504825" cy="590550"/>
                <a:chOff x="0" y="0"/>
                <a:chExt cx="504825" cy="590550"/>
              </a:xfrm>
              <a:grpFill/>
            </p:grpSpPr>
            <p:sp>
              <p:nvSpPr>
                <p:cNvPr id="198" name="Ellipszis 197"/>
                <p:cNvSpPr/>
                <p:nvPr/>
              </p:nvSpPr>
              <p:spPr>
                <a:xfrm>
                  <a:off x="19050" y="361950"/>
                  <a:ext cx="447675" cy="228600"/>
                </a:xfrm>
                <a:prstGeom prst="ellipse">
                  <a:avLst/>
                </a:prstGeom>
                <a:grpFill/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hu-HU"/>
                </a:p>
              </p:txBody>
            </p:sp>
            <p:sp>
              <p:nvSpPr>
                <p:cNvPr id="199" name="Henger 198"/>
                <p:cNvSpPr/>
                <p:nvPr/>
              </p:nvSpPr>
              <p:spPr>
                <a:xfrm>
                  <a:off x="152400" y="238125"/>
                  <a:ext cx="171450" cy="247650"/>
                </a:xfrm>
                <a:prstGeom prst="can">
                  <a:avLst/>
                </a:prstGeom>
                <a:grpFill/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hu-HU"/>
                </a:p>
              </p:txBody>
            </p:sp>
            <p:sp>
              <p:nvSpPr>
                <p:cNvPr id="200" name="Kocka 199"/>
                <p:cNvSpPr/>
                <p:nvPr/>
              </p:nvSpPr>
              <p:spPr>
                <a:xfrm>
                  <a:off x="0" y="0"/>
                  <a:ext cx="504825" cy="381000"/>
                </a:xfrm>
                <a:prstGeom prst="cube">
                  <a:avLst/>
                </a:prstGeom>
                <a:grpFill/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hu-HU"/>
                </a:p>
              </p:txBody>
            </p:sp>
          </p:grpSp>
          <p:grpSp>
            <p:nvGrpSpPr>
              <p:cNvPr id="194" name="Csoportba foglalás 193"/>
              <p:cNvGrpSpPr/>
              <p:nvPr/>
            </p:nvGrpSpPr>
            <p:grpSpPr>
              <a:xfrm>
                <a:off x="1238250" y="1905000"/>
                <a:ext cx="504825" cy="590550"/>
                <a:chOff x="0" y="0"/>
                <a:chExt cx="504825" cy="590550"/>
              </a:xfrm>
              <a:grpFill/>
            </p:grpSpPr>
            <p:sp>
              <p:nvSpPr>
                <p:cNvPr id="195" name="Ellipszis 194"/>
                <p:cNvSpPr/>
                <p:nvPr/>
              </p:nvSpPr>
              <p:spPr>
                <a:xfrm>
                  <a:off x="19050" y="361950"/>
                  <a:ext cx="447675" cy="228600"/>
                </a:xfrm>
                <a:prstGeom prst="ellipse">
                  <a:avLst/>
                </a:prstGeom>
                <a:grpFill/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hu-HU"/>
                </a:p>
              </p:txBody>
            </p:sp>
            <p:sp>
              <p:nvSpPr>
                <p:cNvPr id="196" name="Henger 195"/>
                <p:cNvSpPr/>
                <p:nvPr/>
              </p:nvSpPr>
              <p:spPr>
                <a:xfrm>
                  <a:off x="152400" y="238125"/>
                  <a:ext cx="171450" cy="247650"/>
                </a:xfrm>
                <a:prstGeom prst="can">
                  <a:avLst/>
                </a:prstGeom>
                <a:grpFill/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hu-HU"/>
                </a:p>
              </p:txBody>
            </p:sp>
            <p:sp>
              <p:nvSpPr>
                <p:cNvPr id="197" name="Kocka 196"/>
                <p:cNvSpPr/>
                <p:nvPr/>
              </p:nvSpPr>
              <p:spPr>
                <a:xfrm>
                  <a:off x="0" y="0"/>
                  <a:ext cx="504825" cy="381000"/>
                </a:xfrm>
                <a:prstGeom prst="cube">
                  <a:avLst/>
                </a:prstGeom>
                <a:grpFill/>
                <a:ln>
                  <a:solidFill>
                    <a:schemeClr val="tx1">
                      <a:lumMod val="85000"/>
                      <a:lumOff val="15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hu-HU"/>
                </a:p>
              </p:txBody>
            </p:sp>
          </p:grpSp>
        </p:grpSp>
        <p:grpSp>
          <p:nvGrpSpPr>
            <p:cNvPr id="176" name="Csoportba foglalás 175"/>
            <p:cNvGrpSpPr/>
            <p:nvPr/>
          </p:nvGrpSpPr>
          <p:grpSpPr>
            <a:xfrm>
              <a:off x="2619375" y="1905000"/>
              <a:ext cx="504825" cy="590550"/>
              <a:chOff x="0" y="0"/>
              <a:chExt cx="504825" cy="590550"/>
            </a:xfrm>
            <a:grpFill/>
          </p:grpSpPr>
          <p:sp>
            <p:nvSpPr>
              <p:cNvPr id="177" name="Ellipszis 176"/>
              <p:cNvSpPr/>
              <p:nvPr/>
            </p:nvSpPr>
            <p:spPr>
              <a:xfrm>
                <a:off x="19050" y="361950"/>
                <a:ext cx="447675" cy="228600"/>
              </a:xfrm>
              <a:prstGeom prst="ellipse">
                <a:avLst/>
              </a:prstGeom>
              <a:grpFill/>
              <a:ln>
                <a:solidFill>
                  <a:schemeClr val="tx1">
                    <a:lumMod val="85000"/>
                    <a:lumOff val="1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hu-HU"/>
              </a:p>
            </p:txBody>
          </p:sp>
          <p:sp>
            <p:nvSpPr>
              <p:cNvPr id="178" name="Henger 177"/>
              <p:cNvSpPr/>
              <p:nvPr/>
            </p:nvSpPr>
            <p:spPr>
              <a:xfrm>
                <a:off x="152400" y="238125"/>
                <a:ext cx="171450" cy="247650"/>
              </a:xfrm>
              <a:prstGeom prst="can">
                <a:avLst/>
              </a:prstGeom>
              <a:grpFill/>
              <a:ln>
                <a:solidFill>
                  <a:schemeClr val="tx1">
                    <a:lumMod val="85000"/>
                    <a:lumOff val="1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hu-HU"/>
              </a:p>
            </p:txBody>
          </p:sp>
          <p:sp>
            <p:nvSpPr>
              <p:cNvPr id="179" name="Kocka 178"/>
              <p:cNvSpPr/>
              <p:nvPr/>
            </p:nvSpPr>
            <p:spPr>
              <a:xfrm>
                <a:off x="0" y="0"/>
                <a:ext cx="504825" cy="381000"/>
              </a:xfrm>
              <a:prstGeom prst="cube">
                <a:avLst/>
              </a:prstGeom>
              <a:grpFill/>
              <a:ln>
                <a:solidFill>
                  <a:schemeClr val="tx1">
                    <a:lumMod val="85000"/>
                    <a:lumOff val="1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hu-HU"/>
              </a:p>
            </p:txBody>
          </p:sp>
        </p:grpSp>
      </p:grpSp>
      <p:sp>
        <p:nvSpPr>
          <p:cNvPr id="216" name="Pluszjel 215"/>
          <p:cNvSpPr/>
          <p:nvPr/>
        </p:nvSpPr>
        <p:spPr>
          <a:xfrm rot="2242372">
            <a:off x="10395708" y="5760720"/>
            <a:ext cx="958092" cy="875211"/>
          </a:xfrm>
          <a:prstGeom prst="mathPlus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70323084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500"/>
                            </p:stCondLst>
                            <p:childTnLst>
                              <p:par>
                                <p:cTn id="26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21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443534" y="66745"/>
            <a:ext cx="10256519" cy="1045029"/>
          </a:xfrm>
        </p:spPr>
        <p:txBody>
          <a:bodyPr/>
          <a:lstStyle/>
          <a:p>
            <a:r>
              <a:rPr lang="hu-HU" dirty="0" smtClean="0">
                <a:solidFill>
                  <a:schemeClr val="accent2">
                    <a:lumMod val="75000"/>
                  </a:schemeClr>
                </a:solidFill>
                <a:latin typeface="Bernard MT Condensed" panose="02050806060905020404" pitchFamily="18" charset="0"/>
              </a:rPr>
              <a:t>Mi az az IP cím?</a:t>
            </a:r>
            <a:endParaRPr lang="hu-HU" dirty="0">
              <a:solidFill>
                <a:schemeClr val="accent2">
                  <a:lumMod val="75000"/>
                </a:schemeClr>
              </a:solidFill>
              <a:latin typeface="Bernard MT Condensed" panose="02050806060905020404" pitchFamily="18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228440" y="900931"/>
            <a:ext cx="10515600" cy="4013426"/>
          </a:xfrm>
        </p:spPr>
        <p:txBody>
          <a:bodyPr>
            <a:normAutofit fontScale="92500" lnSpcReduction="10000"/>
          </a:bodyPr>
          <a:lstStyle/>
          <a:p>
            <a:r>
              <a:rPr lang="hu-HU" dirty="0" smtClean="0"/>
              <a:t>Ez egy</a:t>
            </a:r>
            <a:r>
              <a:rPr lang="hu-HU" dirty="0" smtClean="0">
                <a:solidFill>
                  <a:srgbClr val="00B050"/>
                </a:solidFill>
                <a:latin typeface="Microsoft PhagsPa" panose="020B0502040204020203" pitchFamily="34" charset="0"/>
              </a:rPr>
              <a:t> </a:t>
            </a:r>
            <a:r>
              <a:rPr lang="hu-HU" dirty="0" smtClean="0"/>
              <a:t>32 </a:t>
            </a:r>
            <a:r>
              <a:rPr lang="hu-HU" dirty="0" smtClean="0"/>
              <a:t>jegyű </a:t>
            </a:r>
            <a:r>
              <a:rPr lang="hu-HU" dirty="0">
                <a:solidFill>
                  <a:srgbClr val="00B050"/>
                </a:solidFill>
                <a:latin typeface="Microsoft PhagsPa" panose="020B0502040204020203" pitchFamily="34" charset="0"/>
              </a:rPr>
              <a:t>számsor </a:t>
            </a:r>
            <a:r>
              <a:rPr lang="hu-HU" dirty="0" smtClean="0"/>
              <a:t>és </a:t>
            </a:r>
            <a:r>
              <a:rPr lang="hu-HU" dirty="0" smtClean="0"/>
              <a:t>arra </a:t>
            </a:r>
            <a:r>
              <a:rPr lang="hu-HU" dirty="0" smtClean="0"/>
              <a:t>való, </a:t>
            </a:r>
            <a:r>
              <a:rPr lang="hu-HU" dirty="0" smtClean="0"/>
              <a:t>hogy </a:t>
            </a:r>
            <a:br>
              <a:rPr lang="hu-HU" dirty="0" smtClean="0"/>
            </a:br>
            <a:r>
              <a:rPr lang="hu-HU" dirty="0" smtClean="0"/>
              <a:t>két </a:t>
            </a:r>
            <a:r>
              <a:rPr lang="hu-HU" dirty="0" smtClean="0"/>
              <a:t>számítógép össze tudjon </a:t>
            </a:r>
            <a:r>
              <a:rPr lang="hu-HU" dirty="0" smtClean="0">
                <a:solidFill>
                  <a:srgbClr val="0070C0"/>
                </a:solidFill>
                <a:latin typeface="Bauhaus 93" panose="04030905020B02020C02" pitchFamily="82" charset="0"/>
              </a:rPr>
              <a:t>kapcsolódni -</a:t>
            </a:r>
            <a:r>
              <a:rPr lang="hu-HU" dirty="0" smtClean="0"/>
              <a:t/>
            </a:r>
            <a:br>
              <a:rPr lang="hu-HU" dirty="0" smtClean="0"/>
            </a:br>
            <a:r>
              <a:rPr lang="hu-HU" dirty="0" smtClean="0"/>
              <a:t>azonosítani </a:t>
            </a:r>
            <a:r>
              <a:rPr lang="hu-HU" dirty="0" smtClean="0"/>
              <a:t>kell </a:t>
            </a:r>
            <a:r>
              <a:rPr lang="hu-HU" dirty="0" smtClean="0"/>
              <a:t>őket, azaz </a:t>
            </a:r>
            <a:r>
              <a:rPr lang="hu-HU" dirty="0" smtClean="0"/>
              <a:t>amikor </a:t>
            </a:r>
            <a:br>
              <a:rPr lang="hu-HU" dirty="0" smtClean="0"/>
            </a:br>
            <a:r>
              <a:rPr lang="hu-HU" dirty="0" smtClean="0"/>
              <a:t>a számítógép felcsatlakozik az </a:t>
            </a:r>
            <a:r>
              <a:rPr lang="hu-HU" dirty="0" smtClean="0"/>
              <a:t>internetre, </a:t>
            </a:r>
            <a:r>
              <a:rPr lang="hu-HU" dirty="0" smtClean="0"/>
              <a:t>kap egy ilyen számsort.</a:t>
            </a:r>
          </a:p>
          <a:p>
            <a:r>
              <a:rPr lang="hu-HU" dirty="0" smtClean="0">
                <a:solidFill>
                  <a:srgbClr val="C214A1"/>
                </a:solidFill>
                <a:latin typeface="Broadway" panose="04040905080B02020502" pitchFamily="82" charset="0"/>
              </a:rPr>
              <a:t>IPv4</a:t>
            </a:r>
            <a:r>
              <a:rPr lang="hu-HU" dirty="0">
                <a:solidFill>
                  <a:srgbClr val="C214A1"/>
                </a:solidFill>
                <a:latin typeface="Broadway" panose="04040905080B02020502" pitchFamily="82" charset="0"/>
              </a:rPr>
              <a:t> </a:t>
            </a:r>
            <a:r>
              <a:rPr lang="hu-HU" dirty="0"/>
              <a:t>szerinti </a:t>
            </a:r>
            <a:r>
              <a:rPr lang="hu-HU" dirty="0" smtClean="0"/>
              <a:t>IP-címek</a:t>
            </a:r>
          </a:p>
          <a:p>
            <a:pPr lvl="1"/>
            <a:r>
              <a:rPr lang="hu-HU" dirty="0" smtClean="0"/>
              <a:t>32</a:t>
            </a:r>
            <a:r>
              <a:rPr lang="hu-HU" dirty="0"/>
              <a:t> bites egész </a:t>
            </a:r>
            <a:r>
              <a:rPr lang="hu-HU" dirty="0" smtClean="0"/>
              <a:t>számok</a:t>
            </a:r>
          </a:p>
          <a:p>
            <a:pPr lvl="1"/>
            <a:r>
              <a:rPr lang="hu-HU" dirty="0" smtClean="0"/>
              <a:t>hagyományosan </a:t>
            </a:r>
            <a:r>
              <a:rPr lang="hu-HU" dirty="0"/>
              <a:t>négy darab egy </a:t>
            </a:r>
            <a:r>
              <a:rPr lang="hu-HU" dirty="0" smtClean="0"/>
              <a:t>bájtos</a:t>
            </a:r>
            <a:r>
              <a:rPr lang="hu-HU" dirty="0"/>
              <a:t>,</a:t>
            </a:r>
            <a:r>
              <a:rPr lang="hu-HU" dirty="0" smtClean="0"/>
              <a:t> </a:t>
            </a:r>
            <a:r>
              <a:rPr lang="hu-HU" dirty="0"/>
              <a:t>0 és 255 közé eső, ponttal elválasztott </a:t>
            </a:r>
            <a:r>
              <a:rPr lang="hu-HU" dirty="0" smtClean="0"/>
              <a:t>decimális</a:t>
            </a:r>
            <a:r>
              <a:rPr lang="hu-HU" dirty="0"/>
              <a:t> </a:t>
            </a:r>
            <a:r>
              <a:rPr lang="hu-HU" dirty="0" smtClean="0"/>
              <a:t>szám, </a:t>
            </a:r>
            <a:r>
              <a:rPr lang="hu-HU" dirty="0" smtClean="0"/>
              <a:t>mert így  könnyebb elolvasni</a:t>
            </a:r>
          </a:p>
          <a:p>
            <a:r>
              <a:rPr lang="hu-HU" dirty="0" smtClean="0"/>
              <a:t>Nem volt elég a 32 jegyű </a:t>
            </a:r>
            <a:r>
              <a:rPr lang="hu-HU" dirty="0" smtClean="0"/>
              <a:t>számsor, </a:t>
            </a:r>
            <a:r>
              <a:rPr lang="hu-HU" dirty="0" smtClean="0"/>
              <a:t>ezért lettek </a:t>
            </a:r>
            <a:r>
              <a:rPr lang="hu-HU" dirty="0" smtClean="0">
                <a:solidFill>
                  <a:srgbClr val="C214A1"/>
                </a:solidFill>
                <a:latin typeface="Broadway" panose="04040905080B02020502" pitchFamily="82" charset="0"/>
              </a:rPr>
              <a:t>IPv6-os</a:t>
            </a:r>
            <a:r>
              <a:rPr lang="hu-HU" dirty="0" smtClean="0"/>
              <a:t> </a:t>
            </a:r>
            <a:r>
              <a:rPr lang="hu-HU" dirty="0"/>
              <a:t>címek </a:t>
            </a:r>
            <a:endParaRPr lang="hu-HU" dirty="0" smtClean="0"/>
          </a:p>
          <a:p>
            <a:pPr lvl="1"/>
            <a:r>
              <a:rPr lang="hu-HU" dirty="0" smtClean="0"/>
              <a:t>128 bitesek</a:t>
            </a:r>
          </a:p>
          <a:p>
            <a:pPr lvl="1"/>
            <a:r>
              <a:rPr lang="hu-HU" dirty="0" smtClean="0"/>
              <a:t>hexadecimális </a:t>
            </a:r>
            <a:r>
              <a:rPr lang="hu-HU" dirty="0"/>
              <a:t>számokkal írjuk le, 16 bites csoportosításban. </a:t>
            </a:r>
            <a:endParaRPr lang="hu-HU" dirty="0" smtClean="0"/>
          </a:p>
          <a:p>
            <a:endParaRPr lang="hu-HU" dirty="0" smtClean="0"/>
          </a:p>
        </p:txBody>
      </p:sp>
      <p:grpSp>
        <p:nvGrpSpPr>
          <p:cNvPr id="5" name="Csoportba foglalás 4"/>
          <p:cNvGrpSpPr/>
          <p:nvPr/>
        </p:nvGrpSpPr>
        <p:grpSpPr>
          <a:xfrm>
            <a:off x="3814873" y="4624115"/>
            <a:ext cx="5934075" cy="1857375"/>
            <a:chOff x="0" y="0"/>
            <a:chExt cx="5934075" cy="1857375"/>
          </a:xfrm>
        </p:grpSpPr>
        <p:grpSp>
          <p:nvGrpSpPr>
            <p:cNvPr id="6" name="Csoportba foglalás 5"/>
            <p:cNvGrpSpPr/>
            <p:nvPr/>
          </p:nvGrpSpPr>
          <p:grpSpPr>
            <a:xfrm>
              <a:off x="0" y="209550"/>
              <a:ext cx="5934075" cy="1647825"/>
              <a:chOff x="0" y="0"/>
              <a:chExt cx="5934075" cy="1647825"/>
            </a:xfrm>
          </p:grpSpPr>
          <p:grpSp>
            <p:nvGrpSpPr>
              <p:cNvPr id="18" name="Csoportba foglalás 17"/>
              <p:cNvGrpSpPr/>
              <p:nvPr/>
            </p:nvGrpSpPr>
            <p:grpSpPr>
              <a:xfrm>
                <a:off x="0" y="0"/>
                <a:ext cx="5934075" cy="1647825"/>
                <a:chOff x="0" y="0"/>
                <a:chExt cx="5934075" cy="1647825"/>
              </a:xfrm>
            </p:grpSpPr>
            <p:sp>
              <p:nvSpPr>
                <p:cNvPr id="20" name="Felhő 19"/>
                <p:cNvSpPr/>
                <p:nvPr/>
              </p:nvSpPr>
              <p:spPr>
                <a:xfrm>
                  <a:off x="0" y="0"/>
                  <a:ext cx="1657350" cy="704850"/>
                </a:xfrm>
                <a:prstGeom prst="cloud">
                  <a:avLst/>
                </a:prstGeom>
                <a:ln w="76200">
                  <a:solidFill>
                    <a:schemeClr val="bg1">
                      <a:lumMod val="50000"/>
                    </a:schemeClr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>
                    <a:lnSpc>
                      <a:spcPct val="107000"/>
                    </a:lnSpc>
                    <a:spcAft>
                      <a:spcPts val="800"/>
                    </a:spcAft>
                  </a:pPr>
                  <a:r>
                    <a:rPr lang="hu-HU" sz="1800" b="1">
                      <a:effectLst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Internet</a:t>
                  </a:r>
                  <a:endParaRPr lang="hu-HU" sz="110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endParaRPr>
                </a:p>
              </p:txBody>
            </p:sp>
            <p:cxnSp>
              <p:nvCxnSpPr>
                <p:cNvPr id="21" name="Egyenes összekötő 20"/>
                <p:cNvCxnSpPr/>
                <p:nvPr/>
              </p:nvCxnSpPr>
              <p:spPr>
                <a:xfrm>
                  <a:off x="866775" y="752475"/>
                  <a:ext cx="19050" cy="800100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" name="Egyenes összekötő 21"/>
                <p:cNvCxnSpPr/>
                <p:nvPr/>
              </p:nvCxnSpPr>
              <p:spPr>
                <a:xfrm flipH="1" flipV="1">
                  <a:off x="876300" y="1533525"/>
                  <a:ext cx="1200150" cy="0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3" name="Lekerekített téglalap 22"/>
                <p:cNvSpPr/>
                <p:nvPr/>
              </p:nvSpPr>
              <p:spPr>
                <a:xfrm>
                  <a:off x="2076450" y="1409700"/>
                  <a:ext cx="1009650" cy="200025"/>
                </a:xfrm>
                <a:prstGeom prst="roundRect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hu-HU"/>
                </a:p>
              </p:txBody>
            </p:sp>
            <p:cxnSp>
              <p:nvCxnSpPr>
                <p:cNvPr id="24" name="Egyenes összekötő 23"/>
                <p:cNvCxnSpPr/>
                <p:nvPr/>
              </p:nvCxnSpPr>
              <p:spPr>
                <a:xfrm flipH="1" flipV="1">
                  <a:off x="3086100" y="1524000"/>
                  <a:ext cx="666750" cy="9525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5" name="Lekerekített téglalap 24"/>
                <p:cNvSpPr/>
                <p:nvPr/>
              </p:nvSpPr>
              <p:spPr>
                <a:xfrm>
                  <a:off x="3771900" y="1476375"/>
                  <a:ext cx="914400" cy="161925"/>
                </a:xfrm>
                <a:prstGeom prst="roundRect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hu-HU"/>
                </a:p>
              </p:txBody>
            </p:sp>
            <p:cxnSp>
              <p:nvCxnSpPr>
                <p:cNvPr id="26" name="Egyenes összekötő 25"/>
                <p:cNvCxnSpPr/>
                <p:nvPr/>
              </p:nvCxnSpPr>
              <p:spPr>
                <a:xfrm>
                  <a:off x="3857625" y="1552575"/>
                  <a:ext cx="742950" cy="9525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" name="Egyenes összekötő 26"/>
                <p:cNvCxnSpPr/>
                <p:nvPr/>
              </p:nvCxnSpPr>
              <p:spPr>
                <a:xfrm flipH="1" flipV="1">
                  <a:off x="4505325" y="1019175"/>
                  <a:ext cx="9525" cy="447675"/>
                </a:xfrm>
                <a:prstGeom prst="line">
                  <a:avLst/>
                </a:prstGeom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28" name="Csoportba foglalás 27"/>
                <p:cNvGrpSpPr/>
                <p:nvPr/>
              </p:nvGrpSpPr>
              <p:grpSpPr>
                <a:xfrm>
                  <a:off x="4295775" y="704850"/>
                  <a:ext cx="704850" cy="542925"/>
                  <a:chOff x="0" y="0"/>
                  <a:chExt cx="704850" cy="542925"/>
                </a:xfrm>
              </p:grpSpPr>
              <p:sp>
                <p:nvSpPr>
                  <p:cNvPr id="38" name="Ív 37"/>
                  <p:cNvSpPr/>
                  <p:nvPr/>
                </p:nvSpPr>
                <p:spPr>
                  <a:xfrm rot="322236">
                    <a:off x="85725" y="200025"/>
                    <a:ext cx="495300" cy="314325"/>
                  </a:xfrm>
                  <a:prstGeom prst="arc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ot="0" spcFirstLastPara="0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endParaRPr lang="hu-HU"/>
                  </a:p>
                </p:txBody>
              </p:sp>
              <p:sp>
                <p:nvSpPr>
                  <p:cNvPr id="39" name="Ív 38"/>
                  <p:cNvSpPr/>
                  <p:nvPr/>
                </p:nvSpPr>
                <p:spPr>
                  <a:xfrm>
                    <a:off x="19050" y="0"/>
                    <a:ext cx="685800" cy="542925"/>
                  </a:xfrm>
                  <a:prstGeom prst="arc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ot="0" spcFirstLastPara="0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endParaRPr lang="hu-HU"/>
                  </a:p>
                </p:txBody>
              </p:sp>
              <p:sp>
                <p:nvSpPr>
                  <p:cNvPr id="40" name="Ív 39"/>
                  <p:cNvSpPr/>
                  <p:nvPr/>
                </p:nvSpPr>
                <p:spPr>
                  <a:xfrm rot="227068">
                    <a:off x="0" y="95250"/>
                    <a:ext cx="657225" cy="428625"/>
                  </a:xfrm>
                  <a:prstGeom prst="arc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ot="0" spcFirstLastPara="0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endParaRPr lang="hu-HU"/>
                  </a:p>
                </p:txBody>
              </p:sp>
            </p:grpSp>
            <p:grpSp>
              <p:nvGrpSpPr>
                <p:cNvPr id="29" name="Csoportba foglalás 28"/>
                <p:cNvGrpSpPr/>
                <p:nvPr/>
              </p:nvGrpSpPr>
              <p:grpSpPr>
                <a:xfrm flipH="1">
                  <a:off x="3467100" y="657225"/>
                  <a:ext cx="704850" cy="542925"/>
                  <a:chOff x="0" y="0"/>
                  <a:chExt cx="704850" cy="542925"/>
                </a:xfrm>
              </p:grpSpPr>
              <p:sp>
                <p:nvSpPr>
                  <p:cNvPr id="35" name="Ív 34"/>
                  <p:cNvSpPr/>
                  <p:nvPr/>
                </p:nvSpPr>
                <p:spPr>
                  <a:xfrm rot="322236">
                    <a:off x="85725" y="200025"/>
                    <a:ext cx="495300" cy="314325"/>
                  </a:xfrm>
                  <a:prstGeom prst="arc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ot="0" spcFirstLastPara="0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endParaRPr lang="hu-HU"/>
                  </a:p>
                </p:txBody>
              </p:sp>
              <p:sp>
                <p:nvSpPr>
                  <p:cNvPr id="36" name="Ív 35"/>
                  <p:cNvSpPr/>
                  <p:nvPr/>
                </p:nvSpPr>
                <p:spPr>
                  <a:xfrm>
                    <a:off x="19050" y="0"/>
                    <a:ext cx="685800" cy="542925"/>
                  </a:xfrm>
                  <a:prstGeom prst="arc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ot="0" spcFirstLastPara="0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endParaRPr lang="hu-HU"/>
                  </a:p>
                </p:txBody>
              </p:sp>
              <p:sp>
                <p:nvSpPr>
                  <p:cNvPr id="37" name="Ív 36"/>
                  <p:cNvSpPr/>
                  <p:nvPr/>
                </p:nvSpPr>
                <p:spPr>
                  <a:xfrm rot="227068">
                    <a:off x="0" y="95250"/>
                    <a:ext cx="657225" cy="428625"/>
                  </a:xfrm>
                  <a:prstGeom prst="arc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ot="0" spcFirstLastPara="0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endParaRPr lang="hu-HU"/>
                  </a:p>
                </p:txBody>
              </p:sp>
            </p:grpSp>
            <p:cxnSp>
              <p:nvCxnSpPr>
                <p:cNvPr id="30" name="Egyenes összekötő 29"/>
                <p:cNvCxnSpPr/>
                <p:nvPr/>
              </p:nvCxnSpPr>
              <p:spPr>
                <a:xfrm>
                  <a:off x="4695825" y="1571625"/>
                  <a:ext cx="847725" cy="9525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31" name="Csoportba foglalás 30"/>
                <p:cNvGrpSpPr/>
                <p:nvPr/>
              </p:nvGrpSpPr>
              <p:grpSpPr>
                <a:xfrm>
                  <a:off x="5553075" y="1200150"/>
                  <a:ext cx="381000" cy="447675"/>
                  <a:chOff x="0" y="0"/>
                  <a:chExt cx="381000" cy="447675"/>
                </a:xfrm>
              </p:grpSpPr>
              <p:sp>
                <p:nvSpPr>
                  <p:cNvPr id="32" name="Ellipszis 31"/>
                  <p:cNvSpPr/>
                  <p:nvPr/>
                </p:nvSpPr>
                <p:spPr>
                  <a:xfrm>
                    <a:off x="9525" y="257175"/>
                    <a:ext cx="352425" cy="190500"/>
                  </a:xfrm>
                  <a:prstGeom prst="ellips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ot="0" spcFirstLastPara="0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endParaRPr lang="hu-HU"/>
                  </a:p>
                </p:txBody>
              </p:sp>
              <p:sp>
                <p:nvSpPr>
                  <p:cNvPr id="33" name="Henger 32"/>
                  <p:cNvSpPr/>
                  <p:nvPr/>
                </p:nvSpPr>
                <p:spPr>
                  <a:xfrm>
                    <a:off x="123825" y="152400"/>
                    <a:ext cx="114300" cy="200025"/>
                  </a:xfrm>
                  <a:prstGeom prst="can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ot="0" spcFirstLastPara="0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endParaRPr lang="hu-HU"/>
                  </a:p>
                </p:txBody>
              </p:sp>
              <p:sp>
                <p:nvSpPr>
                  <p:cNvPr id="34" name="Kocka 33"/>
                  <p:cNvSpPr/>
                  <p:nvPr/>
                </p:nvSpPr>
                <p:spPr>
                  <a:xfrm>
                    <a:off x="0" y="0"/>
                    <a:ext cx="381000" cy="266700"/>
                  </a:xfrm>
                  <a:prstGeom prst="cub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ot="0" spcFirstLastPara="0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endParaRPr lang="hu-HU"/>
                  </a:p>
                </p:txBody>
              </p:sp>
            </p:grpSp>
          </p:grpSp>
          <p:sp>
            <p:nvSpPr>
              <p:cNvPr id="19" name="Szövegdoboz 2"/>
              <p:cNvSpPr txBox="1">
                <a:spLocks noChangeArrowheads="1"/>
              </p:cNvSpPr>
              <p:nvPr/>
            </p:nvSpPr>
            <p:spPr bwMode="auto">
              <a:xfrm>
                <a:off x="2219325" y="1171575"/>
                <a:ext cx="771525" cy="2762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hu-HU" sz="110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Modem</a:t>
                </a:r>
              </a:p>
            </p:txBody>
          </p:sp>
        </p:grpSp>
        <p:grpSp>
          <p:nvGrpSpPr>
            <p:cNvPr id="7" name="Csoportba foglalás 6"/>
            <p:cNvGrpSpPr/>
            <p:nvPr/>
          </p:nvGrpSpPr>
          <p:grpSpPr>
            <a:xfrm>
              <a:off x="5362575" y="0"/>
              <a:ext cx="533400" cy="933450"/>
              <a:chOff x="0" y="0"/>
              <a:chExt cx="533400" cy="933450"/>
            </a:xfrm>
          </p:grpSpPr>
          <p:grpSp>
            <p:nvGrpSpPr>
              <p:cNvPr id="8" name="Csoportba foglalás 7"/>
              <p:cNvGrpSpPr/>
              <p:nvPr/>
            </p:nvGrpSpPr>
            <p:grpSpPr>
              <a:xfrm>
                <a:off x="0" y="0"/>
                <a:ext cx="533400" cy="933450"/>
                <a:chOff x="0" y="0"/>
                <a:chExt cx="533400" cy="933450"/>
              </a:xfrm>
            </p:grpSpPr>
            <p:sp>
              <p:nvSpPr>
                <p:cNvPr id="13" name="Romboid 12"/>
                <p:cNvSpPr/>
                <p:nvPr/>
              </p:nvSpPr>
              <p:spPr>
                <a:xfrm>
                  <a:off x="0" y="0"/>
                  <a:ext cx="514350" cy="466725"/>
                </a:xfrm>
                <a:prstGeom prst="parallelogram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hu-HU"/>
                </a:p>
              </p:txBody>
            </p:sp>
            <p:sp>
              <p:nvSpPr>
                <p:cNvPr id="14" name="Romboid 13"/>
                <p:cNvSpPr/>
                <p:nvPr/>
              </p:nvSpPr>
              <p:spPr>
                <a:xfrm rot="21353276" flipV="1">
                  <a:off x="19050" y="466725"/>
                  <a:ext cx="514350" cy="466725"/>
                </a:xfrm>
                <a:prstGeom prst="parallelogram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hu-HU"/>
                </a:p>
              </p:txBody>
            </p:sp>
            <p:cxnSp>
              <p:nvCxnSpPr>
                <p:cNvPr id="15" name="Egyenes összekötő 14"/>
                <p:cNvCxnSpPr/>
                <p:nvPr/>
              </p:nvCxnSpPr>
              <p:spPr>
                <a:xfrm rot="5400000" flipV="1">
                  <a:off x="-57150" y="638175"/>
                  <a:ext cx="438150" cy="142875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" name="Egyenes összekötő 15"/>
                <p:cNvCxnSpPr/>
                <p:nvPr/>
              </p:nvCxnSpPr>
              <p:spPr>
                <a:xfrm rot="5400000" flipV="1">
                  <a:off x="57150" y="638175"/>
                  <a:ext cx="438150" cy="142875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" name="Egyenes összekötő 16"/>
                <p:cNvCxnSpPr/>
                <p:nvPr/>
              </p:nvCxnSpPr>
              <p:spPr>
                <a:xfrm rot="5400000" flipV="1">
                  <a:off x="142875" y="619125"/>
                  <a:ext cx="438150" cy="142875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9" name="Romboid 8"/>
              <p:cNvSpPr/>
              <p:nvPr/>
            </p:nvSpPr>
            <p:spPr>
              <a:xfrm>
                <a:off x="28575" y="19050"/>
                <a:ext cx="457200" cy="414337"/>
              </a:xfrm>
              <a:prstGeom prst="parallelogram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>
                    <a:lumMod val="85000"/>
                    <a:lumOff val="15000"/>
                  </a:scheme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hu-HU"/>
              </a:p>
            </p:txBody>
          </p:sp>
          <p:cxnSp>
            <p:nvCxnSpPr>
              <p:cNvPr id="10" name="Egyenes összekötő 9"/>
              <p:cNvCxnSpPr/>
              <p:nvPr/>
            </p:nvCxnSpPr>
            <p:spPr>
              <a:xfrm flipV="1">
                <a:off x="66675" y="542925"/>
                <a:ext cx="366713" cy="47625"/>
              </a:xfrm>
              <a:prstGeom prst="line">
                <a:avLst/>
              </a:prstGeom>
              <a:ln>
                <a:solidFill>
                  <a:schemeClr val="tx1">
                    <a:lumMod val="85000"/>
                    <a:lumOff val="1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" name="Egyenes összekötő 10"/>
              <p:cNvCxnSpPr/>
              <p:nvPr/>
            </p:nvCxnSpPr>
            <p:spPr>
              <a:xfrm flipV="1">
                <a:off x="85725" y="657225"/>
                <a:ext cx="366713" cy="47625"/>
              </a:xfrm>
              <a:prstGeom prst="line">
                <a:avLst/>
              </a:prstGeom>
              <a:ln>
                <a:solidFill>
                  <a:schemeClr val="tx1">
                    <a:lumMod val="85000"/>
                    <a:lumOff val="1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Egyenes összekötő 11"/>
              <p:cNvCxnSpPr/>
              <p:nvPr/>
            </p:nvCxnSpPr>
            <p:spPr>
              <a:xfrm flipV="1">
                <a:off x="152400" y="800100"/>
                <a:ext cx="366713" cy="47625"/>
              </a:xfrm>
              <a:prstGeom prst="line">
                <a:avLst/>
              </a:prstGeom>
              <a:ln>
                <a:solidFill>
                  <a:schemeClr val="tx1">
                    <a:lumMod val="85000"/>
                    <a:lumOff val="1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43" name="Lekerekített téglalapbuborék 42"/>
          <p:cNvSpPr/>
          <p:nvPr/>
        </p:nvSpPr>
        <p:spPr>
          <a:xfrm>
            <a:off x="8379823" y="0"/>
            <a:ext cx="3812177" cy="1847850"/>
          </a:xfrm>
          <a:prstGeom prst="wedgeRoundRectCallout">
            <a:avLst/>
          </a:prstGeom>
          <a:solidFill>
            <a:schemeClr val="accent1">
              <a:lumMod val="20000"/>
              <a:lumOff val="80000"/>
            </a:schemeClr>
          </a:solidFill>
          <a:ln w="1905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hu-HU" dirty="0"/>
              <a:t>Bit: információ, közlemény </a:t>
            </a:r>
            <a:r>
              <a:rPr lang="hu-HU" dirty="0" smtClean="0"/>
              <a:t>alap-egysége, </a:t>
            </a:r>
            <a:r>
              <a:rPr lang="hu-HU" dirty="0"/>
              <a:t>lehet 1 vagy 0</a:t>
            </a:r>
          </a:p>
          <a:p>
            <a:r>
              <a:rPr lang="hu-HU" dirty="0"/>
              <a:t>Bájt: tárolókapacitás mértékegysége</a:t>
            </a:r>
          </a:p>
          <a:p>
            <a:r>
              <a:rPr lang="hu-HU" dirty="0"/>
              <a:t>Decimális szám: </a:t>
            </a:r>
            <a:r>
              <a:rPr lang="hu-HU" dirty="0" smtClean="0"/>
              <a:t>10-es számrendszerben </a:t>
            </a:r>
            <a:r>
              <a:rPr lang="hu-HU" dirty="0"/>
              <a:t>íródott szám</a:t>
            </a:r>
          </a:p>
          <a:p>
            <a:r>
              <a:rPr lang="hu-HU" dirty="0"/>
              <a:t>Hexadecimális szám: 16-os számrendszerben íródott szám </a:t>
            </a:r>
          </a:p>
        </p:txBody>
      </p:sp>
      <p:sp>
        <p:nvSpPr>
          <p:cNvPr id="44" name="Szövegdoboz 43"/>
          <p:cNvSpPr txBox="1"/>
          <p:nvPr/>
        </p:nvSpPr>
        <p:spPr>
          <a:xfrm>
            <a:off x="6919701" y="6481490"/>
            <a:ext cx="23121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/>
              <a:t>IP cím: 192.168.0.1</a:t>
            </a:r>
          </a:p>
          <a:p>
            <a:endParaRPr lang="hu-HU" dirty="0"/>
          </a:p>
        </p:txBody>
      </p:sp>
      <p:sp>
        <p:nvSpPr>
          <p:cNvPr id="45" name="Szövegdoboz 44"/>
          <p:cNvSpPr txBox="1"/>
          <p:nvPr/>
        </p:nvSpPr>
        <p:spPr>
          <a:xfrm>
            <a:off x="8934560" y="6345886"/>
            <a:ext cx="2341974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600" dirty="0"/>
              <a:t>PC2</a:t>
            </a:r>
            <a:br>
              <a:rPr lang="hu-HU" sz="1600" dirty="0"/>
            </a:br>
            <a:r>
              <a:rPr lang="hu-HU" sz="1600" dirty="0"/>
              <a:t>IP cím: 192.168.0.101</a:t>
            </a:r>
          </a:p>
          <a:p>
            <a:endParaRPr lang="hu-HU" dirty="0"/>
          </a:p>
        </p:txBody>
      </p:sp>
      <p:sp>
        <p:nvSpPr>
          <p:cNvPr id="46" name="Szövegdoboz 45"/>
          <p:cNvSpPr txBox="1"/>
          <p:nvPr/>
        </p:nvSpPr>
        <p:spPr>
          <a:xfrm>
            <a:off x="8760507" y="5265394"/>
            <a:ext cx="241702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/>
              <a:t>PC1</a:t>
            </a:r>
            <a:br>
              <a:rPr lang="hu-HU" dirty="0"/>
            </a:br>
            <a:r>
              <a:rPr lang="hu-HU" dirty="0"/>
              <a:t>IP cím: 192.168.0.100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67749388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1000"/>
                            </p:stCondLst>
                            <p:childTnLst>
                              <p:par>
                                <p:cTn id="77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3" grpId="0" animBg="1"/>
      <p:bldP spid="44" grpId="0"/>
      <p:bldP spid="45" grpId="0"/>
      <p:bldP spid="46" grpId="0"/>
    </p:bld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566</TotalTime>
  <Words>926</Words>
  <Application>Microsoft Office PowerPoint</Application>
  <PresentationFormat>Szélesvásznú</PresentationFormat>
  <Paragraphs>170</Paragraphs>
  <Slides>21</Slides>
  <Notes>1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30</vt:i4>
      </vt:variant>
      <vt:variant>
        <vt:lpstr>Téma</vt:lpstr>
      </vt:variant>
      <vt:variant>
        <vt:i4>1</vt:i4>
      </vt:variant>
      <vt:variant>
        <vt:lpstr>Diacímek</vt:lpstr>
      </vt:variant>
      <vt:variant>
        <vt:i4>21</vt:i4>
      </vt:variant>
    </vt:vector>
  </HeadingPairs>
  <TitlesOfParts>
    <vt:vector size="52" baseType="lpstr">
      <vt:lpstr>Agency FB</vt:lpstr>
      <vt:lpstr>Algerian</vt:lpstr>
      <vt:lpstr>Arial</vt:lpstr>
      <vt:lpstr>Arial Black</vt:lpstr>
      <vt:lpstr>Arial Narrow</vt:lpstr>
      <vt:lpstr>Arial Rounded MT Bold</vt:lpstr>
      <vt:lpstr>Baskerville Old Face</vt:lpstr>
      <vt:lpstr>Bauhaus 93</vt:lpstr>
      <vt:lpstr>Berlin Sans FB Demi</vt:lpstr>
      <vt:lpstr>Bernard MT Condensed</vt:lpstr>
      <vt:lpstr>Bodoni MT Condensed</vt:lpstr>
      <vt:lpstr>Bodoni MT Poster Compressed</vt:lpstr>
      <vt:lpstr>Broadway</vt:lpstr>
      <vt:lpstr>Calibri</vt:lpstr>
      <vt:lpstr>Calibri Light</vt:lpstr>
      <vt:lpstr>Californian FB</vt:lpstr>
      <vt:lpstr>Cooper Black</vt:lpstr>
      <vt:lpstr>Eras Light ITC</vt:lpstr>
      <vt:lpstr>Footlight MT Light</vt:lpstr>
      <vt:lpstr>Franklin Gothic Heavy</vt:lpstr>
      <vt:lpstr>Gloucester MT Extra Condensed</vt:lpstr>
      <vt:lpstr>Lucida Calligraphy</vt:lpstr>
      <vt:lpstr>Lucida Sans Typewriter</vt:lpstr>
      <vt:lpstr>Matura MT Script Capitals</vt:lpstr>
      <vt:lpstr>Microsoft PhagsPa</vt:lpstr>
      <vt:lpstr>Modern No. 20</vt:lpstr>
      <vt:lpstr>Niagara Solid</vt:lpstr>
      <vt:lpstr>Times New Roman</vt:lpstr>
      <vt:lpstr>Tw Cen MT Condensed</vt:lpstr>
      <vt:lpstr>Wingdings</vt:lpstr>
      <vt:lpstr>Office-téma</vt:lpstr>
      <vt:lpstr>Böngésző programok felépítése és működése</vt:lpstr>
      <vt:lpstr>Milyen böngészőket használunk?</vt:lpstr>
      <vt:lpstr>Honnan tudjuk letölteni a programokat?</vt:lpstr>
      <vt:lpstr>Mi is az a böngésző?</vt:lpstr>
      <vt:lpstr>Hogyan működik?</vt:lpstr>
      <vt:lpstr>URL (webcím)</vt:lpstr>
      <vt:lpstr>Hogyan tudunk keresni az interneten?</vt:lpstr>
      <vt:lpstr>Mi az az Internet?</vt:lpstr>
      <vt:lpstr>Mi az az IP cím?</vt:lpstr>
      <vt:lpstr>DNS-es más néven Domain név</vt:lpstr>
      <vt:lpstr>Na, de mi az a WWW?!</vt:lpstr>
      <vt:lpstr>Hogyan működik a WWW?</vt:lpstr>
      <vt:lpstr>Hallani lehet mostanság olyanról hogy „webkettő szolgáltatás”,  de ha van „webkettő”, akkor van „webegy” is? És mi az a „webkettő”?</vt:lpstr>
      <vt:lpstr>Védett weboldalak</vt:lpstr>
      <vt:lpstr>Weboldalak mentése</vt:lpstr>
      <vt:lpstr>Hogyan tudunk cseverészni?</vt:lpstr>
      <vt:lpstr>Tűzfal</vt:lpstr>
      <vt:lpstr>Fontos!!!!</vt:lpstr>
      <vt:lpstr>Összefoglalás</vt:lpstr>
      <vt:lpstr>Köszönöm a figyelmet! </vt:lpstr>
      <vt:lpstr>Források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Böngésző programok felépítése és működése</dc:title>
  <dc:creator>Csiszár Nóri</dc:creator>
  <cp:lastModifiedBy>User</cp:lastModifiedBy>
  <cp:revision>68</cp:revision>
  <dcterms:created xsi:type="dcterms:W3CDTF">2017-02-03T15:09:14Z</dcterms:created>
  <dcterms:modified xsi:type="dcterms:W3CDTF">2017-02-16T13:56:05Z</dcterms:modified>
</cp:coreProperties>
</file>