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66" r:id="rId5"/>
    <p:sldId id="258" r:id="rId6"/>
    <p:sldId id="264" r:id="rId7"/>
    <p:sldId id="259" r:id="rId8"/>
    <p:sldId id="260" r:id="rId9"/>
    <p:sldId id="261" r:id="rId10"/>
    <p:sldId id="267" r:id="rId11"/>
    <p:sldId id="271" r:id="rId12"/>
    <p:sldId id="279" r:id="rId13"/>
    <p:sldId id="269" r:id="rId14"/>
    <p:sldId id="270" r:id="rId15"/>
    <p:sldId id="273" r:id="rId16"/>
    <p:sldId id="274" r:id="rId17"/>
    <p:sldId id="276" r:id="rId18"/>
    <p:sldId id="277" r:id="rId19"/>
    <p:sldId id="278" r:id="rId20"/>
    <p:sldId id="280" r:id="rId21"/>
    <p:sldId id="275" r:id="rId22"/>
    <p:sldId id="265" r:id="rId23"/>
    <p:sldId id="262" r:id="rId2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D20DB1AA-1013-4B57-89B8-5704A555C194}">
          <p14:sldIdLst>
            <p14:sldId id="256"/>
            <p14:sldId id="272"/>
          </p14:sldIdLst>
        </p14:section>
        <p14:section name="Menü" id="{A633E34F-1107-4F8B-ADF6-E7B210E61FF0}">
          <p14:sldIdLst>
            <p14:sldId id="257"/>
          </p14:sldIdLst>
        </p14:section>
        <p14:section name="Dia használata" id="{F5043D50-B4B4-4B9B-BFEB-37F512961465}">
          <p14:sldIdLst>
            <p14:sldId id="266"/>
          </p14:sldIdLst>
        </p14:section>
        <p14:section name="Története" id="{F60023AA-8796-4C45-9933-CAC9E767FE7A}">
          <p14:sldIdLst>
            <p14:sldId id="258"/>
            <p14:sldId id="264"/>
          </p14:sldIdLst>
        </p14:section>
        <p14:section name="Leírás" id="{B74D08A4-009B-4A9E-8E66-5034D46BD3FA}">
          <p14:sldIdLst>
            <p14:sldId id="259"/>
          </p14:sldIdLst>
        </p14:section>
        <p14:section name="Regisztráció" id="{97C16F81-9E3E-4D04-8D39-B2DADB2CEE47}">
          <p14:sldIdLst>
            <p14:sldId id="260"/>
            <p14:sldId id="261"/>
          </p14:sldIdLst>
        </p14:section>
        <p14:section name="Prezi készítés" id="{3895B878-530E-4A80-8AAF-1AA0259A61F6}">
          <p14:sldIdLst>
            <p14:sldId id="267"/>
            <p14:sldId id="271"/>
          </p14:sldIdLst>
        </p14:section>
        <p14:section name="k_Szöveg" id="{D55C3CA2-1955-4A13-9C1F-3E2FB7E4F4E6}">
          <p14:sldIdLst>
            <p14:sldId id="279"/>
          </p14:sldIdLst>
        </p14:section>
        <p14:section name="k_Keret" id="{948B3474-E481-4B9C-9F40-63C71EE54075}">
          <p14:sldIdLst>
            <p14:sldId id="269"/>
          </p14:sldIdLst>
        </p14:section>
        <p14:section name="k_alakzat" id="{A7E19F01-2DCF-4564-87C2-5CD17529EF5A}">
          <p14:sldIdLst>
            <p14:sldId id="270"/>
          </p14:sldIdLst>
        </p14:section>
        <p14:section name="k_Elrendezés" id="{67DB5004-8321-43A5-9F39-F41608D5BA4A}">
          <p14:sldIdLst>
            <p14:sldId id="273"/>
          </p14:sldIdLst>
        </p14:section>
        <p14:section name="k_Fogadóoldal" id="{680352CE-3BDF-40A8-8767-D45E15AB8AA0}">
          <p14:sldIdLst>
            <p14:sldId id="274"/>
          </p14:sldIdLst>
        </p14:section>
        <p14:section name="k_PPT" id="{7F05A8C4-1F3E-48BD-B3ED-4A81401D72CA}">
          <p14:sldIdLst>
            <p14:sldId id="276"/>
          </p14:sldIdLst>
        </p14:section>
        <p14:section name="k_Kép" id="{3E81D6AA-97F8-49D4-A0EC-1A196F7C262B}">
          <p14:sldIdLst>
            <p14:sldId id="277"/>
          </p14:sldIdLst>
        </p14:section>
        <p14:section name="k_Vonal" id="{6F9DBBCF-98AD-4BB5-BA42-2D5EBE4B7074}">
          <p14:sldIdLst>
            <p14:sldId id="278"/>
          </p14:sldIdLst>
        </p14:section>
        <p14:section name="k_Háttér,útvonal" id="{10EF948C-6427-4DA6-9505-14B87FA3FF1D}">
          <p14:sldIdLst>
            <p14:sldId id="280"/>
            <p14:sldId id="275"/>
          </p14:sldIdLst>
        </p14:section>
        <p14:section name="Kérdések" id="{2310D440-636E-48A1-8AC4-25E4BFC90148}">
          <p14:sldIdLst>
            <p14:sldId id="265"/>
            <p14:sldId id="262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éda Bálint" initials="B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1D24"/>
    <a:srgbClr val="039040"/>
    <a:srgbClr val="07D6B6"/>
    <a:srgbClr val="E02A14"/>
    <a:srgbClr val="BB2329"/>
    <a:srgbClr val="04893F"/>
    <a:srgbClr val="0B1684"/>
    <a:srgbClr val="9AC31D"/>
    <a:srgbClr val="C12978"/>
    <a:srgbClr val="4416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79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14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542181-4967-439C-A8FE-6D160682162C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</dgm:pt>
    <dgm:pt modelId="{1FA22116-1C8B-4F13-B159-481770FBE4BF}">
      <dgm:prSet phldrT="[Szöveg]" custT="1"/>
      <dgm:spPr>
        <a:solidFill>
          <a:schemeClr val="tx1">
            <a:lumMod val="75000"/>
            <a:lumOff val="25000"/>
            <a:alpha val="54000"/>
          </a:schemeClr>
        </a:solidFill>
      </dgm:spPr>
      <dgm:t>
        <a:bodyPr/>
        <a:lstStyle/>
        <a:p>
          <a:r>
            <a:rPr lang="hu-HU" sz="1800" b="1" cap="small" spc="-1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rPr>
            <a:t>Halácsy Péter</a:t>
          </a:r>
          <a:endParaRPr lang="hu-HU" sz="1800" b="1" cap="small" spc="-100" baseline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Yu Mincho" panose="02020400000000000000" pitchFamily="18" charset="-128"/>
            <a:cs typeface="Arial" panose="020B0604020202020204" pitchFamily="34" charset="0"/>
          </a:endParaRPr>
        </a:p>
      </dgm:t>
    </dgm:pt>
    <dgm:pt modelId="{1829F4C2-1C4A-4B4C-AC21-EC99B43B685C}" type="parTrans" cxnId="{C698E9DB-860A-4509-9210-C194AC97C242}">
      <dgm:prSet/>
      <dgm:spPr/>
      <dgm:t>
        <a:bodyPr/>
        <a:lstStyle/>
        <a:p>
          <a:endParaRPr lang="hu-HU"/>
        </a:p>
      </dgm:t>
    </dgm:pt>
    <dgm:pt modelId="{06100486-04CB-4F6E-991C-2A39DE4C0B22}" type="sibTrans" cxnId="{C698E9DB-860A-4509-9210-C194AC97C242}">
      <dgm:prSet/>
      <dgm:spPr/>
      <dgm:t>
        <a:bodyPr/>
        <a:lstStyle/>
        <a:p>
          <a:endParaRPr lang="hu-HU"/>
        </a:p>
      </dgm:t>
    </dgm:pt>
    <dgm:pt modelId="{577703BA-C6B3-41D5-AFD9-0A698CE04872}">
      <dgm:prSet phldrT="[Szöveg]" custT="1"/>
      <dgm:spPr>
        <a:solidFill>
          <a:schemeClr val="tx1">
            <a:lumMod val="75000"/>
            <a:lumOff val="25000"/>
            <a:alpha val="55000"/>
          </a:schemeClr>
        </a:solidFill>
      </dgm:spPr>
      <dgm:t>
        <a:bodyPr/>
        <a:lstStyle/>
        <a:p>
          <a:r>
            <a:rPr lang="hu-HU" sz="1800" b="1" cap="small" spc="-100" baseline="0" dirty="0" smtClean="0"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rPr>
            <a:t>Somlai Fischer Ádám</a:t>
          </a:r>
          <a:endParaRPr lang="hu-HU" sz="1800" b="1" cap="small" spc="-100" baseline="0" dirty="0">
            <a:latin typeface="Arial" panose="020B0604020202020204" pitchFamily="34" charset="0"/>
            <a:ea typeface="Yu Mincho" panose="02020400000000000000" pitchFamily="18" charset="-128"/>
            <a:cs typeface="Arial" panose="020B0604020202020204" pitchFamily="34" charset="0"/>
          </a:endParaRPr>
        </a:p>
      </dgm:t>
    </dgm:pt>
    <dgm:pt modelId="{058D5A7A-AB05-4E3A-A15F-476B2599AA4A}" type="parTrans" cxnId="{E601DB55-275B-4B36-A564-8D947F6DCCC6}">
      <dgm:prSet/>
      <dgm:spPr/>
      <dgm:t>
        <a:bodyPr/>
        <a:lstStyle/>
        <a:p>
          <a:endParaRPr lang="hu-HU"/>
        </a:p>
      </dgm:t>
    </dgm:pt>
    <dgm:pt modelId="{6D8E8F0F-006E-404B-86C8-5F69036204B8}" type="sibTrans" cxnId="{E601DB55-275B-4B36-A564-8D947F6DCCC6}">
      <dgm:prSet/>
      <dgm:spPr/>
      <dgm:t>
        <a:bodyPr/>
        <a:lstStyle/>
        <a:p>
          <a:endParaRPr lang="hu-HU"/>
        </a:p>
      </dgm:t>
    </dgm:pt>
    <dgm:pt modelId="{6FDBD63C-6DFF-4E14-B393-EDB221AEC4AB}">
      <dgm:prSet phldrT="[Szöveg]" custT="1"/>
      <dgm:spPr>
        <a:solidFill>
          <a:schemeClr val="tx1">
            <a:lumMod val="75000"/>
            <a:lumOff val="25000"/>
            <a:alpha val="55000"/>
          </a:schemeClr>
        </a:solidFill>
      </dgm:spPr>
      <dgm:t>
        <a:bodyPr/>
        <a:lstStyle/>
        <a:p>
          <a:r>
            <a:rPr lang="hu-HU" sz="1800" b="1" cap="small" spc="-100" baseline="0" dirty="0" smtClean="0"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rPr>
            <a:t>Árvai Péter</a:t>
          </a:r>
          <a:endParaRPr lang="hu-HU" sz="1800" b="1" cap="small" spc="-100" baseline="0" dirty="0">
            <a:latin typeface="Arial" panose="020B0604020202020204" pitchFamily="34" charset="0"/>
            <a:ea typeface="Yu Mincho" panose="02020400000000000000" pitchFamily="18" charset="-128"/>
            <a:cs typeface="Arial" panose="020B0604020202020204" pitchFamily="34" charset="0"/>
          </a:endParaRPr>
        </a:p>
      </dgm:t>
    </dgm:pt>
    <dgm:pt modelId="{5454BB47-A874-4BA4-9B93-EBC819200BF3}" type="parTrans" cxnId="{F831B347-7B91-4DF1-8A73-EECE0FAA22E3}">
      <dgm:prSet/>
      <dgm:spPr/>
      <dgm:t>
        <a:bodyPr/>
        <a:lstStyle/>
        <a:p>
          <a:endParaRPr lang="hu-HU"/>
        </a:p>
      </dgm:t>
    </dgm:pt>
    <dgm:pt modelId="{0DA5E61D-39AD-4A0F-9049-FD226370688E}" type="sibTrans" cxnId="{F831B347-7B91-4DF1-8A73-EECE0FAA22E3}">
      <dgm:prSet/>
      <dgm:spPr/>
      <dgm:t>
        <a:bodyPr/>
        <a:lstStyle/>
        <a:p>
          <a:endParaRPr lang="hu-HU"/>
        </a:p>
      </dgm:t>
    </dgm:pt>
    <dgm:pt modelId="{15915BBA-9AF1-4F7D-B7E0-9265C7F90B61}" type="pres">
      <dgm:prSet presAssocID="{F1542181-4967-439C-A8FE-6D160682162C}" presName="Name0" presStyleCnt="0">
        <dgm:presLayoutVars>
          <dgm:dir/>
          <dgm:resizeHandles val="exact"/>
        </dgm:presLayoutVars>
      </dgm:prSet>
      <dgm:spPr/>
    </dgm:pt>
    <dgm:pt modelId="{F75CD5C4-DB7E-490A-97DC-13A70E1771D9}" type="pres">
      <dgm:prSet presAssocID="{1FA22116-1C8B-4F13-B159-481770FBE4BF}" presName="composite" presStyleCnt="0"/>
      <dgm:spPr/>
    </dgm:pt>
    <dgm:pt modelId="{96C59711-9338-4732-A556-B4530EB38385}" type="pres">
      <dgm:prSet presAssocID="{1FA22116-1C8B-4F13-B159-481770FBE4BF}" presName="rect1" presStyleLbl="bgShp" presStyleIdx="0" presStyleCnt="3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0536D26-48DE-4939-B1C3-C9612FB33AE0}" type="pres">
      <dgm:prSet presAssocID="{1FA22116-1C8B-4F13-B159-481770FBE4BF}" presName="rect2" presStyleLbl="trBgShp" presStyleIdx="0" presStyleCnt="3" custLinFactNeighborX="-97653" custLinFactNeighborY="-537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62BD49C-E7AC-4249-8735-4149A0C72133}" type="pres">
      <dgm:prSet presAssocID="{06100486-04CB-4F6E-991C-2A39DE4C0B22}" presName="sibTrans" presStyleCnt="0"/>
      <dgm:spPr/>
    </dgm:pt>
    <dgm:pt modelId="{A8B5BE14-16CA-4B1B-BE29-FE8D55400E2D}" type="pres">
      <dgm:prSet presAssocID="{577703BA-C6B3-41D5-AFD9-0A698CE04872}" presName="composite" presStyleCnt="0"/>
      <dgm:spPr/>
    </dgm:pt>
    <dgm:pt modelId="{8EC4BA2F-4020-4453-907C-4C4BC8B9E51D}" type="pres">
      <dgm:prSet presAssocID="{577703BA-C6B3-41D5-AFD9-0A698CE04872}" presName="rect1" presStyleLbl="bgShp" presStyleIdx="1" presStyleCnt="3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42E9D7C-9855-4825-8687-D783FFF6339A}" type="pres">
      <dgm:prSet presAssocID="{577703BA-C6B3-41D5-AFD9-0A698CE04872}" presName="rect2" presStyleLbl="trBgShp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2B181A3-950F-49B4-875B-283B03D9F947}" type="pres">
      <dgm:prSet presAssocID="{6D8E8F0F-006E-404B-86C8-5F69036204B8}" presName="sibTrans" presStyleCnt="0"/>
      <dgm:spPr/>
    </dgm:pt>
    <dgm:pt modelId="{31C99785-5E5F-4F88-B60E-7FDA1924B8BB}" type="pres">
      <dgm:prSet presAssocID="{6FDBD63C-6DFF-4E14-B393-EDB221AEC4AB}" presName="composite" presStyleCnt="0"/>
      <dgm:spPr/>
    </dgm:pt>
    <dgm:pt modelId="{A2159299-9F7D-48A5-A2BE-D48A7E4C31E0}" type="pres">
      <dgm:prSet presAssocID="{6FDBD63C-6DFF-4E14-B393-EDB221AEC4AB}" presName="rect1" presStyleLbl="bgShp" presStyleIdx="2" presStyleCnt="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1ADEC5E-21B9-4CF2-A157-805109C99A59}" type="pres">
      <dgm:prSet presAssocID="{6FDBD63C-6DFF-4E14-B393-EDB221AEC4AB}" presName="rect2" presStyleLbl="trBgShp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601DB55-275B-4B36-A564-8D947F6DCCC6}" srcId="{F1542181-4967-439C-A8FE-6D160682162C}" destId="{577703BA-C6B3-41D5-AFD9-0A698CE04872}" srcOrd="1" destOrd="0" parTransId="{058D5A7A-AB05-4E3A-A15F-476B2599AA4A}" sibTransId="{6D8E8F0F-006E-404B-86C8-5F69036204B8}"/>
    <dgm:cxn modelId="{421D99B3-A6B8-4D35-8671-C4035015FEAE}" type="presOf" srcId="{577703BA-C6B3-41D5-AFD9-0A698CE04872}" destId="{042E9D7C-9855-4825-8687-D783FFF6339A}" srcOrd="0" destOrd="0" presId="urn:microsoft.com/office/officeart/2008/layout/BendingPictureSemiTransparentText"/>
    <dgm:cxn modelId="{C698E9DB-860A-4509-9210-C194AC97C242}" srcId="{F1542181-4967-439C-A8FE-6D160682162C}" destId="{1FA22116-1C8B-4F13-B159-481770FBE4BF}" srcOrd="0" destOrd="0" parTransId="{1829F4C2-1C4A-4B4C-AC21-EC99B43B685C}" sibTransId="{06100486-04CB-4F6E-991C-2A39DE4C0B22}"/>
    <dgm:cxn modelId="{44B2A3E3-E0D6-45A6-A375-8A3E476401F2}" type="presOf" srcId="{F1542181-4967-439C-A8FE-6D160682162C}" destId="{15915BBA-9AF1-4F7D-B7E0-9265C7F90B61}" srcOrd="0" destOrd="0" presId="urn:microsoft.com/office/officeart/2008/layout/BendingPictureSemiTransparentText"/>
    <dgm:cxn modelId="{0995CA4F-5591-4477-88FF-3F4C8A812F99}" type="presOf" srcId="{1FA22116-1C8B-4F13-B159-481770FBE4BF}" destId="{10536D26-48DE-4939-B1C3-C9612FB33AE0}" srcOrd="0" destOrd="0" presId="urn:microsoft.com/office/officeart/2008/layout/BendingPictureSemiTransparentText"/>
    <dgm:cxn modelId="{BD3E2D8A-1F2D-418E-83F7-46DAE308A99F}" type="presOf" srcId="{6FDBD63C-6DFF-4E14-B393-EDB221AEC4AB}" destId="{01ADEC5E-21B9-4CF2-A157-805109C99A59}" srcOrd="0" destOrd="0" presId="urn:microsoft.com/office/officeart/2008/layout/BendingPictureSemiTransparentText"/>
    <dgm:cxn modelId="{F831B347-7B91-4DF1-8A73-EECE0FAA22E3}" srcId="{F1542181-4967-439C-A8FE-6D160682162C}" destId="{6FDBD63C-6DFF-4E14-B393-EDB221AEC4AB}" srcOrd="2" destOrd="0" parTransId="{5454BB47-A874-4BA4-9B93-EBC819200BF3}" sibTransId="{0DA5E61D-39AD-4A0F-9049-FD226370688E}"/>
    <dgm:cxn modelId="{AF595D9D-DDE7-47D7-B8BB-6EE875E9614D}" type="presParOf" srcId="{15915BBA-9AF1-4F7D-B7E0-9265C7F90B61}" destId="{F75CD5C4-DB7E-490A-97DC-13A70E1771D9}" srcOrd="0" destOrd="0" presId="urn:microsoft.com/office/officeart/2008/layout/BendingPictureSemiTransparentText"/>
    <dgm:cxn modelId="{86A403CE-D5E8-43B1-B015-FC6D7232DA0C}" type="presParOf" srcId="{F75CD5C4-DB7E-490A-97DC-13A70E1771D9}" destId="{96C59711-9338-4732-A556-B4530EB38385}" srcOrd="0" destOrd="0" presId="urn:microsoft.com/office/officeart/2008/layout/BendingPictureSemiTransparentText"/>
    <dgm:cxn modelId="{3BF21320-C87E-4597-BE1C-D7FA64219D04}" type="presParOf" srcId="{F75CD5C4-DB7E-490A-97DC-13A70E1771D9}" destId="{10536D26-48DE-4939-B1C3-C9612FB33AE0}" srcOrd="1" destOrd="0" presId="urn:microsoft.com/office/officeart/2008/layout/BendingPictureSemiTransparentText"/>
    <dgm:cxn modelId="{08583811-8296-4CC7-BB61-36512A9F1FFB}" type="presParOf" srcId="{15915BBA-9AF1-4F7D-B7E0-9265C7F90B61}" destId="{B62BD49C-E7AC-4249-8735-4149A0C72133}" srcOrd="1" destOrd="0" presId="urn:microsoft.com/office/officeart/2008/layout/BendingPictureSemiTransparentText"/>
    <dgm:cxn modelId="{FBB62750-D1D7-43EB-BDD3-CA1F2DE10D78}" type="presParOf" srcId="{15915BBA-9AF1-4F7D-B7E0-9265C7F90B61}" destId="{A8B5BE14-16CA-4B1B-BE29-FE8D55400E2D}" srcOrd="2" destOrd="0" presId="urn:microsoft.com/office/officeart/2008/layout/BendingPictureSemiTransparentText"/>
    <dgm:cxn modelId="{9FBFB30C-78E5-494C-9403-D07D8EE04EED}" type="presParOf" srcId="{A8B5BE14-16CA-4B1B-BE29-FE8D55400E2D}" destId="{8EC4BA2F-4020-4453-907C-4C4BC8B9E51D}" srcOrd="0" destOrd="0" presId="urn:microsoft.com/office/officeart/2008/layout/BendingPictureSemiTransparentText"/>
    <dgm:cxn modelId="{78E69D5F-546C-44C9-A82C-7A669B786B46}" type="presParOf" srcId="{A8B5BE14-16CA-4B1B-BE29-FE8D55400E2D}" destId="{042E9D7C-9855-4825-8687-D783FFF6339A}" srcOrd="1" destOrd="0" presId="urn:microsoft.com/office/officeart/2008/layout/BendingPictureSemiTransparentText"/>
    <dgm:cxn modelId="{DB9B7401-C2FE-4569-ADA8-645E07330CEE}" type="presParOf" srcId="{15915BBA-9AF1-4F7D-B7E0-9265C7F90B61}" destId="{E2B181A3-950F-49B4-875B-283B03D9F947}" srcOrd="3" destOrd="0" presId="urn:microsoft.com/office/officeart/2008/layout/BendingPictureSemiTransparentText"/>
    <dgm:cxn modelId="{B1FE26AA-CB89-4A52-ACCE-4243C921A460}" type="presParOf" srcId="{15915BBA-9AF1-4F7D-B7E0-9265C7F90B61}" destId="{31C99785-5E5F-4F88-B60E-7FDA1924B8BB}" srcOrd="4" destOrd="0" presId="urn:microsoft.com/office/officeart/2008/layout/BendingPictureSemiTransparentText"/>
    <dgm:cxn modelId="{C7178386-F10F-4F81-8646-690503088E58}" type="presParOf" srcId="{31C99785-5E5F-4F88-B60E-7FDA1924B8BB}" destId="{A2159299-9F7D-48A5-A2BE-D48A7E4C31E0}" srcOrd="0" destOrd="0" presId="urn:microsoft.com/office/officeart/2008/layout/BendingPictureSemiTransparentText"/>
    <dgm:cxn modelId="{164875BF-FEB5-4BB7-9CE7-0CF82FAE7E06}" type="presParOf" srcId="{31C99785-5E5F-4F88-B60E-7FDA1924B8BB}" destId="{01ADEC5E-21B9-4CF2-A157-805109C99A59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59711-9338-4732-A556-B4530EB38385}">
      <dsp:nvSpPr>
        <dsp:cNvPr id="0" name=""/>
        <dsp:cNvSpPr/>
      </dsp:nvSpPr>
      <dsp:spPr>
        <a:xfrm>
          <a:off x="2567" y="967710"/>
          <a:ext cx="2236111" cy="1916612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536D26-48DE-4939-B1C3-C9612FB33AE0}">
      <dsp:nvSpPr>
        <dsp:cNvPr id="0" name=""/>
        <dsp:cNvSpPr/>
      </dsp:nvSpPr>
      <dsp:spPr>
        <a:xfrm>
          <a:off x="0" y="2284629"/>
          <a:ext cx="2236111" cy="459987"/>
        </a:xfrm>
        <a:prstGeom prst="rect">
          <a:avLst/>
        </a:prstGeom>
        <a:solidFill>
          <a:schemeClr val="tx1">
            <a:lumMod val="75000"/>
            <a:lumOff val="25000"/>
            <a:alpha val="54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cap="small" spc="-1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rPr>
            <a:t>Halácsy Péter</a:t>
          </a:r>
          <a:endParaRPr lang="hu-HU" sz="1800" b="1" kern="1200" cap="small" spc="-100" baseline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Yu Mincho" panose="02020400000000000000" pitchFamily="18" charset="-128"/>
            <a:cs typeface="Arial" panose="020B0604020202020204" pitchFamily="34" charset="0"/>
          </a:endParaRPr>
        </a:p>
      </dsp:txBody>
      <dsp:txXfrm>
        <a:off x="0" y="2284629"/>
        <a:ext cx="2236111" cy="459987"/>
      </dsp:txXfrm>
    </dsp:sp>
    <dsp:sp modelId="{8EC4BA2F-4020-4453-907C-4C4BC8B9E51D}">
      <dsp:nvSpPr>
        <dsp:cNvPr id="0" name=""/>
        <dsp:cNvSpPr/>
      </dsp:nvSpPr>
      <dsp:spPr>
        <a:xfrm>
          <a:off x="2466756" y="967710"/>
          <a:ext cx="2236111" cy="1916612"/>
        </a:xfrm>
        <a:prstGeom prst="rect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2E9D7C-9855-4825-8687-D783FFF6339A}">
      <dsp:nvSpPr>
        <dsp:cNvPr id="0" name=""/>
        <dsp:cNvSpPr/>
      </dsp:nvSpPr>
      <dsp:spPr>
        <a:xfrm>
          <a:off x="2466756" y="2309339"/>
          <a:ext cx="2236111" cy="459987"/>
        </a:xfrm>
        <a:prstGeom prst="rect">
          <a:avLst/>
        </a:prstGeom>
        <a:solidFill>
          <a:schemeClr val="tx1">
            <a:lumMod val="75000"/>
            <a:lumOff val="25000"/>
            <a:alpha val="5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cap="small" spc="-100" baseline="0" dirty="0" smtClean="0"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rPr>
            <a:t>Somlai Fischer Ádám</a:t>
          </a:r>
          <a:endParaRPr lang="hu-HU" sz="1800" b="1" kern="1200" cap="small" spc="-100" baseline="0" dirty="0">
            <a:latin typeface="Arial" panose="020B0604020202020204" pitchFamily="34" charset="0"/>
            <a:ea typeface="Yu Mincho" panose="02020400000000000000" pitchFamily="18" charset="-128"/>
            <a:cs typeface="Arial" panose="020B0604020202020204" pitchFamily="34" charset="0"/>
          </a:endParaRPr>
        </a:p>
      </dsp:txBody>
      <dsp:txXfrm>
        <a:off x="2466756" y="2309339"/>
        <a:ext cx="2236111" cy="459987"/>
      </dsp:txXfrm>
    </dsp:sp>
    <dsp:sp modelId="{A2159299-9F7D-48A5-A2BE-D48A7E4C31E0}">
      <dsp:nvSpPr>
        <dsp:cNvPr id="0" name=""/>
        <dsp:cNvSpPr/>
      </dsp:nvSpPr>
      <dsp:spPr>
        <a:xfrm>
          <a:off x="4930944" y="967710"/>
          <a:ext cx="2236111" cy="1916612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ADEC5E-21B9-4CF2-A157-805109C99A59}">
      <dsp:nvSpPr>
        <dsp:cNvPr id="0" name=""/>
        <dsp:cNvSpPr/>
      </dsp:nvSpPr>
      <dsp:spPr>
        <a:xfrm>
          <a:off x="4930944" y="2309339"/>
          <a:ext cx="2236111" cy="459987"/>
        </a:xfrm>
        <a:prstGeom prst="rect">
          <a:avLst/>
        </a:prstGeom>
        <a:solidFill>
          <a:schemeClr val="tx1">
            <a:lumMod val="75000"/>
            <a:lumOff val="25000"/>
            <a:alpha val="5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cap="small" spc="-100" baseline="0" dirty="0" smtClean="0"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rPr>
            <a:t>Árvai Péter</a:t>
          </a:r>
          <a:endParaRPr lang="hu-HU" sz="1800" b="1" kern="1200" cap="small" spc="-100" baseline="0" dirty="0">
            <a:latin typeface="Arial" panose="020B0604020202020204" pitchFamily="34" charset="0"/>
            <a:ea typeface="Yu Mincho" panose="02020400000000000000" pitchFamily="18" charset="-128"/>
            <a:cs typeface="Arial" panose="020B0604020202020204" pitchFamily="34" charset="0"/>
          </a:endParaRPr>
        </a:p>
      </dsp:txBody>
      <dsp:txXfrm>
        <a:off x="4930944" y="2309339"/>
        <a:ext cx="2236111" cy="459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144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BA71-E1B6-4785-8694-BFF1C0B321F5}" type="datetimeFigureOut">
              <a:rPr lang="hu-HU" smtClean="0"/>
              <a:t>2017.02.15.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9D1B-2B2D-4532-8369-8CDED47B776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81586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BA71-E1B6-4785-8694-BFF1C0B321F5}" type="datetimeFigureOut">
              <a:rPr lang="hu-HU" smtClean="0"/>
              <a:t>2017.02.15.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9D1B-2B2D-4532-8369-8CDED47B776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18316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BA71-E1B6-4785-8694-BFF1C0B321F5}" type="datetimeFigureOut">
              <a:rPr lang="hu-HU" smtClean="0"/>
              <a:t>2017.02.15.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9D1B-2B2D-4532-8369-8CDED47B776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05736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BA71-E1B6-4785-8694-BFF1C0B321F5}" type="datetimeFigureOut">
              <a:rPr lang="hu-HU" smtClean="0"/>
              <a:t>2017.02.15.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9D1B-2B2D-4532-8369-8CDED47B776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66283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BA71-E1B6-4785-8694-BFF1C0B321F5}" type="datetimeFigureOut">
              <a:rPr lang="hu-HU" smtClean="0"/>
              <a:t>2017.02.15.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9D1B-2B2D-4532-8369-8CDED47B776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63874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BA71-E1B6-4785-8694-BFF1C0B321F5}" type="datetimeFigureOut">
              <a:rPr lang="hu-HU" smtClean="0"/>
              <a:t>2017.02.15.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9D1B-2B2D-4532-8369-8CDED47B776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8404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BA71-E1B6-4785-8694-BFF1C0B321F5}" type="datetimeFigureOut">
              <a:rPr lang="hu-HU" smtClean="0"/>
              <a:t>2017.02.15.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9D1B-2B2D-4532-8369-8CDED47B776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3710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BA71-E1B6-4785-8694-BFF1C0B321F5}" type="datetimeFigureOut">
              <a:rPr lang="hu-HU" smtClean="0"/>
              <a:t>2017.02.15.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9D1B-2B2D-4532-8369-8CDED47B776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43709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BA71-E1B6-4785-8694-BFF1C0B321F5}" type="datetimeFigureOut">
              <a:rPr lang="hu-HU" smtClean="0"/>
              <a:t>2017.02.15.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9D1B-2B2D-4532-8369-8CDED47B776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7438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BA71-E1B6-4785-8694-BFF1C0B321F5}" type="datetimeFigureOut">
              <a:rPr lang="hu-HU" smtClean="0"/>
              <a:t>2017.02.15.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9D1B-2B2D-4532-8369-8CDED47B776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7404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4BA71-E1B6-4785-8694-BFF1C0B321F5}" type="datetimeFigureOut">
              <a:rPr lang="hu-HU" smtClean="0"/>
              <a:t>2017.02.15.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59D1B-2B2D-4532-8369-8CDED47B776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7057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40.png"/><Relationship Id="rId7" Type="http://schemas.openxmlformats.org/officeDocument/2006/relationships/image" Target="../media/image43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6.xml"/><Relationship Id="rId7" Type="http://schemas.openxmlformats.org/officeDocument/2006/relationships/slide" Target="slide14.xml"/><Relationship Id="rId12" Type="http://schemas.openxmlformats.org/officeDocument/2006/relationships/image" Target="../media/image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3.xml"/><Relationship Id="rId5" Type="http://schemas.openxmlformats.org/officeDocument/2006/relationships/slide" Target="slide12.xml"/><Relationship Id="rId10" Type="http://schemas.openxmlformats.org/officeDocument/2006/relationships/slide" Target="slide19.xml"/><Relationship Id="rId4" Type="http://schemas.openxmlformats.org/officeDocument/2006/relationships/slide" Target="slide15.xml"/><Relationship Id="rId9" Type="http://schemas.openxmlformats.org/officeDocument/2006/relationships/slide" Target="slide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6.png"/><Relationship Id="rId7" Type="http://schemas.openxmlformats.org/officeDocument/2006/relationships/image" Target="../media/image41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slide" Target="slide11.xml"/><Relationship Id="rId7" Type="http://schemas.openxmlformats.org/officeDocument/2006/relationships/image" Target="../media/image5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7.png"/><Relationship Id="rId5" Type="http://schemas.openxmlformats.org/officeDocument/2006/relationships/image" Target="../media/image50.jpeg"/><Relationship Id="rId10" Type="http://schemas.openxmlformats.org/officeDocument/2006/relationships/slide" Target="slide3.xml"/><Relationship Id="rId4" Type="http://schemas.openxmlformats.org/officeDocument/2006/relationships/image" Target="../media/image49.png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7.png"/><Relationship Id="rId3" Type="http://schemas.openxmlformats.org/officeDocument/2006/relationships/image" Target="../media/image55.png"/><Relationship Id="rId7" Type="http://schemas.openxmlformats.org/officeDocument/2006/relationships/image" Target="../media/image57.jpeg"/><Relationship Id="rId12" Type="http://schemas.openxmlformats.org/officeDocument/2006/relationships/slide" Target="slide3.xm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11" Type="http://schemas.openxmlformats.org/officeDocument/2006/relationships/image" Target="../media/image61.png"/><Relationship Id="rId5" Type="http://schemas.openxmlformats.org/officeDocument/2006/relationships/image" Target="../media/image41.png"/><Relationship Id="rId10" Type="http://schemas.openxmlformats.org/officeDocument/2006/relationships/image" Target="../media/image60.jpeg"/><Relationship Id="rId4" Type="http://schemas.openxmlformats.org/officeDocument/2006/relationships/slide" Target="slide11.xml"/><Relationship Id="rId9" Type="http://schemas.openxmlformats.org/officeDocument/2006/relationships/image" Target="../media/image5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11" Type="http://schemas.openxmlformats.org/officeDocument/2006/relationships/image" Target="../media/image7.png"/><Relationship Id="rId5" Type="http://schemas.openxmlformats.org/officeDocument/2006/relationships/image" Target="../media/image65.jpeg"/><Relationship Id="rId10" Type="http://schemas.openxmlformats.org/officeDocument/2006/relationships/slide" Target="slide3.xml"/><Relationship Id="rId4" Type="http://schemas.openxmlformats.org/officeDocument/2006/relationships/image" Target="../media/image64.jpe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69.jpeg"/><Relationship Id="rId7" Type="http://schemas.openxmlformats.org/officeDocument/2006/relationships/image" Target="../media/image7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10" Type="http://schemas.openxmlformats.org/officeDocument/2006/relationships/image" Target="../media/image7.png"/><Relationship Id="rId4" Type="http://schemas.openxmlformats.org/officeDocument/2006/relationships/image" Target="../media/image41.png"/><Relationship Id="rId9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71.jpeg"/><Relationship Id="rId7" Type="http://schemas.openxmlformats.org/officeDocument/2006/relationships/image" Target="../media/image7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11" Type="http://schemas.openxmlformats.org/officeDocument/2006/relationships/image" Target="../media/image7.png"/><Relationship Id="rId5" Type="http://schemas.openxmlformats.org/officeDocument/2006/relationships/image" Target="../media/image75.jpeg"/><Relationship Id="rId10" Type="http://schemas.openxmlformats.org/officeDocument/2006/relationships/slide" Target="slide3.xml"/><Relationship Id="rId4" Type="http://schemas.openxmlformats.org/officeDocument/2006/relationships/image" Target="../media/image74.jpeg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79.jpeg"/><Relationship Id="rId7" Type="http://schemas.openxmlformats.org/officeDocument/2006/relationships/slide" Target="slide11.xm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jpeg"/><Relationship Id="rId10" Type="http://schemas.openxmlformats.org/officeDocument/2006/relationships/image" Target="../media/image7.png"/><Relationship Id="rId4" Type="http://schemas.openxmlformats.org/officeDocument/2006/relationships/image" Target="../media/image80.jpeg"/><Relationship Id="rId9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71.jpeg"/><Relationship Id="rId7" Type="http://schemas.openxmlformats.org/officeDocument/2006/relationships/slide" Target="slide11.xm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10" Type="http://schemas.openxmlformats.org/officeDocument/2006/relationships/image" Target="../media/image7.png"/><Relationship Id="rId4" Type="http://schemas.openxmlformats.org/officeDocument/2006/relationships/image" Target="../media/image84.png"/><Relationship Id="rId9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87.png"/><Relationship Id="rId7" Type="http://schemas.openxmlformats.org/officeDocument/2006/relationships/image" Target="../media/image41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7" Type="http://schemas.openxmlformats.org/officeDocument/2006/relationships/image" Target="../media/image7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3.xml"/><Relationship Id="rId4" Type="http://schemas.openxmlformats.org/officeDocument/2006/relationships/image" Target="../media/image9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prezi.com/hu/press/kit/" TargetMode="External"/><Relationship Id="rId13" Type="http://schemas.openxmlformats.org/officeDocument/2006/relationships/hyperlink" Target="https://www.prezimagyarul.hu/what-is-prezi/" TargetMode="External"/><Relationship Id="rId3" Type="http://schemas.openxmlformats.org/officeDocument/2006/relationships/hyperlink" Target="https://pixabay.com/hu/eg%C3%A9r-eg%C3%A9rmutat%C3%B3-ny%C3%ADl-ps-sz%C3%A1m%C3%ADt%C3%B3g%C3%A9p-1345876/" TargetMode="External"/><Relationship Id="rId7" Type="http://schemas.openxmlformats.org/officeDocument/2006/relationships/hyperlink" Target="http://computerworld.hu/computerworld/magyarorszag-felkeszult-vilagcegei-megszulesere.html" TargetMode="External"/><Relationship Id="rId12" Type="http://schemas.openxmlformats.org/officeDocument/2006/relationships/hyperlink" Target="https://hu.wikipedia.org/wiki/Prezi" TargetMode="External"/><Relationship Id="rId2" Type="http://schemas.openxmlformats.org/officeDocument/2006/relationships/hyperlink" Target="http://brainpluscoaching.hu/vallalkozo-keltet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iwye.ipnodns.ru/resume-for-beowulf.html" TargetMode="External"/><Relationship Id="rId11" Type="http://schemas.openxmlformats.org/officeDocument/2006/relationships/hyperlink" Target="https://prezi.com/hu" TargetMode="External"/><Relationship Id="rId5" Type="http://schemas.openxmlformats.org/officeDocument/2006/relationships/hyperlink" Target="https://blogs.msdn.microsoft.com/ukhe/2015/11/03/powerpoint-2016-quick-start-guide/" TargetMode="External"/><Relationship Id="rId15" Type="http://schemas.openxmlformats.org/officeDocument/2006/relationships/image" Target="../media/image7.png"/><Relationship Id="rId10" Type="http://schemas.openxmlformats.org/officeDocument/2006/relationships/hyperlink" Target="http://www.flaticon.com/packs/web-design-10" TargetMode="External"/><Relationship Id="rId4" Type="http://schemas.openxmlformats.org/officeDocument/2006/relationships/hyperlink" Target="http://adriancahill.com/self-development/prezi-presentation/" TargetMode="External"/><Relationship Id="rId9" Type="http://schemas.openxmlformats.org/officeDocument/2006/relationships/hyperlink" Target="https://www.toptal.com/designers/subtlepatterns/" TargetMode="External"/><Relationship Id="rId1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12" Type="http://schemas.openxmlformats.org/officeDocument/2006/relationships/audio" Target="../media/audio3.wav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23.xml"/><Relationship Id="rId5" Type="http://schemas.openxmlformats.org/officeDocument/2006/relationships/slide" Target="slide7.xml"/><Relationship Id="rId10" Type="http://schemas.openxmlformats.org/officeDocument/2006/relationships/slide" Target="slide22.xml"/><Relationship Id="rId4" Type="http://schemas.openxmlformats.org/officeDocument/2006/relationships/audio" Target="../media/audio2.wav"/><Relationship Id="rId9" Type="http://schemas.openxmlformats.org/officeDocument/2006/relationships/slide" Target="slide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hyperlink" Target="https://prezi.com/" TargetMode="Externa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37.jpeg"/><Relationship Id="rId3" Type="http://schemas.openxmlformats.org/officeDocument/2006/relationships/image" Target="../media/image30.png"/><Relationship Id="rId7" Type="http://schemas.openxmlformats.org/officeDocument/2006/relationships/image" Target="../media/image32.jpeg"/><Relationship Id="rId12" Type="http://schemas.openxmlformats.org/officeDocument/2006/relationships/image" Target="../media/image36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35.jpeg"/><Relationship Id="rId5" Type="http://schemas.openxmlformats.org/officeDocument/2006/relationships/image" Target="../media/image21.png"/><Relationship Id="rId15" Type="http://schemas.openxmlformats.org/officeDocument/2006/relationships/image" Target="../media/image7.png"/><Relationship Id="rId10" Type="http://schemas.openxmlformats.org/officeDocument/2006/relationships/image" Target="../media/image34.jpeg"/><Relationship Id="rId4" Type="http://schemas.openxmlformats.org/officeDocument/2006/relationships/image" Target="../media/image31.png"/><Relationship Id="rId9" Type="http://schemas.openxmlformats.org/officeDocument/2006/relationships/image" Target="../media/image33.jpeg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áromszög 4"/>
          <p:cNvSpPr/>
          <p:nvPr/>
        </p:nvSpPr>
        <p:spPr>
          <a:xfrm rot="16200000">
            <a:off x="3934327" y="-1399674"/>
            <a:ext cx="6857999" cy="9657346"/>
          </a:xfrm>
          <a:prstGeom prst="triangle">
            <a:avLst>
              <a:gd name="adj" fmla="val 20781"/>
            </a:avLst>
          </a:prstGeom>
          <a:gradFill flip="none" rotWithShape="1">
            <a:gsLst>
              <a:gs pos="0">
                <a:srgbClr val="EA4B36">
                  <a:shade val="30000"/>
                  <a:satMod val="115000"/>
                </a:srgbClr>
              </a:gs>
              <a:gs pos="50000">
                <a:srgbClr val="EA4B36">
                  <a:shade val="67500"/>
                  <a:satMod val="115000"/>
                </a:srgbClr>
              </a:gs>
              <a:gs pos="100000">
                <a:srgbClr val="EA4B36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1524000" y="5309937"/>
            <a:ext cx="10668000" cy="1548061"/>
          </a:xfrm>
          <a:prstGeom prst="line">
            <a:avLst/>
          </a:prstGeom>
          <a:ln w="79375">
            <a:solidFill>
              <a:srgbClr val="152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Háromszög 6"/>
          <p:cNvSpPr/>
          <p:nvPr/>
        </p:nvSpPr>
        <p:spPr>
          <a:xfrm rot="5400000">
            <a:off x="1458312" y="-1458311"/>
            <a:ext cx="6857999" cy="9774624"/>
          </a:xfrm>
          <a:prstGeom prst="triangle">
            <a:avLst>
              <a:gd name="adj" fmla="val 20389"/>
            </a:avLst>
          </a:prstGeom>
          <a:gradFill flip="none" rotWithShape="1">
            <a:gsLst>
              <a:gs pos="0">
                <a:srgbClr val="2D3E50">
                  <a:shade val="30000"/>
                  <a:satMod val="115000"/>
                </a:srgbClr>
              </a:gs>
              <a:gs pos="50000">
                <a:srgbClr val="2D3E50">
                  <a:shade val="67500"/>
                  <a:satMod val="115000"/>
                </a:srgbClr>
              </a:gs>
              <a:gs pos="100000">
                <a:srgbClr val="2D3E5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11" name="Egyenes összekötő 10"/>
          <p:cNvCxnSpPr>
            <a:stCxn id="7" idx="2"/>
          </p:cNvCxnSpPr>
          <p:nvPr/>
        </p:nvCxnSpPr>
        <p:spPr>
          <a:xfrm>
            <a:off x="-1" y="2"/>
            <a:ext cx="9758583" cy="1363577"/>
          </a:xfrm>
          <a:prstGeom prst="line">
            <a:avLst/>
          </a:prstGeom>
          <a:ln w="79375">
            <a:solidFill>
              <a:srgbClr val="152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>
            <a:stCxn id="5" idx="4"/>
            <a:endCxn id="7" idx="4"/>
          </p:cNvCxnSpPr>
          <p:nvPr/>
        </p:nvCxnSpPr>
        <p:spPr>
          <a:xfrm flipH="1">
            <a:off x="-1" y="-1"/>
            <a:ext cx="12192001" cy="6858002"/>
          </a:xfrm>
          <a:prstGeom prst="line">
            <a:avLst/>
          </a:prstGeom>
          <a:ln w="79375">
            <a:solidFill>
              <a:srgbClr val="152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Szövegdoboz 48"/>
          <p:cNvSpPr txBox="1"/>
          <p:nvPr/>
        </p:nvSpPr>
        <p:spPr>
          <a:xfrm rot="19811872">
            <a:off x="3451619" y="2168453"/>
            <a:ext cx="10702055" cy="31700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19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r>
              <a:rPr lang="hu-HU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Készítette: </a:t>
            </a:r>
            <a:r>
              <a:rPr lang="hu-HU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Béda Bálint</a:t>
            </a:r>
          </a:p>
          <a:p>
            <a:r>
              <a:rPr lang="hu-HU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</a:t>
            </a:r>
            <a:r>
              <a:rPr lang="hu-HU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      </a:t>
            </a:r>
            <a:r>
              <a:rPr lang="hu-HU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Felkészítő tanár: </a:t>
            </a:r>
            <a:r>
              <a:rPr lang="hu-HU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Vereb Márta</a:t>
            </a:r>
          </a:p>
          <a:p>
            <a:endParaRPr lang="hu-HU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r>
              <a:rPr lang="hu-HU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              </a:t>
            </a:r>
            <a:r>
              <a:rPr lang="hu-HU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</a:t>
            </a:r>
            <a:r>
              <a:rPr lang="hu-HU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    </a:t>
            </a:r>
            <a:r>
              <a:rPr lang="hu-H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Budapesti Gépészeti Szakképzési Centrum</a:t>
            </a:r>
            <a:endParaRPr lang="hu-HU" sz="28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r>
              <a:rPr lang="hu-HU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		</a:t>
            </a:r>
            <a:r>
              <a:rPr lang="hu-HU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	</a:t>
            </a:r>
            <a:r>
              <a:rPr lang="hu-H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Mechatronikai Szakgimnáziuma</a:t>
            </a:r>
          </a:p>
          <a:p>
            <a:r>
              <a:rPr lang="hu-H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                                     1118 Budapest, Rétköz utca 39</a:t>
            </a:r>
            <a:endParaRPr lang="hu-HU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52" name="Szövegdoboz 51"/>
          <p:cNvSpPr txBox="1"/>
          <p:nvPr/>
        </p:nvSpPr>
        <p:spPr>
          <a:xfrm rot="19840605">
            <a:off x="2344354" y="2748824"/>
            <a:ext cx="7503288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318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Internetes prezentációkészítő szoftver</a:t>
            </a:r>
            <a:endParaRPr lang="hu-HU" sz="2800" b="1" i="1" dirty="0">
              <a:solidFill>
                <a:srgbClr val="318BFF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34678">
            <a:off x="-2653739" y="459303"/>
            <a:ext cx="11213660" cy="465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243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750"/>
                            </p:stCondLst>
                            <p:childTnLst>
                              <p:par>
                                <p:cTn id="61" presetID="3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9" grpId="0" uiExpand="1" build="p"/>
      <p:bldP spid="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26850" y="245503"/>
            <a:ext cx="4345149" cy="711200"/>
          </a:xfrm>
          <a:prstGeom prst="rect">
            <a:avLst/>
          </a:prstGeom>
          <a:solidFill>
            <a:srgbClr val="F9B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cap="small" dirty="0" smtClean="0">
                <a:solidFill>
                  <a:schemeClr val="bg1"/>
                </a:solidFill>
                <a:latin typeface="Arial" panose="020B0604020202020204" pitchFamily="34" charset="0"/>
              </a:rPr>
              <a:t>Prezi készítés</a:t>
            </a:r>
            <a:endParaRPr lang="hu-HU" sz="4400" b="1" cap="small" spc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erékszögű háromszög 5"/>
          <p:cNvSpPr/>
          <p:nvPr/>
        </p:nvSpPr>
        <p:spPr>
          <a:xfrm rot="10800000">
            <a:off x="226850" y="988787"/>
            <a:ext cx="899886" cy="337047"/>
          </a:xfrm>
          <a:prstGeom prst="rt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Átellenes sarkain levágott téglalap 7"/>
          <p:cNvSpPr/>
          <p:nvPr/>
        </p:nvSpPr>
        <p:spPr>
          <a:xfrm rot="10800000">
            <a:off x="5457371" y="276823"/>
            <a:ext cx="6606292" cy="1698501"/>
          </a:xfrm>
          <a:prstGeom prst="snip2DiagRect">
            <a:avLst>
              <a:gd name="adj1" fmla="val 0"/>
              <a:gd name="adj2" fmla="val 35179"/>
            </a:avLst>
          </a:prstGeom>
          <a:solidFill>
            <a:srgbClr val="F9BA21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172" y="587480"/>
            <a:ext cx="1077185" cy="1077185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7243010" y="710573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főoldalon válasszuk az „Új </a:t>
            </a:r>
            <a:r>
              <a:rPr lang="hu-H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prezi</a:t>
            </a:r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készítése” opciót!</a:t>
            </a:r>
            <a:endParaRPr lang="hu-H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8071" y="2210710"/>
            <a:ext cx="8155858" cy="43362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03064">
            <a:off x="3939224" y="4133794"/>
            <a:ext cx="875088" cy="875088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0123" y="3613355"/>
            <a:ext cx="1224044" cy="1224044"/>
          </a:xfrm>
          <a:prstGeom prst="rect">
            <a:avLst/>
          </a:prstGeom>
        </p:spPr>
      </p:pic>
      <p:sp>
        <p:nvSpPr>
          <p:cNvPr id="19" name="Szövegdoboz 18"/>
          <p:cNvSpPr txBox="1"/>
          <p:nvPr/>
        </p:nvSpPr>
        <p:spPr>
          <a:xfrm>
            <a:off x="7243010" y="341241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Itt két lehetőségünk van. Sablon használata, vagy üres </a:t>
            </a:r>
            <a:r>
              <a:rPr lang="hu-H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prezi</a:t>
            </a:r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létrehozása. Most az üres </a:t>
            </a:r>
            <a:r>
              <a:rPr lang="hu-H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prezi</a:t>
            </a:r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 válasszuk!</a:t>
            </a:r>
            <a:endParaRPr lang="hu-H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8072" y="2210711"/>
            <a:ext cx="8155858" cy="4336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9800" y="3613355"/>
            <a:ext cx="1224044" cy="1224044"/>
          </a:xfrm>
          <a:prstGeom prst="rect">
            <a:avLst/>
          </a:prstGeom>
        </p:spPr>
      </p:pic>
      <p:sp>
        <p:nvSpPr>
          <p:cNvPr id="21" name="Szövegdoboz 20"/>
          <p:cNvSpPr txBox="1"/>
          <p:nvPr/>
        </p:nvSpPr>
        <p:spPr>
          <a:xfrm>
            <a:off x="7194810" y="525906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gombra kattintva ez az oldal fogad minket. Itt több lehetőségünk van.</a:t>
            </a:r>
            <a:endParaRPr lang="hu-H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748" y="2210709"/>
            <a:ext cx="8156181" cy="4352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Kép 2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9800" y="3613355"/>
            <a:ext cx="1224044" cy="122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6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47" presetClass="entr" presetSubtype="0" repeatCount="5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xit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/>
      <p:bldP spid="10" grpId="1"/>
      <p:bldP spid="19" grpId="0"/>
      <p:bldP spid="19" grpId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226850" y="245503"/>
            <a:ext cx="4345149" cy="711200"/>
          </a:xfrm>
          <a:prstGeom prst="rect">
            <a:avLst/>
          </a:prstGeom>
          <a:solidFill>
            <a:srgbClr val="F9B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cap="small" dirty="0" smtClean="0">
                <a:solidFill>
                  <a:schemeClr val="bg1"/>
                </a:solidFill>
                <a:latin typeface="Arial" panose="020B0604020202020204" pitchFamily="34" charset="0"/>
              </a:rPr>
              <a:t>Prezi készítés</a:t>
            </a:r>
            <a:endParaRPr lang="hu-HU" sz="4400" b="1" cap="small" spc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erékszögű háromszög 6"/>
          <p:cNvSpPr/>
          <p:nvPr/>
        </p:nvSpPr>
        <p:spPr>
          <a:xfrm rot="10800000">
            <a:off x="226850" y="988787"/>
            <a:ext cx="899886" cy="337047"/>
          </a:xfrm>
          <a:prstGeom prst="rt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Átellenes sarkain levágott téglalap 7"/>
          <p:cNvSpPr/>
          <p:nvPr/>
        </p:nvSpPr>
        <p:spPr>
          <a:xfrm rot="10800000">
            <a:off x="5457371" y="276823"/>
            <a:ext cx="6606292" cy="1698501"/>
          </a:xfrm>
          <a:prstGeom prst="snip2DiagRect">
            <a:avLst>
              <a:gd name="adj1" fmla="val 0"/>
              <a:gd name="adj2" fmla="val 35179"/>
            </a:avLst>
          </a:prstGeom>
          <a:solidFill>
            <a:srgbClr val="F9BA21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7355505" y="882138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Válassz</a:t>
            </a:r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egy kategóriát! </a:t>
            </a:r>
            <a:endParaRPr lang="hu-H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486" y="525908"/>
            <a:ext cx="1174127" cy="1174127"/>
          </a:xfrm>
          <a:prstGeom prst="rect">
            <a:avLst/>
          </a:prstGeom>
        </p:spPr>
      </p:pic>
      <p:sp>
        <p:nvSpPr>
          <p:cNvPr id="32" name="Átellenes sarkain kerekített téglalap 31">
            <a:hlinkClick r:id="rId3" action="ppaction://hlinksldjump"/>
          </p:cNvPr>
          <p:cNvSpPr/>
          <p:nvPr/>
        </p:nvSpPr>
        <p:spPr>
          <a:xfrm flipH="1">
            <a:off x="392873" y="2702541"/>
            <a:ext cx="2619448" cy="1088572"/>
          </a:xfrm>
          <a:prstGeom prst="round2DiagRect">
            <a:avLst>
              <a:gd name="adj1" fmla="val 43334"/>
              <a:gd name="adj2" fmla="val 0"/>
            </a:avLst>
          </a:prstGeom>
          <a:solidFill>
            <a:schemeClr val="tx2">
              <a:lumMod val="75000"/>
            </a:schemeClr>
          </a:solidFill>
          <a:ln w="38100">
            <a:solidFill>
              <a:srgbClr val="9AC3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Fogadó oldal</a:t>
            </a:r>
            <a:endParaRPr lang="hu-HU" sz="2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Egy sarkán kerekített téglalap 32"/>
          <p:cNvSpPr/>
          <p:nvPr/>
        </p:nvSpPr>
        <p:spPr>
          <a:xfrm flipV="1">
            <a:off x="293857" y="2621975"/>
            <a:ext cx="543156" cy="528863"/>
          </a:xfrm>
          <a:prstGeom prst="round1Rect">
            <a:avLst>
              <a:gd name="adj" fmla="val 50000"/>
            </a:avLst>
          </a:prstGeom>
          <a:solidFill>
            <a:srgbClr val="9AC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4" name="Egy sarkán kerekített téglalap 33"/>
          <p:cNvSpPr/>
          <p:nvPr/>
        </p:nvSpPr>
        <p:spPr>
          <a:xfrm rot="10800000" flipV="1">
            <a:off x="2549699" y="3328302"/>
            <a:ext cx="543156" cy="528863"/>
          </a:xfrm>
          <a:prstGeom prst="round1Rect">
            <a:avLst>
              <a:gd name="adj" fmla="val 50000"/>
            </a:avLst>
          </a:prstGeom>
          <a:solidFill>
            <a:srgbClr val="9AC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spc="-24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hu-HU" sz="2400" b="1" spc="-2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Átellenes sarkain kerekített téglalap 37">
            <a:hlinkClick r:id="rId4" action="ppaction://hlinksldjump"/>
          </p:cNvPr>
          <p:cNvSpPr/>
          <p:nvPr/>
        </p:nvSpPr>
        <p:spPr>
          <a:xfrm flipH="1">
            <a:off x="8166735" y="4073684"/>
            <a:ext cx="2619448" cy="1088572"/>
          </a:xfrm>
          <a:prstGeom prst="round2DiagRect">
            <a:avLst>
              <a:gd name="adj1" fmla="val 43334"/>
              <a:gd name="adj2" fmla="val 0"/>
            </a:avLst>
          </a:prstGeom>
          <a:solidFill>
            <a:schemeClr val="tx2">
              <a:lumMod val="75000"/>
            </a:schemeClr>
          </a:solidFill>
          <a:ln w="38100">
            <a:solidFill>
              <a:srgbClr val="0B16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Elrendezés</a:t>
            </a:r>
            <a:endParaRPr lang="hu-HU" sz="2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Egy sarkán kerekített téglalap 38"/>
          <p:cNvSpPr/>
          <p:nvPr/>
        </p:nvSpPr>
        <p:spPr>
          <a:xfrm flipV="1">
            <a:off x="8067719" y="3993118"/>
            <a:ext cx="543156" cy="528863"/>
          </a:xfrm>
          <a:prstGeom prst="round1Rect">
            <a:avLst>
              <a:gd name="adj" fmla="val 50000"/>
            </a:avLst>
          </a:prstGeom>
          <a:solidFill>
            <a:srgbClr val="0B1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0" name="Egy sarkán kerekített téglalap 39"/>
          <p:cNvSpPr/>
          <p:nvPr/>
        </p:nvSpPr>
        <p:spPr>
          <a:xfrm rot="10800000" flipV="1">
            <a:off x="10323561" y="4699445"/>
            <a:ext cx="543156" cy="528863"/>
          </a:xfrm>
          <a:prstGeom prst="round1Rect">
            <a:avLst>
              <a:gd name="adj" fmla="val 50000"/>
            </a:avLst>
          </a:prstGeom>
          <a:solidFill>
            <a:srgbClr val="0B1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spc="-17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hu-HU" sz="2400" b="1" spc="-1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Átellenes sarkain kerekített téglalap 40">
            <a:hlinkClick r:id="rId5" action="ppaction://hlinksldjump"/>
          </p:cNvPr>
          <p:cNvSpPr/>
          <p:nvPr/>
        </p:nvSpPr>
        <p:spPr>
          <a:xfrm flipH="1">
            <a:off x="9334492" y="2702541"/>
            <a:ext cx="2619448" cy="1088572"/>
          </a:xfrm>
          <a:prstGeom prst="round2DiagRect">
            <a:avLst>
              <a:gd name="adj1" fmla="val 43334"/>
              <a:gd name="adj2" fmla="val 0"/>
            </a:avLst>
          </a:prstGeom>
          <a:solidFill>
            <a:schemeClr val="tx2">
              <a:lumMod val="75000"/>
            </a:schemeClr>
          </a:solidFill>
          <a:ln w="38100">
            <a:solidFill>
              <a:srgbClr val="057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endParaRPr lang="hu-HU" sz="2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Egy sarkán kerekített téglalap 41"/>
          <p:cNvSpPr/>
          <p:nvPr/>
        </p:nvSpPr>
        <p:spPr>
          <a:xfrm flipV="1">
            <a:off x="9235476" y="2621975"/>
            <a:ext cx="543156" cy="528863"/>
          </a:xfrm>
          <a:prstGeom prst="round1Rect">
            <a:avLst>
              <a:gd name="adj" fmla="val 50000"/>
            </a:avLst>
          </a:prstGeom>
          <a:solidFill>
            <a:srgbClr val="057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3" name="Egy sarkán kerekített téglalap 42"/>
          <p:cNvSpPr/>
          <p:nvPr/>
        </p:nvSpPr>
        <p:spPr>
          <a:xfrm rot="10800000" flipV="1">
            <a:off x="11491318" y="3328302"/>
            <a:ext cx="543156" cy="528863"/>
          </a:xfrm>
          <a:prstGeom prst="round1Rect">
            <a:avLst>
              <a:gd name="adj" fmla="val 50000"/>
            </a:avLst>
          </a:prstGeom>
          <a:solidFill>
            <a:srgbClr val="057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hu-H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Átellenes sarkain kerekített téglalap 43">
            <a:hlinkClick r:id="rId6" action="ppaction://hlinksldjump"/>
          </p:cNvPr>
          <p:cNvSpPr/>
          <p:nvPr/>
        </p:nvSpPr>
        <p:spPr>
          <a:xfrm flipH="1">
            <a:off x="1998359" y="4073684"/>
            <a:ext cx="2619448" cy="1088572"/>
          </a:xfrm>
          <a:prstGeom prst="round2DiagRect">
            <a:avLst>
              <a:gd name="adj1" fmla="val 43334"/>
              <a:gd name="adj2" fmla="val 0"/>
            </a:avLst>
          </a:prstGeom>
          <a:solidFill>
            <a:schemeClr val="tx2">
              <a:lumMod val="75000"/>
            </a:schemeClr>
          </a:solidFill>
          <a:ln w="38100">
            <a:solidFill>
              <a:srgbClr val="31B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Keret</a:t>
            </a:r>
            <a:endParaRPr lang="hu-HU" sz="2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Egy sarkán kerekített téglalap 44"/>
          <p:cNvSpPr/>
          <p:nvPr/>
        </p:nvSpPr>
        <p:spPr>
          <a:xfrm flipV="1">
            <a:off x="1899343" y="3993118"/>
            <a:ext cx="543156" cy="528863"/>
          </a:xfrm>
          <a:prstGeom prst="round1Rect">
            <a:avLst>
              <a:gd name="adj" fmla="val 50000"/>
            </a:avLst>
          </a:prstGeom>
          <a:solidFill>
            <a:srgbClr val="31B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6" name="Egy sarkán kerekített téglalap 45"/>
          <p:cNvSpPr/>
          <p:nvPr/>
        </p:nvSpPr>
        <p:spPr>
          <a:xfrm rot="10800000" flipV="1">
            <a:off x="4155185" y="4699445"/>
            <a:ext cx="543156" cy="528863"/>
          </a:xfrm>
          <a:prstGeom prst="round1Rect">
            <a:avLst>
              <a:gd name="adj" fmla="val 50000"/>
            </a:avLst>
          </a:prstGeom>
          <a:solidFill>
            <a:srgbClr val="31B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hu-H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Átellenes sarkain kerekített téglalap 46">
            <a:hlinkClick r:id="rId7" action="ppaction://hlinksldjump"/>
          </p:cNvPr>
          <p:cNvSpPr/>
          <p:nvPr/>
        </p:nvSpPr>
        <p:spPr>
          <a:xfrm flipH="1">
            <a:off x="3426470" y="2707927"/>
            <a:ext cx="2619448" cy="1088572"/>
          </a:xfrm>
          <a:prstGeom prst="round2DiagRect">
            <a:avLst>
              <a:gd name="adj1" fmla="val 43334"/>
              <a:gd name="adj2" fmla="val 0"/>
            </a:avLst>
          </a:prstGeom>
          <a:solidFill>
            <a:schemeClr val="tx2">
              <a:lumMod val="75000"/>
            </a:schemeClr>
          </a:solidFill>
          <a:ln w="38100">
            <a:solidFill>
              <a:srgbClr val="07D6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Kép</a:t>
            </a:r>
            <a:endParaRPr lang="hu-HU" sz="2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Egy sarkán kerekített téglalap 47"/>
          <p:cNvSpPr/>
          <p:nvPr/>
        </p:nvSpPr>
        <p:spPr>
          <a:xfrm flipV="1">
            <a:off x="3327454" y="2627361"/>
            <a:ext cx="543156" cy="528863"/>
          </a:xfrm>
          <a:prstGeom prst="round1Rect">
            <a:avLst>
              <a:gd name="adj" fmla="val 50000"/>
            </a:avLst>
          </a:prstGeom>
          <a:solidFill>
            <a:srgbClr val="07D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9" name="Egy sarkán kerekített téglalap 48"/>
          <p:cNvSpPr/>
          <p:nvPr/>
        </p:nvSpPr>
        <p:spPr>
          <a:xfrm rot="10800000" flipV="1">
            <a:off x="5583296" y="3333688"/>
            <a:ext cx="543156" cy="528863"/>
          </a:xfrm>
          <a:prstGeom prst="round1Rect">
            <a:avLst>
              <a:gd name="adj" fmla="val 50000"/>
            </a:avLst>
          </a:prstGeom>
          <a:solidFill>
            <a:srgbClr val="07D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hu-H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Átellenes sarkain kerekített téglalap 52">
            <a:hlinkClick r:id="rId7" action="ppaction://hlinksldjump"/>
          </p:cNvPr>
          <p:cNvSpPr/>
          <p:nvPr/>
        </p:nvSpPr>
        <p:spPr>
          <a:xfrm flipH="1">
            <a:off x="5118446" y="4073684"/>
            <a:ext cx="2619448" cy="1088572"/>
          </a:xfrm>
          <a:prstGeom prst="round2DiagRect">
            <a:avLst>
              <a:gd name="adj1" fmla="val 43334"/>
              <a:gd name="adj2" fmla="val 0"/>
            </a:avLst>
          </a:prstGeom>
          <a:solidFill>
            <a:schemeClr val="tx2">
              <a:lumMod val="75000"/>
            </a:schemeClr>
          </a:solidFill>
          <a:ln w="38100">
            <a:solidFill>
              <a:srgbClr val="4416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Alakzatok</a:t>
            </a:r>
            <a:endParaRPr lang="hu-HU" sz="2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Egy sarkán kerekített téglalap 53"/>
          <p:cNvSpPr/>
          <p:nvPr/>
        </p:nvSpPr>
        <p:spPr>
          <a:xfrm flipV="1">
            <a:off x="5019430" y="3993118"/>
            <a:ext cx="543156" cy="528863"/>
          </a:xfrm>
          <a:prstGeom prst="round1Rect">
            <a:avLst>
              <a:gd name="adj" fmla="val 50000"/>
            </a:avLst>
          </a:prstGeom>
          <a:solidFill>
            <a:srgbClr val="4416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5" name="Egy sarkán kerekített téglalap 54"/>
          <p:cNvSpPr/>
          <p:nvPr/>
        </p:nvSpPr>
        <p:spPr>
          <a:xfrm rot="10800000" flipV="1">
            <a:off x="7275272" y="4699445"/>
            <a:ext cx="543156" cy="528863"/>
          </a:xfrm>
          <a:prstGeom prst="round1Rect">
            <a:avLst>
              <a:gd name="adj" fmla="val 50000"/>
            </a:avLst>
          </a:prstGeom>
          <a:solidFill>
            <a:srgbClr val="4416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hu-H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Átellenes sarkain kerekített téglalap 55">
            <a:hlinkClick r:id="rId8" action="ppaction://hlinksldjump"/>
          </p:cNvPr>
          <p:cNvSpPr/>
          <p:nvPr/>
        </p:nvSpPr>
        <p:spPr>
          <a:xfrm flipH="1">
            <a:off x="6804474" y="5531768"/>
            <a:ext cx="2619448" cy="1088572"/>
          </a:xfrm>
          <a:prstGeom prst="round2DiagRect">
            <a:avLst>
              <a:gd name="adj1" fmla="val 43334"/>
              <a:gd name="adj2" fmla="val 0"/>
            </a:avLst>
          </a:prstGeom>
          <a:solidFill>
            <a:schemeClr val="tx2">
              <a:lumMod val="75000"/>
            </a:schemeClr>
          </a:solidFill>
          <a:ln w="38100">
            <a:solidFill>
              <a:srgbClr val="FB6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Háttér, útvonal</a:t>
            </a:r>
            <a:endParaRPr lang="hu-HU" sz="2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Egy sarkán kerekített téglalap 56"/>
          <p:cNvSpPr/>
          <p:nvPr/>
        </p:nvSpPr>
        <p:spPr>
          <a:xfrm flipV="1">
            <a:off x="6705458" y="5451202"/>
            <a:ext cx="543156" cy="528863"/>
          </a:xfrm>
          <a:prstGeom prst="round1Rect">
            <a:avLst>
              <a:gd name="adj" fmla="val 50000"/>
            </a:avLst>
          </a:prstGeom>
          <a:solidFill>
            <a:srgbClr val="FB6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8" name="Egy sarkán kerekített téglalap 57"/>
          <p:cNvSpPr/>
          <p:nvPr/>
        </p:nvSpPr>
        <p:spPr>
          <a:xfrm rot="10800000" flipV="1">
            <a:off x="8961300" y="6157529"/>
            <a:ext cx="543156" cy="528863"/>
          </a:xfrm>
          <a:prstGeom prst="round1Rect">
            <a:avLst>
              <a:gd name="adj" fmla="val 50000"/>
            </a:avLst>
          </a:prstGeom>
          <a:solidFill>
            <a:srgbClr val="FB6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hu-H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Átellenes sarkain kerekített téglalap 58">
            <a:hlinkClick r:id="rId9" action="ppaction://hlinksldjump"/>
          </p:cNvPr>
          <p:cNvSpPr/>
          <p:nvPr/>
        </p:nvSpPr>
        <p:spPr>
          <a:xfrm flipH="1">
            <a:off x="6395899" y="2703135"/>
            <a:ext cx="2619448" cy="1088572"/>
          </a:xfrm>
          <a:prstGeom prst="round2DiagRect">
            <a:avLst>
              <a:gd name="adj1" fmla="val 43334"/>
              <a:gd name="adj2" fmla="val 0"/>
            </a:avLst>
          </a:prstGeom>
          <a:solidFill>
            <a:schemeClr val="tx2">
              <a:lumMod val="75000"/>
            </a:schemeClr>
          </a:solidFill>
          <a:ln w="38100">
            <a:solidFill>
              <a:srgbClr val="BB23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  beszúrás</a:t>
            </a:r>
            <a:endParaRPr lang="hu-HU" sz="2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Egy sarkán kerekített téglalap 59"/>
          <p:cNvSpPr/>
          <p:nvPr/>
        </p:nvSpPr>
        <p:spPr>
          <a:xfrm flipV="1">
            <a:off x="6296883" y="2622569"/>
            <a:ext cx="543156" cy="528863"/>
          </a:xfrm>
          <a:prstGeom prst="round1Rect">
            <a:avLst>
              <a:gd name="adj" fmla="val 50000"/>
            </a:avLst>
          </a:prstGeom>
          <a:solidFill>
            <a:srgbClr val="BB2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1" name="Egy sarkán kerekített téglalap 60"/>
          <p:cNvSpPr/>
          <p:nvPr/>
        </p:nvSpPr>
        <p:spPr>
          <a:xfrm rot="10800000" flipV="1">
            <a:off x="8552725" y="3328896"/>
            <a:ext cx="543156" cy="528863"/>
          </a:xfrm>
          <a:prstGeom prst="round1Rect">
            <a:avLst>
              <a:gd name="adj" fmla="val 50000"/>
            </a:avLst>
          </a:prstGeom>
          <a:solidFill>
            <a:srgbClr val="BB2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hu-H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Átellenes sarkain kerekített téglalap 61">
            <a:hlinkClick r:id="rId10" action="ppaction://hlinksldjump"/>
          </p:cNvPr>
          <p:cNvSpPr/>
          <p:nvPr/>
        </p:nvSpPr>
        <p:spPr>
          <a:xfrm flipH="1">
            <a:off x="3694407" y="5523178"/>
            <a:ext cx="2619448" cy="1088572"/>
          </a:xfrm>
          <a:prstGeom prst="round2DiagRect">
            <a:avLst>
              <a:gd name="adj1" fmla="val 43334"/>
              <a:gd name="adj2" fmla="val 0"/>
            </a:avLst>
          </a:prstGeom>
          <a:solidFill>
            <a:schemeClr val="tx2">
              <a:lumMod val="75000"/>
            </a:schemeClr>
          </a:solidFill>
          <a:ln w="38100">
            <a:solidFill>
              <a:srgbClr val="039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Vonal, nyíl, kiemelő</a:t>
            </a:r>
            <a:endParaRPr lang="hu-HU" sz="2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Egy sarkán kerekített téglalap 62"/>
          <p:cNvSpPr/>
          <p:nvPr/>
        </p:nvSpPr>
        <p:spPr>
          <a:xfrm flipV="1">
            <a:off x="3595391" y="5442612"/>
            <a:ext cx="543156" cy="528863"/>
          </a:xfrm>
          <a:prstGeom prst="round1Rect">
            <a:avLst>
              <a:gd name="adj" fmla="val 50000"/>
            </a:avLst>
          </a:prstGeom>
          <a:solidFill>
            <a:srgbClr val="039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4" name="Egy sarkán kerekített téglalap 63"/>
          <p:cNvSpPr/>
          <p:nvPr/>
        </p:nvSpPr>
        <p:spPr>
          <a:xfrm rot="10800000" flipV="1">
            <a:off x="5851233" y="6148939"/>
            <a:ext cx="543156" cy="528863"/>
          </a:xfrm>
          <a:prstGeom prst="round1Rect">
            <a:avLst>
              <a:gd name="adj" fmla="val 50000"/>
            </a:avLst>
          </a:prstGeom>
          <a:solidFill>
            <a:srgbClr val="039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hu-H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Kép 3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300" y="5532400"/>
            <a:ext cx="923264" cy="923264"/>
          </a:xfrm>
          <a:prstGeom prst="rect">
            <a:avLst/>
          </a:prstGeom>
        </p:spPr>
      </p:pic>
      <p:sp>
        <p:nvSpPr>
          <p:cNvPr id="36" name="Szövegdoboz 35">
            <a:hlinkClick r:id="rId11" action="ppaction://hlinksldjump"/>
          </p:cNvPr>
          <p:cNvSpPr txBox="1"/>
          <p:nvPr/>
        </p:nvSpPr>
        <p:spPr>
          <a:xfrm>
            <a:off x="226849" y="5926095"/>
            <a:ext cx="923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Menü</a:t>
            </a:r>
            <a:endParaRPr lang="hu-HU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46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32" grpId="0" animBg="1"/>
      <p:bldP spid="33" grpId="0" animBg="1"/>
      <p:bldP spid="34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6312" y="2478836"/>
            <a:ext cx="7156163" cy="38174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églalap 3"/>
          <p:cNvSpPr/>
          <p:nvPr/>
        </p:nvSpPr>
        <p:spPr>
          <a:xfrm>
            <a:off x="226850" y="245503"/>
            <a:ext cx="4345149" cy="711200"/>
          </a:xfrm>
          <a:prstGeom prst="rect">
            <a:avLst/>
          </a:prstGeom>
          <a:solidFill>
            <a:srgbClr val="F9B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cap="small" dirty="0" smtClean="0">
                <a:solidFill>
                  <a:schemeClr val="bg1"/>
                </a:solidFill>
                <a:latin typeface="Arial" panose="020B0604020202020204" pitchFamily="34" charset="0"/>
              </a:rPr>
              <a:t>Prezi készítés</a:t>
            </a:r>
            <a:endParaRPr lang="hu-HU" sz="4400" b="1" cap="small" spc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erékszögű háromszög 4"/>
          <p:cNvSpPr/>
          <p:nvPr/>
        </p:nvSpPr>
        <p:spPr>
          <a:xfrm rot="10800000">
            <a:off x="226850" y="988787"/>
            <a:ext cx="899886" cy="337047"/>
          </a:xfrm>
          <a:prstGeom prst="rt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Átellenes sarkain levágott téglalap 5"/>
          <p:cNvSpPr/>
          <p:nvPr/>
        </p:nvSpPr>
        <p:spPr>
          <a:xfrm>
            <a:off x="1267326" y="1136391"/>
            <a:ext cx="3304673" cy="577516"/>
          </a:xfrm>
          <a:prstGeom prst="snip2DiagRect">
            <a:avLst>
              <a:gd name="adj1" fmla="val 0"/>
              <a:gd name="adj2" fmla="val 44445"/>
            </a:avLst>
          </a:prstGeom>
          <a:solidFill>
            <a:srgbClr val="F9B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endParaRPr lang="hu-H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Átellenes sarkain levágott téglalap 6"/>
          <p:cNvSpPr/>
          <p:nvPr/>
        </p:nvSpPr>
        <p:spPr>
          <a:xfrm rot="10800000">
            <a:off x="5457371" y="276823"/>
            <a:ext cx="6606292" cy="1698501"/>
          </a:xfrm>
          <a:prstGeom prst="snip2DiagRect">
            <a:avLst>
              <a:gd name="adj1" fmla="val 0"/>
              <a:gd name="adj2" fmla="val 35179"/>
            </a:avLst>
          </a:prstGeom>
          <a:solidFill>
            <a:srgbClr val="F9BA21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172" y="587480"/>
            <a:ext cx="1077185" cy="107718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6311" y="2478835"/>
            <a:ext cx="7156163" cy="38174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Szövegdoboz 11"/>
          <p:cNvSpPr txBox="1"/>
          <p:nvPr/>
        </p:nvSpPr>
        <p:spPr>
          <a:xfrm>
            <a:off x="7243010" y="536226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 beszúrásához kattintsunk valahova, vagy a szöveg helyekre.</a:t>
            </a:r>
            <a:endParaRPr lang="hu-H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7634" y="3633513"/>
            <a:ext cx="754043" cy="754043"/>
          </a:xfrm>
          <a:prstGeom prst="rect">
            <a:avLst/>
          </a:prstGeom>
        </p:spPr>
      </p:pic>
      <p:sp>
        <p:nvSpPr>
          <p:cNvPr id="16" name="Szövegdoboz 15"/>
          <p:cNvSpPr txBox="1"/>
          <p:nvPr/>
        </p:nvSpPr>
        <p:spPr>
          <a:xfrm>
            <a:off x="7243010" y="536226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Itt tudjuk módosítani a szöveget. Betűméret, típus, szín, stílus, igazítás.</a:t>
            </a:r>
            <a:endParaRPr lang="hu-H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Kép 1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0107" y="3613355"/>
            <a:ext cx="1224044" cy="1224044"/>
          </a:xfrm>
          <a:prstGeom prst="rect">
            <a:avLst/>
          </a:prstGeom>
        </p:spPr>
      </p:pic>
      <p:pic>
        <p:nvPicPr>
          <p:cNvPr id="18" name="Kép 1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300" y="5532400"/>
            <a:ext cx="923264" cy="923264"/>
          </a:xfrm>
          <a:prstGeom prst="rect">
            <a:avLst/>
          </a:prstGeom>
        </p:spPr>
      </p:pic>
      <p:sp>
        <p:nvSpPr>
          <p:cNvPr id="19" name="Szövegdoboz 18">
            <a:hlinkClick r:id="rId8" action="ppaction://hlinksldjump"/>
          </p:cNvPr>
          <p:cNvSpPr txBox="1"/>
          <p:nvPr/>
        </p:nvSpPr>
        <p:spPr>
          <a:xfrm>
            <a:off x="226849" y="5926095"/>
            <a:ext cx="923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Menü</a:t>
            </a:r>
            <a:endParaRPr lang="hu-HU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89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-0.16198 0.0328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99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75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2" grpId="1"/>
      <p:bldP spid="16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26850" y="245503"/>
            <a:ext cx="4345149" cy="711200"/>
          </a:xfrm>
          <a:prstGeom prst="rect">
            <a:avLst/>
          </a:prstGeom>
          <a:solidFill>
            <a:srgbClr val="F9B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cap="small" dirty="0" smtClean="0">
                <a:solidFill>
                  <a:schemeClr val="bg1"/>
                </a:solidFill>
                <a:latin typeface="Arial" panose="020B0604020202020204" pitchFamily="34" charset="0"/>
              </a:rPr>
              <a:t>Prezi készítés</a:t>
            </a:r>
            <a:endParaRPr lang="hu-HU" sz="4400" b="1" cap="small" spc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erékszögű háromszög 4"/>
          <p:cNvSpPr/>
          <p:nvPr/>
        </p:nvSpPr>
        <p:spPr>
          <a:xfrm rot="10800000">
            <a:off x="226850" y="988787"/>
            <a:ext cx="899886" cy="337047"/>
          </a:xfrm>
          <a:prstGeom prst="rt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Átellenes sarkain levágott téglalap 5"/>
          <p:cNvSpPr/>
          <p:nvPr/>
        </p:nvSpPr>
        <p:spPr>
          <a:xfrm>
            <a:off x="1267326" y="1136391"/>
            <a:ext cx="3304673" cy="577516"/>
          </a:xfrm>
          <a:prstGeom prst="snip2DiagRect">
            <a:avLst>
              <a:gd name="adj1" fmla="val 0"/>
              <a:gd name="adj2" fmla="val 44445"/>
            </a:avLst>
          </a:prstGeom>
          <a:solidFill>
            <a:srgbClr val="F9B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Keretek</a:t>
            </a:r>
            <a:endParaRPr lang="hu-H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Átellenes sarkain levágott téglalap 6"/>
          <p:cNvSpPr/>
          <p:nvPr/>
        </p:nvSpPr>
        <p:spPr>
          <a:xfrm rot="10800000">
            <a:off x="5457371" y="276823"/>
            <a:ext cx="6606292" cy="1698501"/>
          </a:xfrm>
          <a:prstGeom prst="snip2DiagRect">
            <a:avLst>
              <a:gd name="adj1" fmla="val 0"/>
              <a:gd name="adj2" fmla="val 35179"/>
            </a:avLst>
          </a:prstGeom>
          <a:solidFill>
            <a:srgbClr val="F9BA21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0123" y="3613355"/>
            <a:ext cx="1224044" cy="1224044"/>
          </a:xfrm>
          <a:prstGeom prst="rect">
            <a:avLst/>
          </a:prstGeom>
        </p:spPr>
      </p:pic>
      <p:pic>
        <p:nvPicPr>
          <p:cNvPr id="15" name="Kép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0123" y="3613355"/>
            <a:ext cx="1224044" cy="1224044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8940" y="516405"/>
            <a:ext cx="1197502" cy="1197502"/>
          </a:xfrm>
          <a:prstGeom prst="rect">
            <a:avLst/>
          </a:prstGeom>
        </p:spPr>
      </p:pic>
      <p:sp>
        <p:nvSpPr>
          <p:cNvPr id="19" name="Szövegdoboz 18"/>
          <p:cNvSpPr txBox="1"/>
          <p:nvPr/>
        </p:nvSpPr>
        <p:spPr>
          <a:xfrm>
            <a:off x="7259052" y="536226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Keretet a bal felső sarokban tudunk létrehozni. Nyissuk le a menüt!</a:t>
            </a:r>
            <a:endParaRPr lang="hu-H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919" y="2478835"/>
            <a:ext cx="7156163" cy="38174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919" y="2478835"/>
            <a:ext cx="7156163" cy="38174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Szövegdoboz 23"/>
          <p:cNvSpPr txBox="1"/>
          <p:nvPr/>
        </p:nvSpPr>
        <p:spPr>
          <a:xfrm>
            <a:off x="7230978" y="590232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Itt ki tudunk választani egy tetszőleges keretet. Ezután húzzuk a helyére!</a:t>
            </a:r>
            <a:endParaRPr lang="hu-H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919" y="2478835"/>
            <a:ext cx="7156163" cy="38174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918" y="2478835"/>
            <a:ext cx="7156163" cy="38174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" name="Szövegdoboz 27"/>
          <p:cNvSpPr txBox="1"/>
          <p:nvPr/>
        </p:nvSpPr>
        <p:spPr>
          <a:xfrm>
            <a:off x="7230978" y="686439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Itt tudjuk módosítani a keret típusát, színét és méretét.</a:t>
            </a:r>
            <a:endParaRPr lang="hu-H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016" y="2997637"/>
            <a:ext cx="752483" cy="752483"/>
          </a:xfrm>
          <a:prstGeom prst="rect">
            <a:avLst/>
          </a:prstGeom>
        </p:spPr>
      </p:pic>
      <p:sp>
        <p:nvSpPr>
          <p:cNvPr id="36" name="Szövegdoboz 35"/>
          <p:cNvSpPr txBox="1"/>
          <p:nvPr/>
        </p:nvSpPr>
        <p:spPr>
          <a:xfrm>
            <a:off x="7230978" y="755694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keretekről ennyi a tudnivaló!</a:t>
            </a:r>
            <a:endParaRPr lang="hu-H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Kép 1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300" y="5532400"/>
            <a:ext cx="923264" cy="923264"/>
          </a:xfrm>
          <a:prstGeom prst="rect">
            <a:avLst/>
          </a:prstGeom>
        </p:spPr>
      </p:pic>
      <p:sp>
        <p:nvSpPr>
          <p:cNvPr id="21" name="Szövegdoboz 20">
            <a:hlinkClick r:id="rId10" action="ppaction://hlinksldjump"/>
          </p:cNvPr>
          <p:cNvSpPr txBox="1"/>
          <p:nvPr/>
        </p:nvSpPr>
        <p:spPr>
          <a:xfrm>
            <a:off x="226849" y="5926095"/>
            <a:ext cx="923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Menü</a:t>
            </a:r>
            <a:endParaRPr lang="hu-HU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65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26862 0.0782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75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862 0.07824 L -0.29622 0.1046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750"/>
                            </p:stCondLst>
                            <p:childTnLst>
                              <p:par>
                                <p:cTn id="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25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25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622 0.10463 L -0.28425 0.0363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-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25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28425 0.03634 L 0.03932 0.3432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72" y="15347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9" presetClass="emph" presetSubtype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 rctx="PPT">
                                        <p:cTn id="77" dur="20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20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05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0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75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250"/>
                            </p:stCondLst>
                            <p:childTnLst>
                              <p:par>
                                <p:cTn id="10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9" grpId="0"/>
      <p:bldP spid="19" grpId="1"/>
      <p:bldP spid="24" grpId="0"/>
      <p:bldP spid="24" grpId="1"/>
      <p:bldP spid="28" grpId="0"/>
      <p:bldP spid="28" grpId="1"/>
      <p:bldP spid="36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910" y="2478829"/>
            <a:ext cx="7156169" cy="3817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églalap 4"/>
          <p:cNvSpPr/>
          <p:nvPr/>
        </p:nvSpPr>
        <p:spPr>
          <a:xfrm>
            <a:off x="226850" y="245503"/>
            <a:ext cx="4345149" cy="711200"/>
          </a:xfrm>
          <a:prstGeom prst="rect">
            <a:avLst/>
          </a:prstGeom>
          <a:solidFill>
            <a:srgbClr val="F9B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cap="small" dirty="0" smtClean="0">
                <a:solidFill>
                  <a:schemeClr val="bg1"/>
                </a:solidFill>
                <a:latin typeface="Arial" panose="020B0604020202020204" pitchFamily="34" charset="0"/>
              </a:rPr>
              <a:t>Prezi készítés</a:t>
            </a:r>
            <a:endParaRPr lang="hu-HU" sz="4400" b="1" cap="small" spc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erékszögű háromszög 5"/>
          <p:cNvSpPr/>
          <p:nvPr/>
        </p:nvSpPr>
        <p:spPr>
          <a:xfrm rot="10800000">
            <a:off x="226850" y="988787"/>
            <a:ext cx="899886" cy="337047"/>
          </a:xfrm>
          <a:prstGeom prst="rt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Átellenes sarkain levágott téglalap 6"/>
          <p:cNvSpPr/>
          <p:nvPr/>
        </p:nvSpPr>
        <p:spPr>
          <a:xfrm>
            <a:off x="1267326" y="1136391"/>
            <a:ext cx="3304673" cy="577516"/>
          </a:xfrm>
          <a:prstGeom prst="snip2DiagRect">
            <a:avLst>
              <a:gd name="adj1" fmla="val 0"/>
              <a:gd name="adj2" fmla="val 44445"/>
            </a:avLst>
          </a:prstGeom>
          <a:solidFill>
            <a:srgbClr val="F9B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Alakzatok</a:t>
            </a:r>
            <a:endParaRPr lang="hu-H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Átellenes sarkain levágott téglalap 7"/>
          <p:cNvSpPr/>
          <p:nvPr/>
        </p:nvSpPr>
        <p:spPr>
          <a:xfrm rot="10800000">
            <a:off x="5457371" y="276823"/>
            <a:ext cx="6606292" cy="1698501"/>
          </a:xfrm>
          <a:prstGeom prst="snip2DiagRect">
            <a:avLst>
              <a:gd name="adj1" fmla="val 0"/>
              <a:gd name="adj2" fmla="val 35179"/>
            </a:avLst>
          </a:prstGeom>
          <a:solidFill>
            <a:srgbClr val="F9BA21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172" y="587480"/>
            <a:ext cx="1077185" cy="1077185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7243010" y="341242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prezentációnkat</a:t>
            </a:r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színesíthetjük alakzatokkal is. Elérésük a „Beszúrás” gomb alatt van.</a:t>
            </a:r>
            <a:endParaRPr lang="hu-H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Kép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0123" y="3613355"/>
            <a:ext cx="1224044" cy="122404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909" y="2478829"/>
            <a:ext cx="7156169" cy="38174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908" y="2478828"/>
            <a:ext cx="7156170" cy="3817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Szövegdoboz 13"/>
          <p:cNvSpPr txBox="1"/>
          <p:nvPr/>
        </p:nvSpPr>
        <p:spPr>
          <a:xfrm>
            <a:off x="7243010" y="525907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Kattintsunk egy stílusra, és </a:t>
            </a:r>
            <a:r>
              <a:rPr lang="hu-H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válasszunk</a:t>
            </a:r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 egy alakzatot, majd húzzuk be!</a:t>
            </a:r>
            <a:endParaRPr lang="hu-H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907" y="2478827"/>
            <a:ext cx="7156171" cy="38174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906" y="2478826"/>
            <a:ext cx="7156172" cy="3817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905" y="2478824"/>
            <a:ext cx="7156173" cy="38174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Szövegdoboz 17"/>
          <p:cNvSpPr txBox="1"/>
          <p:nvPr/>
        </p:nvSpPr>
        <p:spPr>
          <a:xfrm>
            <a:off x="7243010" y="37248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alakzatot tudjuk növelni, kicsinyíteni, és forgatni ha valamelyik sarokba kattintunk.</a:t>
            </a:r>
            <a:endParaRPr lang="hu-H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523" y="3501383"/>
            <a:ext cx="723994" cy="723994"/>
          </a:xfrm>
          <a:prstGeom prst="rect">
            <a:avLst/>
          </a:prstGeom>
        </p:spPr>
      </p:pic>
      <p:sp>
        <p:nvSpPr>
          <p:cNvPr id="22" name="Szövegdoboz 21"/>
          <p:cNvSpPr txBox="1"/>
          <p:nvPr/>
        </p:nvSpPr>
        <p:spPr>
          <a:xfrm>
            <a:off x="7243010" y="710572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alakzatokról ez volt a tudnivaló!</a:t>
            </a:r>
            <a:endParaRPr lang="hu-H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Kép 20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300" y="5532400"/>
            <a:ext cx="923264" cy="923264"/>
          </a:xfrm>
          <a:prstGeom prst="rect">
            <a:avLst/>
          </a:prstGeom>
        </p:spPr>
      </p:pic>
      <p:sp>
        <p:nvSpPr>
          <p:cNvPr id="25" name="Szövegdoboz 24">
            <a:hlinkClick r:id="rId12" action="ppaction://hlinksldjump"/>
          </p:cNvPr>
          <p:cNvSpPr txBox="1"/>
          <p:nvPr/>
        </p:nvSpPr>
        <p:spPr>
          <a:xfrm>
            <a:off x="226849" y="5926095"/>
            <a:ext cx="923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Menü</a:t>
            </a:r>
            <a:endParaRPr lang="hu-HU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66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07407E-6 L -0.19232 -0.0831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22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231 -0.08311 L -0.15547 -0.0449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47 -0.04491 L 0.04805 0.0527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9" y="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0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05 0.05277 L 0.11654 0.1502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9" y="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5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500"/>
                            </p:stCondLst>
                            <p:childTnLst>
                              <p:par>
                                <p:cTn id="9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54 0.15023 L 0.02188 0.20185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88 0.20185 L -0.19817 0.2344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93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2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9" presetID="14" presetClass="exit" presetSubtype="1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1500"/>
                            </p:stCondLst>
                            <p:childTnLst>
                              <p:par>
                                <p:cTn id="1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2250"/>
                            </p:stCondLst>
                            <p:childTnLst>
                              <p:par>
                                <p:cTn id="1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/>
      <p:bldP spid="11" grpId="1"/>
      <p:bldP spid="14" grpId="0"/>
      <p:bldP spid="14" grpId="1"/>
      <p:bldP spid="18" grpId="0"/>
      <p:bldP spid="18" grpId="1"/>
      <p:bldP spid="22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900" y="2478815"/>
            <a:ext cx="7156177" cy="38282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églalap 3"/>
          <p:cNvSpPr/>
          <p:nvPr/>
        </p:nvSpPr>
        <p:spPr>
          <a:xfrm>
            <a:off x="226850" y="245503"/>
            <a:ext cx="4345149" cy="711200"/>
          </a:xfrm>
          <a:prstGeom prst="rect">
            <a:avLst/>
          </a:prstGeom>
          <a:solidFill>
            <a:srgbClr val="F9B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cap="small" dirty="0" smtClean="0">
                <a:solidFill>
                  <a:schemeClr val="bg1"/>
                </a:solidFill>
                <a:latin typeface="Arial" panose="020B0604020202020204" pitchFamily="34" charset="0"/>
              </a:rPr>
              <a:t>Prezi készítés</a:t>
            </a:r>
            <a:endParaRPr lang="hu-HU" sz="4400" b="1" cap="small" spc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erékszögű háromszög 4"/>
          <p:cNvSpPr/>
          <p:nvPr/>
        </p:nvSpPr>
        <p:spPr>
          <a:xfrm rot="10800000">
            <a:off x="226850" y="988787"/>
            <a:ext cx="899886" cy="337047"/>
          </a:xfrm>
          <a:prstGeom prst="rt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Átellenes sarkain levágott téglalap 5"/>
          <p:cNvSpPr/>
          <p:nvPr/>
        </p:nvSpPr>
        <p:spPr>
          <a:xfrm>
            <a:off x="1267326" y="1136391"/>
            <a:ext cx="3304673" cy="577516"/>
          </a:xfrm>
          <a:prstGeom prst="snip2DiagRect">
            <a:avLst>
              <a:gd name="adj1" fmla="val 0"/>
              <a:gd name="adj2" fmla="val 44445"/>
            </a:avLst>
          </a:prstGeom>
          <a:solidFill>
            <a:srgbClr val="F9B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Elrendezés</a:t>
            </a:r>
            <a:endParaRPr lang="hu-H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Átellenes sarkain levágott téglalap 6"/>
          <p:cNvSpPr/>
          <p:nvPr/>
        </p:nvSpPr>
        <p:spPr>
          <a:xfrm rot="10800000">
            <a:off x="5457371" y="276823"/>
            <a:ext cx="6606292" cy="1698501"/>
          </a:xfrm>
          <a:prstGeom prst="snip2DiagRect">
            <a:avLst>
              <a:gd name="adj1" fmla="val 0"/>
              <a:gd name="adj2" fmla="val 35179"/>
            </a:avLst>
          </a:prstGeom>
          <a:solidFill>
            <a:srgbClr val="F9BA21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172" y="587480"/>
            <a:ext cx="1077185" cy="1077185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7243010" y="557145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Elrendezés név alatt előre elkészített sablonokat találunk. </a:t>
            </a:r>
            <a:endParaRPr lang="hu-H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7243010" y="341242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Kattintsunk a „Beszúrás” gombra, és ott az „elrendezés” lehetőségre, majd húzzunk be egy sablont.</a:t>
            </a:r>
            <a:endParaRPr lang="hu-H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900" y="2478814"/>
            <a:ext cx="7156177" cy="38282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900" y="2478813"/>
            <a:ext cx="7156176" cy="3828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899" y="2478811"/>
            <a:ext cx="7156177" cy="3828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9987" y="3279586"/>
            <a:ext cx="685641" cy="685641"/>
          </a:xfrm>
          <a:prstGeom prst="rect">
            <a:avLst/>
          </a:prstGeom>
        </p:spPr>
      </p:pic>
      <p:sp>
        <p:nvSpPr>
          <p:cNvPr id="22" name="Szövegdoboz 21"/>
          <p:cNvSpPr txBox="1"/>
          <p:nvPr/>
        </p:nvSpPr>
        <p:spPr>
          <a:xfrm>
            <a:off x="7243010" y="523661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sablonokat is lehet természetesen növelni, kicsinyíteni, forgatni.</a:t>
            </a:r>
          </a:p>
        </p:txBody>
      </p:sp>
      <p:pic>
        <p:nvPicPr>
          <p:cNvPr id="23" name="Kép 2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0123" y="3613355"/>
            <a:ext cx="1224044" cy="1224044"/>
          </a:xfrm>
          <a:prstGeom prst="rect">
            <a:avLst/>
          </a:prstGeom>
        </p:spPr>
      </p:pic>
      <p:pic>
        <p:nvPicPr>
          <p:cNvPr id="20" name="Kép 1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300" y="5532400"/>
            <a:ext cx="923264" cy="923264"/>
          </a:xfrm>
          <a:prstGeom prst="rect">
            <a:avLst/>
          </a:prstGeom>
        </p:spPr>
      </p:pic>
      <p:sp>
        <p:nvSpPr>
          <p:cNvPr id="21" name="Szövegdoboz 20">
            <a:hlinkClick r:id="rId10" action="ppaction://hlinksldjump"/>
          </p:cNvPr>
          <p:cNvSpPr txBox="1"/>
          <p:nvPr/>
        </p:nvSpPr>
        <p:spPr>
          <a:xfrm>
            <a:off x="226849" y="5926095"/>
            <a:ext cx="923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Menü</a:t>
            </a:r>
            <a:endParaRPr lang="hu-HU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37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-0.16081 -0.0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47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81 -0.05 L -0.16081 0.0770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81 0.07709 L 0.06888 0.2527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68" y="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500"/>
                            </p:stCondLst>
                            <p:childTnLst>
                              <p:par>
                                <p:cTn id="7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88 0.25278 L -0.02813 0.070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57" y="-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6500"/>
                            </p:stCondLst>
                            <p:childTnLst>
                              <p:par>
                                <p:cTn id="88" presetID="42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9500"/>
                            </p:stCondLst>
                            <p:childTnLst>
                              <p:par>
                                <p:cTn id="9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/>
      <p:bldP spid="12" grpId="1"/>
      <p:bldP spid="15" grpId="0"/>
      <p:bldP spid="15" grpId="1"/>
      <p:bldP spid="22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26850" y="245503"/>
            <a:ext cx="4345149" cy="711200"/>
          </a:xfrm>
          <a:prstGeom prst="rect">
            <a:avLst/>
          </a:prstGeom>
          <a:solidFill>
            <a:srgbClr val="F9B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cap="small" dirty="0" smtClean="0">
                <a:solidFill>
                  <a:schemeClr val="bg1"/>
                </a:solidFill>
                <a:latin typeface="Arial" panose="020B0604020202020204" pitchFamily="34" charset="0"/>
              </a:rPr>
              <a:t>Prezi készítés</a:t>
            </a:r>
            <a:endParaRPr lang="hu-HU" sz="4400" b="1" cap="small" spc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erékszögű háromszög 4"/>
          <p:cNvSpPr/>
          <p:nvPr/>
        </p:nvSpPr>
        <p:spPr>
          <a:xfrm rot="10800000">
            <a:off x="226850" y="988787"/>
            <a:ext cx="899886" cy="337047"/>
          </a:xfrm>
          <a:prstGeom prst="rt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Átellenes sarkain levágott téglalap 5"/>
          <p:cNvSpPr/>
          <p:nvPr/>
        </p:nvSpPr>
        <p:spPr>
          <a:xfrm>
            <a:off x="1267326" y="1136391"/>
            <a:ext cx="3304673" cy="577516"/>
          </a:xfrm>
          <a:prstGeom prst="snip2DiagRect">
            <a:avLst>
              <a:gd name="adj1" fmla="val 0"/>
              <a:gd name="adj2" fmla="val 44445"/>
            </a:avLst>
          </a:prstGeom>
          <a:solidFill>
            <a:srgbClr val="F9B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Fogadó oldal</a:t>
            </a:r>
            <a:endParaRPr lang="hu-H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Átellenes sarkain levágott téglalap 6"/>
          <p:cNvSpPr/>
          <p:nvPr/>
        </p:nvSpPr>
        <p:spPr>
          <a:xfrm rot="10800000">
            <a:off x="5457371" y="276823"/>
            <a:ext cx="6606292" cy="1698501"/>
          </a:xfrm>
          <a:prstGeom prst="snip2DiagRect">
            <a:avLst>
              <a:gd name="adj1" fmla="val 0"/>
              <a:gd name="adj2" fmla="val 35179"/>
            </a:avLst>
          </a:prstGeom>
          <a:solidFill>
            <a:srgbClr val="F9BA21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172" y="587480"/>
            <a:ext cx="1077185" cy="1077185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7243010" y="341242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Szerkesztésbe lépéskor ez az oldal fogad minket. Fontosabb funkciókat tekintjük meg.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896" y="2483421"/>
            <a:ext cx="7156179" cy="3819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0123" y="3613355"/>
            <a:ext cx="1224044" cy="1224044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7243010" y="375427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 tudunk közelíteni a </a:t>
            </a:r>
            <a:r>
              <a:rPr lang="hu-H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prezire</a:t>
            </a:r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kicsinyíteni tudunk, és a ház ikonra kattintva kezdőhelyre mehetünk.</a:t>
            </a: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895" y="2483420"/>
            <a:ext cx="7156179" cy="3819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894" y="2483419"/>
            <a:ext cx="7156179" cy="3819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357" y="3907957"/>
            <a:ext cx="634840" cy="634840"/>
          </a:xfrm>
          <a:prstGeom prst="rect">
            <a:avLst/>
          </a:prstGeom>
        </p:spPr>
      </p:pic>
      <p:sp>
        <p:nvSpPr>
          <p:cNvPr id="18" name="Szövegdoboz 17"/>
          <p:cNvSpPr txBox="1"/>
          <p:nvPr/>
        </p:nvSpPr>
        <p:spPr>
          <a:xfrm>
            <a:off x="7243010" y="710573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Felső sávban vannak az egyéb műveletek.</a:t>
            </a:r>
          </a:p>
        </p:txBody>
      </p:sp>
      <p:pic>
        <p:nvPicPr>
          <p:cNvPr id="21" name="Kép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0121" y="3613355"/>
            <a:ext cx="1224044" cy="1224044"/>
          </a:xfrm>
          <a:prstGeom prst="rect">
            <a:avLst/>
          </a:prstGeom>
        </p:spPr>
      </p:pic>
      <p:pic>
        <p:nvPicPr>
          <p:cNvPr id="19" name="Kép 18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300" y="5532400"/>
            <a:ext cx="923264" cy="923264"/>
          </a:xfrm>
          <a:prstGeom prst="rect">
            <a:avLst/>
          </a:prstGeom>
        </p:spPr>
      </p:pic>
      <p:sp>
        <p:nvSpPr>
          <p:cNvPr id="20" name="Szövegdoboz 19">
            <a:hlinkClick r:id="rId9" action="ppaction://hlinksldjump"/>
          </p:cNvPr>
          <p:cNvSpPr txBox="1"/>
          <p:nvPr/>
        </p:nvSpPr>
        <p:spPr>
          <a:xfrm>
            <a:off x="226849" y="5926095"/>
            <a:ext cx="923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Menü</a:t>
            </a:r>
            <a:endParaRPr lang="hu-HU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67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0.19036 0.1057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037 0.10579 L 0.19062 0.1254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063 0.12546 L 0.19141 0.07824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41 0.07824 L -0.32083 -0.14444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12" y="-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-0.14444 L 0.18385 -0.14444 " pathEditMode="relative" rAng="0" ptsTypes="AA">
                                      <p:cBhvr>
                                        <p:cTn id="11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775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250"/>
                            </p:stCondLst>
                            <p:childTnLst>
                              <p:par>
                                <p:cTn id="1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/>
      <p:bldP spid="11" grpId="1"/>
      <p:bldP spid="14" grpId="0"/>
      <p:bldP spid="14" grpId="1"/>
      <p:bldP spid="18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26850" y="245503"/>
            <a:ext cx="4345149" cy="711200"/>
          </a:xfrm>
          <a:prstGeom prst="rect">
            <a:avLst/>
          </a:prstGeom>
          <a:solidFill>
            <a:srgbClr val="F9B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cap="small" dirty="0" smtClean="0">
                <a:solidFill>
                  <a:schemeClr val="bg1"/>
                </a:solidFill>
                <a:latin typeface="Arial" panose="020B0604020202020204" pitchFamily="34" charset="0"/>
              </a:rPr>
              <a:t>Prezi készítés</a:t>
            </a:r>
            <a:endParaRPr lang="hu-HU" sz="4400" b="1" cap="small" spc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erékszögű háromszög 4"/>
          <p:cNvSpPr/>
          <p:nvPr/>
        </p:nvSpPr>
        <p:spPr>
          <a:xfrm rot="10800000">
            <a:off x="226850" y="988787"/>
            <a:ext cx="899886" cy="337047"/>
          </a:xfrm>
          <a:prstGeom prst="rt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Átellenes sarkain levágott téglalap 5"/>
          <p:cNvSpPr/>
          <p:nvPr/>
        </p:nvSpPr>
        <p:spPr>
          <a:xfrm>
            <a:off x="1267326" y="1136391"/>
            <a:ext cx="3304673" cy="577516"/>
          </a:xfrm>
          <a:prstGeom prst="snip2DiagRect">
            <a:avLst>
              <a:gd name="adj1" fmla="val 0"/>
              <a:gd name="adj2" fmla="val 44445"/>
            </a:avLst>
          </a:prstGeom>
          <a:solidFill>
            <a:srgbClr val="BB2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PPT beszúrás</a:t>
            </a:r>
            <a:endParaRPr lang="hu-H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Átellenes sarkain levágott téglalap 6"/>
          <p:cNvSpPr/>
          <p:nvPr/>
        </p:nvSpPr>
        <p:spPr>
          <a:xfrm rot="10800000">
            <a:off x="5457371" y="276823"/>
            <a:ext cx="6606292" cy="1698501"/>
          </a:xfrm>
          <a:prstGeom prst="snip2DiagRect">
            <a:avLst>
              <a:gd name="adj1" fmla="val 0"/>
              <a:gd name="adj2" fmla="val 35179"/>
            </a:avLst>
          </a:prstGeom>
          <a:solidFill>
            <a:srgbClr val="F9BA21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172" y="587480"/>
            <a:ext cx="1077185" cy="107718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894" y="2483419"/>
            <a:ext cx="7156179" cy="3819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Szövegdoboz 12"/>
          <p:cNvSpPr txBox="1"/>
          <p:nvPr/>
        </p:nvSpPr>
        <p:spPr>
          <a:xfrm>
            <a:off x="7114221" y="341242"/>
            <a:ext cx="4644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Lehetőség van PPT-t beszúrni, képként. Kattintsunk a „Beszúrás” gombra, ott pedig a „</a:t>
            </a:r>
            <a:r>
              <a:rPr lang="hu-H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…”-</a:t>
            </a:r>
            <a:r>
              <a:rPr lang="hu-H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endParaRPr lang="hu-H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893" y="2483419"/>
            <a:ext cx="7156179" cy="3819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892" y="2483419"/>
            <a:ext cx="7156180" cy="3819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Szövegdoboz 15"/>
          <p:cNvSpPr txBox="1"/>
          <p:nvPr/>
        </p:nvSpPr>
        <p:spPr>
          <a:xfrm>
            <a:off x="7114221" y="557145"/>
            <a:ext cx="4644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felugró ablakban tallózzuk a PPT-t! Ezután az oldal feltölti azt, és konvertálja képbe.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7114221" y="372479"/>
            <a:ext cx="4644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Húzzuk ki, és tegyük a helyére a megfelelő képkockákat! Nagyíthatunk, kicsinyíthetünk is.</a:t>
            </a: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891" y="2483419"/>
            <a:ext cx="7156181" cy="3819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3213" y="3502041"/>
            <a:ext cx="609570" cy="609570"/>
          </a:xfrm>
          <a:prstGeom prst="rect">
            <a:avLst/>
          </a:prstGeom>
        </p:spPr>
      </p:pic>
      <p:sp>
        <p:nvSpPr>
          <p:cNvPr id="21" name="Szövegdoboz 20"/>
          <p:cNvSpPr txBox="1"/>
          <p:nvPr/>
        </p:nvSpPr>
        <p:spPr>
          <a:xfrm>
            <a:off x="7114221" y="895239"/>
            <a:ext cx="4644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Ilyen egyszerű.</a:t>
            </a:r>
          </a:p>
        </p:txBody>
      </p:sp>
      <p:pic>
        <p:nvPicPr>
          <p:cNvPr id="22" name="Kép 2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0121" y="3613355"/>
            <a:ext cx="1224044" cy="1224044"/>
          </a:xfrm>
          <a:prstGeom prst="rect">
            <a:avLst/>
          </a:prstGeom>
        </p:spPr>
      </p:pic>
      <p:pic>
        <p:nvPicPr>
          <p:cNvPr id="20" name="Kép 1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300" y="5532400"/>
            <a:ext cx="923264" cy="923264"/>
          </a:xfrm>
          <a:prstGeom prst="rect">
            <a:avLst/>
          </a:prstGeom>
        </p:spPr>
      </p:pic>
      <p:sp>
        <p:nvSpPr>
          <p:cNvPr id="23" name="Szövegdoboz 22">
            <a:hlinkClick r:id="rId10" action="ppaction://hlinksldjump"/>
          </p:cNvPr>
          <p:cNvSpPr txBox="1"/>
          <p:nvPr/>
        </p:nvSpPr>
        <p:spPr>
          <a:xfrm>
            <a:off x="226849" y="5926095"/>
            <a:ext cx="923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Menü</a:t>
            </a:r>
            <a:endParaRPr lang="hu-HU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45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.00417 L -0.1806 -0.0856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06 -0.08565 L -0.16941 0.2111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" y="1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5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16" presetClass="exit" presetSubtype="21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500"/>
                            </p:stCondLst>
                            <p:childTnLst>
                              <p:par>
                                <p:cTn id="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41 0.21111 L 0.08177 0.0819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52" y="-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500"/>
                            </p:stCondLst>
                            <p:childTnLst>
                              <p:par>
                                <p:cTn id="82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77 0.08195 L -0.2004 0.2872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8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500"/>
                            </p:stCondLst>
                            <p:childTnLst>
                              <p:par>
                                <p:cTn id="9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28727 L -0.20183 0.2594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500"/>
                            </p:stCondLst>
                            <p:childTnLst>
                              <p:par>
                                <p:cTn id="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83 0.25949 L -0.19818 0.31713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7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4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250"/>
                            </p:stCondLst>
                            <p:childTnLst>
                              <p:par>
                                <p:cTn id="12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3" grpId="0"/>
      <p:bldP spid="13" grpId="1"/>
      <p:bldP spid="16" grpId="0"/>
      <p:bldP spid="16" grpId="1"/>
      <p:bldP spid="18" grpId="0"/>
      <p:bldP spid="18" grpId="1"/>
      <p:bldP spid="21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26850" y="245503"/>
            <a:ext cx="4345149" cy="711200"/>
          </a:xfrm>
          <a:prstGeom prst="rect">
            <a:avLst/>
          </a:prstGeom>
          <a:solidFill>
            <a:srgbClr val="F9B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cap="small" dirty="0" smtClean="0">
                <a:solidFill>
                  <a:schemeClr val="bg1"/>
                </a:solidFill>
                <a:latin typeface="Arial" panose="020B0604020202020204" pitchFamily="34" charset="0"/>
              </a:rPr>
              <a:t>Prezi készítés</a:t>
            </a:r>
            <a:endParaRPr lang="hu-HU" sz="4400" b="1" cap="small" spc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erékszögű háromszög 4"/>
          <p:cNvSpPr/>
          <p:nvPr/>
        </p:nvSpPr>
        <p:spPr>
          <a:xfrm rot="10800000">
            <a:off x="226850" y="988787"/>
            <a:ext cx="899886" cy="337047"/>
          </a:xfrm>
          <a:prstGeom prst="rt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Átellenes sarkain levágott téglalap 5"/>
          <p:cNvSpPr/>
          <p:nvPr/>
        </p:nvSpPr>
        <p:spPr>
          <a:xfrm>
            <a:off x="1267326" y="1136391"/>
            <a:ext cx="3304673" cy="577516"/>
          </a:xfrm>
          <a:prstGeom prst="snip2DiagRect">
            <a:avLst>
              <a:gd name="adj1" fmla="val 0"/>
              <a:gd name="adj2" fmla="val 44445"/>
            </a:avLst>
          </a:prstGeom>
          <a:solidFill>
            <a:srgbClr val="07D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Kép</a:t>
            </a:r>
            <a:endParaRPr lang="hu-H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Átellenes sarkain levágott téglalap 6"/>
          <p:cNvSpPr/>
          <p:nvPr/>
        </p:nvSpPr>
        <p:spPr>
          <a:xfrm rot="10800000">
            <a:off x="5457371" y="276823"/>
            <a:ext cx="6606292" cy="1698501"/>
          </a:xfrm>
          <a:prstGeom prst="snip2DiagRect">
            <a:avLst>
              <a:gd name="adj1" fmla="val 0"/>
              <a:gd name="adj2" fmla="val 35179"/>
            </a:avLst>
          </a:prstGeom>
          <a:solidFill>
            <a:srgbClr val="F9BA21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172" y="587480"/>
            <a:ext cx="1077185" cy="1077185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7206915" y="741811"/>
            <a:ext cx="4644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Képet beszúrni a „Beszúrás” menüben tudunk.</a:t>
            </a: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424" y="2440314"/>
            <a:ext cx="7295559" cy="38881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423" y="2440314"/>
            <a:ext cx="7295559" cy="38881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422" y="2440314"/>
            <a:ext cx="7295560" cy="38881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851" y="3783243"/>
            <a:ext cx="742128" cy="742128"/>
          </a:xfrm>
          <a:prstGeom prst="rect">
            <a:avLst/>
          </a:prstGeom>
        </p:spPr>
      </p:pic>
      <p:sp>
        <p:nvSpPr>
          <p:cNvPr id="18" name="Szövegdoboz 17"/>
          <p:cNvSpPr txBox="1"/>
          <p:nvPr/>
        </p:nvSpPr>
        <p:spPr>
          <a:xfrm>
            <a:off x="7206915" y="372479"/>
            <a:ext cx="4644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megjelenő ablakban tallózzuk a képeket. Ezek után tudjuk a képet effektekkel ellátni, nagyítani, törölni stb</a:t>
            </a:r>
          </a:p>
        </p:txBody>
      </p:sp>
      <p:pic>
        <p:nvPicPr>
          <p:cNvPr id="19" name="Kép 1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0121" y="3613355"/>
            <a:ext cx="1224044" cy="1224044"/>
          </a:xfrm>
          <a:prstGeom prst="rect">
            <a:avLst/>
          </a:prstGeom>
        </p:spPr>
      </p:pic>
      <p:pic>
        <p:nvPicPr>
          <p:cNvPr id="20" name="Kép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300" y="5532400"/>
            <a:ext cx="923264" cy="923264"/>
          </a:xfrm>
          <a:prstGeom prst="rect">
            <a:avLst/>
          </a:prstGeom>
        </p:spPr>
      </p:pic>
      <p:sp>
        <p:nvSpPr>
          <p:cNvPr id="21" name="Szövegdoboz 20">
            <a:hlinkClick r:id="rId9" action="ppaction://hlinksldjump"/>
          </p:cNvPr>
          <p:cNvSpPr txBox="1"/>
          <p:nvPr/>
        </p:nvSpPr>
        <p:spPr>
          <a:xfrm>
            <a:off x="226849" y="5926095"/>
            <a:ext cx="923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Menü</a:t>
            </a:r>
            <a:endParaRPr lang="hu-HU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80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09401 -0.1303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1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01 -0.13032 L -0.12318 -0.1013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7" y="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750"/>
                            </p:stCondLst>
                            <p:childTnLst>
                              <p:par>
                                <p:cTn id="7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3" grpId="0"/>
      <p:bldP spid="13" grpId="1"/>
      <p:bldP spid="18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26850" y="245503"/>
            <a:ext cx="4345149" cy="711200"/>
          </a:xfrm>
          <a:prstGeom prst="rect">
            <a:avLst/>
          </a:prstGeom>
          <a:solidFill>
            <a:srgbClr val="F9B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cap="small" dirty="0" smtClean="0">
                <a:solidFill>
                  <a:schemeClr val="bg1"/>
                </a:solidFill>
                <a:latin typeface="Arial" panose="020B0604020202020204" pitchFamily="34" charset="0"/>
              </a:rPr>
              <a:t>Prezi készítés</a:t>
            </a:r>
            <a:endParaRPr lang="hu-HU" sz="4400" b="1" cap="small" spc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erékszögű háromszög 4"/>
          <p:cNvSpPr/>
          <p:nvPr/>
        </p:nvSpPr>
        <p:spPr>
          <a:xfrm rot="10800000">
            <a:off x="226850" y="988787"/>
            <a:ext cx="899886" cy="337047"/>
          </a:xfrm>
          <a:prstGeom prst="rt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Átellenes sarkain levágott téglalap 5"/>
          <p:cNvSpPr/>
          <p:nvPr/>
        </p:nvSpPr>
        <p:spPr>
          <a:xfrm>
            <a:off x="1267326" y="1136391"/>
            <a:ext cx="3304673" cy="577516"/>
          </a:xfrm>
          <a:prstGeom prst="snip2DiagRect">
            <a:avLst>
              <a:gd name="adj1" fmla="val 0"/>
              <a:gd name="adj2" fmla="val 44445"/>
            </a:avLst>
          </a:prstGeom>
          <a:solidFill>
            <a:srgbClr val="039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Vonal, nyíl</a:t>
            </a:r>
            <a:endParaRPr lang="hu-H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Átellenes sarkain levágott téglalap 6"/>
          <p:cNvSpPr/>
          <p:nvPr/>
        </p:nvSpPr>
        <p:spPr>
          <a:xfrm rot="10800000">
            <a:off x="5457371" y="276823"/>
            <a:ext cx="6606292" cy="1698501"/>
          </a:xfrm>
          <a:prstGeom prst="snip2DiagRect">
            <a:avLst>
              <a:gd name="adj1" fmla="val 0"/>
              <a:gd name="adj2" fmla="val 35179"/>
            </a:avLst>
          </a:prstGeom>
          <a:solidFill>
            <a:srgbClr val="F9BA21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172" y="587480"/>
            <a:ext cx="1077185" cy="107718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894" y="2483419"/>
            <a:ext cx="7156179" cy="3819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Szövegdoboz 12"/>
          <p:cNvSpPr txBox="1"/>
          <p:nvPr/>
        </p:nvSpPr>
        <p:spPr>
          <a:xfrm>
            <a:off x="7206915" y="372479"/>
            <a:ext cx="4644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nyilak, vonalak, kiemelések terelik a figyelmet. Létrehozásuk a „</a:t>
            </a:r>
            <a:r>
              <a:rPr lang="hu-H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Beszurás</a:t>
            </a:r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menüből </a:t>
            </a:r>
            <a:r>
              <a:rPr lang="hu-H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törénik</a:t>
            </a:r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894" y="2483419"/>
            <a:ext cx="7156179" cy="3819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894" y="2497594"/>
            <a:ext cx="7156179" cy="37907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699" y="3569806"/>
            <a:ext cx="631212" cy="631212"/>
          </a:xfrm>
          <a:prstGeom prst="rect">
            <a:avLst/>
          </a:prstGeom>
        </p:spPr>
      </p:pic>
      <p:sp>
        <p:nvSpPr>
          <p:cNvPr id="17" name="Szövegdoboz 16"/>
          <p:cNvSpPr txBox="1"/>
          <p:nvPr/>
        </p:nvSpPr>
        <p:spPr>
          <a:xfrm>
            <a:off x="7206915" y="710573"/>
            <a:ext cx="4644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Miután beszúrtuk, tudjuk vastagítani, színezni, törölni.</a:t>
            </a:r>
          </a:p>
        </p:txBody>
      </p:sp>
      <p:pic>
        <p:nvPicPr>
          <p:cNvPr id="18" name="Kép 1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0121" y="3613355"/>
            <a:ext cx="1224044" cy="1224044"/>
          </a:xfrm>
          <a:prstGeom prst="rect">
            <a:avLst/>
          </a:prstGeom>
        </p:spPr>
      </p:pic>
      <p:pic>
        <p:nvPicPr>
          <p:cNvPr id="19" name="Kép 18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300" y="5532400"/>
            <a:ext cx="923264" cy="923264"/>
          </a:xfrm>
          <a:prstGeom prst="rect">
            <a:avLst/>
          </a:prstGeom>
        </p:spPr>
      </p:pic>
      <p:sp>
        <p:nvSpPr>
          <p:cNvPr id="20" name="Szövegdoboz 19">
            <a:hlinkClick r:id="rId9" action="ppaction://hlinksldjump"/>
          </p:cNvPr>
          <p:cNvSpPr txBox="1"/>
          <p:nvPr/>
        </p:nvSpPr>
        <p:spPr>
          <a:xfrm>
            <a:off x="226849" y="5926095"/>
            <a:ext cx="923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Menü</a:t>
            </a:r>
            <a:endParaRPr lang="hu-HU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94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-0.14127 -0.1011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70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27 -0.10116 L -0.13294 0.0604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250"/>
                            </p:stCondLst>
                            <p:childTnLst>
                              <p:par>
                                <p:cTn id="7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3" grpId="0"/>
      <p:bldP spid="13" grpId="1"/>
      <p:bldP spid="17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F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135" y="1450521"/>
            <a:ext cx="3863034" cy="424933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1741" y="2282564"/>
            <a:ext cx="1867822" cy="2585253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2833850" y="3159691"/>
            <a:ext cx="6843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Ezen prezentáció, kizárólag 2013-as, vagy 2016-os  </a:t>
            </a:r>
            <a:r>
              <a:rPr lang="hu-HU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hu-HU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Ponttal használható!</a:t>
            </a:r>
            <a:endParaRPr lang="hu-HU" sz="2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29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26850" y="245503"/>
            <a:ext cx="4345149" cy="711200"/>
          </a:xfrm>
          <a:prstGeom prst="rect">
            <a:avLst/>
          </a:prstGeom>
          <a:solidFill>
            <a:srgbClr val="F9B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cap="small" dirty="0" smtClean="0">
                <a:solidFill>
                  <a:schemeClr val="bg1"/>
                </a:solidFill>
                <a:latin typeface="Arial" panose="020B0604020202020204" pitchFamily="34" charset="0"/>
              </a:rPr>
              <a:t>Prezi készítés</a:t>
            </a:r>
            <a:endParaRPr lang="hu-HU" sz="4400" b="1" cap="small" spc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erékszögű háromszög 4"/>
          <p:cNvSpPr/>
          <p:nvPr/>
        </p:nvSpPr>
        <p:spPr>
          <a:xfrm rot="10800000">
            <a:off x="226850" y="988787"/>
            <a:ext cx="899886" cy="337047"/>
          </a:xfrm>
          <a:prstGeom prst="rt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Átellenes sarkain levágott téglalap 5"/>
          <p:cNvSpPr/>
          <p:nvPr/>
        </p:nvSpPr>
        <p:spPr>
          <a:xfrm>
            <a:off x="1267326" y="1136391"/>
            <a:ext cx="3304673" cy="577516"/>
          </a:xfrm>
          <a:prstGeom prst="snip2DiagRect">
            <a:avLst>
              <a:gd name="adj1" fmla="val 0"/>
              <a:gd name="adj2" fmla="val 44445"/>
            </a:avLst>
          </a:prstGeom>
          <a:solidFill>
            <a:srgbClr val="039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Háttér, útvonal</a:t>
            </a:r>
            <a:endParaRPr lang="hu-H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Átellenes sarkain levágott téglalap 6"/>
          <p:cNvSpPr/>
          <p:nvPr/>
        </p:nvSpPr>
        <p:spPr>
          <a:xfrm rot="10800000">
            <a:off x="5457371" y="276823"/>
            <a:ext cx="6606292" cy="1698501"/>
          </a:xfrm>
          <a:prstGeom prst="snip2DiagRect">
            <a:avLst>
              <a:gd name="adj1" fmla="val 0"/>
              <a:gd name="adj2" fmla="val 35179"/>
            </a:avLst>
          </a:prstGeom>
          <a:solidFill>
            <a:srgbClr val="F9BA21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172" y="587480"/>
            <a:ext cx="1077185" cy="1077185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7206915" y="557145"/>
            <a:ext cx="4644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Hátteret a „</a:t>
            </a:r>
            <a:r>
              <a:rPr lang="hu-H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Testreszabás</a:t>
            </a:r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gomb alatt tudunk módosítani. Itt vannak a témák is.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0453" y="2558581"/>
            <a:ext cx="7092288" cy="3769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0453" y="2558581"/>
            <a:ext cx="7092288" cy="376985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915" y="4329153"/>
            <a:ext cx="734166" cy="734166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>
            <a:off x="7206915" y="710573"/>
            <a:ext cx="4644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Útvonalat pedig a bal oldalon tudunk szerkeszteni.</a:t>
            </a:r>
          </a:p>
        </p:txBody>
      </p:sp>
      <p:pic>
        <p:nvPicPr>
          <p:cNvPr id="16" name="Kép 1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0121" y="3613355"/>
            <a:ext cx="1224044" cy="1224044"/>
          </a:xfrm>
          <a:prstGeom prst="rect">
            <a:avLst/>
          </a:prstGeom>
        </p:spPr>
      </p:pic>
      <p:pic>
        <p:nvPicPr>
          <p:cNvPr id="17" name="Kép 1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300" y="5532400"/>
            <a:ext cx="923264" cy="923264"/>
          </a:xfrm>
          <a:prstGeom prst="rect">
            <a:avLst/>
          </a:prstGeom>
        </p:spPr>
      </p:pic>
      <p:sp>
        <p:nvSpPr>
          <p:cNvPr id="18" name="Szövegdoboz 17">
            <a:hlinkClick r:id="rId8" action="ppaction://hlinksldjump"/>
          </p:cNvPr>
          <p:cNvSpPr txBox="1"/>
          <p:nvPr/>
        </p:nvSpPr>
        <p:spPr>
          <a:xfrm>
            <a:off x="226849" y="5926095"/>
            <a:ext cx="923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Menü</a:t>
            </a:r>
            <a:endParaRPr lang="hu-HU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-0.06041 -0.1949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-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41 -0.19491 L -0.35143 0.270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57" y="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143 0.2706 C -0.33802 0.2706 -0.32695 0.27546 -0.32695 0.28217 C -0.32695 0.28842 -0.33802 0.29398 -0.35143 0.29398 C -0.36497 0.29398 -0.37591 0.28842 -0.37591 0.28217 C -0.37591 0.27546 -0.36497 0.2706 -0.35143 0.2706 Z " pathEditMode="relative" rAng="0" ptsTypes="AAAAA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750"/>
                            </p:stCondLst>
                            <p:childTnLst>
                              <p:par>
                                <p:cTn id="7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/>
      <p:bldP spid="11" grpId="1"/>
      <p:bldP spid="15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26850" y="245503"/>
            <a:ext cx="4345149" cy="711200"/>
          </a:xfrm>
          <a:prstGeom prst="rect">
            <a:avLst/>
          </a:prstGeom>
          <a:solidFill>
            <a:srgbClr val="048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cap="small" dirty="0" smtClean="0">
                <a:solidFill>
                  <a:schemeClr val="bg1"/>
                </a:solidFill>
                <a:latin typeface="Arial" panose="020B0604020202020204" pitchFamily="34" charset="0"/>
              </a:rPr>
              <a:t>Gyakorlatban</a:t>
            </a:r>
            <a:endParaRPr lang="hu-HU" sz="4400" b="1" cap="small" spc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erékszögű háromszög 4"/>
          <p:cNvSpPr/>
          <p:nvPr/>
        </p:nvSpPr>
        <p:spPr>
          <a:xfrm rot="10800000">
            <a:off x="226850" y="988787"/>
            <a:ext cx="899886" cy="337047"/>
          </a:xfrm>
          <a:prstGeom prst="rt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Átellenes sarkain levágott téglalap 5"/>
          <p:cNvSpPr/>
          <p:nvPr/>
        </p:nvSpPr>
        <p:spPr>
          <a:xfrm rot="10800000">
            <a:off x="5457371" y="276823"/>
            <a:ext cx="6606292" cy="1698501"/>
          </a:xfrm>
          <a:prstGeom prst="snip2DiagRect">
            <a:avLst>
              <a:gd name="adj1" fmla="val 0"/>
              <a:gd name="adj2" fmla="val 35179"/>
            </a:avLst>
          </a:prstGeom>
          <a:solidFill>
            <a:srgbClr val="04893F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172" y="587480"/>
            <a:ext cx="1077185" cy="1077185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7243010" y="557145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Itt néhány példát láthatunk, hogy mit hoztak ki mások a ’</a:t>
            </a:r>
            <a:r>
              <a:rPr lang="hu-HU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prezi</a:t>
            </a:r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’-</a:t>
            </a:r>
            <a:r>
              <a:rPr lang="hu-HU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ből</a:t>
            </a:r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33788">
            <a:off x="4889111" y="2111610"/>
            <a:ext cx="2257915" cy="2060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9632">
            <a:off x="459129" y="3498393"/>
            <a:ext cx="4388568" cy="23731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835471">
            <a:off x="7392066" y="3173873"/>
            <a:ext cx="4273890" cy="24476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Kép 1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300" y="5532400"/>
            <a:ext cx="923264" cy="923264"/>
          </a:xfrm>
          <a:prstGeom prst="rect">
            <a:avLst/>
          </a:prstGeom>
        </p:spPr>
      </p:pic>
      <p:sp>
        <p:nvSpPr>
          <p:cNvPr id="14" name="Szövegdoboz 13">
            <a:hlinkClick r:id="rId6" action="ppaction://hlinksldjump"/>
          </p:cNvPr>
          <p:cNvSpPr txBox="1"/>
          <p:nvPr/>
        </p:nvSpPr>
        <p:spPr>
          <a:xfrm>
            <a:off x="226849" y="5926095"/>
            <a:ext cx="923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Menü</a:t>
            </a:r>
            <a:endParaRPr lang="hu-HU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33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226850" y="245503"/>
            <a:ext cx="4345149" cy="711200"/>
          </a:xfrm>
          <a:prstGeom prst="rect">
            <a:avLst/>
          </a:prstGeom>
          <a:solidFill>
            <a:srgbClr val="F76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cap="small" dirty="0" smtClean="0">
                <a:solidFill>
                  <a:schemeClr val="bg1"/>
                </a:solidFill>
                <a:latin typeface="Arial" panose="020B0604020202020204" pitchFamily="34" charset="0"/>
              </a:rPr>
              <a:t>Kérdések</a:t>
            </a:r>
            <a:endParaRPr lang="hu-HU" sz="4400" b="1" cap="small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Derékszögű háromszög 10"/>
          <p:cNvSpPr/>
          <p:nvPr/>
        </p:nvSpPr>
        <p:spPr>
          <a:xfrm rot="10800000">
            <a:off x="226850" y="988787"/>
            <a:ext cx="899886" cy="337047"/>
          </a:xfrm>
          <a:prstGeom prst="rt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Hatszög 6"/>
          <p:cNvSpPr/>
          <p:nvPr/>
        </p:nvSpPr>
        <p:spPr>
          <a:xfrm>
            <a:off x="2069050" y="1428718"/>
            <a:ext cx="8414351" cy="1572982"/>
          </a:xfrm>
          <a:prstGeom prst="hexagon">
            <a:avLst/>
          </a:prstGeom>
          <a:solidFill>
            <a:srgbClr val="C3E2D0"/>
          </a:solidFill>
          <a:ln w="177800">
            <a:solidFill>
              <a:srgbClr val="10DF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" name="Hatszög 5"/>
          <p:cNvSpPr/>
          <p:nvPr/>
        </p:nvSpPr>
        <p:spPr>
          <a:xfrm>
            <a:off x="1352281" y="1627046"/>
            <a:ext cx="1392897" cy="1176326"/>
          </a:xfrm>
          <a:prstGeom prst="hexagon">
            <a:avLst/>
          </a:prstGeom>
          <a:solidFill>
            <a:srgbClr val="C3E2D0"/>
          </a:solidFill>
          <a:ln w="177800">
            <a:solidFill>
              <a:srgbClr val="07E0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056506" y="1541488"/>
            <a:ext cx="643943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cap="small" dirty="0" smtClean="0">
                <a:solidFill>
                  <a:srgbClr val="047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Kérdés</a:t>
            </a:r>
          </a:p>
          <a:p>
            <a:r>
              <a:rPr lang="hu-HU" sz="2800" b="1" dirty="0" smtClean="0">
                <a:solidFill>
                  <a:schemeClr val="bg2">
                    <a:lumMod val="25000"/>
                  </a:schemeClr>
                </a:solidFill>
              </a:rPr>
              <a:t>Mi a Prezi elérhetősége?</a:t>
            </a:r>
            <a:endParaRPr lang="hu-H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Hatszög 13"/>
          <p:cNvSpPr/>
          <p:nvPr/>
        </p:nvSpPr>
        <p:spPr>
          <a:xfrm>
            <a:off x="3992450" y="3535685"/>
            <a:ext cx="4524933" cy="680433"/>
          </a:xfrm>
          <a:prstGeom prst="hexagon">
            <a:avLst/>
          </a:prstGeom>
          <a:solidFill>
            <a:srgbClr val="C3E2D0"/>
          </a:solidFill>
          <a:ln w="177800">
            <a:solidFill>
              <a:srgbClr val="10DF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5" name="Hatszög 14"/>
          <p:cNvSpPr/>
          <p:nvPr/>
        </p:nvSpPr>
        <p:spPr>
          <a:xfrm>
            <a:off x="3992450" y="4683375"/>
            <a:ext cx="4524933" cy="680433"/>
          </a:xfrm>
          <a:prstGeom prst="hexagon">
            <a:avLst/>
          </a:prstGeom>
          <a:solidFill>
            <a:srgbClr val="C3E2D0"/>
          </a:solidFill>
          <a:ln w="177800">
            <a:solidFill>
              <a:srgbClr val="10DF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6" name="Hatszög 15"/>
          <p:cNvSpPr/>
          <p:nvPr/>
        </p:nvSpPr>
        <p:spPr>
          <a:xfrm>
            <a:off x="4013757" y="5831065"/>
            <a:ext cx="4524933" cy="680433"/>
          </a:xfrm>
          <a:prstGeom prst="hexagon">
            <a:avLst/>
          </a:prstGeom>
          <a:solidFill>
            <a:srgbClr val="C3E2D0"/>
          </a:solidFill>
          <a:ln w="177800">
            <a:solidFill>
              <a:srgbClr val="10DF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8" name="Hatszög 17"/>
          <p:cNvSpPr/>
          <p:nvPr/>
        </p:nvSpPr>
        <p:spPr>
          <a:xfrm>
            <a:off x="3384050" y="3518597"/>
            <a:ext cx="876221" cy="739983"/>
          </a:xfrm>
          <a:prstGeom prst="hexagon">
            <a:avLst/>
          </a:prstGeom>
          <a:solidFill>
            <a:srgbClr val="10DFBE"/>
          </a:solid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solidFill>
                  <a:schemeClr val="bg1"/>
                </a:solidFill>
              </a:rPr>
              <a:t>A</a:t>
            </a:r>
            <a:endParaRPr lang="hu-HU" sz="3600" b="1" dirty="0">
              <a:solidFill>
                <a:schemeClr val="bg1"/>
              </a:solidFill>
            </a:endParaRPr>
          </a:p>
        </p:txBody>
      </p:sp>
      <p:sp>
        <p:nvSpPr>
          <p:cNvPr id="19" name="Hatszög 18"/>
          <p:cNvSpPr/>
          <p:nvPr/>
        </p:nvSpPr>
        <p:spPr>
          <a:xfrm>
            <a:off x="3392717" y="4657258"/>
            <a:ext cx="867554" cy="732665"/>
          </a:xfrm>
          <a:prstGeom prst="hexagon">
            <a:avLst/>
          </a:prstGeom>
          <a:solidFill>
            <a:srgbClr val="10DFBE"/>
          </a:solid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solidFill>
                  <a:schemeClr val="bg1"/>
                </a:solidFill>
              </a:rPr>
              <a:t>B</a:t>
            </a:r>
            <a:endParaRPr lang="hu-HU" sz="3600" b="1" dirty="0">
              <a:solidFill>
                <a:schemeClr val="bg1"/>
              </a:solidFill>
            </a:endParaRPr>
          </a:p>
        </p:txBody>
      </p:sp>
      <p:sp>
        <p:nvSpPr>
          <p:cNvPr id="20" name="Hatszög 19"/>
          <p:cNvSpPr/>
          <p:nvPr/>
        </p:nvSpPr>
        <p:spPr>
          <a:xfrm>
            <a:off x="3451989" y="5797422"/>
            <a:ext cx="866824" cy="732048"/>
          </a:xfrm>
          <a:prstGeom prst="hexagon">
            <a:avLst/>
          </a:prstGeom>
          <a:solidFill>
            <a:srgbClr val="10DFBE"/>
          </a:solid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solidFill>
                  <a:schemeClr val="bg1"/>
                </a:solidFill>
              </a:rPr>
              <a:t>C</a:t>
            </a:r>
            <a:endParaRPr lang="hu-HU" sz="3600" b="1" dirty="0">
              <a:solidFill>
                <a:schemeClr val="bg1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4345386" y="3691236"/>
            <a:ext cx="38616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47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www.Preziweb.hu</a:t>
            </a:r>
            <a:endParaRPr lang="hu-HU" b="1" dirty="0">
              <a:solidFill>
                <a:srgbClr val="047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4345385" y="4851229"/>
            <a:ext cx="38616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47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www.Prezi.hu</a:t>
            </a:r>
            <a:endParaRPr lang="hu-HU" b="1" dirty="0">
              <a:solidFill>
                <a:srgbClr val="047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4345385" y="5988834"/>
            <a:ext cx="38616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47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www.Prezi.com</a:t>
            </a:r>
            <a:endParaRPr lang="hu-HU" b="1" dirty="0">
              <a:solidFill>
                <a:srgbClr val="047D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051" y="1756531"/>
            <a:ext cx="917355" cy="917355"/>
          </a:xfrm>
          <a:prstGeom prst="rect">
            <a:avLst/>
          </a:prstGeom>
        </p:spPr>
      </p:pic>
      <p:sp>
        <p:nvSpPr>
          <p:cNvPr id="26" name="Szövegdoboz 25"/>
          <p:cNvSpPr txBox="1"/>
          <p:nvPr/>
        </p:nvSpPr>
        <p:spPr>
          <a:xfrm>
            <a:off x="3056506" y="1547542"/>
            <a:ext cx="643943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cap="small" dirty="0" smtClean="0">
                <a:solidFill>
                  <a:srgbClr val="047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Kérdés</a:t>
            </a:r>
          </a:p>
          <a:p>
            <a:r>
              <a:rPr lang="hu-HU" sz="2800" b="1" dirty="0" smtClean="0">
                <a:solidFill>
                  <a:schemeClr val="bg2">
                    <a:lumMod val="25000"/>
                  </a:schemeClr>
                </a:solidFill>
              </a:rPr>
              <a:t>Mi a </a:t>
            </a:r>
            <a:r>
              <a:rPr lang="hu-HU" sz="2800" b="1" dirty="0" err="1" smtClean="0">
                <a:solidFill>
                  <a:schemeClr val="bg2">
                    <a:lumMod val="25000"/>
                  </a:schemeClr>
                </a:solidFill>
              </a:rPr>
              <a:t>prezi</a:t>
            </a:r>
            <a:r>
              <a:rPr lang="hu-HU" sz="2800" b="1" dirty="0" smtClean="0">
                <a:solidFill>
                  <a:schemeClr val="bg2">
                    <a:lumMod val="25000"/>
                  </a:schemeClr>
                </a:solidFill>
              </a:rPr>
              <a:t> legnagyobb előnye?</a:t>
            </a:r>
            <a:endParaRPr lang="hu-H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1624">
            <a:off x="1566412" y="1689419"/>
            <a:ext cx="966022" cy="966022"/>
          </a:xfrm>
          <a:prstGeom prst="rect">
            <a:avLst/>
          </a:prstGeom>
        </p:spPr>
      </p:pic>
      <p:sp>
        <p:nvSpPr>
          <p:cNvPr id="27" name="Hatszög 26"/>
          <p:cNvSpPr/>
          <p:nvPr/>
        </p:nvSpPr>
        <p:spPr>
          <a:xfrm>
            <a:off x="4001117" y="3561800"/>
            <a:ext cx="4524933" cy="680433"/>
          </a:xfrm>
          <a:prstGeom prst="hexagon">
            <a:avLst/>
          </a:prstGeom>
          <a:solidFill>
            <a:srgbClr val="C3E2D0"/>
          </a:solidFill>
          <a:ln w="177800">
            <a:solidFill>
              <a:srgbClr val="10DF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bg2">
                    <a:lumMod val="25000"/>
                  </a:schemeClr>
                </a:solidFill>
              </a:rPr>
              <a:t>A Webes nézet</a:t>
            </a:r>
            <a:endParaRPr lang="hu-H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Hatszög 27"/>
          <p:cNvSpPr/>
          <p:nvPr/>
        </p:nvSpPr>
        <p:spPr>
          <a:xfrm>
            <a:off x="4001117" y="4709490"/>
            <a:ext cx="4524933" cy="680433"/>
          </a:xfrm>
          <a:prstGeom prst="hexagon">
            <a:avLst/>
          </a:prstGeom>
          <a:solidFill>
            <a:srgbClr val="C3E2D0"/>
          </a:solidFill>
          <a:ln w="177800">
            <a:solidFill>
              <a:srgbClr val="10DF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bg2">
                    <a:lumMod val="25000"/>
                  </a:schemeClr>
                </a:solidFill>
              </a:rPr>
              <a:t>„Térkép” szerű felépítés</a:t>
            </a:r>
            <a:endParaRPr lang="hu-H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9" name="Hatszög 28"/>
          <p:cNvSpPr/>
          <p:nvPr/>
        </p:nvSpPr>
        <p:spPr>
          <a:xfrm>
            <a:off x="4022424" y="5857180"/>
            <a:ext cx="4524933" cy="680433"/>
          </a:xfrm>
          <a:prstGeom prst="hexagon">
            <a:avLst/>
          </a:prstGeom>
          <a:solidFill>
            <a:srgbClr val="C3E2D0"/>
          </a:solidFill>
          <a:ln w="177800">
            <a:solidFill>
              <a:srgbClr val="10DF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bg2">
                    <a:lumMod val="25000"/>
                  </a:schemeClr>
                </a:solidFill>
              </a:rPr>
              <a:t>Lehet videót beszúrni</a:t>
            </a:r>
            <a:endParaRPr lang="hu-H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0" name="Hatszög 29"/>
          <p:cNvSpPr/>
          <p:nvPr/>
        </p:nvSpPr>
        <p:spPr>
          <a:xfrm>
            <a:off x="3392717" y="3544712"/>
            <a:ext cx="876221" cy="739983"/>
          </a:xfrm>
          <a:prstGeom prst="hexagon">
            <a:avLst/>
          </a:prstGeom>
          <a:solidFill>
            <a:srgbClr val="10DFBE"/>
          </a:solid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solidFill>
                  <a:schemeClr val="bg1"/>
                </a:solidFill>
              </a:rPr>
              <a:t>A</a:t>
            </a:r>
            <a:endParaRPr lang="hu-HU" sz="3600" b="1" dirty="0">
              <a:solidFill>
                <a:schemeClr val="bg1"/>
              </a:solidFill>
            </a:endParaRPr>
          </a:p>
        </p:txBody>
      </p:sp>
      <p:sp>
        <p:nvSpPr>
          <p:cNvPr id="31" name="Hatszög 30"/>
          <p:cNvSpPr/>
          <p:nvPr/>
        </p:nvSpPr>
        <p:spPr>
          <a:xfrm>
            <a:off x="3401384" y="4683373"/>
            <a:ext cx="867554" cy="732665"/>
          </a:xfrm>
          <a:prstGeom prst="hexagon">
            <a:avLst/>
          </a:prstGeom>
          <a:solidFill>
            <a:srgbClr val="10DFBE"/>
          </a:solid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solidFill>
                  <a:schemeClr val="bg1"/>
                </a:solidFill>
              </a:rPr>
              <a:t>B</a:t>
            </a:r>
            <a:endParaRPr lang="hu-HU" sz="3600" b="1" dirty="0">
              <a:solidFill>
                <a:schemeClr val="bg1"/>
              </a:solidFill>
            </a:endParaRPr>
          </a:p>
        </p:txBody>
      </p:sp>
      <p:sp>
        <p:nvSpPr>
          <p:cNvPr id="32" name="Hatszög 31"/>
          <p:cNvSpPr/>
          <p:nvPr/>
        </p:nvSpPr>
        <p:spPr>
          <a:xfrm>
            <a:off x="3460656" y="5823537"/>
            <a:ext cx="866824" cy="732048"/>
          </a:xfrm>
          <a:prstGeom prst="hexagon">
            <a:avLst/>
          </a:prstGeom>
          <a:solidFill>
            <a:srgbClr val="10DFBE"/>
          </a:solid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solidFill>
                  <a:schemeClr val="bg1"/>
                </a:solidFill>
              </a:rPr>
              <a:t>C</a:t>
            </a:r>
            <a:endParaRPr lang="hu-HU" sz="3600" b="1" dirty="0">
              <a:solidFill>
                <a:schemeClr val="bg1"/>
              </a:solidFill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3043864" y="1554769"/>
            <a:ext cx="643943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cap="small" dirty="0" smtClean="0">
                <a:solidFill>
                  <a:srgbClr val="047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Kérdés</a:t>
            </a:r>
          </a:p>
          <a:p>
            <a:r>
              <a:rPr lang="hu-HU" sz="2800" b="1" dirty="0" smtClean="0">
                <a:solidFill>
                  <a:schemeClr val="bg2">
                    <a:lumMod val="25000"/>
                  </a:schemeClr>
                </a:solidFill>
              </a:rPr>
              <a:t>Hány díjat nyert a </a:t>
            </a:r>
            <a:r>
              <a:rPr lang="hu-HU" sz="2800" b="1" dirty="0" err="1" smtClean="0">
                <a:solidFill>
                  <a:schemeClr val="bg2">
                    <a:lumMod val="25000"/>
                  </a:schemeClr>
                </a:solidFill>
              </a:rPr>
              <a:t>prezi</a:t>
            </a:r>
            <a:r>
              <a:rPr lang="hu-HU" sz="2800" b="1" dirty="0" smtClean="0">
                <a:solidFill>
                  <a:schemeClr val="bg2">
                    <a:lumMod val="25000"/>
                  </a:schemeClr>
                </a:solidFill>
              </a:rPr>
              <a:t>?</a:t>
            </a:r>
            <a:endParaRPr lang="hu-H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Hatszög 39"/>
          <p:cNvSpPr/>
          <p:nvPr/>
        </p:nvSpPr>
        <p:spPr>
          <a:xfrm>
            <a:off x="4009784" y="3552773"/>
            <a:ext cx="4524933" cy="680433"/>
          </a:xfrm>
          <a:prstGeom prst="hexagon">
            <a:avLst/>
          </a:prstGeom>
          <a:solidFill>
            <a:srgbClr val="C3E2D0"/>
          </a:solidFill>
          <a:ln w="177800">
            <a:solidFill>
              <a:srgbClr val="10DF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bg2">
                    <a:lumMod val="25000"/>
                  </a:schemeClr>
                </a:solidFill>
              </a:rPr>
              <a:t>3</a:t>
            </a:r>
            <a:endParaRPr lang="hu-H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Hatszög 40"/>
          <p:cNvSpPr/>
          <p:nvPr/>
        </p:nvSpPr>
        <p:spPr>
          <a:xfrm>
            <a:off x="4009784" y="4700463"/>
            <a:ext cx="4524933" cy="680433"/>
          </a:xfrm>
          <a:prstGeom prst="hexagon">
            <a:avLst/>
          </a:prstGeom>
          <a:solidFill>
            <a:srgbClr val="C3E2D0"/>
          </a:solidFill>
          <a:ln w="177800">
            <a:solidFill>
              <a:srgbClr val="10DF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bg2">
                    <a:lumMod val="25000"/>
                  </a:schemeClr>
                </a:solidFill>
              </a:rPr>
              <a:t>4</a:t>
            </a:r>
            <a:endParaRPr lang="hu-H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2" name="Hatszög 41"/>
          <p:cNvSpPr/>
          <p:nvPr/>
        </p:nvSpPr>
        <p:spPr>
          <a:xfrm>
            <a:off x="4031091" y="5848153"/>
            <a:ext cx="4524933" cy="680433"/>
          </a:xfrm>
          <a:prstGeom prst="hexagon">
            <a:avLst/>
          </a:prstGeom>
          <a:solidFill>
            <a:srgbClr val="C3E2D0"/>
          </a:solidFill>
          <a:ln w="177800">
            <a:solidFill>
              <a:srgbClr val="10DF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endParaRPr lang="hu-H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Hatszög 42"/>
          <p:cNvSpPr/>
          <p:nvPr/>
        </p:nvSpPr>
        <p:spPr>
          <a:xfrm>
            <a:off x="3401384" y="3535685"/>
            <a:ext cx="876221" cy="739983"/>
          </a:xfrm>
          <a:prstGeom prst="hexagon">
            <a:avLst/>
          </a:prstGeom>
          <a:solidFill>
            <a:srgbClr val="10DFBE"/>
          </a:solid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solidFill>
                  <a:schemeClr val="bg1"/>
                </a:solidFill>
              </a:rPr>
              <a:t>A</a:t>
            </a:r>
            <a:endParaRPr lang="hu-HU" sz="3600" b="1" dirty="0">
              <a:solidFill>
                <a:schemeClr val="bg1"/>
              </a:solidFill>
            </a:endParaRPr>
          </a:p>
        </p:txBody>
      </p:sp>
      <p:sp>
        <p:nvSpPr>
          <p:cNvPr id="44" name="Hatszög 43"/>
          <p:cNvSpPr/>
          <p:nvPr/>
        </p:nvSpPr>
        <p:spPr>
          <a:xfrm>
            <a:off x="3410051" y="4674346"/>
            <a:ext cx="867554" cy="732665"/>
          </a:xfrm>
          <a:prstGeom prst="hexagon">
            <a:avLst/>
          </a:prstGeom>
          <a:solidFill>
            <a:srgbClr val="10DFBE"/>
          </a:solid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solidFill>
                  <a:schemeClr val="bg1"/>
                </a:solidFill>
              </a:rPr>
              <a:t>B</a:t>
            </a:r>
            <a:endParaRPr lang="hu-HU" sz="3600" b="1" dirty="0">
              <a:solidFill>
                <a:schemeClr val="bg1"/>
              </a:solidFill>
            </a:endParaRPr>
          </a:p>
        </p:txBody>
      </p:sp>
      <p:sp>
        <p:nvSpPr>
          <p:cNvPr id="45" name="Hatszög 44"/>
          <p:cNvSpPr/>
          <p:nvPr/>
        </p:nvSpPr>
        <p:spPr>
          <a:xfrm>
            <a:off x="3469323" y="5814510"/>
            <a:ext cx="866824" cy="732048"/>
          </a:xfrm>
          <a:prstGeom prst="hexagon">
            <a:avLst/>
          </a:prstGeom>
          <a:solidFill>
            <a:srgbClr val="10DFBE"/>
          </a:solid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solidFill>
                  <a:schemeClr val="bg1"/>
                </a:solidFill>
              </a:rPr>
              <a:t>C</a:t>
            </a:r>
            <a:endParaRPr lang="hu-HU" sz="3600" b="1" dirty="0">
              <a:solidFill>
                <a:schemeClr val="bg1"/>
              </a:solidFill>
            </a:endParaRPr>
          </a:p>
        </p:txBody>
      </p:sp>
      <p:pic>
        <p:nvPicPr>
          <p:cNvPr id="46" name="Kép 4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608" y="1756531"/>
            <a:ext cx="923570" cy="923570"/>
          </a:xfrm>
          <a:prstGeom prst="rect">
            <a:avLst/>
          </a:prstGeom>
        </p:spPr>
      </p:pic>
      <p:sp>
        <p:nvSpPr>
          <p:cNvPr id="47" name="Szövegdoboz 46"/>
          <p:cNvSpPr txBox="1"/>
          <p:nvPr/>
        </p:nvSpPr>
        <p:spPr>
          <a:xfrm>
            <a:off x="2930475" y="1866350"/>
            <a:ext cx="8695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cap="small" dirty="0" smtClean="0">
                <a:solidFill>
                  <a:srgbClr val="047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Tudásfelmérés véget ért!</a:t>
            </a:r>
            <a:endParaRPr lang="hu-H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6" name="Kép 3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300" y="5532400"/>
            <a:ext cx="923264" cy="923264"/>
          </a:xfrm>
          <a:prstGeom prst="rect">
            <a:avLst/>
          </a:prstGeom>
        </p:spPr>
      </p:pic>
      <p:sp>
        <p:nvSpPr>
          <p:cNvPr id="37" name="Szövegdoboz 36">
            <a:hlinkClick r:id="rId5" action="ppaction://hlinksldjump"/>
          </p:cNvPr>
          <p:cNvSpPr txBox="1"/>
          <p:nvPr/>
        </p:nvSpPr>
        <p:spPr>
          <a:xfrm>
            <a:off x="226849" y="5926095"/>
            <a:ext cx="923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Menü</a:t>
            </a:r>
            <a:endParaRPr lang="hu-HU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71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75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25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2BAF19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BAF19"/>
                                      </p:to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250"/>
                            </p:stCondLst>
                            <p:childTnLst>
                              <p:par>
                                <p:cTn id="106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750"/>
                            </p:stCondLst>
                            <p:childTnLst>
                              <p:par>
                                <p:cTn id="110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25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750"/>
                            </p:stCondLst>
                            <p:childTnLst>
                              <p:par>
                                <p:cTn id="1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75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2BAF19"/>
                                      </p:to>
                                    </p:animClr>
                                    <p:set>
                                      <p:cBhvr>
                                        <p:cTn id="1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BAF19"/>
                                      </p:to>
                                    </p:animClr>
                                    <p:set>
                                      <p:cBhvr>
                                        <p:cTn id="1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1" presetClass="exit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000"/>
                            </p:stCondLst>
                            <p:childTnLst>
                              <p:par>
                                <p:cTn id="197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4750"/>
                            </p:stCondLst>
                            <p:childTnLst>
                              <p:par>
                                <p:cTn id="2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750"/>
                            </p:stCondLst>
                            <p:childTnLst>
                              <p:par>
                                <p:cTn id="2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5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2BAF19"/>
                                      </p:to>
                                    </p:animClr>
                                    <p:set>
                                      <p:cBhvr>
                                        <p:cTn id="2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BAF19"/>
                                      </p:to>
                                    </p:animClr>
                                    <p:set>
                                      <p:cBhvr>
                                        <p:cTn id="2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2500"/>
                            </p:stCondLst>
                            <p:childTnLst>
                              <p:par>
                                <p:cTn id="3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4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3000"/>
                            </p:stCondLst>
                            <p:childTnLst>
                              <p:par>
                                <p:cTn id="31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7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7" grpId="0" animBg="1"/>
      <p:bldP spid="6" grpId="0" animBg="1"/>
      <p:bldP spid="4" grpId="0" build="p"/>
      <p:bldP spid="4" grpId="1" build="allAtOnce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/>
      <p:bldP spid="21" grpId="1"/>
      <p:bldP spid="23" grpId="0"/>
      <p:bldP spid="23" grpId="1"/>
      <p:bldP spid="24" grpId="0"/>
      <p:bldP spid="24" grpId="1"/>
      <p:bldP spid="26" grpId="0" build="p"/>
      <p:bldP spid="26" grpId="1" uiExpand="1" build="allAtOnce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uiExpand="1" build="p"/>
      <p:bldP spid="33" grpId="1" uiExpand="1" build="allAtOnce"/>
      <p:bldP spid="40" grpId="0" animBg="1"/>
      <p:bldP spid="40" grpId="2" animBg="1"/>
      <p:bldP spid="41" grpId="0" animBg="1"/>
      <p:bldP spid="41" grpId="2" animBg="1"/>
      <p:bldP spid="42" grpId="0" animBg="1"/>
      <p:bldP spid="42" grpId="2" animBg="1"/>
      <p:bldP spid="43" grpId="0" animBg="1"/>
      <p:bldP spid="43" grpId="2" animBg="1"/>
      <p:bldP spid="44" grpId="0" animBg="1"/>
      <p:bldP spid="44" grpId="2" animBg="1"/>
      <p:bldP spid="45" grpId="0" animBg="1"/>
      <p:bldP spid="45" grpId="2" animBg="1"/>
      <p:bldP spid="47" grpId="0" uiExpand="1" build="p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Átellenes sarkain levágott téglalap 7"/>
          <p:cNvSpPr/>
          <p:nvPr/>
        </p:nvSpPr>
        <p:spPr>
          <a:xfrm rot="10800000">
            <a:off x="865632" y="1630960"/>
            <a:ext cx="10850880" cy="4855184"/>
          </a:xfrm>
          <a:prstGeom prst="snip2DiagRect">
            <a:avLst>
              <a:gd name="adj1" fmla="val 0"/>
              <a:gd name="adj2" fmla="val 35179"/>
            </a:avLst>
          </a:prstGeom>
          <a:solidFill>
            <a:schemeClr val="bg1">
              <a:lumMod val="7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226851" y="245503"/>
            <a:ext cx="4056392" cy="711200"/>
          </a:xfrm>
          <a:prstGeom prst="rect">
            <a:avLst/>
          </a:prstGeom>
          <a:solidFill>
            <a:srgbClr val="B51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Források</a:t>
            </a:r>
            <a:endParaRPr lang="hu-HU" sz="4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erékszögű háromszög 6"/>
          <p:cNvSpPr/>
          <p:nvPr/>
        </p:nvSpPr>
        <p:spPr>
          <a:xfrm rot="10800000">
            <a:off x="226850" y="988787"/>
            <a:ext cx="899886" cy="337047"/>
          </a:xfrm>
          <a:prstGeom prst="rt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2065247" y="1934892"/>
            <a:ext cx="102900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hlinkClick r:id="rId2"/>
              </a:rPr>
              <a:t>http://brainpluscoaching.hu/vallalkozo-kelteto</a:t>
            </a:r>
            <a:r>
              <a:rPr lang="hu-HU" dirty="0" smtClean="0">
                <a:hlinkClick r:id="rId2"/>
              </a:rPr>
              <a:t>/</a:t>
            </a:r>
            <a:endParaRPr lang="hu-HU" dirty="0" smtClean="0"/>
          </a:p>
          <a:p>
            <a:r>
              <a:rPr lang="hu-HU" dirty="0">
                <a:hlinkClick r:id="rId3"/>
              </a:rPr>
              <a:t>https://pixabay.com/hu/eg%C3%A9r-eg%C3%A9rmutat%C3%B3-ny%C3%ADl-ps-sz%C3%A1m%C3%ADt%C3%B3g%C3%A9p-1345876</a:t>
            </a:r>
            <a:r>
              <a:rPr lang="hu-HU" dirty="0" smtClean="0">
                <a:hlinkClick r:id="rId3"/>
              </a:rPr>
              <a:t>/</a:t>
            </a:r>
            <a:endParaRPr lang="hu-HU" dirty="0" smtClean="0"/>
          </a:p>
          <a:p>
            <a:r>
              <a:rPr lang="hu-HU" dirty="0">
                <a:hlinkClick r:id="rId4"/>
              </a:rPr>
              <a:t>http://adriancahill.com/self-development/prezi-presentation</a:t>
            </a:r>
            <a:r>
              <a:rPr lang="hu-HU" dirty="0" smtClean="0">
                <a:hlinkClick r:id="rId4"/>
              </a:rPr>
              <a:t>/</a:t>
            </a:r>
            <a:endParaRPr lang="hu-HU" dirty="0" smtClean="0"/>
          </a:p>
          <a:p>
            <a:r>
              <a:rPr lang="hu-HU" dirty="0">
                <a:hlinkClick r:id="rId5"/>
              </a:rPr>
              <a:t>https://blogs.msdn.microsoft.com/ukhe/2015/11/03/powerpoint-2016-quick-start-guide</a:t>
            </a:r>
            <a:r>
              <a:rPr lang="hu-HU" dirty="0" smtClean="0">
                <a:hlinkClick r:id="rId5"/>
              </a:rPr>
              <a:t>/</a:t>
            </a:r>
            <a:endParaRPr lang="hu-HU" dirty="0" smtClean="0"/>
          </a:p>
          <a:p>
            <a:r>
              <a:rPr lang="hu-HU" dirty="0">
                <a:hlinkClick r:id="rId6"/>
              </a:rPr>
              <a:t>http://</a:t>
            </a:r>
            <a:r>
              <a:rPr lang="hu-HU" dirty="0" smtClean="0">
                <a:hlinkClick r:id="rId6"/>
              </a:rPr>
              <a:t>stiwye.ipnodns.ru/resume-for-beowulf.html</a:t>
            </a:r>
            <a:endParaRPr lang="hu-HU" dirty="0" smtClean="0"/>
          </a:p>
          <a:p>
            <a:r>
              <a:rPr lang="hu-HU" dirty="0">
                <a:hlinkClick r:id="rId7"/>
              </a:rPr>
              <a:t>http://</a:t>
            </a:r>
            <a:r>
              <a:rPr lang="hu-HU" dirty="0" smtClean="0">
                <a:hlinkClick r:id="rId7"/>
              </a:rPr>
              <a:t>computerworld.hu/computerworld/magyarorszag-felkeszult-vilagcegei-megszulesere.html</a:t>
            </a:r>
            <a:endParaRPr lang="hu-HU" dirty="0" smtClean="0"/>
          </a:p>
          <a:p>
            <a:r>
              <a:rPr lang="hu-HU" dirty="0">
                <a:hlinkClick r:id="rId8"/>
              </a:rPr>
              <a:t>https://prezi.com/hu/press/kit</a:t>
            </a:r>
            <a:r>
              <a:rPr lang="hu-HU" dirty="0" smtClean="0">
                <a:hlinkClick r:id="rId8"/>
              </a:rPr>
              <a:t>/</a:t>
            </a:r>
            <a:endParaRPr lang="hu-HU" dirty="0" smtClean="0"/>
          </a:p>
          <a:p>
            <a:r>
              <a:rPr lang="hu-HU" dirty="0">
                <a:hlinkClick r:id="rId9"/>
              </a:rPr>
              <a:t>https://www.toptal.com/designers/subtlepatterns</a:t>
            </a:r>
            <a:r>
              <a:rPr lang="hu-HU" dirty="0" smtClean="0">
                <a:hlinkClick r:id="rId9"/>
              </a:rPr>
              <a:t>/</a:t>
            </a:r>
            <a:endParaRPr lang="hu-HU" dirty="0" smtClean="0"/>
          </a:p>
          <a:p>
            <a:r>
              <a:rPr lang="hu-HU" dirty="0">
                <a:hlinkClick r:id="rId10"/>
              </a:rPr>
              <a:t>http://</a:t>
            </a:r>
            <a:r>
              <a:rPr lang="hu-HU" dirty="0" smtClean="0">
                <a:hlinkClick r:id="rId10"/>
              </a:rPr>
              <a:t>www.flaticon.com/packs/web-design-10</a:t>
            </a:r>
            <a:endParaRPr lang="hu-HU" dirty="0" smtClean="0"/>
          </a:p>
          <a:p>
            <a:r>
              <a:rPr lang="hu-HU" dirty="0" smtClean="0">
                <a:hlinkClick r:id="rId11"/>
              </a:rPr>
              <a:t>https://prezi.com/hu</a:t>
            </a:r>
            <a:endParaRPr lang="hu-HU" dirty="0" smtClean="0"/>
          </a:p>
          <a:p>
            <a:r>
              <a:rPr lang="hu-HU" dirty="0">
                <a:hlinkClick r:id="rId12"/>
              </a:rPr>
              <a:t>https://</a:t>
            </a:r>
            <a:r>
              <a:rPr lang="hu-HU" dirty="0" smtClean="0">
                <a:hlinkClick r:id="rId12"/>
              </a:rPr>
              <a:t>hu.wikipedia.org/wiki/Prezi</a:t>
            </a:r>
            <a:endParaRPr lang="hu-HU" dirty="0" smtClean="0"/>
          </a:p>
          <a:p>
            <a:r>
              <a:rPr lang="hu-HU" dirty="0">
                <a:hlinkClick r:id="rId13"/>
              </a:rPr>
              <a:t>https://www.prezimagyarul.hu/what-is-prezi</a:t>
            </a:r>
            <a:r>
              <a:rPr lang="hu-HU" dirty="0" smtClean="0">
                <a:hlinkClick r:id="rId13"/>
              </a:rPr>
              <a:t>/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11" name="Kép 10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300" y="5532400"/>
            <a:ext cx="923264" cy="923264"/>
          </a:xfrm>
          <a:prstGeom prst="rect">
            <a:avLst/>
          </a:prstGeom>
        </p:spPr>
      </p:pic>
      <p:sp>
        <p:nvSpPr>
          <p:cNvPr id="12" name="Szövegdoboz 11">
            <a:hlinkClick r:id="rId14" action="ppaction://hlinksldjump"/>
          </p:cNvPr>
          <p:cNvSpPr txBox="1"/>
          <p:nvPr/>
        </p:nvSpPr>
        <p:spPr>
          <a:xfrm>
            <a:off x="226849" y="5926095"/>
            <a:ext cx="923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Menü</a:t>
            </a:r>
            <a:endParaRPr lang="hu-HU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98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3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0" y="1"/>
            <a:ext cx="12192000" cy="711200"/>
          </a:xfrm>
          <a:prstGeom prst="rect">
            <a:avLst/>
          </a:prstGeom>
          <a:solidFill>
            <a:srgbClr val="2D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711"/>
            <a:ext cx="12192000" cy="711912"/>
          </a:xfrm>
          <a:noFill/>
        </p:spPr>
        <p:txBody>
          <a:bodyPr>
            <a:noAutofit/>
          </a:bodyPr>
          <a:lstStyle/>
          <a:p>
            <a:pPr algn="ctr"/>
            <a:r>
              <a:rPr lang="hu-HU" b="1" cap="small" spc="1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Menü</a:t>
            </a:r>
            <a:endParaRPr lang="hu-HU" b="1" cap="small" spc="1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erékszögű háromszög 12"/>
          <p:cNvSpPr/>
          <p:nvPr/>
        </p:nvSpPr>
        <p:spPr>
          <a:xfrm rot="10800000">
            <a:off x="723164" y="2935279"/>
            <a:ext cx="899886" cy="337047"/>
          </a:xfrm>
          <a:prstGeom prst="rt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4" name="Derékszögű háromszög 13"/>
          <p:cNvSpPr/>
          <p:nvPr/>
        </p:nvSpPr>
        <p:spPr>
          <a:xfrm rot="10800000">
            <a:off x="723164" y="5205415"/>
            <a:ext cx="899886" cy="337047"/>
          </a:xfrm>
          <a:prstGeom prst="rt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7" name="Derékszögű háromszög 16"/>
          <p:cNvSpPr/>
          <p:nvPr/>
        </p:nvSpPr>
        <p:spPr>
          <a:xfrm rot="10800000" flipH="1">
            <a:off x="4522922" y="4064961"/>
            <a:ext cx="899886" cy="337047"/>
          </a:xfrm>
          <a:prstGeom prst="rt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Derékszögű háromszög 18"/>
          <p:cNvSpPr/>
          <p:nvPr/>
        </p:nvSpPr>
        <p:spPr>
          <a:xfrm rot="10800000" flipH="1">
            <a:off x="4527062" y="1804874"/>
            <a:ext cx="899886" cy="337047"/>
          </a:xfrm>
          <a:prstGeom prst="rt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2" name="Téglalap 21">
            <a:hlinkClick r:id="rId2" action="ppaction://hlinksldjump">
              <a:snd r:embed="rId3" name="whoosh.wav"/>
            </a:hlinkClick>
            <a:hlinkHover r:id="" action="ppaction://noaction">
              <a:snd r:embed="rId4" name="click.wav"/>
            </a:hlinkHover>
          </p:cNvPr>
          <p:cNvSpPr/>
          <p:nvPr/>
        </p:nvSpPr>
        <p:spPr>
          <a:xfrm>
            <a:off x="723165" y="2230348"/>
            <a:ext cx="4262907" cy="684328"/>
          </a:xfrm>
          <a:prstGeom prst="rect">
            <a:avLst/>
          </a:prstGeom>
          <a:solidFill>
            <a:srgbClr val="078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cap="small" dirty="0" smtClean="0">
                <a:solidFill>
                  <a:schemeClr val="bg1"/>
                </a:solidFill>
                <a:latin typeface="Arial" panose="020B0604020202020204" pitchFamily="34" charset="0"/>
              </a:rPr>
              <a:t>A </a:t>
            </a:r>
            <a:r>
              <a:rPr lang="hu-HU" sz="3600" b="1" cap="small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preziről</a:t>
            </a:r>
            <a:endParaRPr lang="hu-HU" sz="3600" b="1" cap="small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" name="Téglalap 22">
            <a:hlinkClick r:id="rId5" action="ppaction://hlinksldjump">
              <a:snd r:embed="rId3" name="whoosh.wav"/>
            </a:hlinkClick>
            <a:hlinkHover r:id="" action="ppaction://noaction">
              <a:snd r:embed="rId4" name="click.wav"/>
            </a:hlinkHover>
          </p:cNvPr>
          <p:cNvSpPr/>
          <p:nvPr/>
        </p:nvSpPr>
        <p:spPr>
          <a:xfrm>
            <a:off x="1150545" y="3362382"/>
            <a:ext cx="4262907" cy="684328"/>
          </a:xfrm>
          <a:prstGeom prst="rect">
            <a:avLst/>
          </a:prstGeom>
          <a:solidFill>
            <a:srgbClr val="0CE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cap="small" dirty="0" smtClean="0">
                <a:solidFill>
                  <a:schemeClr val="bg1"/>
                </a:solidFill>
                <a:latin typeface="Arial" panose="020B0604020202020204" pitchFamily="34" charset="0"/>
              </a:rPr>
              <a:t>Leírás</a:t>
            </a:r>
            <a:endParaRPr lang="hu-HU" sz="3600" b="1" cap="small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" name="Téglalap 23">
            <a:hlinkClick r:id="rId6" action="ppaction://hlinksldjump">
              <a:snd r:embed="rId3" name="whoosh.wav"/>
            </a:hlinkClick>
            <a:hlinkHover r:id="" action="ppaction://noaction">
              <a:snd r:embed="rId4" name="click.wav"/>
            </a:hlinkHover>
          </p:cNvPr>
          <p:cNvSpPr/>
          <p:nvPr/>
        </p:nvSpPr>
        <p:spPr>
          <a:xfrm>
            <a:off x="723164" y="4494416"/>
            <a:ext cx="4262907" cy="684328"/>
          </a:xfrm>
          <a:prstGeom prst="rect">
            <a:avLst/>
          </a:prstGeom>
          <a:solidFill>
            <a:srgbClr val="32B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cap="small" dirty="0" smtClean="0">
                <a:solidFill>
                  <a:schemeClr val="bg1"/>
                </a:solidFill>
                <a:latin typeface="Arial" panose="020B0604020202020204" pitchFamily="34" charset="0"/>
              </a:rPr>
              <a:t>Regisztráció</a:t>
            </a:r>
            <a:endParaRPr lang="hu-HU" sz="3600" b="1" cap="small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2" name="Derékszögű háromszög 31"/>
          <p:cNvSpPr/>
          <p:nvPr/>
        </p:nvSpPr>
        <p:spPr>
          <a:xfrm rot="10800000">
            <a:off x="6615731" y="2953523"/>
            <a:ext cx="899886" cy="337047"/>
          </a:xfrm>
          <a:prstGeom prst="rt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3" name="Derékszögű háromszög 32"/>
          <p:cNvSpPr/>
          <p:nvPr/>
        </p:nvSpPr>
        <p:spPr>
          <a:xfrm rot="10800000">
            <a:off x="6615731" y="5223332"/>
            <a:ext cx="899886" cy="337047"/>
          </a:xfrm>
          <a:prstGeom prst="rt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4" name="Derékszögű háromszög 33"/>
          <p:cNvSpPr/>
          <p:nvPr/>
        </p:nvSpPr>
        <p:spPr>
          <a:xfrm rot="10800000" flipH="1">
            <a:off x="10415489" y="4091789"/>
            <a:ext cx="899886" cy="337047"/>
          </a:xfrm>
          <a:prstGeom prst="rt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5" name="Derékszögű háromszög 34"/>
          <p:cNvSpPr/>
          <p:nvPr/>
        </p:nvSpPr>
        <p:spPr>
          <a:xfrm rot="10800000" flipH="1">
            <a:off x="7397574" y="6448031"/>
            <a:ext cx="899886" cy="337047"/>
          </a:xfrm>
          <a:prstGeom prst="rt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6" name="Derékszögű háromszög 35"/>
          <p:cNvSpPr/>
          <p:nvPr/>
        </p:nvSpPr>
        <p:spPr>
          <a:xfrm rot="10800000" flipH="1">
            <a:off x="10429154" y="1833263"/>
            <a:ext cx="899886" cy="337047"/>
          </a:xfrm>
          <a:prstGeom prst="rt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Téglalap 4">
            <a:hlinkClick r:id="rId7" action="ppaction://hlinksldjump">
              <a:snd r:embed="rId3" name="whoosh.wav"/>
            </a:hlinkClick>
            <a:hlinkHover r:id="" action="ppaction://noaction">
              <a:snd r:embed="rId4" name="click.wav"/>
            </a:hlinkHover>
          </p:cNvPr>
          <p:cNvSpPr/>
          <p:nvPr/>
        </p:nvSpPr>
        <p:spPr>
          <a:xfrm>
            <a:off x="1159901" y="1098314"/>
            <a:ext cx="4262907" cy="684328"/>
          </a:xfrm>
          <a:prstGeom prst="rect">
            <a:avLst/>
          </a:prstGeom>
          <a:solidFill>
            <a:srgbClr val="9BC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Diák </a:t>
            </a:r>
            <a:r>
              <a:rPr lang="hu-HU" sz="3600" b="1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használata</a:t>
            </a:r>
            <a:endParaRPr lang="hu-HU" sz="4000" b="1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églalap 30">
            <a:hlinkClick r:id="rId8" action="ppaction://hlinksldjump">
              <a:snd r:embed="rId3" name="whoosh.wav"/>
            </a:hlinkClick>
            <a:hlinkHover r:id="" action="ppaction://noaction">
              <a:snd r:embed="rId4" name="click.wav"/>
            </a:hlinkHover>
          </p:cNvPr>
          <p:cNvSpPr/>
          <p:nvPr/>
        </p:nvSpPr>
        <p:spPr>
          <a:xfrm>
            <a:off x="7052468" y="1119919"/>
            <a:ext cx="4262907" cy="684328"/>
          </a:xfrm>
          <a:prstGeom prst="rect">
            <a:avLst/>
          </a:prstGeom>
          <a:solidFill>
            <a:srgbClr val="F9B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cap="small" dirty="0" smtClean="0">
                <a:solidFill>
                  <a:schemeClr val="bg1"/>
                </a:solidFill>
                <a:latin typeface="Arial" panose="020B0604020202020204" pitchFamily="34" charset="0"/>
              </a:rPr>
              <a:t>Prezi készítés</a:t>
            </a:r>
            <a:endParaRPr lang="hu-HU" sz="3600" b="1" cap="small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7" name="Téglalap 36">
            <a:hlinkClick r:id="rId9" action="ppaction://hlinksldjump">
              <a:snd r:embed="rId3" name="whoosh.wav"/>
            </a:hlinkClick>
            <a:hlinkHover r:id="" action="ppaction://noaction">
              <a:snd r:embed="rId4" name="click.wav"/>
            </a:hlinkHover>
          </p:cNvPr>
          <p:cNvSpPr/>
          <p:nvPr/>
        </p:nvSpPr>
        <p:spPr>
          <a:xfrm>
            <a:off x="6615732" y="2251953"/>
            <a:ext cx="4262907" cy="684328"/>
          </a:xfrm>
          <a:prstGeom prst="rect">
            <a:avLst/>
          </a:prstGeom>
          <a:solidFill>
            <a:srgbClr val="048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cap="small" dirty="0" smtClean="0">
                <a:solidFill>
                  <a:schemeClr val="bg1"/>
                </a:solidFill>
                <a:latin typeface="Arial" panose="020B0604020202020204" pitchFamily="34" charset="0"/>
              </a:rPr>
              <a:t>Gyakorlatban</a:t>
            </a:r>
            <a:endParaRPr lang="hu-HU" sz="3600" b="1" cap="small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8" name="Téglalap 37">
            <a:hlinkClick r:id="rId10" action="ppaction://hlinksldjump">
              <a:snd r:embed="rId3" name="whoosh.wav"/>
            </a:hlinkClick>
            <a:hlinkHover r:id="" action="ppaction://noaction">
              <a:snd r:embed="rId4" name="click.wav"/>
            </a:hlinkHover>
          </p:cNvPr>
          <p:cNvSpPr/>
          <p:nvPr/>
        </p:nvSpPr>
        <p:spPr>
          <a:xfrm>
            <a:off x="7043112" y="3383987"/>
            <a:ext cx="4262907" cy="684328"/>
          </a:xfrm>
          <a:prstGeom prst="rect">
            <a:avLst/>
          </a:prstGeom>
          <a:solidFill>
            <a:srgbClr val="F76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cap="small" dirty="0">
                <a:solidFill>
                  <a:schemeClr val="bg1"/>
                </a:solidFill>
                <a:latin typeface="Arial" panose="020B0604020202020204" pitchFamily="34" charset="0"/>
              </a:rPr>
              <a:t>Kérdések</a:t>
            </a:r>
          </a:p>
        </p:txBody>
      </p:sp>
      <p:sp>
        <p:nvSpPr>
          <p:cNvPr id="39" name="Téglalap 38">
            <a:hlinkClick r:id="rId11" action="ppaction://hlinksldjump">
              <a:snd r:embed="rId3" name="whoosh.wav"/>
            </a:hlinkClick>
            <a:hlinkHover r:id="" action="ppaction://noaction">
              <a:snd r:embed="rId4" name="click.wav"/>
            </a:hlinkHover>
          </p:cNvPr>
          <p:cNvSpPr/>
          <p:nvPr/>
        </p:nvSpPr>
        <p:spPr>
          <a:xfrm>
            <a:off x="6615731" y="4516021"/>
            <a:ext cx="4262907" cy="684328"/>
          </a:xfrm>
          <a:prstGeom prst="rect">
            <a:avLst/>
          </a:prstGeom>
          <a:solidFill>
            <a:srgbClr val="B51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cap="small" dirty="0" smtClean="0">
                <a:solidFill>
                  <a:schemeClr val="bg1"/>
                </a:solidFill>
                <a:latin typeface="Arial" panose="020B0604020202020204" pitchFamily="34" charset="0"/>
              </a:rPr>
              <a:t>Források</a:t>
            </a:r>
            <a:endParaRPr lang="hu-HU" sz="3600" b="1" cap="small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2" name="Akciógomb: Egyéni 41">
            <a:hlinkClick r:id="" action="ppaction://hlinkshowjump?jump=endshow" highlightClick="1">
              <a:snd r:embed="rId12" name="suction.wav"/>
            </a:hlinkClick>
            <a:hlinkHover r:id="" action="ppaction://noaction">
              <a:snd r:embed="rId4" name="click.wav"/>
            </a:hlinkHover>
          </p:cNvPr>
          <p:cNvSpPr/>
          <p:nvPr/>
        </p:nvSpPr>
        <p:spPr>
          <a:xfrm>
            <a:off x="4042884" y="5748219"/>
            <a:ext cx="4238156" cy="677581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Kilépés</a:t>
            </a:r>
            <a:endParaRPr lang="hu-HU" sz="36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3471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>
        <p15:prstTrans prst="wind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13" grpId="0" animBg="1"/>
      <p:bldP spid="14" grpId="0" animBg="1"/>
      <p:bldP spid="17" grpId="0" animBg="1"/>
      <p:bldP spid="19" grpId="0" animBg="1"/>
      <p:bldP spid="22" grpId="0" animBg="1"/>
      <p:bldP spid="23" grpId="0" animBg="1"/>
      <p:bldP spid="24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5" grpId="0" animBg="1"/>
      <p:bldP spid="31" grpId="0" animBg="1"/>
      <p:bldP spid="37" grpId="0" animBg="1"/>
      <p:bldP spid="38" grpId="0" animBg="1"/>
      <p:bldP spid="39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atszög 16"/>
          <p:cNvSpPr/>
          <p:nvPr/>
        </p:nvSpPr>
        <p:spPr>
          <a:xfrm flipH="1">
            <a:off x="4359340" y="2762457"/>
            <a:ext cx="2043819" cy="1810051"/>
          </a:xfrm>
          <a:prstGeom prst="hexagon">
            <a:avLst/>
          </a:prstGeom>
          <a:solidFill>
            <a:srgbClr val="D7D7D9"/>
          </a:solid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Hatszög 15"/>
          <p:cNvSpPr/>
          <p:nvPr/>
        </p:nvSpPr>
        <p:spPr>
          <a:xfrm flipH="1">
            <a:off x="4004538" y="2762457"/>
            <a:ext cx="2043819" cy="1810051"/>
          </a:xfrm>
          <a:prstGeom prst="hexagon">
            <a:avLst/>
          </a:prstGeom>
          <a:solidFill>
            <a:srgbClr val="C0ACB7">
              <a:alpha val="80000"/>
            </a:srgbClr>
          </a:solid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Hatszög 9"/>
          <p:cNvSpPr/>
          <p:nvPr/>
        </p:nvSpPr>
        <p:spPr>
          <a:xfrm flipH="1">
            <a:off x="3611095" y="2762457"/>
            <a:ext cx="2043819" cy="1810051"/>
          </a:xfrm>
          <a:prstGeom prst="hexagon">
            <a:avLst/>
          </a:prstGeom>
          <a:solidFill>
            <a:srgbClr val="9A5E77">
              <a:alpha val="80000"/>
            </a:srgbClr>
          </a:solid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26851" y="245503"/>
            <a:ext cx="4056392" cy="711200"/>
          </a:xfrm>
          <a:prstGeom prst="rect">
            <a:avLst/>
          </a:prstGeom>
          <a:solidFill>
            <a:srgbClr val="9BC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Diák </a:t>
            </a:r>
            <a:r>
              <a:rPr lang="hu-HU" sz="3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használata</a:t>
            </a:r>
            <a:endParaRPr lang="hu-HU" sz="36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erékszögű háromszög 5"/>
          <p:cNvSpPr/>
          <p:nvPr/>
        </p:nvSpPr>
        <p:spPr>
          <a:xfrm rot="10800000">
            <a:off x="226850" y="988787"/>
            <a:ext cx="899886" cy="337047"/>
          </a:xfrm>
          <a:prstGeom prst="rt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Hatszög 8"/>
          <p:cNvSpPr/>
          <p:nvPr/>
        </p:nvSpPr>
        <p:spPr>
          <a:xfrm flipH="1">
            <a:off x="3332477" y="2762458"/>
            <a:ext cx="2043819" cy="1810051"/>
          </a:xfrm>
          <a:prstGeom prst="hexagon">
            <a:avLst/>
          </a:prstGeom>
          <a:solidFill>
            <a:srgbClr val="4A0306">
              <a:alpha val="80000"/>
            </a:srgbClr>
          </a:solid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Hatszög 14"/>
          <p:cNvSpPr/>
          <p:nvPr/>
        </p:nvSpPr>
        <p:spPr>
          <a:xfrm flipH="1">
            <a:off x="3273044" y="2874340"/>
            <a:ext cx="7075034" cy="1567542"/>
          </a:xfrm>
          <a:prstGeom prst="hexagon">
            <a:avLst/>
          </a:prstGeom>
          <a:solidFill>
            <a:schemeClr val="bg1"/>
          </a:solid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Hatszög 6"/>
          <p:cNvSpPr/>
          <p:nvPr/>
        </p:nvSpPr>
        <p:spPr>
          <a:xfrm flipH="1">
            <a:off x="3097401" y="2762457"/>
            <a:ext cx="2043819" cy="1810051"/>
          </a:xfrm>
          <a:prstGeom prst="hexagon">
            <a:avLst/>
          </a:prstGeom>
          <a:solidFill>
            <a:srgbClr val="FF5270"/>
          </a:solid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Hatszög 17"/>
          <p:cNvSpPr/>
          <p:nvPr/>
        </p:nvSpPr>
        <p:spPr>
          <a:xfrm>
            <a:off x="6028681" y="690732"/>
            <a:ext cx="2043819" cy="1810051"/>
          </a:xfrm>
          <a:prstGeom prst="hexagon">
            <a:avLst/>
          </a:prstGeom>
          <a:solidFill>
            <a:srgbClr val="BAD4D1"/>
          </a:solid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Hatszög 18"/>
          <p:cNvSpPr/>
          <p:nvPr/>
        </p:nvSpPr>
        <p:spPr>
          <a:xfrm>
            <a:off x="5673879" y="690732"/>
            <a:ext cx="2043819" cy="1810051"/>
          </a:xfrm>
          <a:prstGeom prst="hexagon">
            <a:avLst/>
          </a:prstGeom>
          <a:solidFill>
            <a:srgbClr val="74BCBB"/>
          </a:solid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Hatszög 19"/>
          <p:cNvSpPr/>
          <p:nvPr/>
        </p:nvSpPr>
        <p:spPr>
          <a:xfrm>
            <a:off x="5280436" y="690732"/>
            <a:ext cx="2043819" cy="1810051"/>
          </a:xfrm>
          <a:prstGeom prst="hexagon">
            <a:avLst/>
          </a:prstGeom>
          <a:solidFill>
            <a:srgbClr val="00938D"/>
          </a:solid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Hatszög 20"/>
          <p:cNvSpPr/>
          <p:nvPr/>
        </p:nvSpPr>
        <p:spPr>
          <a:xfrm>
            <a:off x="5001818" y="690733"/>
            <a:ext cx="2043819" cy="1810051"/>
          </a:xfrm>
          <a:prstGeom prst="hexagon">
            <a:avLst/>
          </a:prstGeom>
          <a:solidFill>
            <a:srgbClr val="015344"/>
          </a:solid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Hatszög 21"/>
          <p:cNvSpPr/>
          <p:nvPr/>
        </p:nvSpPr>
        <p:spPr>
          <a:xfrm>
            <a:off x="4942385" y="802615"/>
            <a:ext cx="7075034" cy="1567542"/>
          </a:xfrm>
          <a:prstGeom prst="hexagon">
            <a:avLst/>
          </a:prstGeom>
          <a:solidFill>
            <a:schemeClr val="bg1"/>
          </a:solid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Hatszög 22"/>
          <p:cNvSpPr/>
          <p:nvPr/>
        </p:nvSpPr>
        <p:spPr>
          <a:xfrm>
            <a:off x="4766742" y="690732"/>
            <a:ext cx="2043819" cy="1810051"/>
          </a:xfrm>
          <a:prstGeom prst="hexagon">
            <a:avLst/>
          </a:prstGeom>
          <a:solidFill>
            <a:srgbClr val="00B7AD"/>
          </a:solid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Hatszög 23"/>
          <p:cNvSpPr/>
          <p:nvPr/>
        </p:nvSpPr>
        <p:spPr>
          <a:xfrm>
            <a:off x="2829215" y="4840165"/>
            <a:ext cx="2043819" cy="1810051"/>
          </a:xfrm>
          <a:prstGeom prst="hexagon">
            <a:avLst/>
          </a:prstGeom>
          <a:solidFill>
            <a:srgbClr val="CDD1C5"/>
          </a:solid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Hatszög 24"/>
          <p:cNvSpPr/>
          <p:nvPr/>
        </p:nvSpPr>
        <p:spPr>
          <a:xfrm>
            <a:off x="2474413" y="4840165"/>
            <a:ext cx="2043819" cy="1810051"/>
          </a:xfrm>
          <a:prstGeom prst="hexagon">
            <a:avLst/>
          </a:prstGeom>
          <a:solidFill>
            <a:srgbClr val="BFB78B"/>
          </a:solid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Hatszög 25"/>
          <p:cNvSpPr/>
          <p:nvPr/>
        </p:nvSpPr>
        <p:spPr>
          <a:xfrm>
            <a:off x="2080970" y="4840165"/>
            <a:ext cx="2043819" cy="1810051"/>
          </a:xfrm>
          <a:prstGeom prst="hexagon">
            <a:avLst/>
          </a:prstGeom>
          <a:solidFill>
            <a:srgbClr val="A78C1B"/>
          </a:solid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Hatszög 26"/>
          <p:cNvSpPr/>
          <p:nvPr/>
        </p:nvSpPr>
        <p:spPr>
          <a:xfrm>
            <a:off x="1802352" y="4840166"/>
            <a:ext cx="2043819" cy="1810051"/>
          </a:xfrm>
          <a:prstGeom prst="hexagon">
            <a:avLst/>
          </a:prstGeom>
          <a:solidFill>
            <a:srgbClr val="854500"/>
          </a:solid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Hatszög 27"/>
          <p:cNvSpPr/>
          <p:nvPr/>
        </p:nvSpPr>
        <p:spPr>
          <a:xfrm>
            <a:off x="1742919" y="4952048"/>
            <a:ext cx="7075034" cy="1567542"/>
          </a:xfrm>
          <a:prstGeom prst="hexagon">
            <a:avLst/>
          </a:prstGeom>
          <a:solidFill>
            <a:schemeClr val="bg1"/>
          </a:solid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Hatszög 28"/>
          <p:cNvSpPr/>
          <p:nvPr/>
        </p:nvSpPr>
        <p:spPr>
          <a:xfrm>
            <a:off x="1567276" y="4840165"/>
            <a:ext cx="2043819" cy="1810051"/>
          </a:xfrm>
          <a:prstGeom prst="hexagon">
            <a:avLst/>
          </a:prstGeom>
          <a:solidFill>
            <a:srgbClr val="FFC100"/>
          </a:solid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3431668" y="4952047"/>
            <a:ext cx="4599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cap="small" dirty="0" smtClean="0">
                <a:solidFill>
                  <a:srgbClr val="FFC1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Továbbítása</a:t>
            </a:r>
            <a:endParaRPr lang="hu-HU" sz="2800" b="1" cap="small" dirty="0">
              <a:solidFill>
                <a:srgbClr val="FFC1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3732913" y="5376049"/>
            <a:ext cx="4724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Egyes menüpontban több dia is van, amiket egy háromszög szimbólummal tudunk továbbítani. </a:t>
            </a:r>
            <a:endParaRPr lang="hu-H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2" name="Kép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0970" y="5134268"/>
            <a:ext cx="1221843" cy="1221843"/>
          </a:xfrm>
          <a:prstGeom prst="rect">
            <a:avLst/>
          </a:prstGeom>
        </p:spPr>
      </p:pic>
      <p:sp>
        <p:nvSpPr>
          <p:cNvPr id="33" name="Szövegdoboz 32"/>
          <p:cNvSpPr txBox="1"/>
          <p:nvPr/>
        </p:nvSpPr>
        <p:spPr>
          <a:xfrm>
            <a:off x="6695788" y="802614"/>
            <a:ext cx="4599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cap="small" dirty="0" smtClean="0">
                <a:solidFill>
                  <a:srgbClr val="00B7A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Dia továbbítás</a:t>
            </a:r>
            <a:endParaRPr lang="hu-HU" sz="2800" b="1" cap="small" dirty="0">
              <a:solidFill>
                <a:srgbClr val="00B7A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4" name="Szövegdoboz 33"/>
          <p:cNvSpPr txBox="1"/>
          <p:nvPr/>
        </p:nvSpPr>
        <p:spPr>
          <a:xfrm>
            <a:off x="6882955" y="1226616"/>
            <a:ext cx="496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hu-H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émákat választani csak a menüből tudunk, a </a:t>
            </a:r>
            <a:r>
              <a:rPr lang="hu-H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kattintásos</a:t>
            </a:r>
            <a:r>
              <a:rPr lang="hu-H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továbbítás (áttünés) le van tiltva. Menü ikon a bal alsó sarokban található.</a:t>
            </a:r>
            <a:endParaRPr lang="hu-H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5" name="Kép 3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211" y="1055214"/>
            <a:ext cx="1083203" cy="1134703"/>
          </a:xfrm>
          <a:prstGeom prst="rect">
            <a:avLst/>
          </a:prstGeom>
        </p:spPr>
      </p:pic>
      <p:sp>
        <p:nvSpPr>
          <p:cNvPr id="36" name="Szövegdoboz 35">
            <a:hlinkClick r:id="rId3" action="ppaction://hlinksldjump"/>
          </p:cNvPr>
          <p:cNvSpPr txBox="1"/>
          <p:nvPr/>
        </p:nvSpPr>
        <p:spPr>
          <a:xfrm>
            <a:off x="5302485" y="1549783"/>
            <a:ext cx="1022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Menü</a:t>
            </a:r>
            <a:endParaRPr lang="hu-HU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Szövegdoboz 36"/>
          <p:cNvSpPr txBox="1"/>
          <p:nvPr/>
        </p:nvSpPr>
        <p:spPr>
          <a:xfrm>
            <a:off x="5049108" y="2921694"/>
            <a:ext cx="5058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cap="small" dirty="0" smtClean="0">
                <a:solidFill>
                  <a:srgbClr val="FF527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Megtekintett menüpontok</a:t>
            </a:r>
            <a:endParaRPr lang="hu-HU" sz="2800" b="1" cap="small" dirty="0">
              <a:solidFill>
                <a:srgbClr val="FF527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8" name="Szövegdoboz 37"/>
          <p:cNvSpPr txBox="1"/>
          <p:nvPr/>
        </p:nvSpPr>
        <p:spPr>
          <a:xfrm>
            <a:off x="5231335" y="3345696"/>
            <a:ext cx="4688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 egy témát végig pörgettünk, akkor azt csak a prezentáció újra indításával tudjuk újra megtekinteni.</a:t>
            </a:r>
            <a:endParaRPr lang="hu-H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5" name="Kép 44"/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7401" y="2631035"/>
            <a:ext cx="2054151" cy="2054151"/>
          </a:xfrm>
          <a:prstGeom prst="rect">
            <a:avLst/>
          </a:prstGeom>
        </p:spPr>
      </p:pic>
      <p:pic>
        <p:nvPicPr>
          <p:cNvPr id="56" name="Kép 5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300" y="5471440"/>
            <a:ext cx="923264" cy="923264"/>
          </a:xfrm>
          <a:prstGeom prst="rect">
            <a:avLst/>
          </a:prstGeom>
        </p:spPr>
      </p:pic>
      <p:sp>
        <p:nvSpPr>
          <p:cNvPr id="57" name="Szövegdoboz 56">
            <a:hlinkClick r:id="rId3" action="ppaction://hlinksldjump"/>
          </p:cNvPr>
          <p:cNvSpPr txBox="1"/>
          <p:nvPr/>
        </p:nvSpPr>
        <p:spPr>
          <a:xfrm>
            <a:off x="226849" y="5865135"/>
            <a:ext cx="923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Menü</a:t>
            </a:r>
            <a:endParaRPr lang="hu-HU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Hatszög 40"/>
          <p:cNvSpPr/>
          <p:nvPr/>
        </p:nvSpPr>
        <p:spPr>
          <a:xfrm>
            <a:off x="9506909" y="4685186"/>
            <a:ext cx="2206287" cy="1953936"/>
          </a:xfrm>
          <a:prstGeom prst="hexagon">
            <a:avLst/>
          </a:prstGeom>
          <a:solidFill>
            <a:srgbClr val="00B7AD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Fontos!</a:t>
            </a:r>
          </a:p>
          <a:p>
            <a:pPr algn="ctr"/>
            <a:r>
              <a:rPr lang="hu-H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prezentáció csak </a:t>
            </a:r>
            <a:r>
              <a:rPr lang="hu-HU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2013-as vagy 2016-os </a:t>
            </a:r>
            <a:r>
              <a:rPr lang="hu-H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Power</a:t>
            </a:r>
            <a:r>
              <a:rPr lang="hu-H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Pointtal</a:t>
            </a:r>
            <a:r>
              <a:rPr lang="hu-HU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használható.</a:t>
            </a:r>
            <a:endParaRPr lang="hu-HU" sz="1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60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12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0" grpId="0" animBg="1"/>
      <p:bldP spid="5" grpId="0" animBg="1"/>
      <p:bldP spid="6" grpId="0" animBg="1"/>
      <p:bldP spid="9" grpId="0" animBg="1"/>
      <p:bldP spid="15" grpId="0" animBg="1"/>
      <p:bldP spid="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3" grpId="0"/>
      <p:bldP spid="34" grpId="0"/>
      <p:bldP spid="36" grpId="0"/>
      <p:bldP spid="37" grpId="0"/>
      <p:bldP spid="38" grpId="0"/>
      <p:bldP spid="57" grpId="0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gy sarkán levágott téglalap 31"/>
          <p:cNvSpPr/>
          <p:nvPr/>
        </p:nvSpPr>
        <p:spPr>
          <a:xfrm flipH="1">
            <a:off x="166300" y="5188589"/>
            <a:ext cx="1499214" cy="618639"/>
          </a:xfrm>
          <a:prstGeom prst="snip1Rect">
            <a:avLst>
              <a:gd name="adj" fmla="val 32470"/>
            </a:avLst>
          </a:prstGeom>
          <a:solidFill>
            <a:srgbClr val="4C5B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hu-HU" sz="3600" b="1" dirty="0">
                <a:solidFill>
                  <a:schemeClr val="bg1"/>
                </a:solidFill>
              </a:rPr>
              <a:t>2009</a:t>
            </a:r>
            <a:endParaRPr lang="hu-HU" sz="3600" dirty="0"/>
          </a:p>
        </p:txBody>
      </p:sp>
      <p:sp>
        <p:nvSpPr>
          <p:cNvPr id="31" name="Egy sarkán levágott téglalap 30"/>
          <p:cNvSpPr/>
          <p:nvPr/>
        </p:nvSpPr>
        <p:spPr>
          <a:xfrm flipH="1">
            <a:off x="166300" y="3084869"/>
            <a:ext cx="1499214" cy="618639"/>
          </a:xfrm>
          <a:prstGeom prst="snip1Rect">
            <a:avLst>
              <a:gd name="adj" fmla="val 32470"/>
            </a:avLst>
          </a:prstGeom>
          <a:solidFill>
            <a:srgbClr val="4B5A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hu-HU" sz="3600" b="1" cap="small" dirty="0">
                <a:solidFill>
                  <a:schemeClr val="bg1"/>
                </a:solidFill>
              </a:rPr>
              <a:t>2007</a:t>
            </a:r>
          </a:p>
        </p:txBody>
      </p:sp>
      <p:sp>
        <p:nvSpPr>
          <p:cNvPr id="18" name="Átellenes sarkain levágott téglalap 17"/>
          <p:cNvSpPr/>
          <p:nvPr/>
        </p:nvSpPr>
        <p:spPr>
          <a:xfrm>
            <a:off x="1862343" y="2424694"/>
            <a:ext cx="10077187" cy="1938992"/>
          </a:xfrm>
          <a:prstGeom prst="snip2DiagRect">
            <a:avLst>
              <a:gd name="adj1" fmla="val 32993"/>
              <a:gd name="adj2" fmla="val 0"/>
            </a:avLst>
          </a:prstGeom>
          <a:solidFill>
            <a:srgbClr val="2D3E5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2400" b="1" dirty="0" smtClean="0"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Téglalap 3"/>
          <p:cNvSpPr/>
          <p:nvPr/>
        </p:nvSpPr>
        <p:spPr>
          <a:xfrm>
            <a:off x="226851" y="245503"/>
            <a:ext cx="4056392" cy="711200"/>
          </a:xfrm>
          <a:prstGeom prst="rect">
            <a:avLst/>
          </a:prstGeom>
          <a:solidFill>
            <a:srgbClr val="078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4400" b="1" cap="sm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preziről</a:t>
            </a:r>
            <a:endParaRPr lang="hu-HU" sz="4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erékszögű háromszög 8"/>
          <p:cNvSpPr/>
          <p:nvPr/>
        </p:nvSpPr>
        <p:spPr>
          <a:xfrm rot="10800000">
            <a:off x="226850" y="988787"/>
            <a:ext cx="899886" cy="337047"/>
          </a:xfrm>
          <a:prstGeom prst="rt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569112662"/>
              </p:ext>
            </p:extLst>
          </p:nvPr>
        </p:nvGraphicFramePr>
        <p:xfrm>
          <a:off x="4769906" y="-704539"/>
          <a:ext cx="7169624" cy="3852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Szövegdoboz 20"/>
          <p:cNvSpPr txBox="1"/>
          <p:nvPr/>
        </p:nvSpPr>
        <p:spPr>
          <a:xfrm>
            <a:off x="3068444" y="2488862"/>
            <a:ext cx="8871086" cy="1785104"/>
          </a:xfrm>
          <a:custGeom>
            <a:avLst/>
            <a:gdLst>
              <a:gd name="connsiteX0" fmla="*/ 0 w 8315609"/>
              <a:gd name="connsiteY0" fmla="*/ 0 h 2215991"/>
              <a:gd name="connsiteX1" fmla="*/ 8315609 w 8315609"/>
              <a:gd name="connsiteY1" fmla="*/ 0 h 2215991"/>
              <a:gd name="connsiteX2" fmla="*/ 8315609 w 8315609"/>
              <a:gd name="connsiteY2" fmla="*/ 2215991 h 2215991"/>
              <a:gd name="connsiteX3" fmla="*/ 0 w 8315609"/>
              <a:gd name="connsiteY3" fmla="*/ 2215991 h 2215991"/>
              <a:gd name="connsiteX4" fmla="*/ 0 w 8315609"/>
              <a:gd name="connsiteY4" fmla="*/ 0 h 2215991"/>
              <a:gd name="connsiteX0" fmla="*/ 0 w 8315609"/>
              <a:gd name="connsiteY0" fmla="*/ 0 h 2232033"/>
              <a:gd name="connsiteX1" fmla="*/ 8315609 w 8315609"/>
              <a:gd name="connsiteY1" fmla="*/ 0 h 2232033"/>
              <a:gd name="connsiteX2" fmla="*/ 8315609 w 8315609"/>
              <a:gd name="connsiteY2" fmla="*/ 2232033 h 2232033"/>
              <a:gd name="connsiteX3" fmla="*/ 0 w 8315609"/>
              <a:gd name="connsiteY3" fmla="*/ 2215991 h 2232033"/>
              <a:gd name="connsiteX4" fmla="*/ 0 w 8315609"/>
              <a:gd name="connsiteY4" fmla="*/ 0 h 2232033"/>
              <a:gd name="connsiteX0" fmla="*/ 0 w 8326890"/>
              <a:gd name="connsiteY0" fmla="*/ 0 h 2232033"/>
              <a:gd name="connsiteX1" fmla="*/ 8315609 w 8326890"/>
              <a:gd name="connsiteY1" fmla="*/ 0 h 2232033"/>
              <a:gd name="connsiteX2" fmla="*/ 8326890 w 8326890"/>
              <a:gd name="connsiteY2" fmla="*/ 1281032 h 2232033"/>
              <a:gd name="connsiteX3" fmla="*/ 8315609 w 8326890"/>
              <a:gd name="connsiteY3" fmla="*/ 2232033 h 2232033"/>
              <a:gd name="connsiteX4" fmla="*/ 0 w 8326890"/>
              <a:gd name="connsiteY4" fmla="*/ 2215991 h 2232033"/>
              <a:gd name="connsiteX5" fmla="*/ 0 w 8326890"/>
              <a:gd name="connsiteY5" fmla="*/ 0 h 2232033"/>
              <a:gd name="connsiteX0" fmla="*/ 0 w 8326890"/>
              <a:gd name="connsiteY0" fmla="*/ 0 h 2264118"/>
              <a:gd name="connsiteX1" fmla="*/ 8315609 w 8326890"/>
              <a:gd name="connsiteY1" fmla="*/ 0 h 2264118"/>
              <a:gd name="connsiteX2" fmla="*/ 8326890 w 8326890"/>
              <a:gd name="connsiteY2" fmla="*/ 1281032 h 2264118"/>
              <a:gd name="connsiteX3" fmla="*/ 7413666 w 8326890"/>
              <a:gd name="connsiteY3" fmla="*/ 2264118 h 2264118"/>
              <a:gd name="connsiteX4" fmla="*/ 0 w 8326890"/>
              <a:gd name="connsiteY4" fmla="*/ 2215991 h 2264118"/>
              <a:gd name="connsiteX5" fmla="*/ 0 w 8326890"/>
              <a:gd name="connsiteY5" fmla="*/ 0 h 2264118"/>
              <a:gd name="connsiteX0" fmla="*/ 0 w 8326890"/>
              <a:gd name="connsiteY0" fmla="*/ 0 h 2215991"/>
              <a:gd name="connsiteX1" fmla="*/ 8315609 w 8326890"/>
              <a:gd name="connsiteY1" fmla="*/ 0 h 2215991"/>
              <a:gd name="connsiteX2" fmla="*/ 8326890 w 8326890"/>
              <a:gd name="connsiteY2" fmla="*/ 1281032 h 2215991"/>
              <a:gd name="connsiteX3" fmla="*/ 7459528 w 8326890"/>
              <a:gd name="connsiteY3" fmla="*/ 2199950 h 2215991"/>
              <a:gd name="connsiteX4" fmla="*/ 0 w 8326890"/>
              <a:gd name="connsiteY4" fmla="*/ 2215991 h 2215991"/>
              <a:gd name="connsiteX5" fmla="*/ 0 w 8326890"/>
              <a:gd name="connsiteY5" fmla="*/ 0 h 221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6890" h="2215991">
                <a:moveTo>
                  <a:pt x="0" y="0"/>
                </a:moveTo>
                <a:lnTo>
                  <a:pt x="8315609" y="0"/>
                </a:lnTo>
                <a:cubicBezTo>
                  <a:pt x="8319369" y="427011"/>
                  <a:pt x="8323130" y="854021"/>
                  <a:pt x="8326890" y="1281032"/>
                </a:cubicBezTo>
                <a:lnTo>
                  <a:pt x="7459528" y="2199950"/>
                </a:lnTo>
                <a:lnTo>
                  <a:pt x="0" y="2215991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Somlai Fischer Ádám, építész hallgató a diplomatervét szerette volna bemutatni, olyan módon, amire az akkori prezentáció készítő programok nem voltak alkalmasak. Célja, hogy az épület egésze mellett a részletekre és a kapcsolatokra kellő figyelem jusson. A megoldást Ádám találta ki, készített egy programot, ami tud közelíteni egyes részletekre.</a:t>
            </a:r>
            <a:endParaRPr lang="hu-HU" sz="2200" b="1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5" name="Átellenes sarkain levágott téglalap 24"/>
          <p:cNvSpPr/>
          <p:nvPr/>
        </p:nvSpPr>
        <p:spPr>
          <a:xfrm>
            <a:off x="1862343" y="4574105"/>
            <a:ext cx="10077187" cy="1938992"/>
          </a:xfrm>
          <a:prstGeom prst="snip2DiagRect">
            <a:avLst>
              <a:gd name="adj1" fmla="val 32993"/>
              <a:gd name="adj2" fmla="val 0"/>
            </a:avLst>
          </a:prstGeom>
          <a:solidFill>
            <a:srgbClr val="2D3E5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2400" b="1" dirty="0" smtClean="0">
                <a:cs typeface="Arial" panose="020B0604020202020204" pitchFamily="34" charset="0"/>
              </a:rPr>
              <a:t>	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3068444" y="4651049"/>
            <a:ext cx="8871086" cy="1785104"/>
          </a:xfrm>
          <a:custGeom>
            <a:avLst/>
            <a:gdLst>
              <a:gd name="connsiteX0" fmla="*/ 0 w 8315609"/>
              <a:gd name="connsiteY0" fmla="*/ 0 h 2215991"/>
              <a:gd name="connsiteX1" fmla="*/ 8315609 w 8315609"/>
              <a:gd name="connsiteY1" fmla="*/ 0 h 2215991"/>
              <a:gd name="connsiteX2" fmla="*/ 8315609 w 8315609"/>
              <a:gd name="connsiteY2" fmla="*/ 2215991 h 2215991"/>
              <a:gd name="connsiteX3" fmla="*/ 0 w 8315609"/>
              <a:gd name="connsiteY3" fmla="*/ 2215991 h 2215991"/>
              <a:gd name="connsiteX4" fmla="*/ 0 w 8315609"/>
              <a:gd name="connsiteY4" fmla="*/ 0 h 2215991"/>
              <a:gd name="connsiteX0" fmla="*/ 0 w 8315609"/>
              <a:gd name="connsiteY0" fmla="*/ 0 h 2232033"/>
              <a:gd name="connsiteX1" fmla="*/ 8315609 w 8315609"/>
              <a:gd name="connsiteY1" fmla="*/ 0 h 2232033"/>
              <a:gd name="connsiteX2" fmla="*/ 8315609 w 8315609"/>
              <a:gd name="connsiteY2" fmla="*/ 2232033 h 2232033"/>
              <a:gd name="connsiteX3" fmla="*/ 0 w 8315609"/>
              <a:gd name="connsiteY3" fmla="*/ 2215991 h 2232033"/>
              <a:gd name="connsiteX4" fmla="*/ 0 w 8315609"/>
              <a:gd name="connsiteY4" fmla="*/ 0 h 2232033"/>
              <a:gd name="connsiteX0" fmla="*/ 0 w 8326890"/>
              <a:gd name="connsiteY0" fmla="*/ 0 h 2232033"/>
              <a:gd name="connsiteX1" fmla="*/ 8315609 w 8326890"/>
              <a:gd name="connsiteY1" fmla="*/ 0 h 2232033"/>
              <a:gd name="connsiteX2" fmla="*/ 8326890 w 8326890"/>
              <a:gd name="connsiteY2" fmla="*/ 1281032 h 2232033"/>
              <a:gd name="connsiteX3" fmla="*/ 8315609 w 8326890"/>
              <a:gd name="connsiteY3" fmla="*/ 2232033 h 2232033"/>
              <a:gd name="connsiteX4" fmla="*/ 0 w 8326890"/>
              <a:gd name="connsiteY4" fmla="*/ 2215991 h 2232033"/>
              <a:gd name="connsiteX5" fmla="*/ 0 w 8326890"/>
              <a:gd name="connsiteY5" fmla="*/ 0 h 2232033"/>
              <a:gd name="connsiteX0" fmla="*/ 0 w 8326890"/>
              <a:gd name="connsiteY0" fmla="*/ 0 h 2264118"/>
              <a:gd name="connsiteX1" fmla="*/ 8315609 w 8326890"/>
              <a:gd name="connsiteY1" fmla="*/ 0 h 2264118"/>
              <a:gd name="connsiteX2" fmla="*/ 8326890 w 8326890"/>
              <a:gd name="connsiteY2" fmla="*/ 1281032 h 2264118"/>
              <a:gd name="connsiteX3" fmla="*/ 7413666 w 8326890"/>
              <a:gd name="connsiteY3" fmla="*/ 2264118 h 2264118"/>
              <a:gd name="connsiteX4" fmla="*/ 0 w 8326890"/>
              <a:gd name="connsiteY4" fmla="*/ 2215991 h 2264118"/>
              <a:gd name="connsiteX5" fmla="*/ 0 w 8326890"/>
              <a:gd name="connsiteY5" fmla="*/ 0 h 2264118"/>
              <a:gd name="connsiteX0" fmla="*/ 0 w 8326890"/>
              <a:gd name="connsiteY0" fmla="*/ 0 h 2215991"/>
              <a:gd name="connsiteX1" fmla="*/ 8315609 w 8326890"/>
              <a:gd name="connsiteY1" fmla="*/ 0 h 2215991"/>
              <a:gd name="connsiteX2" fmla="*/ 8326890 w 8326890"/>
              <a:gd name="connsiteY2" fmla="*/ 1281032 h 2215991"/>
              <a:gd name="connsiteX3" fmla="*/ 7459528 w 8326890"/>
              <a:gd name="connsiteY3" fmla="*/ 2199950 h 2215991"/>
              <a:gd name="connsiteX4" fmla="*/ 0 w 8326890"/>
              <a:gd name="connsiteY4" fmla="*/ 2215991 h 2215991"/>
              <a:gd name="connsiteX5" fmla="*/ 0 w 8326890"/>
              <a:gd name="connsiteY5" fmla="*/ 0 h 221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6890" h="2215991">
                <a:moveTo>
                  <a:pt x="0" y="0"/>
                </a:moveTo>
                <a:lnTo>
                  <a:pt x="8315609" y="0"/>
                </a:lnTo>
                <a:cubicBezTo>
                  <a:pt x="8319369" y="427011"/>
                  <a:pt x="8323130" y="854021"/>
                  <a:pt x="8326890" y="1281032"/>
                </a:cubicBezTo>
                <a:lnTo>
                  <a:pt x="7459528" y="2199950"/>
                </a:lnTo>
                <a:lnTo>
                  <a:pt x="0" y="2215991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Ádám összefogott Halácsy Péter – fejlesztés rész -  és Árvai Péterrel – üzleti rész -, majd közös erővel a programból egy terméket készítettek. </a:t>
            </a:r>
            <a:r>
              <a:rPr lang="hu-HU" sz="2200" b="1" dirty="0" smtClean="0">
                <a:solidFill>
                  <a:schemeClr val="bg1">
                    <a:lumMod val="95000"/>
                  </a:schemeClr>
                </a:solidFill>
              </a:rPr>
              <a:t>A programban egy </a:t>
            </a:r>
            <a:r>
              <a:rPr lang="hu-HU" sz="2200" b="1" dirty="0">
                <a:solidFill>
                  <a:schemeClr val="bg1">
                    <a:lumMod val="95000"/>
                  </a:schemeClr>
                </a:solidFill>
              </a:rPr>
              <a:t>általunk készített információ térképet járhatunk be egy kamerával. Ráközelíthetünk az izgalmas és fontos részekre, majd hátrébbléphetünk, hogy megnézzük mi a kapcsolat </a:t>
            </a:r>
            <a:r>
              <a:rPr lang="hu-HU" sz="2200" b="1" dirty="0" smtClean="0">
                <a:solidFill>
                  <a:schemeClr val="bg1">
                    <a:lumMod val="95000"/>
                  </a:schemeClr>
                </a:solidFill>
              </a:rPr>
              <a:t>közöttük.</a:t>
            </a:r>
            <a:endParaRPr lang="hu-HU" sz="2200" b="1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691" y="4977716"/>
            <a:ext cx="1183285" cy="118328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6084" y="2895181"/>
            <a:ext cx="946498" cy="946498"/>
          </a:xfrm>
          <a:prstGeom prst="rect">
            <a:avLst/>
          </a:prstGeom>
        </p:spPr>
      </p:pic>
      <p:sp>
        <p:nvSpPr>
          <p:cNvPr id="16" name="Átellenes sarkain levágott téglalap 15"/>
          <p:cNvSpPr/>
          <p:nvPr/>
        </p:nvSpPr>
        <p:spPr>
          <a:xfrm>
            <a:off x="1460829" y="1184517"/>
            <a:ext cx="2742076" cy="577516"/>
          </a:xfrm>
          <a:prstGeom prst="snip2DiagRect">
            <a:avLst>
              <a:gd name="adj1" fmla="val 0"/>
              <a:gd name="adj2" fmla="val 44445"/>
            </a:avLst>
          </a:prstGeom>
          <a:solidFill>
            <a:srgbClr val="078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Története</a:t>
            </a:r>
            <a:endParaRPr lang="hu-H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Kép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984" y="6071279"/>
            <a:ext cx="562515" cy="56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2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6C59711-9338-4732-A556-B4530EB38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graphicEl>
                                              <a:dgm id="{96C59711-9338-4732-A556-B4530EB383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>
                                            <p:graphicEl>
                                              <a:dgm id="{96C59711-9338-4732-A556-B4530EB38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0" decel="100000" fill="hold"/>
                                        <p:tgtEl>
                                          <p:spTgt spid="15">
                                            <p:graphicEl>
                                              <a:dgm id="{96C59711-9338-4732-A556-B4530EB38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6C59711-9338-4732-A556-B4530EB38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0536D26-48DE-4939-B1C3-C9612FB33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>
                                            <p:graphicEl>
                                              <a:dgm id="{10536D26-48DE-4939-B1C3-C9612FB33A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graphicEl>
                                              <a:dgm id="{10536D26-48DE-4939-B1C3-C9612FB33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0" decel="100000" fill="hold"/>
                                        <p:tgtEl>
                                          <p:spTgt spid="15">
                                            <p:graphicEl>
                                              <a:dgm id="{10536D26-48DE-4939-B1C3-C9612FB33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0536D26-48DE-4939-B1C3-C9612FB33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EC4BA2F-4020-4453-907C-4C4BC8B9E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graphicEl>
                                              <a:dgm id="{8EC4BA2F-4020-4453-907C-4C4BC8B9E5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>
                                            <p:graphicEl>
                                              <a:dgm id="{8EC4BA2F-4020-4453-907C-4C4BC8B9E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" decel="100000" fill="hold"/>
                                        <p:tgtEl>
                                          <p:spTgt spid="15">
                                            <p:graphicEl>
                                              <a:dgm id="{8EC4BA2F-4020-4453-907C-4C4BC8B9E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EC4BA2F-4020-4453-907C-4C4BC8B9E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042E9D7C-9855-4825-8687-D783FFF63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graphicEl>
                                              <a:dgm id="{042E9D7C-9855-4825-8687-D783FFF63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>
                                            <p:graphicEl>
                                              <a:dgm id="{042E9D7C-9855-4825-8687-D783FFF63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0" decel="100000" fill="hold"/>
                                        <p:tgtEl>
                                          <p:spTgt spid="15">
                                            <p:graphicEl>
                                              <a:dgm id="{042E9D7C-9855-4825-8687-D783FFF63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042E9D7C-9855-4825-8687-D783FFF63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2159299-9F7D-48A5-A2BE-D48A7E4C3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graphicEl>
                                              <a:dgm id="{A2159299-9F7D-48A5-A2BE-D48A7E4C31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>
                                            <p:graphicEl>
                                              <a:dgm id="{A2159299-9F7D-48A5-A2BE-D48A7E4C3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0" decel="100000" fill="hold"/>
                                        <p:tgtEl>
                                          <p:spTgt spid="15">
                                            <p:graphicEl>
                                              <a:dgm id="{A2159299-9F7D-48A5-A2BE-D48A7E4C3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2159299-9F7D-48A5-A2BE-D48A7E4C3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01ADEC5E-21B9-4CF2-A157-805109C99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>
                                            <p:graphicEl>
                                              <a:dgm id="{01ADEC5E-21B9-4CF2-A157-805109C99A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>
                                            <p:graphicEl>
                                              <a:dgm id="{01ADEC5E-21B9-4CF2-A157-805109C99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0" decel="100000" fill="hold"/>
                                        <p:tgtEl>
                                          <p:spTgt spid="15">
                                            <p:graphicEl>
                                              <a:dgm id="{01ADEC5E-21B9-4CF2-A157-805109C99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01ADEC5E-21B9-4CF2-A157-805109C99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65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650"/>
                            </p:stCondLst>
                            <p:childTnLst>
                              <p:par>
                                <p:cTn id="7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3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300"/>
                            </p:stCondLst>
                            <p:childTnLst>
                              <p:par>
                                <p:cTn id="9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300"/>
                            </p:stCondLst>
                            <p:childTnLst>
                              <p:par>
                                <p:cTn id="10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 animBg="1"/>
      <p:bldP spid="18" grpId="0" animBg="1"/>
      <p:bldP spid="4" grpId="0" animBg="1"/>
      <p:bldP spid="9" grpId="0" animBg="1"/>
      <p:bldGraphic spid="15" grpId="0">
        <p:bldSub>
          <a:bldDgm bld="one"/>
        </p:bldSub>
      </p:bldGraphic>
      <p:bldP spid="21" grpId="0"/>
      <p:bldP spid="25" grpId="0" animBg="1"/>
      <p:bldP spid="30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Háromszög 46"/>
          <p:cNvSpPr/>
          <p:nvPr/>
        </p:nvSpPr>
        <p:spPr>
          <a:xfrm rot="10800000" flipH="1">
            <a:off x="7662466" y="6316736"/>
            <a:ext cx="296334" cy="257001"/>
          </a:xfrm>
          <a:prstGeom prst="triangle">
            <a:avLst>
              <a:gd name="adj" fmla="val 7890"/>
            </a:avLst>
          </a:prstGeom>
          <a:solidFill>
            <a:srgbClr val="1C6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Háromszög 45"/>
          <p:cNvSpPr/>
          <p:nvPr/>
        </p:nvSpPr>
        <p:spPr>
          <a:xfrm rot="10800000" flipH="1" flipV="1">
            <a:off x="8522184" y="4629571"/>
            <a:ext cx="229736" cy="148775"/>
          </a:xfrm>
          <a:prstGeom prst="triangle">
            <a:avLst>
              <a:gd name="adj" fmla="val 100000"/>
            </a:avLst>
          </a:prstGeom>
          <a:solidFill>
            <a:srgbClr val="1C6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6" name="Szabadkézi sokszög 65"/>
          <p:cNvSpPr/>
          <p:nvPr/>
        </p:nvSpPr>
        <p:spPr>
          <a:xfrm>
            <a:off x="4105655" y="4777614"/>
            <a:ext cx="4730395" cy="1602544"/>
          </a:xfrm>
          <a:custGeom>
            <a:avLst/>
            <a:gdLst>
              <a:gd name="connsiteX0" fmla="*/ 1098611 w 4730395"/>
              <a:gd name="connsiteY0" fmla="*/ 1934 h 1602544"/>
              <a:gd name="connsiteX1" fmla="*/ 4730395 w 4730395"/>
              <a:gd name="connsiteY1" fmla="*/ 1934 h 1602544"/>
              <a:gd name="connsiteX2" fmla="*/ 4730395 w 4730395"/>
              <a:gd name="connsiteY2" fmla="*/ 1602544 h 1602544"/>
              <a:gd name="connsiteX3" fmla="*/ 1098611 w 4730395"/>
              <a:gd name="connsiteY3" fmla="*/ 1602544 h 1602544"/>
              <a:gd name="connsiteX4" fmla="*/ 1098610 w 4730395"/>
              <a:gd name="connsiteY4" fmla="*/ 0 h 1602544"/>
              <a:gd name="connsiteX5" fmla="*/ 1098610 w 4730395"/>
              <a:gd name="connsiteY5" fmla="*/ 1601439 h 1602544"/>
              <a:gd name="connsiteX6" fmla="*/ 0 w 4730395"/>
              <a:gd name="connsiteY6" fmla="*/ 1601439 h 1602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30395" h="1602544">
                <a:moveTo>
                  <a:pt x="1098611" y="1934"/>
                </a:moveTo>
                <a:lnTo>
                  <a:pt x="4730395" y="1934"/>
                </a:lnTo>
                <a:lnTo>
                  <a:pt x="4730395" y="1602544"/>
                </a:lnTo>
                <a:lnTo>
                  <a:pt x="1098611" y="1602544"/>
                </a:lnTo>
                <a:close/>
                <a:moveTo>
                  <a:pt x="1098610" y="0"/>
                </a:moveTo>
                <a:lnTo>
                  <a:pt x="1098610" y="1601439"/>
                </a:lnTo>
                <a:lnTo>
                  <a:pt x="0" y="1601439"/>
                </a:lnTo>
                <a:close/>
              </a:path>
            </a:pathLst>
          </a:custGeom>
          <a:solidFill>
            <a:srgbClr val="32B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Háromszög 38"/>
          <p:cNvSpPr/>
          <p:nvPr/>
        </p:nvSpPr>
        <p:spPr>
          <a:xfrm rot="10800000" flipV="1">
            <a:off x="3310737" y="2721178"/>
            <a:ext cx="229736" cy="148775"/>
          </a:xfrm>
          <a:prstGeom prst="triangle">
            <a:avLst>
              <a:gd name="adj" fmla="val 100000"/>
            </a:avLst>
          </a:prstGeom>
          <a:solidFill>
            <a:srgbClr val="A073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Háromszög 39"/>
          <p:cNvSpPr/>
          <p:nvPr/>
        </p:nvSpPr>
        <p:spPr>
          <a:xfrm rot="10800000">
            <a:off x="4126660" y="4416924"/>
            <a:ext cx="296334" cy="257001"/>
          </a:xfrm>
          <a:prstGeom prst="triangle">
            <a:avLst>
              <a:gd name="adj" fmla="val 7890"/>
            </a:avLst>
          </a:prstGeom>
          <a:solidFill>
            <a:srgbClr val="A073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5" name="Szabadkézi sokszög 64"/>
          <p:cNvSpPr/>
          <p:nvPr/>
        </p:nvSpPr>
        <p:spPr>
          <a:xfrm flipH="1">
            <a:off x="3397069" y="2869696"/>
            <a:ext cx="4473849" cy="1600610"/>
          </a:xfrm>
          <a:custGeom>
            <a:avLst/>
            <a:gdLst>
              <a:gd name="connsiteX0" fmla="*/ 4473849 w 4473849"/>
              <a:gd name="connsiteY0" fmla="*/ 0 h 1600610"/>
              <a:gd name="connsiteX1" fmla="*/ 1085701 w 4473849"/>
              <a:gd name="connsiteY1" fmla="*/ 0 h 1600610"/>
              <a:gd name="connsiteX2" fmla="*/ 1085701 w 4473849"/>
              <a:gd name="connsiteY2" fmla="*/ 21098 h 1600610"/>
              <a:gd name="connsiteX3" fmla="*/ 0 w 4473849"/>
              <a:gd name="connsiteY3" fmla="*/ 1600610 h 1600610"/>
              <a:gd name="connsiteX4" fmla="*/ 1085701 w 4473849"/>
              <a:gd name="connsiteY4" fmla="*/ 1600610 h 1600610"/>
              <a:gd name="connsiteX5" fmla="*/ 1098610 w 4473849"/>
              <a:gd name="connsiteY5" fmla="*/ 1600610 h 1600610"/>
              <a:gd name="connsiteX6" fmla="*/ 4473849 w 4473849"/>
              <a:gd name="connsiteY6" fmla="*/ 1600610 h 160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73849" h="1600610">
                <a:moveTo>
                  <a:pt x="4473849" y="0"/>
                </a:moveTo>
                <a:lnTo>
                  <a:pt x="1085701" y="0"/>
                </a:lnTo>
                <a:lnTo>
                  <a:pt x="1085701" y="21098"/>
                </a:lnTo>
                <a:lnTo>
                  <a:pt x="0" y="1600610"/>
                </a:lnTo>
                <a:lnTo>
                  <a:pt x="1085701" y="1600610"/>
                </a:lnTo>
                <a:lnTo>
                  <a:pt x="1098610" y="1600610"/>
                </a:lnTo>
                <a:lnTo>
                  <a:pt x="4473849" y="1600610"/>
                </a:lnTo>
                <a:close/>
              </a:path>
            </a:pathLst>
          </a:custGeom>
          <a:solidFill>
            <a:srgbClr val="F9B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Háromszög 31"/>
          <p:cNvSpPr/>
          <p:nvPr/>
        </p:nvSpPr>
        <p:spPr>
          <a:xfrm rot="10800000" flipH="1" flipV="1">
            <a:off x="8508536" y="909755"/>
            <a:ext cx="229736" cy="148775"/>
          </a:xfrm>
          <a:prstGeom prst="triangle">
            <a:avLst>
              <a:gd name="adj" fmla="val 100000"/>
            </a:avLst>
          </a:prstGeom>
          <a:solidFill>
            <a:srgbClr val="077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Háromszög 30"/>
          <p:cNvSpPr/>
          <p:nvPr/>
        </p:nvSpPr>
        <p:spPr>
          <a:xfrm rot="10800000" flipH="1">
            <a:off x="7662466" y="2596920"/>
            <a:ext cx="296334" cy="257001"/>
          </a:xfrm>
          <a:prstGeom prst="triangle">
            <a:avLst>
              <a:gd name="adj" fmla="val 7890"/>
            </a:avLst>
          </a:prstGeom>
          <a:solidFill>
            <a:srgbClr val="077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Romboid 33"/>
          <p:cNvSpPr/>
          <p:nvPr/>
        </p:nvSpPr>
        <p:spPr>
          <a:xfrm>
            <a:off x="9178511" y="1046085"/>
            <a:ext cx="911856" cy="715948"/>
          </a:xfrm>
          <a:prstGeom prst="parallelogram">
            <a:avLst>
              <a:gd name="adj" fmla="val 47937"/>
            </a:avLst>
          </a:prstGeom>
          <a:solidFill>
            <a:srgbClr val="0CE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4" name="Szabadkézi sokszög 63"/>
          <p:cNvSpPr/>
          <p:nvPr/>
        </p:nvSpPr>
        <p:spPr>
          <a:xfrm>
            <a:off x="4117324" y="1057912"/>
            <a:ext cx="4718725" cy="1602431"/>
          </a:xfrm>
          <a:custGeom>
            <a:avLst/>
            <a:gdLst>
              <a:gd name="connsiteX0" fmla="*/ 1098610 w 4718725"/>
              <a:gd name="connsiteY0" fmla="*/ 0 h 1602431"/>
              <a:gd name="connsiteX1" fmla="*/ 1098610 w 4718725"/>
              <a:gd name="connsiteY1" fmla="*/ 1821 h 1602431"/>
              <a:gd name="connsiteX2" fmla="*/ 4718725 w 4718725"/>
              <a:gd name="connsiteY2" fmla="*/ 1821 h 1602431"/>
              <a:gd name="connsiteX3" fmla="*/ 4718725 w 4718725"/>
              <a:gd name="connsiteY3" fmla="*/ 1602431 h 1602431"/>
              <a:gd name="connsiteX4" fmla="*/ 1086941 w 4718725"/>
              <a:gd name="connsiteY4" fmla="*/ 1602431 h 1602431"/>
              <a:gd name="connsiteX5" fmla="*/ 1086941 w 4718725"/>
              <a:gd name="connsiteY5" fmla="*/ 1601328 h 1602431"/>
              <a:gd name="connsiteX6" fmla="*/ 0 w 4718725"/>
              <a:gd name="connsiteY6" fmla="*/ 1601328 h 1602431"/>
              <a:gd name="connsiteX7" fmla="*/ 1086941 w 4718725"/>
              <a:gd name="connsiteY7" fmla="*/ 17009 h 1602431"/>
              <a:gd name="connsiteX8" fmla="*/ 1086941 w 4718725"/>
              <a:gd name="connsiteY8" fmla="*/ 1821 h 1602431"/>
              <a:gd name="connsiteX9" fmla="*/ 1097361 w 4718725"/>
              <a:gd name="connsiteY9" fmla="*/ 1821 h 160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8725" h="1602431">
                <a:moveTo>
                  <a:pt x="1098610" y="0"/>
                </a:moveTo>
                <a:lnTo>
                  <a:pt x="1098610" y="1821"/>
                </a:lnTo>
                <a:lnTo>
                  <a:pt x="4718725" y="1821"/>
                </a:lnTo>
                <a:lnTo>
                  <a:pt x="4718725" y="1602431"/>
                </a:lnTo>
                <a:lnTo>
                  <a:pt x="1086941" y="1602431"/>
                </a:lnTo>
                <a:lnTo>
                  <a:pt x="1086941" y="1601328"/>
                </a:lnTo>
                <a:lnTo>
                  <a:pt x="0" y="1601328"/>
                </a:lnTo>
                <a:lnTo>
                  <a:pt x="1086941" y="17009"/>
                </a:lnTo>
                <a:lnTo>
                  <a:pt x="1086941" y="1821"/>
                </a:lnTo>
                <a:lnTo>
                  <a:pt x="1097361" y="1821"/>
                </a:lnTo>
                <a:close/>
              </a:path>
            </a:pathLst>
          </a:custGeom>
          <a:solidFill>
            <a:srgbClr val="0CE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Hatszög 23"/>
          <p:cNvSpPr/>
          <p:nvPr/>
        </p:nvSpPr>
        <p:spPr>
          <a:xfrm>
            <a:off x="9732216" y="980399"/>
            <a:ext cx="1994918" cy="1766743"/>
          </a:xfrm>
          <a:prstGeom prst="hexagon">
            <a:avLst/>
          </a:prstGeom>
          <a:solidFill>
            <a:schemeClr val="bg1">
              <a:lumMod val="75000"/>
              <a:alpha val="29000"/>
            </a:schemeClr>
          </a:solidFill>
          <a:ln w="177800">
            <a:solidFill>
              <a:srgbClr val="0BC5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2009</a:t>
            </a:r>
            <a:endParaRPr lang="hu-H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Romboid 27"/>
          <p:cNvSpPr/>
          <p:nvPr/>
        </p:nvSpPr>
        <p:spPr>
          <a:xfrm>
            <a:off x="7679562" y="912159"/>
            <a:ext cx="2147116" cy="1943514"/>
          </a:xfrm>
          <a:prstGeom prst="parallelogram">
            <a:avLst>
              <a:gd name="adj" fmla="val 54692"/>
            </a:avLst>
          </a:prstGeom>
          <a:solidFill>
            <a:srgbClr val="0BC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Hatszög 34"/>
          <p:cNvSpPr/>
          <p:nvPr/>
        </p:nvSpPr>
        <p:spPr>
          <a:xfrm>
            <a:off x="9080952" y="2343903"/>
            <a:ext cx="745726" cy="660431"/>
          </a:xfrm>
          <a:prstGeom prst="hexagon">
            <a:avLst/>
          </a:prstGeom>
          <a:noFill/>
          <a:ln w="76200">
            <a:solidFill>
              <a:srgbClr val="0BC5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hu-H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5309055" y="1175460"/>
            <a:ext cx="29523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European 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Seal of e-Excellence Platinum Award</a:t>
            </a:r>
            <a:endParaRPr lang="hu-H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Romboid 37"/>
          <p:cNvSpPr/>
          <p:nvPr/>
        </p:nvSpPr>
        <p:spPr>
          <a:xfrm flipH="1">
            <a:off x="1854892" y="2846827"/>
            <a:ext cx="911856" cy="715948"/>
          </a:xfrm>
          <a:prstGeom prst="parallelogram">
            <a:avLst>
              <a:gd name="adj" fmla="val 47937"/>
            </a:avLst>
          </a:prstGeom>
          <a:solidFill>
            <a:srgbClr val="F9B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Hatszög 40"/>
          <p:cNvSpPr/>
          <p:nvPr/>
        </p:nvSpPr>
        <p:spPr>
          <a:xfrm flipH="1">
            <a:off x="244034" y="2785827"/>
            <a:ext cx="1994918" cy="1766743"/>
          </a:xfrm>
          <a:prstGeom prst="hexagon">
            <a:avLst/>
          </a:prstGeom>
          <a:solidFill>
            <a:schemeClr val="bg1">
              <a:lumMod val="75000"/>
              <a:alpha val="29000"/>
            </a:schemeClr>
          </a:solidFill>
          <a:ln w="177800">
            <a:solidFill>
              <a:srgbClr val="E0A2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2010</a:t>
            </a:r>
            <a:endParaRPr lang="hu-H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Romboid 42"/>
          <p:cNvSpPr/>
          <p:nvPr/>
        </p:nvSpPr>
        <p:spPr>
          <a:xfrm flipH="1">
            <a:off x="2230490" y="2721178"/>
            <a:ext cx="2147116" cy="1943514"/>
          </a:xfrm>
          <a:prstGeom prst="parallelogram">
            <a:avLst>
              <a:gd name="adj" fmla="val 54692"/>
            </a:avLst>
          </a:prstGeom>
          <a:solidFill>
            <a:srgbClr val="E0A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Hatszög 43"/>
          <p:cNvSpPr/>
          <p:nvPr/>
        </p:nvSpPr>
        <p:spPr>
          <a:xfrm flipH="1">
            <a:off x="2185102" y="4140091"/>
            <a:ext cx="745726" cy="660431"/>
          </a:xfrm>
          <a:prstGeom prst="hexagon">
            <a:avLst/>
          </a:prstGeom>
          <a:noFill/>
          <a:ln w="76200">
            <a:solidFill>
              <a:srgbClr val="E0A2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hu-H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3117490" y="2982877"/>
            <a:ext cx="34810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World Technology Award </a:t>
            </a:r>
            <a:r>
              <a:rPr lang="hu-H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űvészet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kategória</a:t>
            </a:r>
            <a:endParaRPr lang="hu-H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5" name="Romboid 44"/>
          <p:cNvSpPr/>
          <p:nvPr/>
        </p:nvSpPr>
        <p:spPr>
          <a:xfrm>
            <a:off x="9178511" y="4765901"/>
            <a:ext cx="911856" cy="715948"/>
          </a:xfrm>
          <a:prstGeom prst="parallelogram">
            <a:avLst>
              <a:gd name="adj" fmla="val 47937"/>
            </a:avLst>
          </a:prstGeom>
          <a:solidFill>
            <a:srgbClr val="32B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Hatszög 47"/>
          <p:cNvSpPr/>
          <p:nvPr/>
        </p:nvSpPr>
        <p:spPr>
          <a:xfrm>
            <a:off x="9732216" y="4700215"/>
            <a:ext cx="1994918" cy="1766743"/>
          </a:xfrm>
          <a:prstGeom prst="hexagon">
            <a:avLst/>
          </a:prstGeom>
          <a:solidFill>
            <a:schemeClr val="bg1">
              <a:lumMod val="75000"/>
              <a:alpha val="29000"/>
            </a:schemeClr>
          </a:solidFill>
          <a:ln w="177800">
            <a:solidFill>
              <a:srgbClr val="278F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2014</a:t>
            </a:r>
            <a:endParaRPr lang="hu-H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0" name="Romboid 49"/>
          <p:cNvSpPr/>
          <p:nvPr/>
        </p:nvSpPr>
        <p:spPr>
          <a:xfrm>
            <a:off x="7679562" y="4631975"/>
            <a:ext cx="2147116" cy="1943514"/>
          </a:xfrm>
          <a:prstGeom prst="parallelogram">
            <a:avLst>
              <a:gd name="adj" fmla="val 54692"/>
            </a:avLst>
          </a:prstGeom>
          <a:solidFill>
            <a:srgbClr val="278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Hatszög 50"/>
          <p:cNvSpPr/>
          <p:nvPr/>
        </p:nvSpPr>
        <p:spPr>
          <a:xfrm>
            <a:off x="9080952" y="6063719"/>
            <a:ext cx="745726" cy="660431"/>
          </a:xfrm>
          <a:prstGeom prst="hexagon">
            <a:avLst/>
          </a:prstGeom>
          <a:noFill/>
          <a:ln w="76200">
            <a:solidFill>
              <a:srgbClr val="278F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hu-H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5448460" y="4887356"/>
            <a:ext cx="28918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</a:t>
            </a:r>
            <a:r>
              <a:rPr lang="hu-HU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Europas</a:t>
            </a:r>
            <a:r>
              <a:rPr lang="hu-H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u-H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Awards</a:t>
            </a:r>
            <a:r>
              <a:rPr lang="hu-H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u-H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Legjobb cégalapító</a:t>
            </a:r>
            <a:endParaRPr lang="hu-H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" name="Téglalap 36"/>
          <p:cNvSpPr/>
          <p:nvPr/>
        </p:nvSpPr>
        <p:spPr>
          <a:xfrm>
            <a:off x="226851" y="245503"/>
            <a:ext cx="4056392" cy="711200"/>
          </a:xfrm>
          <a:prstGeom prst="rect">
            <a:avLst/>
          </a:prstGeom>
          <a:solidFill>
            <a:srgbClr val="078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4400" b="1" cap="sm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preziről</a:t>
            </a:r>
            <a:endParaRPr lang="hu-HU" sz="4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Derékszögű háromszög 41"/>
          <p:cNvSpPr/>
          <p:nvPr/>
        </p:nvSpPr>
        <p:spPr>
          <a:xfrm rot="10800000">
            <a:off x="226850" y="988787"/>
            <a:ext cx="899886" cy="337047"/>
          </a:xfrm>
          <a:prstGeom prst="rt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" name="Átellenes sarkain levágott téglalap 2"/>
          <p:cNvSpPr/>
          <p:nvPr/>
        </p:nvSpPr>
        <p:spPr>
          <a:xfrm>
            <a:off x="1460829" y="1184517"/>
            <a:ext cx="2742076" cy="577516"/>
          </a:xfrm>
          <a:prstGeom prst="snip2DiagRect">
            <a:avLst>
              <a:gd name="adj1" fmla="val 0"/>
              <a:gd name="adj2" fmla="val 44445"/>
            </a:avLst>
          </a:prstGeom>
          <a:solidFill>
            <a:srgbClr val="078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Díjak</a:t>
            </a:r>
            <a:endParaRPr lang="hu-H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Kép 3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300" y="5471440"/>
            <a:ext cx="923264" cy="923264"/>
          </a:xfrm>
          <a:prstGeom prst="rect">
            <a:avLst/>
          </a:prstGeom>
        </p:spPr>
      </p:pic>
      <p:sp>
        <p:nvSpPr>
          <p:cNvPr id="36" name="Szövegdoboz 35">
            <a:hlinkClick r:id="rId3" action="ppaction://hlinksldjump"/>
          </p:cNvPr>
          <p:cNvSpPr txBox="1"/>
          <p:nvPr/>
        </p:nvSpPr>
        <p:spPr>
          <a:xfrm>
            <a:off x="226849" y="5865135"/>
            <a:ext cx="923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Menü</a:t>
            </a:r>
            <a:endParaRPr lang="hu-HU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0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5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2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7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250"/>
                            </p:stCondLst>
                            <p:childTnLst>
                              <p:par>
                                <p:cTn id="7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75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25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250"/>
                            </p:stCondLst>
                            <p:childTnLst>
                              <p:par>
                                <p:cTn id="9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66" grpId="0" animBg="1"/>
      <p:bldP spid="39" grpId="0" animBg="1"/>
      <p:bldP spid="40" grpId="0" animBg="1"/>
      <p:bldP spid="65" grpId="0" animBg="1"/>
      <p:bldP spid="32" grpId="0" animBg="1"/>
      <p:bldP spid="31" grpId="0" animBg="1"/>
      <p:bldP spid="34" grpId="0" animBg="1"/>
      <p:bldP spid="64" grpId="0" animBg="1"/>
      <p:bldP spid="24" grpId="0" animBg="1"/>
      <p:bldP spid="28" grpId="0" animBg="1"/>
      <p:bldP spid="35" grpId="0" animBg="1"/>
      <p:bldP spid="18" grpId="0"/>
      <p:bldP spid="38" grpId="0" animBg="1"/>
      <p:bldP spid="41" grpId="0" animBg="1"/>
      <p:bldP spid="43" grpId="0" animBg="1"/>
      <p:bldP spid="44" grpId="0" animBg="1"/>
      <p:bldP spid="14" grpId="0"/>
      <p:bldP spid="45" grpId="0" animBg="1"/>
      <p:bldP spid="48" grpId="0" animBg="1"/>
      <p:bldP spid="50" grpId="0" animBg="1"/>
      <p:bldP spid="51" grpId="0" animBg="1"/>
      <p:bldP spid="17" grpId="0"/>
      <p:bldP spid="37" grpId="0" animBg="1"/>
      <p:bldP spid="42" grpId="0" animBg="1"/>
      <p:bldP spid="3" grpId="0" animBg="1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Átellenes sarkain levágott téglalap 29"/>
          <p:cNvSpPr/>
          <p:nvPr/>
        </p:nvSpPr>
        <p:spPr>
          <a:xfrm flipV="1">
            <a:off x="6329219" y="2384679"/>
            <a:ext cx="5622196" cy="2597878"/>
          </a:xfrm>
          <a:prstGeom prst="snip2DiagRect">
            <a:avLst/>
          </a:prstGeom>
          <a:solidFill>
            <a:srgbClr val="4B5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Átellenes sarkain levágott téglalap 28"/>
          <p:cNvSpPr/>
          <p:nvPr/>
        </p:nvSpPr>
        <p:spPr>
          <a:xfrm>
            <a:off x="289932" y="2384679"/>
            <a:ext cx="5622196" cy="2597878"/>
          </a:xfrm>
          <a:prstGeom prst="snip2DiagRect">
            <a:avLst/>
          </a:prstGeom>
          <a:solidFill>
            <a:srgbClr val="DC5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Átellenes sarkain levágott téglalap 17"/>
          <p:cNvSpPr/>
          <p:nvPr/>
        </p:nvSpPr>
        <p:spPr>
          <a:xfrm rot="10800000">
            <a:off x="4632723" y="276824"/>
            <a:ext cx="7430940" cy="1698501"/>
          </a:xfrm>
          <a:prstGeom prst="snip2DiagRect">
            <a:avLst>
              <a:gd name="adj1" fmla="val 0"/>
              <a:gd name="adj2" fmla="val 35179"/>
            </a:avLst>
          </a:prstGeom>
          <a:solidFill>
            <a:srgbClr val="0CE3C3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226849" y="277587"/>
            <a:ext cx="4056392" cy="711200"/>
          </a:xfrm>
          <a:prstGeom prst="rect">
            <a:avLst/>
          </a:prstGeom>
          <a:solidFill>
            <a:srgbClr val="0CE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Leírás</a:t>
            </a:r>
            <a:endParaRPr lang="hu-HU" sz="4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erékszögű háromszög 6"/>
          <p:cNvSpPr/>
          <p:nvPr/>
        </p:nvSpPr>
        <p:spPr>
          <a:xfrm rot="10800000">
            <a:off x="245211" y="1022763"/>
            <a:ext cx="899886" cy="337047"/>
          </a:xfrm>
          <a:prstGeom prst="rt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6039799" y="372480"/>
            <a:ext cx="57831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Prezi egy Flash alapú, webes nézetű prezentáció készítő szoftver. Fő erőssége pl. a PowerPoint-al szemben, a nem-slide alapú működés. Mit is jelent ez?</a:t>
            </a:r>
            <a:endParaRPr lang="hu-H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682" y="2384679"/>
            <a:ext cx="3673642" cy="1544677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6441467" y="3715702"/>
            <a:ext cx="5622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u-HU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rezi ezzel szemben nem tartalmaz diákat. Az előadás teljes egésze egy nagy „térkép” amelyen az általunk megadott útvonalon lehet végig </a:t>
            </a:r>
            <a:r>
              <a:rPr lang="hu-HU" b="1" dirty="0" smtClean="0">
                <a:solidFill>
                  <a:srgbClr val="F2F2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tekinteni</a:t>
            </a:r>
            <a:r>
              <a:rPr lang="hu-HU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hu-HU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06008" y="3715702"/>
            <a:ext cx="5617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 smtClean="0">
                <a:solidFill>
                  <a:srgbClr val="F2F2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Slide alapú prezentáció készítő programokban az előadás egésze részekre van bontva, un. </a:t>
            </a:r>
            <a:r>
              <a:rPr lang="hu-HU" b="1" dirty="0">
                <a:solidFill>
                  <a:srgbClr val="F2F2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hu-HU" b="1" dirty="0" smtClean="0">
                <a:solidFill>
                  <a:srgbClr val="F2F2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iákra. Ezek a diák egymás után tetszőleges sorrendben követik egymást. </a:t>
            </a:r>
            <a:endParaRPr lang="hu-HU" b="1" dirty="0">
              <a:solidFill>
                <a:srgbClr val="F2F2F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Kép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9745" y="2116754"/>
            <a:ext cx="4724270" cy="1961517"/>
          </a:xfrm>
          <a:prstGeom prst="rect">
            <a:avLst/>
          </a:prstGeom>
        </p:spPr>
      </p:pic>
      <p:sp>
        <p:nvSpPr>
          <p:cNvPr id="41" name="Szabadkézi sokszög 40"/>
          <p:cNvSpPr/>
          <p:nvPr/>
        </p:nvSpPr>
        <p:spPr>
          <a:xfrm rot="10800000">
            <a:off x="1063886" y="5248844"/>
            <a:ext cx="10169009" cy="1371784"/>
          </a:xfrm>
          <a:custGeom>
            <a:avLst/>
            <a:gdLst>
              <a:gd name="connsiteX0" fmla="*/ 10169009 w 10169009"/>
              <a:gd name="connsiteY0" fmla="*/ 1371784 h 1371784"/>
              <a:gd name="connsiteX1" fmla="*/ 9640461 w 10169009"/>
              <a:gd name="connsiteY1" fmla="*/ 1371784 h 1371784"/>
              <a:gd name="connsiteX2" fmla="*/ 9640461 w 10169009"/>
              <a:gd name="connsiteY2" fmla="*/ 1371784 h 1371784"/>
              <a:gd name="connsiteX3" fmla="*/ 528546 w 10169009"/>
              <a:gd name="connsiteY3" fmla="*/ 1371784 h 1371784"/>
              <a:gd name="connsiteX4" fmla="*/ 528546 w 10169009"/>
              <a:gd name="connsiteY4" fmla="*/ 1371783 h 1371784"/>
              <a:gd name="connsiteX5" fmla="*/ 0 w 10169009"/>
              <a:gd name="connsiteY5" fmla="*/ 1371783 h 1371784"/>
              <a:gd name="connsiteX6" fmla="*/ 528546 w 10169009"/>
              <a:gd name="connsiteY6" fmla="*/ 794267 h 1371784"/>
              <a:gd name="connsiteX7" fmla="*/ 528546 w 10169009"/>
              <a:gd name="connsiteY7" fmla="*/ 453224 h 1371784"/>
              <a:gd name="connsiteX8" fmla="*/ 981770 w 10169009"/>
              <a:gd name="connsiteY8" fmla="*/ 0 h 1371784"/>
              <a:gd name="connsiteX9" fmla="*/ 9187237 w 10169009"/>
              <a:gd name="connsiteY9" fmla="*/ 0 h 1371784"/>
              <a:gd name="connsiteX10" fmla="*/ 9640461 w 10169009"/>
              <a:gd name="connsiteY10" fmla="*/ 453224 h 1371784"/>
              <a:gd name="connsiteX11" fmla="*/ 9640461 w 10169009"/>
              <a:gd name="connsiteY11" fmla="*/ 794268 h 1371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69009" h="1371784">
                <a:moveTo>
                  <a:pt x="10169009" y="1371784"/>
                </a:moveTo>
                <a:lnTo>
                  <a:pt x="9640461" y="1371784"/>
                </a:lnTo>
                <a:lnTo>
                  <a:pt x="9640461" y="1371784"/>
                </a:lnTo>
                <a:lnTo>
                  <a:pt x="528546" y="1371784"/>
                </a:lnTo>
                <a:lnTo>
                  <a:pt x="528546" y="1371783"/>
                </a:lnTo>
                <a:lnTo>
                  <a:pt x="0" y="1371783"/>
                </a:lnTo>
                <a:lnTo>
                  <a:pt x="528546" y="794267"/>
                </a:lnTo>
                <a:lnTo>
                  <a:pt x="528546" y="453224"/>
                </a:lnTo>
                <a:lnTo>
                  <a:pt x="981770" y="0"/>
                </a:lnTo>
                <a:lnTo>
                  <a:pt x="9187237" y="0"/>
                </a:lnTo>
                <a:lnTo>
                  <a:pt x="9640461" y="453224"/>
                </a:lnTo>
                <a:lnTo>
                  <a:pt x="9640461" y="794268"/>
                </a:lnTo>
                <a:close/>
              </a:path>
            </a:pathLst>
          </a:custGeom>
          <a:solidFill>
            <a:srgbClr val="0CE3C3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Szövegdoboz 41"/>
          <p:cNvSpPr txBox="1"/>
          <p:nvPr/>
        </p:nvSpPr>
        <p:spPr>
          <a:xfrm>
            <a:off x="3346494" y="5334571"/>
            <a:ext cx="7352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program Magyarok által készített prezentáló szoftver, melyben </a:t>
            </a:r>
            <a:r>
              <a:rPr lang="hu-H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u-H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rezentációt készíteni regisztráció után van lehetőségünk. </a:t>
            </a:r>
            <a:endParaRPr lang="hu-H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Kép 4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2524" y="5488496"/>
            <a:ext cx="825084" cy="825084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771" y="481463"/>
            <a:ext cx="1132360" cy="1132360"/>
          </a:xfrm>
          <a:prstGeom prst="rect">
            <a:avLst/>
          </a:prstGeom>
        </p:spPr>
      </p:pic>
      <p:pic>
        <p:nvPicPr>
          <p:cNvPr id="19" name="Kép 1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300" y="5471440"/>
            <a:ext cx="923264" cy="923264"/>
          </a:xfrm>
          <a:prstGeom prst="rect">
            <a:avLst/>
          </a:prstGeom>
        </p:spPr>
      </p:pic>
      <p:sp>
        <p:nvSpPr>
          <p:cNvPr id="20" name="Szövegdoboz 19">
            <a:hlinkClick r:id="rId6" action="ppaction://hlinksldjump"/>
          </p:cNvPr>
          <p:cNvSpPr txBox="1"/>
          <p:nvPr/>
        </p:nvSpPr>
        <p:spPr>
          <a:xfrm>
            <a:off x="226849" y="5865135"/>
            <a:ext cx="923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Menü</a:t>
            </a:r>
            <a:endParaRPr lang="hu-HU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75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18" grpId="0" animBg="1"/>
      <p:bldP spid="6" grpId="0" animBg="1"/>
      <p:bldP spid="7" grpId="0" animBg="1"/>
      <p:bldP spid="9" grpId="0"/>
      <p:bldP spid="11" grpId="0"/>
      <p:bldP spid="10" grpId="0"/>
      <p:bldP spid="41" grpId="0" animBg="1"/>
      <p:bldP spid="42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26849" y="277587"/>
            <a:ext cx="4358800" cy="711200"/>
          </a:xfrm>
          <a:prstGeom prst="rect">
            <a:avLst/>
          </a:prstGeom>
          <a:solidFill>
            <a:srgbClr val="32B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Regisztráció</a:t>
            </a:r>
            <a:endParaRPr lang="hu-HU" sz="4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erékszögű háromszög 4"/>
          <p:cNvSpPr/>
          <p:nvPr/>
        </p:nvSpPr>
        <p:spPr>
          <a:xfrm rot="10800000">
            <a:off x="245211" y="1022763"/>
            <a:ext cx="899886" cy="337047"/>
          </a:xfrm>
          <a:prstGeom prst="rt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Átellenes sarkain levágott téglalap 6"/>
          <p:cNvSpPr/>
          <p:nvPr/>
        </p:nvSpPr>
        <p:spPr>
          <a:xfrm rot="10800000">
            <a:off x="5457371" y="276823"/>
            <a:ext cx="6606292" cy="1698501"/>
          </a:xfrm>
          <a:prstGeom prst="snip2DiagRect">
            <a:avLst>
              <a:gd name="adj1" fmla="val 0"/>
              <a:gd name="adj2" fmla="val 35179"/>
            </a:avLst>
          </a:prstGeom>
          <a:solidFill>
            <a:srgbClr val="32B11F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692" y="579931"/>
            <a:ext cx="1063256" cy="1063256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6912948" y="377428"/>
            <a:ext cx="5441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szoftver használatához regisztráció szükséges, amit a </a:t>
            </a:r>
            <a:r>
              <a:rPr lang="hu-H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https://prezi.com</a:t>
            </a:r>
            <a:r>
              <a:rPr lang="hu-H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oldalon tudunk megtenni. Az oldal nagyjából minden platformról elérhető.</a:t>
            </a:r>
            <a:endParaRPr lang="hu-H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685"/>
          <a:stretch/>
        </p:blipFill>
        <p:spPr>
          <a:xfrm>
            <a:off x="2081361" y="2244168"/>
            <a:ext cx="8074001" cy="42813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Szövegdoboz 16"/>
          <p:cNvSpPr txBox="1"/>
          <p:nvPr/>
        </p:nvSpPr>
        <p:spPr>
          <a:xfrm>
            <a:off x="6912948" y="550735"/>
            <a:ext cx="5441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Regisztrációhoz kattintsunk a „Vágjon bele” feliratú gombra. Az oldal ez után átirányít minket.</a:t>
            </a:r>
            <a:endParaRPr lang="hu-H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3" name="Kép 2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73850">
            <a:off x="9139079" y="3110321"/>
            <a:ext cx="610805" cy="610805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0723" y="3790913"/>
            <a:ext cx="1187835" cy="1187835"/>
          </a:xfrm>
          <a:prstGeom prst="rect">
            <a:avLst/>
          </a:prstGeom>
        </p:spPr>
      </p:pic>
      <p:sp>
        <p:nvSpPr>
          <p:cNvPr id="26" name="Átellenes sarkain levágott téglalap 25"/>
          <p:cNvSpPr/>
          <p:nvPr/>
        </p:nvSpPr>
        <p:spPr>
          <a:xfrm>
            <a:off x="1400056" y="1191286"/>
            <a:ext cx="3766964" cy="877560"/>
          </a:xfrm>
          <a:prstGeom prst="snip2DiagRect">
            <a:avLst>
              <a:gd name="adj1" fmla="val 0"/>
              <a:gd name="adj2" fmla="val 35179"/>
            </a:avLst>
          </a:prstGeom>
          <a:solidFill>
            <a:srgbClr val="32B11F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 kész az adott feladat,      </a:t>
            </a:r>
            <a:r>
              <a:rPr lang="hu-H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kattints</a:t>
            </a:r>
            <a:r>
              <a:rPr lang="hu-H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 nyílra a jobb oldalon!</a:t>
            </a:r>
            <a:endParaRPr lang="hu-H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8" name="Kép 2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362" y="3790913"/>
            <a:ext cx="1187835" cy="1187835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2286" y="3793791"/>
            <a:ext cx="1187835" cy="1187835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1361" y="2244049"/>
            <a:ext cx="8076541" cy="4290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2" name="Szövegdoboz 31"/>
          <p:cNvSpPr txBox="1"/>
          <p:nvPr/>
        </p:nvSpPr>
        <p:spPr>
          <a:xfrm>
            <a:off x="6912948" y="391547"/>
            <a:ext cx="5150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Itt 4 fajta csomag közül választhatunk.</a:t>
            </a:r>
          </a:p>
          <a:p>
            <a:r>
              <a:rPr lang="hu-H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csomagok különböző tudásúak, viszont többségük fizetős. Mi most az Ingyenes verziót fogjuk vizsgálni.</a:t>
            </a:r>
            <a:endParaRPr lang="hu-H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3" name="Kép 3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3908" y="596556"/>
            <a:ext cx="974824" cy="974824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61183">
            <a:off x="8387172" y="4401132"/>
            <a:ext cx="746689" cy="746689"/>
          </a:xfrm>
          <a:prstGeom prst="rect">
            <a:avLst/>
          </a:prstGeom>
        </p:spPr>
      </p:pic>
      <p:sp>
        <p:nvSpPr>
          <p:cNvPr id="35" name="Szövegdoboz 34"/>
          <p:cNvSpPr txBox="1"/>
          <p:nvPr/>
        </p:nvSpPr>
        <p:spPr>
          <a:xfrm>
            <a:off x="6868732" y="696060"/>
            <a:ext cx="5150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Regisztrációhoz kattintsunk a „Folytatás Ingyen” feliratú gombra.</a:t>
            </a:r>
            <a:endParaRPr lang="hu-H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6" name="Kép 3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362" y="3793791"/>
            <a:ext cx="1187835" cy="1187835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5201" y="587175"/>
            <a:ext cx="992238" cy="992238"/>
          </a:xfrm>
          <a:prstGeom prst="rect">
            <a:avLst/>
          </a:prstGeom>
        </p:spPr>
      </p:pic>
      <p:pic>
        <p:nvPicPr>
          <p:cNvPr id="42" name="Kép 41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1361" y="2244049"/>
            <a:ext cx="8074001" cy="43056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3" name="Szövegdoboz 42"/>
          <p:cNvSpPr txBox="1"/>
          <p:nvPr/>
        </p:nvSpPr>
        <p:spPr>
          <a:xfrm>
            <a:off x="6913163" y="483129"/>
            <a:ext cx="5150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Gombra kattintva ez az oldal fogad minket. Itt értelemszerűen töltsük ki az adatokat.</a:t>
            </a:r>
          </a:p>
        </p:txBody>
      </p:sp>
      <p:pic>
        <p:nvPicPr>
          <p:cNvPr id="44" name="Kép 4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2977" y="3781076"/>
            <a:ext cx="1187835" cy="1187835"/>
          </a:xfrm>
          <a:prstGeom prst="rect">
            <a:avLst/>
          </a:prstGeom>
        </p:spPr>
      </p:pic>
      <p:sp>
        <p:nvSpPr>
          <p:cNvPr id="46" name="Téglalap 45"/>
          <p:cNvSpPr/>
          <p:nvPr/>
        </p:nvSpPr>
        <p:spPr>
          <a:xfrm>
            <a:off x="6549656" y="3604437"/>
            <a:ext cx="2462933" cy="1807535"/>
          </a:xfrm>
          <a:prstGeom prst="rect">
            <a:avLst/>
          </a:prstGeom>
          <a:noFill/>
          <a:ln w="57150">
            <a:solidFill>
              <a:srgbClr val="E029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8" name="Kép 4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0723" y="3786970"/>
            <a:ext cx="1187835" cy="1187835"/>
          </a:xfrm>
          <a:prstGeom prst="rect">
            <a:avLst/>
          </a:prstGeom>
        </p:spPr>
      </p:pic>
      <p:sp>
        <p:nvSpPr>
          <p:cNvPr id="49" name="Szövegdoboz 48"/>
          <p:cNvSpPr txBox="1"/>
          <p:nvPr/>
        </p:nvSpPr>
        <p:spPr>
          <a:xfrm>
            <a:off x="6948242" y="775753"/>
            <a:ext cx="5150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Figyeljük meg az ingyenes fiók korlátozásait! </a:t>
            </a:r>
          </a:p>
        </p:txBody>
      </p:sp>
      <p:pic>
        <p:nvPicPr>
          <p:cNvPr id="50" name="Kép 4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4398" y="565150"/>
            <a:ext cx="1089726" cy="1089726"/>
          </a:xfrm>
          <a:prstGeom prst="rect">
            <a:avLst/>
          </a:prstGeom>
        </p:spPr>
      </p:pic>
      <p:pic>
        <p:nvPicPr>
          <p:cNvPr id="52" name="Kép 5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7104" y="3787433"/>
            <a:ext cx="1187835" cy="1187835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1361" y="2249064"/>
            <a:ext cx="8074001" cy="43018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4" name="Szövegdoboz 53"/>
          <p:cNvSpPr txBox="1"/>
          <p:nvPr/>
        </p:nvSpPr>
        <p:spPr>
          <a:xfrm>
            <a:off x="6948241" y="507702"/>
            <a:ext cx="5150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 beírtuk az adatokat, kattintsunk a „Készítse el ingyenes fiókját” feliratú gombra!</a:t>
            </a:r>
          </a:p>
        </p:txBody>
      </p:sp>
      <p:pic>
        <p:nvPicPr>
          <p:cNvPr id="55" name="Kép 5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095138">
            <a:off x="4308726" y="4462205"/>
            <a:ext cx="909770" cy="909770"/>
          </a:xfrm>
          <a:prstGeom prst="rect">
            <a:avLst/>
          </a:prstGeom>
        </p:spPr>
      </p:pic>
      <p:pic>
        <p:nvPicPr>
          <p:cNvPr id="56" name="Kép 5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8667" y="3781076"/>
            <a:ext cx="1187835" cy="1187835"/>
          </a:xfrm>
          <a:prstGeom prst="rect">
            <a:avLst/>
          </a:prstGeom>
        </p:spPr>
      </p:pic>
      <p:pic>
        <p:nvPicPr>
          <p:cNvPr id="57" name="Kép 56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7424" y="2242781"/>
            <a:ext cx="8067938" cy="42944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8" name="Szövegdoboz 57"/>
          <p:cNvSpPr txBox="1"/>
          <p:nvPr/>
        </p:nvSpPr>
        <p:spPr>
          <a:xfrm>
            <a:off x="6877556" y="319038"/>
            <a:ext cx="5150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Miután a gombra kattintottunk, az oldal kidobja nekünk ezt a lapot. Itt kiválaszthatjuk a </a:t>
            </a:r>
            <a:r>
              <a:rPr lang="hu-HU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regisztrációnk</a:t>
            </a:r>
            <a:r>
              <a:rPr lang="hu-H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típusát.</a:t>
            </a:r>
          </a:p>
          <a:p>
            <a:r>
              <a:rPr lang="hu-H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(Jelen esetben a Diák profilt)</a:t>
            </a:r>
          </a:p>
        </p:txBody>
      </p:sp>
      <p:pic>
        <p:nvPicPr>
          <p:cNvPr id="59" name="Kép 58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3525" y="665101"/>
            <a:ext cx="1052080" cy="1052080"/>
          </a:xfrm>
          <a:prstGeom prst="rect">
            <a:avLst/>
          </a:prstGeom>
        </p:spPr>
      </p:pic>
      <p:sp>
        <p:nvSpPr>
          <p:cNvPr id="60" name="Téglalap 59"/>
          <p:cNvSpPr/>
          <p:nvPr/>
        </p:nvSpPr>
        <p:spPr>
          <a:xfrm>
            <a:off x="4421874" y="3577141"/>
            <a:ext cx="1119117" cy="1090393"/>
          </a:xfrm>
          <a:prstGeom prst="rect">
            <a:avLst/>
          </a:prstGeom>
          <a:noFill/>
          <a:ln w="38100">
            <a:solidFill>
              <a:srgbClr val="E029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1" name="Téglalap 60"/>
          <p:cNvSpPr/>
          <p:nvPr/>
        </p:nvSpPr>
        <p:spPr>
          <a:xfrm>
            <a:off x="5551428" y="3577141"/>
            <a:ext cx="1119117" cy="1090393"/>
          </a:xfrm>
          <a:prstGeom prst="rect">
            <a:avLst/>
          </a:prstGeom>
          <a:noFill/>
          <a:ln w="38100">
            <a:solidFill>
              <a:srgbClr val="E029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2" name="Téglalap 61"/>
          <p:cNvSpPr/>
          <p:nvPr/>
        </p:nvSpPr>
        <p:spPr>
          <a:xfrm>
            <a:off x="6690836" y="3578176"/>
            <a:ext cx="1119117" cy="1090393"/>
          </a:xfrm>
          <a:prstGeom prst="rect">
            <a:avLst/>
          </a:prstGeom>
          <a:noFill/>
          <a:ln w="38100">
            <a:solidFill>
              <a:srgbClr val="E029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3" name="Téglalap 62"/>
          <p:cNvSpPr/>
          <p:nvPr/>
        </p:nvSpPr>
        <p:spPr>
          <a:xfrm>
            <a:off x="4421874" y="4701443"/>
            <a:ext cx="1119117" cy="1090393"/>
          </a:xfrm>
          <a:prstGeom prst="rect">
            <a:avLst/>
          </a:prstGeom>
          <a:noFill/>
          <a:ln w="38100">
            <a:solidFill>
              <a:srgbClr val="E029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4" name="Téglalap 63"/>
          <p:cNvSpPr/>
          <p:nvPr/>
        </p:nvSpPr>
        <p:spPr>
          <a:xfrm>
            <a:off x="5556971" y="4699661"/>
            <a:ext cx="1119117" cy="1090393"/>
          </a:xfrm>
          <a:prstGeom prst="rect">
            <a:avLst/>
          </a:prstGeom>
          <a:noFill/>
          <a:ln w="38100">
            <a:solidFill>
              <a:srgbClr val="E029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5" name="Téglalap 64"/>
          <p:cNvSpPr/>
          <p:nvPr/>
        </p:nvSpPr>
        <p:spPr>
          <a:xfrm>
            <a:off x="6688997" y="4699660"/>
            <a:ext cx="1119117" cy="1090393"/>
          </a:xfrm>
          <a:prstGeom prst="rect">
            <a:avLst/>
          </a:prstGeom>
          <a:noFill/>
          <a:ln w="38100">
            <a:solidFill>
              <a:srgbClr val="E029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6" name="Kép 6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14246">
            <a:off x="5307922" y="1851363"/>
            <a:ext cx="1052080" cy="1052080"/>
          </a:xfrm>
          <a:prstGeom prst="rect">
            <a:avLst/>
          </a:prstGeom>
        </p:spPr>
      </p:pic>
      <p:pic>
        <p:nvPicPr>
          <p:cNvPr id="67" name="Kép 6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01269">
            <a:off x="7057005" y="2812952"/>
            <a:ext cx="1052080" cy="1052080"/>
          </a:xfrm>
          <a:prstGeom prst="rect">
            <a:avLst/>
          </a:prstGeom>
        </p:spPr>
      </p:pic>
      <p:pic>
        <p:nvPicPr>
          <p:cNvPr id="68" name="Kép 6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48214">
            <a:off x="8941509" y="3643347"/>
            <a:ext cx="1052080" cy="105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0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42" presetClass="entr" presetSubtype="0" repeatCount="1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42" presetClass="entr" presetSubtype="0" repeatCount="1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00"/>
                            </p:stCondLst>
                            <p:childTnLst>
                              <p:par>
                                <p:cTn id="2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2" presetID="26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"/>
                            </p:stCondLst>
                            <p:childTnLst>
                              <p:par>
                                <p:cTn id="2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47" presetClass="entr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6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"/>
                            </p:stCondLst>
                            <p:childTnLst>
                              <p:par>
                                <p:cTn id="28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2000"/>
                            </p:stCondLst>
                            <p:childTnLst>
                              <p:par>
                                <p:cTn id="2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3000"/>
                            </p:stCondLst>
                            <p:childTnLst>
                              <p:par>
                                <p:cTn id="30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500"/>
                            </p:stCondLst>
                            <p:childTnLst>
                              <p:par>
                                <p:cTn id="3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4000"/>
                            </p:stCondLst>
                            <p:childTnLst>
                              <p:par>
                                <p:cTn id="3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4500"/>
                            </p:stCondLst>
                            <p:childTnLst>
                              <p:par>
                                <p:cTn id="3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31" presetID="16" presetClass="entr" presetSubtype="21" repeatCount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1" grpId="0"/>
      <p:bldP spid="11" grpId="1"/>
      <p:bldP spid="17" grpId="0"/>
      <p:bldP spid="17" grpId="1"/>
      <p:bldP spid="26" grpId="0" animBg="1"/>
      <p:bldP spid="26" grpId="1" animBg="1"/>
      <p:bldP spid="32" grpId="0"/>
      <p:bldP spid="32" grpId="1"/>
      <p:bldP spid="35" grpId="0" build="allAtOnce"/>
      <p:bldP spid="35" grpId="1" build="allAtOnce"/>
      <p:bldP spid="43" grpId="0" build="allAtOnce"/>
      <p:bldP spid="43" grpId="1" build="allAtOnce"/>
      <p:bldP spid="46" grpId="0" animBg="1"/>
      <p:bldP spid="46" grpId="1" animBg="1"/>
      <p:bldP spid="46" grpId="2" animBg="1"/>
      <p:bldP spid="49" grpId="0" build="allAtOnce"/>
      <p:bldP spid="49" grpId="1" build="allAtOnce"/>
      <p:bldP spid="54" grpId="0" build="allAtOnce"/>
      <p:bldP spid="54" grpId="1" build="allAtOnce"/>
      <p:bldP spid="58" grpId="0"/>
      <p:bldP spid="60" grpId="0" animBg="1"/>
      <p:bldP spid="60" grpId="1" animBg="1"/>
      <p:bldP spid="61" grpId="0" animBg="1"/>
      <p:bldP spid="61" grpId="1" animBg="1"/>
      <p:bldP spid="61" grpId="2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erékszögű háromszög 4"/>
          <p:cNvSpPr/>
          <p:nvPr/>
        </p:nvSpPr>
        <p:spPr>
          <a:xfrm rot="10800000">
            <a:off x="245211" y="1022763"/>
            <a:ext cx="899886" cy="337047"/>
          </a:xfrm>
          <a:prstGeom prst="rt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Átellenes sarkain levágott téglalap 5"/>
          <p:cNvSpPr/>
          <p:nvPr/>
        </p:nvSpPr>
        <p:spPr>
          <a:xfrm rot="10800000">
            <a:off x="5457371" y="276823"/>
            <a:ext cx="6606292" cy="1698501"/>
          </a:xfrm>
          <a:prstGeom prst="snip2DiagRect">
            <a:avLst>
              <a:gd name="adj1" fmla="val 0"/>
              <a:gd name="adj2" fmla="val 35179"/>
            </a:avLst>
          </a:prstGeom>
          <a:solidFill>
            <a:srgbClr val="32B11F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7424" y="2242781"/>
            <a:ext cx="8067938" cy="42944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Szövegdoboz 10"/>
          <p:cNvSpPr txBox="1"/>
          <p:nvPr/>
        </p:nvSpPr>
        <p:spPr>
          <a:xfrm>
            <a:off x="6877556" y="319038"/>
            <a:ext cx="5150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Miután a gombra kattintottunk, az oldal kidobja nekünk ezt a lapot. Itt kiválaszthatjuk a </a:t>
            </a:r>
            <a:r>
              <a:rPr lang="hu-HU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regisztrációnk</a:t>
            </a:r>
            <a:r>
              <a:rPr lang="hu-H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típusát.</a:t>
            </a:r>
          </a:p>
          <a:p>
            <a:r>
              <a:rPr lang="hu-H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(Jelen esetben a Diák profilt)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3525" y="665101"/>
            <a:ext cx="1052080" cy="105208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424" y="2242781"/>
            <a:ext cx="8067938" cy="42944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Szövegdoboz 13"/>
          <p:cNvSpPr txBox="1"/>
          <p:nvPr/>
        </p:nvSpPr>
        <p:spPr>
          <a:xfrm>
            <a:off x="6918515" y="710574"/>
            <a:ext cx="5150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Kiválasztás után, kattintsunk a „Tovább” feliratú gombra.</a:t>
            </a: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096901">
            <a:off x="6855672" y="4775631"/>
            <a:ext cx="972070" cy="97207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155" y="3800175"/>
            <a:ext cx="1187835" cy="1187835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698" y="2237069"/>
            <a:ext cx="8067938" cy="4277317"/>
          </a:xfrm>
          <a:prstGeom prst="rect">
            <a:avLst/>
          </a:prstGeom>
        </p:spPr>
      </p:pic>
      <p:pic>
        <p:nvPicPr>
          <p:cNvPr id="20" name="Kép 1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6415" y="3781809"/>
            <a:ext cx="1187835" cy="1187835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698" y="2237069"/>
            <a:ext cx="8067938" cy="4277317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698" y="2237069"/>
            <a:ext cx="8067938" cy="4277317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424" y="2237069"/>
            <a:ext cx="8062487" cy="4302747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1972" y="2234761"/>
            <a:ext cx="8067939" cy="4302518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697" y="2240243"/>
            <a:ext cx="8065213" cy="4297035"/>
          </a:xfrm>
          <a:prstGeom prst="rect">
            <a:avLst/>
          </a:prstGeom>
        </p:spPr>
      </p:pic>
      <p:sp>
        <p:nvSpPr>
          <p:cNvPr id="28" name="Szövegdoboz 27"/>
          <p:cNvSpPr txBox="1"/>
          <p:nvPr/>
        </p:nvSpPr>
        <p:spPr>
          <a:xfrm>
            <a:off x="6943242" y="706047"/>
            <a:ext cx="5150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Ezután az oldal tart nekünk egy bemutatót.</a:t>
            </a:r>
          </a:p>
        </p:txBody>
      </p:sp>
      <p:pic>
        <p:nvPicPr>
          <p:cNvPr id="30" name="Kép 29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7000" y="576198"/>
            <a:ext cx="1101221" cy="1101221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9342">
            <a:off x="7188793" y="3273699"/>
            <a:ext cx="1041441" cy="1041441"/>
          </a:xfrm>
          <a:prstGeom prst="rect">
            <a:avLst/>
          </a:prstGeom>
        </p:spPr>
      </p:pic>
      <p:sp>
        <p:nvSpPr>
          <p:cNvPr id="32" name="Szövegdoboz 31"/>
          <p:cNvSpPr txBox="1"/>
          <p:nvPr/>
        </p:nvSpPr>
        <p:spPr>
          <a:xfrm>
            <a:off x="6887325" y="688368"/>
            <a:ext cx="5150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megjelenő ablakot zárjuk be. Ezzel a </a:t>
            </a:r>
            <a:r>
              <a:rPr lang="hu-HU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regisztrációnk</a:t>
            </a:r>
            <a:r>
              <a:rPr lang="hu-H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elkészült.</a:t>
            </a:r>
          </a:p>
        </p:txBody>
      </p:sp>
      <p:sp>
        <p:nvSpPr>
          <p:cNvPr id="25" name="Téglalap 24"/>
          <p:cNvSpPr/>
          <p:nvPr/>
        </p:nvSpPr>
        <p:spPr>
          <a:xfrm>
            <a:off x="226849" y="277587"/>
            <a:ext cx="4358800" cy="711200"/>
          </a:xfrm>
          <a:prstGeom prst="rect">
            <a:avLst/>
          </a:prstGeom>
          <a:solidFill>
            <a:srgbClr val="32B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Regisztráció</a:t>
            </a:r>
            <a:endParaRPr lang="hu-HU" sz="4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Kép 2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300" y="5532400"/>
            <a:ext cx="923264" cy="923264"/>
          </a:xfrm>
          <a:prstGeom prst="rect">
            <a:avLst/>
          </a:prstGeom>
        </p:spPr>
      </p:pic>
      <p:sp>
        <p:nvSpPr>
          <p:cNvPr id="33" name="Szövegdoboz 32">
            <a:hlinkClick r:id="rId8" action="ppaction://hlinksldjump"/>
          </p:cNvPr>
          <p:cNvSpPr txBox="1"/>
          <p:nvPr/>
        </p:nvSpPr>
        <p:spPr>
          <a:xfrm>
            <a:off x="226849" y="5926095"/>
            <a:ext cx="923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Menü</a:t>
            </a:r>
            <a:endParaRPr lang="hu-HU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57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repeatCount="5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xit" presetSubtype="8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42" presetClass="entr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4" grpId="1"/>
      <p:bldP spid="28" grpId="0"/>
      <p:bldP spid="28" grpId="1"/>
      <p:bldP spid="32" grpId="0"/>
      <p:bldP spid="33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3456</TotalTime>
  <Words>1159</Words>
  <Application>Microsoft Office PowerPoint</Application>
  <PresentationFormat>Egyéni</PresentationFormat>
  <Paragraphs>199</Paragraphs>
  <Slides>23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4" baseType="lpstr">
      <vt:lpstr>Office-téma</vt:lpstr>
      <vt:lpstr>PowerPoint bemutató</vt:lpstr>
      <vt:lpstr>PowerPoint bemutató</vt:lpstr>
      <vt:lpstr>Menü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Bálint Béda</dc:creator>
  <cp:lastModifiedBy>Vereb Márta</cp:lastModifiedBy>
  <cp:revision>261</cp:revision>
  <dcterms:created xsi:type="dcterms:W3CDTF">2017-01-27T18:15:20Z</dcterms:created>
  <dcterms:modified xsi:type="dcterms:W3CDTF">2017-02-15T15:14:35Z</dcterms:modified>
</cp:coreProperties>
</file>