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1" r:id="rId2"/>
  </p:sldMasterIdLst>
  <p:notesMasterIdLst>
    <p:notesMasterId r:id="rId29"/>
  </p:notesMasterIdLst>
  <p:sldIdLst>
    <p:sldId id="256" r:id="rId3"/>
    <p:sldId id="283" r:id="rId4"/>
    <p:sldId id="285" r:id="rId5"/>
    <p:sldId id="282" r:id="rId6"/>
    <p:sldId id="284" r:id="rId7"/>
    <p:sldId id="260" r:id="rId8"/>
    <p:sldId id="264" r:id="rId9"/>
    <p:sldId id="265" r:id="rId10"/>
    <p:sldId id="286" r:id="rId11"/>
    <p:sldId id="262" r:id="rId12"/>
    <p:sldId id="287" r:id="rId13"/>
    <p:sldId id="266" r:id="rId14"/>
    <p:sldId id="288" r:id="rId15"/>
    <p:sldId id="272" r:id="rId16"/>
    <p:sldId id="289" r:id="rId17"/>
    <p:sldId id="290" r:id="rId18"/>
    <p:sldId id="278" r:id="rId19"/>
    <p:sldId id="279" r:id="rId20"/>
    <p:sldId id="280" r:id="rId21"/>
    <p:sldId id="291" r:id="rId22"/>
    <p:sldId id="292" r:id="rId23"/>
    <p:sldId id="281" r:id="rId24"/>
    <p:sldId id="293" r:id="rId25"/>
    <p:sldId id="297" r:id="rId26"/>
    <p:sldId id="295" r:id="rId27"/>
    <p:sldId id="296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2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7382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547" autoAdjust="0"/>
    <p:restoredTop sz="94643" autoAdjust="0"/>
  </p:normalViewPr>
  <p:slideViewPr>
    <p:cSldViewPr>
      <p:cViewPr>
        <p:scale>
          <a:sx n="73" d="100"/>
          <a:sy n="73" d="100"/>
        </p:scale>
        <p:origin x="-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Magok száma</c:v>
                </c:pt>
              </c:strCache>
            </c:strRef>
          </c:tx>
          <c:cat>
            <c:strRef>
              <c:f>Munka1!$A$2:$A$4</c:f>
              <c:strCache>
                <c:ptCount val="3"/>
                <c:pt idx="0">
                  <c:v>i5-4460</c:v>
                </c:pt>
                <c:pt idx="1">
                  <c:v>i5-4690k</c:v>
                </c:pt>
                <c:pt idx="2">
                  <c:v>i7-4790k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Órajel (mhz)</c:v>
                </c:pt>
              </c:strCache>
            </c:strRef>
          </c:tx>
          <c:cat>
            <c:strRef>
              <c:f>Munka1!$A$2:$A$4</c:f>
              <c:strCache>
                <c:ptCount val="3"/>
                <c:pt idx="0">
                  <c:v>i5-4460</c:v>
                </c:pt>
                <c:pt idx="1">
                  <c:v>i5-4690k</c:v>
                </c:pt>
                <c:pt idx="2">
                  <c:v>i7-4790k</c:v>
                </c:pt>
              </c:strCache>
            </c:strRef>
          </c:cat>
          <c:val>
            <c:numRef>
              <c:f>Munka1!$C$2:$C$4</c:f>
              <c:numCache>
                <c:formatCode>General</c:formatCode>
                <c:ptCount val="3"/>
                <c:pt idx="0">
                  <c:v>3.2</c:v>
                </c:pt>
                <c:pt idx="1">
                  <c:v>3.5</c:v>
                </c:pt>
                <c:pt idx="2">
                  <c:v>4</c:v>
                </c:pt>
              </c:numCache>
            </c:numRef>
          </c:val>
        </c:ser>
        <c:shape val="cylinder"/>
        <c:axId val="53424512"/>
        <c:axId val="53426816"/>
        <c:axId val="0"/>
      </c:bar3DChart>
      <c:catAx>
        <c:axId val="53424512"/>
        <c:scaling>
          <c:orientation val="minMax"/>
        </c:scaling>
        <c:axPos val="b"/>
        <c:tickLblPos val="nextTo"/>
        <c:crossAx val="53426816"/>
        <c:crosses val="autoZero"/>
        <c:auto val="1"/>
        <c:lblAlgn val="ctr"/>
        <c:lblOffset val="100"/>
      </c:catAx>
      <c:valAx>
        <c:axId val="53426816"/>
        <c:scaling>
          <c:orientation val="minMax"/>
        </c:scaling>
        <c:axPos val="l"/>
        <c:majorGridlines/>
        <c:numFmt formatCode="General" sourceLinked="1"/>
        <c:tickLblPos val="nextTo"/>
        <c:crossAx val="5342451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endParaRPr lang="hu-H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endParaRPr lang="hu-HU"/>
          </a:p>
        </c:txPr>
      </c:legendEntry>
      <c:layout/>
    </c:legend>
    <c:plotVisOnly val="1"/>
    <c:dispBlanksAs val="gap"/>
  </c:chart>
  <c:txPr>
    <a:bodyPr/>
    <a:lstStyle/>
    <a:p>
      <a:pPr>
        <a:defRPr sz="1800"/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Ár</c:v>
                </c:pt>
              </c:strCache>
            </c:strRef>
          </c:tx>
          <c:cat>
            <c:strRef>
              <c:f>Munka1!$A$2:$A$4</c:f>
              <c:strCache>
                <c:ptCount val="3"/>
                <c:pt idx="0">
                  <c:v>i5-4460</c:v>
                </c:pt>
                <c:pt idx="1">
                  <c:v>i5-4690k</c:v>
                </c:pt>
                <c:pt idx="2">
                  <c:v>i7-4790k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69000</c:v>
                </c:pt>
                <c:pt idx="1">
                  <c:v>80000</c:v>
                </c:pt>
                <c:pt idx="2">
                  <c:v>112000</c:v>
                </c:pt>
              </c:numCache>
            </c:numRef>
          </c:val>
        </c:ser>
        <c:shape val="box"/>
        <c:axId val="54096640"/>
        <c:axId val="54098176"/>
        <c:axId val="0"/>
      </c:bar3DChart>
      <c:catAx>
        <c:axId val="54096640"/>
        <c:scaling>
          <c:orientation val="minMax"/>
        </c:scaling>
        <c:axPos val="b"/>
        <c:tickLblPos val="nextTo"/>
        <c:crossAx val="54098176"/>
        <c:crosses val="autoZero"/>
        <c:auto val="1"/>
        <c:lblAlgn val="ctr"/>
        <c:lblOffset val="100"/>
      </c:catAx>
      <c:valAx>
        <c:axId val="54098176"/>
        <c:scaling>
          <c:orientation val="minMax"/>
        </c:scaling>
        <c:axPos val="l"/>
        <c:majorGridlines/>
        <c:numFmt formatCode="General" sourceLinked="1"/>
        <c:tickLblPos val="nextTo"/>
        <c:crossAx val="540966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hu-HU"/>
          </a:p>
        </c:txPr>
      </c:legendEntry>
      <c:layout/>
    </c:legend>
    <c:plotVisOnly val="1"/>
    <c:dispBlanksAs val="gap"/>
  </c:chart>
  <c:txPr>
    <a:bodyPr/>
    <a:lstStyle/>
    <a:p>
      <a:pPr>
        <a:defRPr sz="1800"/>
      </a:pPr>
      <a:endParaRPr lang="hu-H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A0BDF-2907-4D1E-A7E1-0FD71BDB008A}" type="datetimeFigureOut">
              <a:rPr lang="hu-HU" smtClean="0"/>
              <a:pPr/>
              <a:t>2017.02.16.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266EE-CE77-4D88-B1C4-107D0F04218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92508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827584" y="1556792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310311"/>
            <a:ext cx="33782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ia számának helye 7"/>
          <p:cNvSpPr txBox="1">
            <a:spLocks/>
          </p:cNvSpPr>
          <p:nvPr userDrawn="1"/>
        </p:nvSpPr>
        <p:spPr>
          <a:xfrm>
            <a:off x="251520" y="6324138"/>
            <a:ext cx="504056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hu-HU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F7B357-F8A8-4143-A99A-002DB1A6EEB4}" type="slidenum">
              <a:rPr lang="hu-HU" sz="2400" baseline="0" smtClean="0">
                <a:solidFill>
                  <a:schemeClr val="accent3">
                    <a:lumMod val="75000"/>
                  </a:schemeClr>
                </a:solidFill>
              </a:rPr>
              <a:pPr/>
              <a:t>‹#›</a:t>
            </a:fld>
            <a:endParaRPr lang="hu-HU" sz="2400" baseline="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67544" y="1916832"/>
            <a:ext cx="8229600" cy="438912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Ilyen számítógépet szeretnék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762000" cy="365125"/>
          </a:xfrm>
        </p:spPr>
        <p:txBody>
          <a:bodyPr/>
          <a:lstStyle/>
          <a:p>
            <a:fld id="{F0F7B357-F8A8-4143-A99A-002DB1A6EEB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827584" y="1556792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310311"/>
            <a:ext cx="33782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ia számának helye 7"/>
          <p:cNvSpPr txBox="1">
            <a:spLocks/>
          </p:cNvSpPr>
          <p:nvPr userDrawn="1"/>
        </p:nvSpPr>
        <p:spPr>
          <a:xfrm>
            <a:off x="251520" y="6324138"/>
            <a:ext cx="504056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hu-HU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F7B357-F8A8-4143-A99A-002DB1A6EEB4}" type="slidenum">
              <a:rPr lang="hu-HU" sz="2400" smtClean="0">
                <a:solidFill>
                  <a:srgbClr val="9BBB59">
                    <a:lumMod val="75000"/>
                  </a:srgbClr>
                </a:solidFill>
              </a:rPr>
              <a:pPr/>
              <a:t>‹#›</a:t>
            </a:fld>
            <a:endParaRPr lang="hu-HU" sz="2400" dirty="0">
              <a:solidFill>
                <a:srgbClr val="9BBB5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246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99B1-057F-44D6-A903-ED5BE632EEC3}" type="datetime1">
              <a:rPr lang="hu-HU" smtClean="0">
                <a:solidFill>
                  <a:srgbClr val="EEECE1">
                    <a:shade val="90000"/>
                  </a:srgbClr>
                </a:solidFill>
              </a:rPr>
              <a:pPr/>
              <a:t>2017.02.16.</a:t>
            </a:fld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EEECE1">
                    <a:shade val="90000"/>
                  </a:srgbClr>
                </a:solidFill>
              </a:rPr>
              <a:t>Ilyen számítógépet szeretnék</a:t>
            </a:r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B357-F8A8-4143-A99A-002DB1A6EEB4}" type="slidenum">
              <a:rPr lang="hu-HU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5609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0A4A-1F7B-4BD4-AB7A-CD58E141F481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2017.02.16.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Ilyen számítógépet szeretnék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B357-F8A8-4143-A99A-002DB1A6EEB4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6876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DA14-F5BF-4DF2-A14C-FF03BC0B4B0F}" type="datetime1">
              <a:rPr lang="hu-HU" smtClean="0">
                <a:solidFill>
                  <a:srgbClr val="EEECE1">
                    <a:shade val="90000"/>
                  </a:srgbClr>
                </a:solidFill>
              </a:rPr>
              <a:pPr/>
              <a:t>2017.02.16.</a:t>
            </a:fld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EEECE1">
                    <a:shade val="90000"/>
                  </a:srgbClr>
                </a:solidFill>
              </a:rPr>
              <a:t>Ilyen számítógépet szeretnék</a:t>
            </a:r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B357-F8A8-4143-A99A-002DB1A6EEB4}" type="slidenum">
              <a:rPr lang="hu-HU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9383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90B5-9406-4AAB-B709-BEBA55060682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2017.02.16.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Ilyen számítógépet szeretnék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B357-F8A8-4143-A99A-002DB1A6EEB4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991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218D-0036-4F4E-905A-8C55A27DF993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2017.02.16.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Ilyen számítógépet szeretnék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B357-F8A8-4143-A99A-002DB1A6EEB4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612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5B91-17EF-4E05-9724-1915B52ED6AF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2017.02.16.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Ilyen számítógépet szeretnék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B357-F8A8-4143-A99A-002DB1A6EEB4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5718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D8C9-2B9B-44C2-B6AB-F6536BF11E6D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2017.02.16.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Ilyen számítógépet szeretnék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B357-F8A8-4143-A99A-002DB1A6EEB4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384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FE27-9128-417B-90A3-A3015D5299A3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2017.02.16.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Ilyen számítógépet szeretnék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F7B357-F8A8-4143-A99A-002DB1A6EEB4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9964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99B1-057F-44D6-A903-ED5BE632EEC3}" type="datetime1">
              <a:rPr lang="hu-HU" smtClean="0"/>
              <a:pPr/>
              <a:t>2017.02.16.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Ilyen számítógépet szeretnék</a:t>
            </a:r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B357-F8A8-4143-A99A-002DB1A6EEB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67544" y="1916832"/>
            <a:ext cx="8229600" cy="438912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Ilyen számítógépet szeretnék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762000" cy="365125"/>
          </a:xfrm>
        </p:spPr>
        <p:txBody>
          <a:bodyPr/>
          <a:lstStyle/>
          <a:p>
            <a:fld id="{F0F7B357-F8A8-4143-A99A-002DB1A6EEB4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290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0A4A-1F7B-4BD4-AB7A-CD58E141F481}" type="datetime1">
              <a:rPr lang="hu-HU" smtClean="0"/>
              <a:pPr/>
              <a:t>2017.02.16.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Ilyen számítógépet szeretnék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B357-F8A8-4143-A99A-002DB1A6EEB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DA14-F5BF-4DF2-A14C-FF03BC0B4B0F}" type="datetime1">
              <a:rPr lang="hu-HU" smtClean="0"/>
              <a:pPr/>
              <a:t>2017.02.16.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Ilyen számítógépet szeretnék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B357-F8A8-4143-A99A-002DB1A6EEB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90B5-9406-4AAB-B709-BEBA55060682}" type="datetime1">
              <a:rPr lang="hu-HU" smtClean="0"/>
              <a:pPr/>
              <a:t>2017.02.16.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Ilyen számítógépet szeretnék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B357-F8A8-4143-A99A-002DB1A6EEB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218D-0036-4F4E-905A-8C55A27DF993}" type="datetime1">
              <a:rPr lang="hu-HU" smtClean="0"/>
              <a:pPr/>
              <a:t>2017.02.16.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Ilyen számítógépet szeretnék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B357-F8A8-4143-A99A-002DB1A6EEB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5B91-17EF-4E05-9724-1915B52ED6AF}" type="datetime1">
              <a:rPr lang="hu-HU" smtClean="0"/>
              <a:pPr/>
              <a:t>2017.02.16.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Ilyen számítógépet szeretnék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B357-F8A8-4143-A99A-002DB1A6EEB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D8C9-2B9B-44C2-B6AB-F6536BF11E6D}" type="datetime1">
              <a:rPr lang="hu-HU" smtClean="0"/>
              <a:pPr/>
              <a:t>2017.02.16.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Ilyen számítógépet szeretnék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B357-F8A8-4143-A99A-002DB1A6EEB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FE27-9128-417B-90A3-A3015D5299A3}" type="datetime1">
              <a:rPr lang="hu-HU" smtClean="0"/>
              <a:pPr/>
              <a:t>2017.02.16.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Ilyen számítógépet szeretnék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F7B357-F8A8-4143-A99A-002DB1A6EEB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2F0787-D45E-41BA-8429-BE0EED4F2888}" type="datetime1">
              <a:rPr lang="hu-HU" smtClean="0"/>
              <a:pPr/>
              <a:t>2017.02.16.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hu-HU" smtClean="0"/>
              <a:t>Ilyen számítógépet szeretnék</a:t>
            </a: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F7B357-F8A8-4143-A99A-002DB1A6EEB4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9" r:id="rId9"/>
    <p:sldLayoutId id="2147483850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2F0787-D45E-41BA-8429-BE0EED4F2888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2017.02.16.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Ilyen számítógépet szeretnék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F7B357-F8A8-4143-A99A-002DB1A6EEB4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2722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x.hu/intel-core-i5-4460-bx80646i54460-processzor-054553" TargetMode="External"/><Relationship Id="rId7" Type="http://schemas.openxmlformats.org/officeDocument/2006/relationships/hyperlink" Target="https://www.pcx.hu/corsair-550w-vs550-cp-9020050-eu-tapegyseg-116714" TargetMode="External"/><Relationship Id="rId2" Type="http://schemas.openxmlformats.org/officeDocument/2006/relationships/hyperlink" Target="https://www.pcx.hu/gigabyte-b85m-d3h-alaplap-03810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cx.hu/western-digital-1tb-64mb-wd10ezex-merevlemez-106787" TargetMode="External"/><Relationship Id="rId5" Type="http://schemas.openxmlformats.org/officeDocument/2006/relationships/hyperlink" Target="https://www.pcx.hu/gigabyte-gtx1050-2gb-gddr5-gv-n1050wf2oc-2gd-videokartya-135578" TargetMode="External"/><Relationship Id="rId4" Type="http://schemas.openxmlformats.org/officeDocument/2006/relationships/hyperlink" Target="https://www.pcx.hu/kingston-2x4gb-ddr3-1600mhz-hyperx-fury-black-hx316c10fbk2-8-memoria-046419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el.hu/" TargetMode="External"/><Relationship Id="rId2" Type="http://schemas.openxmlformats.org/officeDocument/2006/relationships/hyperlink" Target="http://www.pcx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qua.hu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85786" y="764704"/>
            <a:ext cx="7772400" cy="848173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3">
                    <a:lumMod val="75000"/>
                  </a:schemeClr>
                </a:solidFill>
              </a:rPr>
              <a:t>Ilyen számítógépet szeretnék</a:t>
            </a:r>
            <a:endParaRPr lang="hu-H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52209" y="2060848"/>
            <a:ext cx="83529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hu-HU" sz="2800" dirty="0">
                <a:solidFill>
                  <a:schemeClr val="accent2">
                    <a:lumMod val="75000"/>
                  </a:schemeClr>
                </a:solidFill>
              </a:rPr>
              <a:t>Készítette: Bécsi Zoltán</a:t>
            </a:r>
          </a:p>
          <a:p>
            <a:pPr>
              <a:spcAft>
                <a:spcPts val="1800"/>
              </a:spcAft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Felkészítő 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</a:rPr>
              <a:t>tanár: </a:t>
            </a:r>
            <a:r>
              <a:rPr lang="hu-HU" sz="2800" dirty="0" err="1">
                <a:solidFill>
                  <a:schemeClr val="accent2">
                    <a:lumMod val="75000"/>
                  </a:schemeClr>
                </a:solidFill>
              </a:rPr>
              <a:t>Kunyikné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</a:rPr>
              <a:t> Járó Marianna</a:t>
            </a:r>
          </a:p>
          <a:p>
            <a:pPr indent="-900000">
              <a:spcAft>
                <a:spcPts val="1800"/>
              </a:spcAft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Iskola:</a:t>
            </a:r>
          </a:p>
          <a:p>
            <a:pPr indent="-900000">
              <a:spcAft>
                <a:spcPts val="1800"/>
              </a:spcAft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Szombathelyi 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</a:rPr>
              <a:t>Műszaki Szakképzési 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Centrum Eötvös 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</a:rPr>
              <a:t>Loránd Szakgimnáziuma és Szakközépiskolája</a:t>
            </a:r>
          </a:p>
          <a:p>
            <a:r>
              <a:rPr lang="hu-HU" sz="2800" dirty="0">
                <a:solidFill>
                  <a:schemeClr val="accent2">
                    <a:lumMod val="75000"/>
                  </a:schemeClr>
                </a:solidFill>
              </a:rPr>
              <a:t>9500 Celldömölk, Sági u. 65.</a:t>
            </a:r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Ilyen számítógépet szeretnék</a:t>
            </a: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B357-F8A8-4143-A99A-002DB1A6EEB4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08912" cy="623666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Miért a Kingston 2x4GB DDR3 1600mhz-es memória?</a:t>
            </a:r>
            <a:endParaRPr lang="hu-HU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idx="2"/>
          </p:nvPr>
        </p:nvSpPr>
        <p:spPr>
          <a:xfrm>
            <a:off x="827584" y="1556792"/>
            <a:ext cx="4752528" cy="457200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2x4-et érdemesebb vásárolni mert 1600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mhz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 jut mindkettő memóriára (3200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mhz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 összesen)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DDR3 típusú kiváló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DDR4 típus jobb de drágább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DDR2 kategória már régi semmiképp nem alkalmas a célra</a:t>
            </a:r>
          </a:p>
        </p:txBody>
      </p:sp>
      <p:pic>
        <p:nvPicPr>
          <p:cNvPr id="7" name="Kép helye 6" descr="69328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82580" y="2636912"/>
            <a:ext cx="3323456" cy="3323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zövegdoboz 8"/>
          <p:cNvSpPr txBox="1"/>
          <p:nvPr/>
        </p:nvSpPr>
        <p:spPr>
          <a:xfrm>
            <a:off x="6300192" y="1700808"/>
            <a:ext cx="20882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20.000</a:t>
            </a:r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forint</a:t>
            </a:r>
          </a:p>
          <a:p>
            <a:endParaRPr lang="hu-H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331640" y="764704"/>
            <a:ext cx="6696744" cy="504056"/>
          </a:xfrm>
        </p:spPr>
        <p:txBody>
          <a:bodyPr/>
          <a:lstStyle/>
          <a:p>
            <a:r>
              <a:rPr lang="hu-H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Videokártya kiválasztásának szempontjai </a:t>
            </a:r>
            <a:endParaRPr lang="hu-HU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 helye 7"/>
          <p:cNvSpPr>
            <a:spLocks noGrp="1"/>
          </p:cNvSpPr>
          <p:nvPr>
            <p:ph type="body" idx="2"/>
          </p:nvPr>
        </p:nvSpPr>
        <p:spPr>
          <a:xfrm>
            <a:off x="1259632" y="1988840"/>
            <a:ext cx="6624736" cy="3456384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ány GB-os a videokártya (minimum 2 GB)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DirectX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 kompatibilitás 11.0 alatt ne legyen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GPU órajele 1000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mhz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 alatt gyenge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emória órajele legalább 5000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mhz</a:t>
            </a: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Open GL támogatása 4.0 érje el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emória sávszélessége 128 bit minimum</a:t>
            </a:r>
          </a:p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08912" cy="623666"/>
          </a:xfrm>
        </p:spPr>
        <p:txBody>
          <a:bodyPr/>
          <a:lstStyle/>
          <a:p>
            <a:r>
              <a:rPr lang="hu-H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Miért a </a:t>
            </a:r>
            <a:r>
              <a:rPr lang="hu-HU" sz="28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Gigabyte</a:t>
            </a:r>
            <a:r>
              <a:rPr lang="hu-H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GTX1060 2GB GDDR5 videokártya?</a:t>
            </a:r>
            <a:endParaRPr lang="hu-HU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idx="2"/>
          </p:nvPr>
        </p:nvSpPr>
        <p:spPr>
          <a:xfrm>
            <a:off x="827584" y="1556792"/>
            <a:ext cx="4536504" cy="457200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eépített memóriában 2GB van (2048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mb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DX12 (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DirectX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 12) kompatibilis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GPU Órajel 1392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mhz</a:t>
            </a: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emória órajel 7008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mhz</a:t>
            </a: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emória típusa GDDR5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Open GL támogatása 4.5</a:t>
            </a:r>
          </a:p>
          <a:p>
            <a:endParaRPr lang="hu-HU" dirty="0"/>
          </a:p>
        </p:txBody>
      </p:sp>
      <p:pic>
        <p:nvPicPr>
          <p:cNvPr id="9" name="Kép helye 8" descr="6f484bfa3d2b075eefcf6c683a97ed0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852936"/>
            <a:ext cx="3850773" cy="2746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zövegdoboz 11"/>
          <p:cNvSpPr txBox="1"/>
          <p:nvPr/>
        </p:nvSpPr>
        <p:spPr>
          <a:xfrm>
            <a:off x="5796136" y="191683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3">
                    <a:lumMod val="75000"/>
                  </a:schemeClr>
                </a:solidFill>
              </a:rPr>
              <a:t>45.000 forint</a:t>
            </a:r>
            <a:endParaRPr lang="hu-H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416824" cy="695674"/>
          </a:xfrm>
        </p:spPr>
        <p:txBody>
          <a:bodyPr/>
          <a:lstStyle/>
          <a:p>
            <a:r>
              <a:rPr lang="hu-H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Merevlemez kiválasztásának szempontjai</a:t>
            </a:r>
            <a:endParaRPr lang="hu-HU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 helye 7"/>
          <p:cNvSpPr>
            <a:spLocks noGrp="1"/>
          </p:cNvSpPr>
          <p:nvPr>
            <p:ph type="body" idx="2"/>
          </p:nvPr>
        </p:nvSpPr>
        <p:spPr>
          <a:xfrm>
            <a:off x="1619672" y="2564904"/>
            <a:ext cx="5616624" cy="1872208"/>
          </a:xfrm>
        </p:spPr>
        <p:txBody>
          <a:bodyPr>
            <a:normAutofit lnSpcReduction="10000"/>
          </a:bodyPr>
          <a:lstStyle/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ilyen a csatolófelülete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ekkora a tárhely kapacitása (minimum 500GB)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ennyi a fordulatszáma (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rpm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984776" cy="839690"/>
          </a:xfrm>
        </p:spPr>
        <p:txBody>
          <a:bodyPr/>
          <a:lstStyle/>
          <a:p>
            <a:r>
              <a:rPr lang="hu-H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Miért Western Digital 1TB 64MB merevlemez?</a:t>
            </a:r>
            <a:endParaRPr lang="hu-HU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idx="2"/>
          </p:nvPr>
        </p:nvSpPr>
        <p:spPr>
          <a:xfrm>
            <a:off x="827584" y="2296036"/>
            <a:ext cx="4968552" cy="324036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satolófelülete SATA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ordulatszáma 7200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rmp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 (gyorsan tud másolni stb.)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apacitása 1000 (GB) 500 GB-tól felfelé ajánlott</a:t>
            </a:r>
            <a:endParaRPr lang="hu-H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Kép helye 6" descr="bWestern_Digital_1TB_64MB_WD10EZEX_merevlemez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84168" y="2469739"/>
            <a:ext cx="2843808" cy="3301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Szövegdoboz 7"/>
          <p:cNvSpPr txBox="1"/>
          <p:nvPr/>
        </p:nvSpPr>
        <p:spPr>
          <a:xfrm>
            <a:off x="6444208" y="177281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3">
                    <a:lumMod val="75000"/>
                  </a:schemeClr>
                </a:solidFill>
              </a:rPr>
              <a:t>16.000 forint</a:t>
            </a:r>
            <a:endParaRPr lang="hu-H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768752" cy="623666"/>
          </a:xfrm>
        </p:spPr>
        <p:txBody>
          <a:bodyPr/>
          <a:lstStyle/>
          <a:p>
            <a:r>
              <a:rPr lang="hu-H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Tápegység kiválasztásának szempontjai </a:t>
            </a:r>
            <a:endParaRPr lang="hu-HU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 helye 7"/>
          <p:cNvSpPr>
            <a:spLocks noGrp="1"/>
          </p:cNvSpPr>
          <p:nvPr>
            <p:ph type="body" idx="2"/>
          </p:nvPr>
        </p:nvSpPr>
        <p:spPr>
          <a:xfrm>
            <a:off x="1835696" y="2420888"/>
            <a:ext cx="5472608" cy="2160240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eljesítménye feleljen meg és valamennyivel haladja meg az adott értéket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satlakozók feleljenek meg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835696" y="692696"/>
            <a:ext cx="5797152" cy="695674"/>
          </a:xfrm>
        </p:spPr>
        <p:txBody>
          <a:bodyPr/>
          <a:lstStyle/>
          <a:p>
            <a:r>
              <a:rPr lang="hu-H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Miért a </a:t>
            </a:r>
            <a:r>
              <a:rPr lang="hu-HU" sz="28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Corsair</a:t>
            </a:r>
            <a:r>
              <a:rPr lang="hu-H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550w tápegység?</a:t>
            </a:r>
            <a:endParaRPr lang="hu-HU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 helye 7"/>
          <p:cNvSpPr>
            <a:spLocks noGrp="1"/>
          </p:cNvSpPr>
          <p:nvPr>
            <p:ph type="body" idx="2"/>
          </p:nvPr>
        </p:nvSpPr>
        <p:spPr>
          <a:xfrm>
            <a:off x="971600" y="2253115"/>
            <a:ext cx="3816424" cy="2664296"/>
          </a:xfrm>
        </p:spPr>
        <p:txBody>
          <a:bodyPr/>
          <a:lstStyle/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550w jónak számít de ajánlott egy 600-750w-os tápegység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endelkezik a megfelelő csatlakozókkal</a:t>
            </a:r>
          </a:p>
          <a:p>
            <a:endParaRPr lang="hu-H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Tartalom helye 8" descr="Corsair_550W_VS550_CP_9020050_EU_tapegyseg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41676" y="3140968"/>
            <a:ext cx="4078796" cy="2888595"/>
          </a:xfrm>
        </p:spPr>
      </p:pic>
      <p:sp>
        <p:nvSpPr>
          <p:cNvPr id="10" name="Szövegdoboz 9"/>
          <p:cNvSpPr txBox="1"/>
          <p:nvPr/>
        </p:nvSpPr>
        <p:spPr>
          <a:xfrm>
            <a:off x="5796136" y="177281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3">
                    <a:lumMod val="75000"/>
                  </a:schemeClr>
                </a:solidFill>
              </a:rPr>
              <a:t>15.000 forint</a:t>
            </a:r>
            <a:endParaRPr lang="hu-H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63688" y="908720"/>
            <a:ext cx="5616624" cy="551658"/>
          </a:xfrm>
        </p:spPr>
        <p:txBody>
          <a:bodyPr/>
          <a:lstStyle/>
          <a:p>
            <a:r>
              <a:rPr lang="hu-HU" sz="4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Összeállt</a:t>
            </a:r>
            <a:r>
              <a:rPr lang="hu-H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számítógép</a:t>
            </a:r>
            <a:endParaRPr lang="hu-HU" sz="4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827584" y="2204864"/>
            <a:ext cx="7488832" cy="2736304"/>
          </a:xfrm>
        </p:spPr>
        <p:txBody>
          <a:bodyPr>
            <a:normAutofit/>
          </a:bodyPr>
          <a:lstStyle/>
          <a:p>
            <a:pPr marL="0" lvl="0" indent="0">
              <a:spcBef>
                <a:spcPts val="1600"/>
              </a:spcBef>
              <a:buClr>
                <a:srgbClr val="9BBB59"/>
              </a:buClr>
              <a:buNone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A konfiguráció összesen 185.000 forint.</a:t>
            </a:r>
          </a:p>
          <a:p>
            <a:pPr marL="0" lvl="0" indent="0">
              <a:spcBef>
                <a:spcPts val="1600"/>
              </a:spcBef>
              <a:buClr>
                <a:srgbClr val="9BBB59"/>
              </a:buClr>
              <a:buNone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Maradt 115.000 forint a következőkre:</a:t>
            </a:r>
          </a:p>
          <a:p>
            <a:pPr marL="3944938" lvl="0" indent="-2628000">
              <a:spcBef>
                <a:spcPts val="1600"/>
              </a:spcBef>
              <a:buClr>
                <a:srgbClr val="9BBB59"/>
              </a:buClr>
              <a:buNone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Perifériák, egyebek: monitor, egér, billentyűzet, gépház</a:t>
            </a:r>
          </a:p>
          <a:p>
            <a:pPr marL="1254125" lvl="0" indent="0">
              <a:spcBef>
                <a:spcPts val="1600"/>
              </a:spcBef>
              <a:buClr>
                <a:srgbClr val="9BBB59"/>
              </a:buClr>
              <a:buNone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Szoftverek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699792" y="908720"/>
            <a:ext cx="3528392" cy="623666"/>
          </a:xfrm>
        </p:spPr>
        <p:txBody>
          <a:bodyPr/>
          <a:lstStyle/>
          <a:p>
            <a:r>
              <a:rPr lang="hu-H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Szükséges szoftverek</a:t>
            </a:r>
            <a:endParaRPr lang="hu-HU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2195736" y="2060848"/>
            <a:ext cx="4608512" cy="2664296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Windows 10 (pro vagy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home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708660" lvl="1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2200" dirty="0" smtClean="0">
                <a:solidFill>
                  <a:schemeClr val="accent2">
                    <a:lumMod val="75000"/>
                  </a:schemeClr>
                </a:solidFill>
              </a:rPr>
              <a:t>Home: 41.000 forint</a:t>
            </a:r>
          </a:p>
          <a:p>
            <a:pPr marL="708660" lvl="1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§"/>
            </a:pPr>
            <a:r>
              <a:rPr lang="hu-HU" sz="2200" dirty="0" smtClean="0">
                <a:solidFill>
                  <a:schemeClr val="accent2">
                    <a:lumMod val="75000"/>
                  </a:schemeClr>
                </a:solidFill>
              </a:rPr>
              <a:t>Pro: 75.000 forint (diák ár)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Pinnacle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accent2">
                    <a:lumMod val="75000"/>
                  </a:schemeClr>
                </a:solidFill>
              </a:rPr>
              <a:t>Studio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20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</a:rPr>
              <a:t>15.000 forinttól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35896" y="908720"/>
            <a:ext cx="1944216" cy="407642"/>
          </a:xfrm>
        </p:spPr>
        <p:txBody>
          <a:bodyPr/>
          <a:lstStyle/>
          <a:p>
            <a:r>
              <a:rPr lang="hu-H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Összegzés</a:t>
            </a:r>
            <a:endParaRPr lang="hu-HU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71600" y="2132856"/>
            <a:ext cx="6984776" cy="3600400"/>
          </a:xfrm>
        </p:spPr>
        <p:txBody>
          <a:bodyPr>
            <a:normAutofit/>
          </a:bodyPr>
          <a:lstStyle/>
          <a:p>
            <a:pPr marL="0" lvl="0" indent="0">
              <a:spcBef>
                <a:spcPts val="1600"/>
              </a:spcBef>
              <a:buClr>
                <a:srgbClr val="9BBB59"/>
              </a:buClr>
              <a:buNone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Ha a Pro verziót vásároljuk meg 40.000 forintunk, ha a Home verziót 74.000 forintunk marad. </a:t>
            </a:r>
          </a:p>
          <a:p>
            <a:pPr marL="0" lvl="0" indent="0">
              <a:spcBef>
                <a:spcPts val="1600"/>
              </a:spcBef>
              <a:buClr>
                <a:srgbClr val="9BBB59"/>
              </a:buClr>
              <a:buNone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Véleményem szerint videó szerkesztéshez ez egy tökéletes számítógép, megbízható operációs rendszerrel, illetve szoftverekkel.</a:t>
            </a:r>
          </a:p>
          <a:p>
            <a:pPr marL="0" lvl="0" indent="0">
              <a:spcBef>
                <a:spcPts val="1600"/>
              </a:spcBef>
              <a:buClr>
                <a:srgbClr val="9BBB59"/>
              </a:buClr>
              <a:buNone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SonyVegas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videószerkesztő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 program jobban megfelelne a célnak, de nem fért bele a keretbe.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83568" y="764704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Cél: videó szerkesztéshez tökéletes számítógép összeállítása.</a:t>
            </a:r>
          </a:p>
          <a:p>
            <a:r>
              <a:rPr lang="hu-HU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Rendelkezésre álló tőke: 300.000ft</a:t>
            </a:r>
          </a:p>
        </p:txBody>
      </p:sp>
      <p:sp>
        <p:nvSpPr>
          <p:cNvPr id="6" name="Szöveg helye 3"/>
          <p:cNvSpPr>
            <a:spLocks noGrp="1"/>
          </p:cNvSpPr>
          <p:nvPr>
            <p:ph type="body" idx="2"/>
          </p:nvPr>
        </p:nvSpPr>
        <p:spPr>
          <a:xfrm>
            <a:off x="827584" y="2492896"/>
            <a:ext cx="6912768" cy="3672408"/>
          </a:xfrm>
          <a:noFill/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Tervezett</a:t>
            </a:r>
            <a:r>
              <a:rPr lang="hu-H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hu-HU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konfiguráció:</a:t>
            </a:r>
          </a:p>
          <a:p>
            <a:pPr marL="719138"/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Alaplap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Gigabyte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 B85M-D3H</a:t>
            </a:r>
            <a:endParaRPr lang="hu-H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719138"/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Processzor: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Intel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Core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 i5-4460</a:t>
            </a:r>
            <a:endParaRPr lang="hu-HU" sz="2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19138"/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Memória: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Kingston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hlinkClick r:id="rId4"/>
              </a:rPr>
              <a:t>2x4GB DDR3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1600MHz</a:t>
            </a:r>
            <a:endParaRPr lang="hu-HU" sz="2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19138"/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Videokártya: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Gigabyte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hlinkClick r:id="rId5"/>
              </a:rPr>
              <a:t>GTX1050 2GB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GDDR5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hu-HU" sz="2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19138"/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Merevlemez: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Western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hlinkClick r:id="rId6"/>
              </a:rPr>
              <a:t>Digital 1TB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64MB</a:t>
            </a:r>
            <a:endParaRPr lang="hu-HU" sz="2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19138"/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Tápegység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  <a:hlinkClick r:id="rId7"/>
              </a:rPr>
              <a:t>Corsair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hlinkClick r:id="rId7"/>
              </a:rPr>
              <a:t> 550W</a:t>
            </a:r>
            <a:endParaRPr lang="hu-H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0775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403648" y="836712"/>
            <a:ext cx="7416824" cy="551658"/>
          </a:xfrm>
        </p:spPr>
        <p:txBody>
          <a:bodyPr/>
          <a:lstStyle/>
          <a:p>
            <a:r>
              <a:rPr lang="hu-H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Tudáspróba						</a:t>
            </a:r>
            <a:r>
              <a:rPr lang="hu-HU" sz="1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megoldás</a:t>
            </a:r>
            <a:endParaRPr lang="hu-HU" sz="1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 helye 7"/>
          <p:cNvSpPr>
            <a:spLocks noGrp="1"/>
          </p:cNvSpPr>
          <p:nvPr>
            <p:ph type="body" idx="2"/>
          </p:nvPr>
        </p:nvSpPr>
        <p:spPr>
          <a:xfrm>
            <a:off x="1012938" y="1929733"/>
            <a:ext cx="6984776" cy="2880320"/>
          </a:xfrm>
        </p:spPr>
        <p:txBody>
          <a:bodyPr>
            <a:normAutofit lnSpcReduction="10000"/>
          </a:bodyPr>
          <a:lstStyle/>
          <a:p>
            <a:pPr marL="457200" lvl="0" indent="-457200">
              <a:spcBef>
                <a:spcPts val="1600"/>
              </a:spcBef>
              <a:buClr>
                <a:srgbClr val="9BBB59"/>
              </a:buClr>
              <a:buFont typeface="+mj-lt"/>
              <a:buAutoNum type="arabicPeriod"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Minimum hány magos legyen a processzor?</a:t>
            </a:r>
          </a:p>
          <a:p>
            <a:pPr marL="457200" lvl="0" indent="-457200">
              <a:spcBef>
                <a:spcPts val="1600"/>
              </a:spcBef>
              <a:buClr>
                <a:srgbClr val="9BBB59"/>
              </a:buClr>
              <a:buFont typeface="+mj-lt"/>
              <a:buAutoNum type="arabicPeriod"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Mit vegyünk figyelembe memória vásárlás esetén?</a:t>
            </a:r>
          </a:p>
          <a:p>
            <a:pPr marL="457200" lvl="0" indent="-457200">
              <a:spcBef>
                <a:spcPts val="1600"/>
              </a:spcBef>
              <a:buClr>
                <a:srgbClr val="9BBB59"/>
              </a:buClr>
              <a:buFont typeface="+mj-lt"/>
              <a:buAutoNum type="arabicPeriod"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Milyen szoftverek szükségesek?</a:t>
            </a:r>
          </a:p>
          <a:p>
            <a:pPr marL="457200" lvl="0" indent="-457200">
              <a:spcBef>
                <a:spcPts val="1600"/>
              </a:spcBef>
              <a:buClr>
                <a:srgbClr val="9BBB59"/>
              </a:buClr>
              <a:buFont typeface="+mj-lt"/>
              <a:buAutoNum type="arabicPeriod"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Legalább mennyi legyen a videokártya memória órajele?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endParaRPr lang="hu-H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Ötágú csillag 3">
            <a:hlinkClick r:id="rId2" action="ppaction://hlinksldjump"/>
          </p:cNvPr>
          <p:cNvSpPr/>
          <p:nvPr/>
        </p:nvSpPr>
        <p:spPr>
          <a:xfrm>
            <a:off x="8028384" y="1988840"/>
            <a:ext cx="288032" cy="288032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Ötágú csillag 4">
            <a:hlinkClick r:id="rId3" action="ppaction://hlinksldjump"/>
          </p:cNvPr>
          <p:cNvSpPr/>
          <p:nvPr/>
        </p:nvSpPr>
        <p:spPr>
          <a:xfrm>
            <a:off x="8040528" y="2564904"/>
            <a:ext cx="288032" cy="288032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Ötágú csillag 6">
            <a:hlinkClick r:id="rId4" action="ppaction://hlinksldjump"/>
          </p:cNvPr>
          <p:cNvSpPr/>
          <p:nvPr/>
        </p:nvSpPr>
        <p:spPr>
          <a:xfrm>
            <a:off x="8040528" y="3369893"/>
            <a:ext cx="288032" cy="288032"/>
          </a:xfrm>
          <a:prstGeom prst="star5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0" cap="none" spc="0" normalizeH="0" baseline="0" noProof="0" dirty="0" smtClean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Ötágú csillag 8">
            <a:hlinkClick r:id="rId5" action="ppaction://hlinksldjump"/>
          </p:cNvPr>
          <p:cNvSpPr/>
          <p:nvPr/>
        </p:nvSpPr>
        <p:spPr>
          <a:xfrm>
            <a:off x="8040528" y="3933056"/>
            <a:ext cx="288032" cy="288032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07704" y="2132856"/>
            <a:ext cx="6768752" cy="2808312"/>
          </a:xfrm>
        </p:spPr>
        <p:txBody>
          <a:bodyPr/>
          <a:lstStyle/>
          <a:p>
            <a:pPr algn="l"/>
            <a:r>
              <a:rPr lang="hu-HU" dirty="0" err="1" smtClean="0">
                <a:hlinkClick r:id="rId2"/>
              </a:rPr>
              <a:t>www.pcx.hu</a:t>
            </a:r>
            <a:endParaRPr lang="hu-HU" dirty="0" smtClean="0"/>
          </a:p>
          <a:p>
            <a:pPr algn="l"/>
            <a:endParaRPr lang="hu-HU" dirty="0" smtClean="0"/>
          </a:p>
          <a:p>
            <a:pPr algn="l"/>
            <a:r>
              <a:rPr lang="hu-HU" dirty="0" err="1" smtClean="0">
                <a:solidFill>
                  <a:srgbClr val="273824"/>
                </a:solidFill>
                <a:hlinkClick r:id="rId3"/>
              </a:rPr>
              <a:t>pixel.hu</a:t>
            </a:r>
            <a:endParaRPr lang="hu-HU" dirty="0" smtClean="0">
              <a:solidFill>
                <a:srgbClr val="273824"/>
              </a:solidFill>
            </a:endParaRPr>
          </a:p>
          <a:p>
            <a:pPr algn="l"/>
            <a:endParaRPr lang="hu-HU" dirty="0" smtClean="0">
              <a:solidFill>
                <a:srgbClr val="273824"/>
              </a:solidFill>
            </a:endParaRPr>
          </a:p>
          <a:p>
            <a:pPr algn="l"/>
            <a:r>
              <a:rPr lang="hu-HU" dirty="0" err="1" smtClean="0">
                <a:solidFill>
                  <a:srgbClr val="273824"/>
                </a:solidFill>
                <a:hlinkClick r:id="rId4"/>
              </a:rPr>
              <a:t>www.aqua.hu</a:t>
            </a:r>
            <a:endParaRPr lang="hu-HU" dirty="0" smtClean="0">
              <a:solidFill>
                <a:srgbClr val="273824"/>
              </a:solidFill>
              <a:hlinkClick r:id="rId3"/>
            </a:endParaRPr>
          </a:p>
          <a:p>
            <a:pPr algn="l"/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Ilyen számítógépet szeretnék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B357-F8A8-4143-A99A-002DB1A6EEB4}" type="slidenum">
              <a:rPr lang="hu-HU" smtClean="0"/>
              <a:pPr/>
              <a:t>21</a:t>
            </a:fld>
            <a:endParaRPr lang="hu-HU"/>
          </a:p>
        </p:txBody>
      </p:sp>
      <p:sp>
        <p:nvSpPr>
          <p:cNvPr id="6" name="Cím 5"/>
          <p:cNvSpPr txBox="1">
            <a:spLocks/>
          </p:cNvSpPr>
          <p:nvPr/>
        </p:nvSpPr>
        <p:spPr>
          <a:xfrm>
            <a:off x="3095328" y="837401"/>
            <a:ext cx="6048672" cy="55165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6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dirty="0" smtClean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Források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833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971600" y="2060848"/>
            <a:ext cx="7596336" cy="1114448"/>
          </a:xfrm>
        </p:spPr>
        <p:txBody>
          <a:bodyPr/>
          <a:lstStyle/>
          <a:p>
            <a:r>
              <a:rPr lang="hu-HU" sz="6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  <a:endParaRPr lang="hu-HU" sz="60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EEECE1">
                    <a:shade val="90000"/>
                  </a:srgbClr>
                </a:solidFill>
              </a:rPr>
              <a:t>Ilyen számítógépet szeretnék</a:t>
            </a:r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B357-F8A8-4143-A99A-002DB1A6EEB4}" type="slidenum">
              <a:rPr lang="hu-HU" smtClean="0">
                <a:solidFill>
                  <a:srgbClr val="EEECE1">
                    <a:shade val="90000"/>
                  </a:srgbClr>
                </a:solidFill>
              </a:rPr>
              <a:pPr/>
              <a:t>23</a:t>
            </a:fld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Cím 5"/>
          <p:cNvSpPr txBox="1">
            <a:spLocks/>
          </p:cNvSpPr>
          <p:nvPr/>
        </p:nvSpPr>
        <p:spPr>
          <a:xfrm>
            <a:off x="1403648" y="836712"/>
            <a:ext cx="6048672" cy="55165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6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smtClean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Tudáspróba</a:t>
            </a:r>
            <a:endParaRPr lang="hu-HU" sz="2800" b="1" dirty="0">
              <a:solidFill>
                <a:srgbClr val="9BBB5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 helye 7"/>
          <p:cNvSpPr txBox="1">
            <a:spLocks/>
          </p:cNvSpPr>
          <p:nvPr/>
        </p:nvSpPr>
        <p:spPr>
          <a:xfrm>
            <a:off x="780078" y="1916832"/>
            <a:ext cx="7680353" cy="28803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600"/>
              </a:spcBef>
              <a:buClr>
                <a:srgbClr val="9BBB59"/>
              </a:buClr>
              <a:buFont typeface="+mj-lt"/>
              <a:buAutoNum type="arabicPeriod"/>
            </a:pPr>
            <a:r>
              <a:rPr lang="pt-BR" sz="2400" dirty="0" smtClean="0">
                <a:solidFill>
                  <a:srgbClr val="C0504D">
                    <a:lumMod val="75000"/>
                  </a:srgbClr>
                </a:solidFill>
                <a:hlinkClick r:id="rId2" action="ppaction://hlinksldjump"/>
              </a:rPr>
              <a:t>Minimum 4 magos legyen a processzor.</a:t>
            </a:r>
            <a:endParaRPr lang="hu-HU" sz="2400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6887507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EEECE1">
                    <a:shade val="90000"/>
                  </a:srgbClr>
                </a:solidFill>
              </a:rPr>
              <a:t>Ilyen számítógépet szeretnék</a:t>
            </a:r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B357-F8A8-4143-A99A-002DB1A6EEB4}" type="slidenum">
              <a:rPr lang="hu-HU" smtClean="0">
                <a:solidFill>
                  <a:srgbClr val="EEECE1">
                    <a:shade val="90000"/>
                  </a:srgbClr>
                </a:solidFill>
              </a:rPr>
              <a:pPr/>
              <a:t>24</a:t>
            </a:fld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Cím 5"/>
          <p:cNvSpPr txBox="1">
            <a:spLocks/>
          </p:cNvSpPr>
          <p:nvPr/>
        </p:nvSpPr>
        <p:spPr>
          <a:xfrm>
            <a:off x="1403648" y="836712"/>
            <a:ext cx="6048672" cy="55165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6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smtClean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Tudáspróba</a:t>
            </a:r>
            <a:endParaRPr lang="hu-HU" sz="2800" b="1" dirty="0">
              <a:solidFill>
                <a:srgbClr val="9BBB5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 helye 7"/>
          <p:cNvSpPr txBox="1">
            <a:spLocks/>
          </p:cNvSpPr>
          <p:nvPr/>
        </p:nvSpPr>
        <p:spPr>
          <a:xfrm>
            <a:off x="780078" y="1916832"/>
            <a:ext cx="7680353" cy="28803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600"/>
              </a:spcBef>
              <a:buClr>
                <a:srgbClr val="9BBB59"/>
              </a:buClr>
              <a:buFont typeface="+mj-lt"/>
              <a:buAutoNum type="arabicPeriod" startAt="2"/>
            </a:pPr>
            <a:r>
              <a:rPr lang="hu-HU" sz="2400" dirty="0" smtClean="0">
                <a:solidFill>
                  <a:srgbClr val="C0504D">
                    <a:lumMod val="75000"/>
                  </a:srgbClr>
                </a:solidFill>
                <a:hlinkClick r:id="rId2" action="ppaction://hlinksldjump"/>
              </a:rPr>
              <a:t>Milyen típusú, hány GB-os illetve hány </a:t>
            </a:r>
            <a:r>
              <a:rPr lang="hu-HU" sz="2400" dirty="0" err="1" smtClean="0">
                <a:solidFill>
                  <a:srgbClr val="C0504D">
                    <a:lumMod val="75000"/>
                  </a:srgbClr>
                </a:solidFill>
                <a:hlinkClick r:id="rId2" action="ppaction://hlinksldjump"/>
              </a:rPr>
              <a:t>mhz-es</a:t>
            </a:r>
            <a:r>
              <a:rPr lang="hu-HU" sz="2400" dirty="0" smtClean="0">
                <a:solidFill>
                  <a:srgbClr val="C0504D">
                    <a:lumMod val="75000"/>
                  </a:srgbClr>
                </a:solidFill>
                <a:hlinkClick r:id="rId2" action="ppaction://hlinksldjump"/>
              </a:rPr>
              <a:t> a memória.</a:t>
            </a:r>
            <a:endParaRPr lang="hu-HU" sz="2400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9781892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Ilyen számítógépet szeretnék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B357-F8A8-4143-A99A-002DB1A6EEB4}" type="slidenum">
              <a:rPr lang="hu-HU" smtClean="0"/>
              <a:pPr/>
              <a:t>25</a:t>
            </a:fld>
            <a:endParaRPr lang="hu-HU"/>
          </a:p>
        </p:txBody>
      </p:sp>
      <p:sp>
        <p:nvSpPr>
          <p:cNvPr id="6" name="Cím 5"/>
          <p:cNvSpPr txBox="1">
            <a:spLocks/>
          </p:cNvSpPr>
          <p:nvPr/>
        </p:nvSpPr>
        <p:spPr>
          <a:xfrm>
            <a:off x="1403648" y="836712"/>
            <a:ext cx="6048672" cy="55165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6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Tudáspróba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Szöveg helye 7"/>
          <p:cNvSpPr txBox="1">
            <a:spLocks/>
          </p:cNvSpPr>
          <p:nvPr/>
        </p:nvSpPr>
        <p:spPr>
          <a:xfrm>
            <a:off x="780078" y="1916832"/>
            <a:ext cx="7680353" cy="28803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600"/>
              </a:spcBef>
              <a:buClr>
                <a:srgbClr val="9BBB59"/>
              </a:buClr>
              <a:buFont typeface="+mj-lt"/>
              <a:buAutoNum type="arabicPeriod" startAt="3"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Operációs rendszer,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videószerkeztő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,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rögzítőprogram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.</a:t>
            </a:r>
            <a:endParaRPr lang="hu-H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1068513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Ilyen számítógépet szeretnék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B357-F8A8-4143-A99A-002DB1A6EEB4}" type="slidenum">
              <a:rPr lang="hu-HU" smtClean="0"/>
              <a:pPr/>
              <a:t>26</a:t>
            </a:fld>
            <a:endParaRPr lang="hu-HU"/>
          </a:p>
        </p:txBody>
      </p:sp>
      <p:sp>
        <p:nvSpPr>
          <p:cNvPr id="6" name="Cím 5"/>
          <p:cNvSpPr txBox="1">
            <a:spLocks/>
          </p:cNvSpPr>
          <p:nvPr/>
        </p:nvSpPr>
        <p:spPr>
          <a:xfrm>
            <a:off x="1403648" y="836712"/>
            <a:ext cx="6048672" cy="55165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6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Tudáspróba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Szöveg helye 7"/>
          <p:cNvSpPr txBox="1">
            <a:spLocks/>
          </p:cNvSpPr>
          <p:nvPr/>
        </p:nvSpPr>
        <p:spPr>
          <a:xfrm>
            <a:off x="780078" y="1916832"/>
            <a:ext cx="7680353" cy="28803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600"/>
              </a:spcBef>
              <a:buClr>
                <a:srgbClr val="9BBB59"/>
              </a:buClr>
              <a:buFont typeface="+mj-lt"/>
              <a:buAutoNum type="arabicPeriod" startAt="4"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Legalább 5000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mhz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 legyen.</a:t>
            </a:r>
            <a:endParaRPr lang="hu-H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058298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8075240" cy="794352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Alaplap kiválasztásának szempontjai</a:t>
            </a:r>
            <a:endParaRPr lang="hu-HU" sz="2800" dirty="0"/>
          </a:p>
        </p:txBody>
      </p:sp>
      <p:sp>
        <p:nvSpPr>
          <p:cNvPr id="6" name="Téglalap 5"/>
          <p:cNvSpPr/>
          <p:nvPr/>
        </p:nvSpPr>
        <p:spPr>
          <a:xfrm>
            <a:off x="1043608" y="1772816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800"/>
              </a:spcBef>
              <a:buClr>
                <a:srgbClr val="9BBB59"/>
              </a:buClr>
              <a:buSzPct val="95000"/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bővítés szempontjából fontos, hogy hány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memória foglalata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van</a:t>
            </a:r>
          </a:p>
          <a:p>
            <a:pPr marL="342900" lvl="0" indent="-342900">
              <a:spcBef>
                <a:spcPts val="1800"/>
              </a:spcBef>
              <a:buClr>
                <a:srgbClr val="9BBB59"/>
              </a:buClr>
              <a:buSzPct val="95000"/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a sebességet befolyásolja, hogy a foglalatok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hány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mhz-en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 tudnak fogadni</a:t>
            </a:r>
          </a:p>
          <a:p>
            <a:pPr marL="342900" lvl="0" indent="-342900">
              <a:spcBef>
                <a:spcPts val="1800"/>
              </a:spcBef>
              <a:buClr>
                <a:srgbClr val="9BBB59"/>
              </a:buClr>
              <a:buSzPct val="95000"/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milyen típusú a foglalat</a:t>
            </a:r>
            <a:endParaRPr lang="hu-H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spcBef>
                <a:spcPts val="1800"/>
              </a:spcBef>
              <a:buClr>
                <a:srgbClr val="9BBB59"/>
              </a:buClr>
              <a:buSzPct val="95000"/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egfelelőek-e a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csatlakozók</a:t>
            </a:r>
          </a:p>
          <a:p>
            <a:pPr marL="342900" lvl="0" indent="-342900">
              <a:spcBef>
                <a:spcPts val="1800"/>
              </a:spcBef>
              <a:buClr>
                <a:srgbClr val="9BBB59"/>
              </a:buClr>
              <a:buSzPct val="95000"/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egvannak-e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a szükséges kimenetek ill. bemenetek</a:t>
            </a:r>
          </a:p>
        </p:txBody>
      </p:sp>
    </p:spTree>
    <p:extLst>
      <p:ext uri="{BB962C8B-B14F-4D97-AF65-F5344CB8AC3E}">
        <p14:creationId xmlns="" xmlns:p14="http://schemas.microsoft.com/office/powerpoint/2010/main" val="1997704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helye 7" descr="GigabyteB85M-D3Halaplap_1.jpg"/>
          <p:cNvPicPr>
            <a:picLocks noChangeAspect="1"/>
          </p:cNvPicPr>
          <p:nvPr/>
        </p:nvPicPr>
        <p:blipFill>
          <a:blip r:embed="rId2" cstate="print"/>
          <a:srcRect l="5237" r="5237"/>
          <a:stretch>
            <a:fillRect/>
          </a:stretch>
        </p:blipFill>
        <p:spPr>
          <a:xfrm rot="420000">
            <a:off x="4900735" y="2786557"/>
            <a:ext cx="3837308" cy="3266123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776864" cy="504056"/>
          </a:xfrm>
        </p:spPr>
        <p:txBody>
          <a:bodyPr/>
          <a:lstStyle/>
          <a:p>
            <a:r>
              <a:rPr lang="hu-H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Miért	a</a:t>
            </a:r>
            <a:r>
              <a:rPr lang="hu-HU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hu-HU" sz="28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Gigabyte</a:t>
            </a:r>
            <a:r>
              <a:rPr lang="hu-H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hu-HU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B85M-D3H a</a:t>
            </a:r>
            <a:r>
              <a:rPr lang="hu-H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laplap?</a:t>
            </a:r>
            <a:endParaRPr lang="hu-HU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67544" y="1772816"/>
            <a:ext cx="5256584" cy="4355977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DDR3-as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foglalat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jónak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számít</a:t>
            </a:r>
          </a:p>
          <a:p>
            <a:pPr marL="34290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memória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foglalat 1333/1600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mhz-es</a:t>
            </a:r>
            <a:endParaRPr lang="hu-H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a 4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memória foglalat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bővíthető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32GB-ig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processzor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foglalata 1150 (Intel processzoroknál elterjedt)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USB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kimenetek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3.0 (2db) 2.0 (2db) 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tápcsatlakozója 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24+8-as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300192" y="1772816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20.000 forint</a:t>
            </a:r>
          </a:p>
        </p:txBody>
      </p:sp>
    </p:spTree>
    <p:extLst>
      <p:ext uri="{BB962C8B-B14F-4D97-AF65-F5344CB8AC3E}">
        <p14:creationId xmlns="" xmlns:p14="http://schemas.microsoft.com/office/powerpoint/2010/main" val="22082513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912768" cy="767682"/>
          </a:xfrm>
        </p:spPr>
        <p:txBody>
          <a:bodyPr/>
          <a:lstStyle/>
          <a:p>
            <a:r>
              <a:rPr lang="hu-H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Processzor kiválasztásának szempontjai</a:t>
            </a:r>
            <a:endParaRPr lang="hu-HU" sz="2800" dirty="0"/>
          </a:p>
        </p:txBody>
      </p:sp>
      <p:sp>
        <p:nvSpPr>
          <p:cNvPr id="7" name="Szöveg helye 6"/>
          <p:cNvSpPr>
            <a:spLocks noGrp="1"/>
          </p:cNvSpPr>
          <p:nvPr>
            <p:ph type="body" idx="2"/>
          </p:nvPr>
        </p:nvSpPr>
        <p:spPr>
          <a:xfrm>
            <a:off x="1619672" y="2060848"/>
            <a:ext cx="6048672" cy="3096344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ilyen családba tartozik (Intel vagy AMD), az AMD videó szerkesztéshez gyenge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agok száma (minimum 4)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ó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rajele minimum 3000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mhz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oglalata kompatibilis az alaplappal</a:t>
            </a:r>
          </a:p>
        </p:txBody>
      </p:sp>
    </p:spTree>
    <p:extLst>
      <p:ext uri="{BB962C8B-B14F-4D97-AF65-F5344CB8AC3E}">
        <p14:creationId xmlns="" xmlns:p14="http://schemas.microsoft.com/office/powerpoint/2010/main" val="560504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55576" y="548680"/>
            <a:ext cx="6264696" cy="695674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Miért az Intel </a:t>
            </a:r>
            <a:r>
              <a:rPr lang="hu-HU" sz="28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Core</a:t>
            </a:r>
            <a:r>
              <a:rPr lang="hu-H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i5 4460 Processzor?</a:t>
            </a:r>
            <a:endParaRPr lang="hu-HU" sz="2800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2"/>
          </p:nvPr>
        </p:nvSpPr>
        <p:spPr>
          <a:xfrm>
            <a:off x="539552" y="2060848"/>
            <a:ext cx="5112568" cy="3456384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3200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mhz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 órajel jónak számít</a:t>
            </a:r>
          </a:p>
          <a:p>
            <a:pPr marL="34290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a 4 magos processzor jól bírja a terhelést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eveset fogyaszt (84 W)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luszba a processzor húzható is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(tapasztalt felhasználónak javasolt)</a:t>
            </a:r>
          </a:p>
          <a:p>
            <a:endParaRPr lang="hu-HU" dirty="0"/>
          </a:p>
        </p:txBody>
      </p:sp>
      <p:pic>
        <p:nvPicPr>
          <p:cNvPr id="8" name="Kép helye 7" descr="Intel_Core_i5_4460_processzor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82249" y="2852936"/>
            <a:ext cx="3755504" cy="3539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zövegdoboz 8"/>
          <p:cNvSpPr txBox="1"/>
          <p:nvPr/>
        </p:nvSpPr>
        <p:spPr>
          <a:xfrm>
            <a:off x="6084168" y="1340768"/>
            <a:ext cx="243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69.000</a:t>
            </a:r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forint</a:t>
            </a:r>
            <a:endParaRPr lang="hu-HU" b="1" dirty="0"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44816" cy="911698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Teljesítmény eltérés minimális</a:t>
            </a:r>
            <a:endParaRPr lang="hu-HU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sz="half" idx="1"/>
          </p:nvPr>
        </p:nvGraphicFramePr>
        <p:xfrm>
          <a:off x="683568" y="1676400"/>
          <a:ext cx="800323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884368" cy="730002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Árkülönbség már tapasztalható</a:t>
            </a:r>
            <a:endParaRPr lang="hu-HU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787272660"/>
              </p:ext>
            </p:extLst>
          </p:nvPr>
        </p:nvGraphicFramePr>
        <p:xfrm>
          <a:off x="611560" y="1628800"/>
          <a:ext cx="806407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272808" cy="551658"/>
          </a:xfrm>
        </p:spPr>
        <p:txBody>
          <a:bodyPr/>
          <a:lstStyle/>
          <a:p>
            <a:r>
              <a:rPr lang="hu-H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Memória (RAM) kiválasztásának szempontjai</a:t>
            </a:r>
            <a:endParaRPr lang="hu-HU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 helye 7"/>
          <p:cNvSpPr>
            <a:spLocks noGrp="1"/>
          </p:cNvSpPr>
          <p:nvPr>
            <p:ph type="body" idx="2"/>
          </p:nvPr>
        </p:nvSpPr>
        <p:spPr>
          <a:xfrm>
            <a:off x="1763688" y="2420888"/>
            <a:ext cx="5400600" cy="216024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ány GB-os az adott memória (minimum 4GB)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ány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mhz-es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 (1600 minimum)</a:t>
            </a:r>
          </a:p>
          <a:p>
            <a:pPr marL="342900" lvl="0" indent="-342900">
              <a:spcBef>
                <a:spcPts val="1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ilyen típusú (DDR2 DDR3 DDR4)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ilágossá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Áramlá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</TotalTime>
  <Words>659</Words>
  <Application>Microsoft Office PowerPoint</Application>
  <PresentationFormat>Diavetítés a képernyőre (4:3 oldalarány)</PresentationFormat>
  <Paragraphs>131</Paragraphs>
  <Slides>26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26</vt:i4>
      </vt:variant>
    </vt:vector>
  </HeadingPairs>
  <TitlesOfParts>
    <vt:vector size="28" baseType="lpstr">
      <vt:lpstr>Áramlás</vt:lpstr>
      <vt:lpstr>1_Áramlás</vt:lpstr>
      <vt:lpstr>Ilyen számítógépet szeretnék</vt:lpstr>
      <vt:lpstr>2. dia</vt:lpstr>
      <vt:lpstr>Alaplap kiválasztásának szempontjai</vt:lpstr>
      <vt:lpstr>Miért a Gigabyte B85M-D3H alaplap?</vt:lpstr>
      <vt:lpstr>Processzor kiválasztásának szempontjai</vt:lpstr>
      <vt:lpstr>Miért az Intel Core i5 4460 Processzor?</vt:lpstr>
      <vt:lpstr>Teljesítmény eltérés minimális</vt:lpstr>
      <vt:lpstr>Árkülönbség már tapasztalható</vt:lpstr>
      <vt:lpstr>Memória (RAM) kiválasztásának szempontjai</vt:lpstr>
      <vt:lpstr>Miért a Kingston 2x4GB DDR3 1600mhz-es memória?</vt:lpstr>
      <vt:lpstr>Videokártya kiválasztásának szempontjai </vt:lpstr>
      <vt:lpstr>Miért a Gigabyte GTX1060 2GB GDDR5 videokártya?</vt:lpstr>
      <vt:lpstr>Merevlemez kiválasztásának szempontjai</vt:lpstr>
      <vt:lpstr>Miért Western Digital 1TB 64MB merevlemez?</vt:lpstr>
      <vt:lpstr>Tápegység kiválasztásának szempontjai </vt:lpstr>
      <vt:lpstr>Miért a Corsair 550w tápegység?</vt:lpstr>
      <vt:lpstr>Összeállt a számítógép</vt:lpstr>
      <vt:lpstr>Szükséges szoftverek</vt:lpstr>
      <vt:lpstr>Összegzés</vt:lpstr>
      <vt:lpstr>Tudáspróba      megoldás</vt:lpstr>
      <vt:lpstr>21. dia</vt:lpstr>
      <vt:lpstr>Köszönöm a figyelmet!</vt:lpstr>
      <vt:lpstr>23. dia</vt:lpstr>
      <vt:lpstr>24. dia</vt:lpstr>
      <vt:lpstr>25. dia</vt:lpstr>
      <vt:lpstr>26.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Ilyen számítógépet szeretnék</dc:title>
  <dc:creator>Zoltán Bécsi</dc:creator>
  <cp:lastModifiedBy>Érettségi 2011</cp:lastModifiedBy>
  <cp:revision>118</cp:revision>
  <dcterms:created xsi:type="dcterms:W3CDTF">2017-01-31T17:42:20Z</dcterms:created>
  <dcterms:modified xsi:type="dcterms:W3CDTF">2017-02-16T10:50:03Z</dcterms:modified>
</cp:coreProperties>
</file>