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9" r:id="rId3"/>
    <p:sldId id="258" r:id="rId4"/>
    <p:sldId id="268" r:id="rId5"/>
    <p:sldId id="277" r:id="rId6"/>
    <p:sldId id="257" r:id="rId7"/>
    <p:sldId id="278" r:id="rId8"/>
    <p:sldId id="260" r:id="rId9"/>
    <p:sldId id="279" r:id="rId10"/>
    <p:sldId id="261" r:id="rId11"/>
    <p:sldId id="280" r:id="rId12"/>
    <p:sldId id="281" r:id="rId13"/>
    <p:sldId id="274" r:id="rId14"/>
    <p:sldId id="282" r:id="rId15"/>
    <p:sldId id="262" r:id="rId16"/>
    <p:sldId id="283" r:id="rId17"/>
    <p:sldId id="263" r:id="rId18"/>
    <p:sldId id="284" r:id="rId19"/>
    <p:sldId id="264" r:id="rId20"/>
    <p:sldId id="288" r:id="rId21"/>
    <p:sldId id="289" r:id="rId22"/>
    <p:sldId id="273" r:id="rId23"/>
    <p:sldId id="270" r:id="rId2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3B8EE4F1-79D0-43AC-AD8D-79178624C313}">
          <p14:sldIdLst>
            <p14:sldId id="256"/>
            <p14:sldId id="259"/>
            <p14:sldId id="258"/>
            <p14:sldId id="268"/>
            <p14:sldId id="277"/>
            <p14:sldId id="257"/>
            <p14:sldId id="278"/>
            <p14:sldId id="260"/>
            <p14:sldId id="279"/>
            <p14:sldId id="261"/>
            <p14:sldId id="280"/>
            <p14:sldId id="281"/>
            <p14:sldId id="274"/>
            <p14:sldId id="282"/>
            <p14:sldId id="262"/>
            <p14:sldId id="283"/>
            <p14:sldId id="263"/>
            <p14:sldId id="284"/>
            <p14:sldId id="264"/>
            <p14:sldId id="288"/>
            <p14:sldId id="289"/>
            <p14:sldId id="273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4" autoAdjust="0"/>
    <p:restoredTop sz="94676" autoAdjust="0"/>
  </p:normalViewPr>
  <p:slideViewPr>
    <p:cSldViewPr>
      <p:cViewPr>
        <p:scale>
          <a:sx n="90" d="100"/>
          <a:sy n="90" d="100"/>
        </p:scale>
        <p:origin x="192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44" y="930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38A87-1FBB-4E4A-878C-FE5E857FDC90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5F907-46FC-45AE-8982-7BA30BFBB52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63274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5F907-46FC-45AE-8982-7BA30BFBB52A}" type="slidenum">
              <a:rPr lang="hu-HU" smtClean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9536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5F907-46FC-45AE-8982-7BA30BFBB52A}" type="slidenum">
              <a:rPr lang="hu-HU" smtClean="0"/>
              <a:t>16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7329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5360-9193-4783-BDCC-A73038AB5BDE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727B-6BEB-42CE-9ED8-5DE26EF9BA4B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5938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5360-9193-4783-BDCC-A73038AB5BDE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727B-6BEB-42CE-9ED8-5DE26EF9BA4B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1235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5360-9193-4783-BDCC-A73038AB5BDE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727B-6BEB-42CE-9ED8-5DE26EF9BA4B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7643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5360-9193-4783-BDCC-A73038AB5BDE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727B-6BEB-42CE-9ED8-5DE26EF9BA4B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322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5360-9193-4783-BDCC-A73038AB5BDE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727B-6BEB-42CE-9ED8-5DE26EF9BA4B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6106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5360-9193-4783-BDCC-A73038AB5BDE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727B-6BEB-42CE-9ED8-5DE26EF9BA4B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324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5360-9193-4783-BDCC-A73038AB5BDE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727B-6BEB-42CE-9ED8-5DE26EF9BA4B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734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5360-9193-4783-BDCC-A73038AB5BDE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727B-6BEB-42CE-9ED8-5DE26EF9BA4B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820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5360-9193-4783-BDCC-A73038AB5BDE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727B-6BEB-42CE-9ED8-5DE26EF9BA4B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0199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5360-9193-4783-BDCC-A73038AB5BDE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727B-6BEB-42CE-9ED8-5DE26EF9BA4B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4822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5360-9193-4783-BDCC-A73038AB5BDE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727B-6BEB-42CE-9ED8-5DE26EF9BA4B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110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E5360-9193-4783-BDCC-A73038AB5BDE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9727B-6BEB-42CE-9ED8-5DE26EF9BA4B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108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uechip.hu/termek/benq-gl2450h-24--os-monitor" TargetMode="External"/><Relationship Id="rId2" Type="http://schemas.openxmlformats.org/officeDocument/2006/relationships/hyperlink" Target="http://www.tferi.hu/monitoro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mazon.co.uk/AOC-N19W-19-LCD-Monitor/dp/B000Q9IXI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772400" cy="1470025"/>
          </a:xfrm>
        </p:spPr>
        <p:txBody>
          <a:bodyPr>
            <a:normAutofit/>
          </a:bodyPr>
          <a:lstStyle/>
          <a:p>
            <a:r>
              <a:rPr lang="hu-HU" sz="8000" dirty="0" smtClean="0"/>
              <a:t>Monitorok</a:t>
            </a:r>
            <a:endParaRPr lang="hu-HU" sz="8000" dirty="0"/>
          </a:p>
        </p:txBody>
      </p:sp>
      <p:sp>
        <p:nvSpPr>
          <p:cNvPr id="4" name="Alcím 3"/>
          <p:cNvSpPr>
            <a:spLocks noGrp="1"/>
          </p:cNvSpPr>
          <p:nvPr>
            <p:ph type="subTitle" idx="1"/>
          </p:nvPr>
        </p:nvSpPr>
        <p:spPr>
          <a:xfrm>
            <a:off x="1444282" y="2420888"/>
            <a:ext cx="7704856" cy="424847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hu-HU" dirty="0" smtClean="0">
                <a:solidFill>
                  <a:schemeClr val="tx1"/>
                </a:solidFill>
              </a:rPr>
              <a:t>Speri Krisztián Márk 7.a</a:t>
            </a:r>
          </a:p>
          <a:p>
            <a:pPr algn="l"/>
            <a:r>
              <a:rPr lang="hu-HU" dirty="0" smtClean="0">
                <a:solidFill>
                  <a:schemeClr val="tx1"/>
                </a:solidFill>
              </a:rPr>
              <a:t>Felkészítő tanár:</a:t>
            </a:r>
          </a:p>
          <a:p>
            <a:pPr algn="l"/>
            <a:r>
              <a:rPr lang="hu-HU" dirty="0" smtClean="0">
                <a:solidFill>
                  <a:schemeClr val="tx1"/>
                </a:solidFill>
              </a:rPr>
              <a:t>Surányiné Zethner Gabriella</a:t>
            </a:r>
          </a:p>
          <a:p>
            <a:pPr algn="l"/>
            <a:r>
              <a:rPr lang="hu-HU" dirty="0" smtClean="0">
                <a:solidFill>
                  <a:schemeClr val="tx1"/>
                </a:solidFill>
              </a:rPr>
              <a:t>Iskola: </a:t>
            </a:r>
          </a:p>
          <a:p>
            <a:pPr algn="l"/>
            <a:r>
              <a:rPr lang="hu-HU" dirty="0" smtClean="0">
                <a:solidFill>
                  <a:schemeClr val="tx1"/>
                </a:solidFill>
              </a:rPr>
              <a:t>Lorántffy Zsuzsanna Református Óvoda Általános Iskola Gimnázium és Kollégium</a:t>
            </a:r>
          </a:p>
          <a:p>
            <a:pPr algn="l"/>
            <a:r>
              <a:rPr lang="hu-HU" dirty="0" smtClean="0">
                <a:solidFill>
                  <a:schemeClr val="tx1"/>
                </a:solidFill>
              </a:rPr>
              <a:t>Cím: </a:t>
            </a:r>
          </a:p>
          <a:p>
            <a:pPr algn="l"/>
            <a:r>
              <a:rPr lang="hu-HU" dirty="0" smtClean="0">
                <a:solidFill>
                  <a:schemeClr val="tx1"/>
                </a:solidFill>
              </a:rPr>
              <a:t>7400 Kaposvár Somssich Pál u.15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46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4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4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4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4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4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4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4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222234"/>
          </a:xfrm>
        </p:spPr>
        <p:txBody>
          <a:bodyPr>
            <a:normAutofit fontScale="77500" lnSpcReduction="20000"/>
          </a:bodyPr>
          <a:lstStyle/>
          <a:p>
            <a:r>
              <a:rPr lang="hu-HU" sz="3900" b="1" dirty="0" smtClean="0"/>
              <a:t>kontraszt:</a:t>
            </a:r>
            <a:r>
              <a:rPr lang="hu-HU" sz="3900" dirty="0" smtClean="0"/>
              <a:t> A részletgazdagságot jellemző tulajdonság (250–1000 : 1). Értéke a legfényesebb és a legsötétebb pixel fényerejének hányadosa.</a:t>
            </a:r>
          </a:p>
          <a:p>
            <a:r>
              <a:rPr lang="hu-HU" sz="3900" b="1" dirty="0" smtClean="0"/>
              <a:t>válaszidő</a:t>
            </a:r>
            <a:r>
              <a:rPr lang="hu-HU" sz="3900" b="1" dirty="0"/>
              <a:t>:</a:t>
            </a:r>
            <a:r>
              <a:rPr lang="hu-HU" sz="3900" dirty="0"/>
              <a:t> LCD-paneles monitorok jellemzője, </a:t>
            </a:r>
            <a:r>
              <a:rPr lang="hu-HU" sz="3900" dirty="0" smtClean="0"/>
              <a:t>ezredmásodpercben (MS) </a:t>
            </a:r>
            <a:r>
              <a:rPr lang="hu-HU" sz="3900" dirty="0"/>
              <a:t>mért időegység. Azt az időt jelöli, amennyi ahhoz kell, hogy egy képpont fényereje megváltozzon. A lassú válaszidő (12 </a:t>
            </a:r>
            <a:r>
              <a:rPr lang="hu-HU" sz="3900" dirty="0" smtClean="0"/>
              <a:t>ms-nél </a:t>
            </a:r>
            <a:r>
              <a:rPr lang="hu-HU" sz="3900" dirty="0"/>
              <a:t>hosszabb) akkor lehet zavaró, ha a monitoron gyors változásokat kell megjeleníteni.</a:t>
            </a:r>
          </a:p>
          <a:p>
            <a:r>
              <a:rPr lang="hu-HU" sz="3900" b="1" dirty="0" smtClean="0"/>
              <a:t>fényerő:</a:t>
            </a:r>
            <a:r>
              <a:rPr lang="hu-HU" sz="3900" dirty="0" smtClean="0"/>
              <a:t> A monitor fényességét jellemzi. (Milyen fényes az elektronok felvillanása (CRT), milyen erős, fényes a háttérvilágítás (LCD).) (Például: 250 cd/m²)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90642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rtalom helye 9"/>
          <p:cNvSpPr>
            <a:spLocks noGrp="1"/>
          </p:cNvSpPr>
          <p:nvPr>
            <p:ph sz="half" idx="1"/>
          </p:nvPr>
        </p:nvSpPr>
        <p:spPr>
          <a:xfrm>
            <a:off x="467544" y="33916"/>
            <a:ext cx="8208912" cy="6347412"/>
          </a:xfrm>
        </p:spPr>
        <p:txBody>
          <a:bodyPr>
            <a:normAutofit fontScale="92500"/>
          </a:bodyPr>
          <a:lstStyle/>
          <a:p>
            <a:r>
              <a:rPr lang="hu-HU" sz="3200" b="1" dirty="0" smtClean="0"/>
              <a:t>képarány:</a:t>
            </a:r>
            <a:r>
              <a:rPr lang="hu-HU" sz="3200" dirty="0" smtClean="0"/>
              <a:t> A kijelző oldalhosszúságainak aránya. 5:4-től 21:9-ig terjed. A legáltalánosabb a 4:3-hoz arány, szélesvásznú képernyőnél pedig a 16:10-hez vagy a 16:9-hez arány. Mostanság terjedt el a 21:9 "Ultra Wide" (ultra széles) képarány.</a:t>
            </a:r>
          </a:p>
          <a:p>
            <a:r>
              <a:rPr lang="hu-HU" sz="3200" b="1" dirty="0"/>
              <a:t>maximális felbontás:</a:t>
            </a:r>
            <a:r>
              <a:rPr lang="hu-HU" sz="3200" dirty="0"/>
              <a:t> Maximálisan mekkora felbontásra állítható. TN, IPS, xVA paneleknél a pixelek darabszáma, pl.: 1920x1080 esetén 2 Mpixel (2073600).</a:t>
            </a:r>
          </a:p>
          <a:p>
            <a:r>
              <a:rPr lang="hu-HU" sz="3200" b="1" dirty="0"/>
              <a:t>megjeleníthető színek száma:</a:t>
            </a:r>
            <a:r>
              <a:rPr lang="hu-HU" sz="3200" dirty="0"/>
              <a:t> Megjeleníthető színárnyalatok száma (Színmélység). Általában ez 24 bit, 16,7 millió (2</a:t>
            </a:r>
            <a:r>
              <a:rPr lang="hu-HU" sz="3200" baseline="30000" dirty="0"/>
              <a:t>24</a:t>
            </a:r>
            <a:r>
              <a:rPr lang="hu-HU" sz="3200" dirty="0"/>
              <a:t>) színt tud megjeleníteni egy ilyen monitor, de gyakran „csak” 16,2 milliót.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1660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/>
          <a:lstStyle/>
          <a:p>
            <a:r>
              <a:rPr lang="hu-HU" dirty="0"/>
              <a:t>Vezérlésük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half" idx="1"/>
          </p:nvPr>
        </p:nvSpPr>
        <p:spPr>
          <a:xfrm>
            <a:off x="467544" y="188640"/>
            <a:ext cx="8280920" cy="2304256"/>
          </a:xfrm>
        </p:spPr>
        <p:txBody>
          <a:bodyPr>
            <a:normAutofit lnSpcReduction="10000"/>
          </a:bodyPr>
          <a:lstStyle/>
          <a:p>
            <a:r>
              <a:rPr lang="hu-HU" sz="3000" b="1" dirty="0"/>
              <a:t>látószög:</a:t>
            </a:r>
            <a:r>
              <a:rPr lang="hu-HU" sz="3000" dirty="0"/>
              <a:t> Az a paraméter mely megadja, hogy a monitor milyen szögből látható. Általában két adattal jellemzik, az első a horizontális (vízszintes), második a vertikális (függőleges) adat. Például: H:160°/ V:150°</a:t>
            </a:r>
          </a:p>
          <a:p>
            <a:endParaRPr lang="hu-HU" dirty="0"/>
          </a:p>
        </p:txBody>
      </p:sp>
      <p:sp>
        <p:nvSpPr>
          <p:cNvPr id="9" name="Tartalom helye 8"/>
          <p:cNvSpPr>
            <a:spLocks noGrp="1"/>
          </p:cNvSpPr>
          <p:nvPr>
            <p:ph sz="half" idx="2"/>
          </p:nvPr>
        </p:nvSpPr>
        <p:spPr>
          <a:xfrm>
            <a:off x="323528" y="3933056"/>
            <a:ext cx="8424936" cy="2808312"/>
          </a:xfrm>
        </p:spPr>
        <p:txBody>
          <a:bodyPr>
            <a:noAutofit/>
          </a:bodyPr>
          <a:lstStyle/>
          <a:p>
            <a:r>
              <a:rPr lang="hu-HU" sz="3000" dirty="0"/>
              <a:t>A monitorokat úgynevezett </a:t>
            </a:r>
            <a:r>
              <a:rPr lang="hu-HU" sz="3000" i="1" dirty="0"/>
              <a:t>videokártyák</a:t>
            </a:r>
            <a:r>
              <a:rPr lang="hu-HU" sz="3000" dirty="0"/>
              <a:t> vezérlik. A processzor elküldi a videokártyának azt a képet, amit meg kell jeleníteni, a videokártya pedig a monitor számára is értelmezhető jellé alakítja azt. </a:t>
            </a:r>
          </a:p>
        </p:txBody>
      </p:sp>
    </p:spTree>
    <p:extLst>
      <p:ext uri="{BB962C8B-B14F-4D97-AF65-F5344CB8AC3E}">
        <p14:creationId xmlns:p14="http://schemas.microsoft.com/office/powerpoint/2010/main" val="342190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build="p"/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/>
          <a:lstStyle/>
          <a:p>
            <a:r>
              <a:rPr lang="hu-HU" b="1" dirty="0"/>
              <a:t>Színek száma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7544" y="188640"/>
            <a:ext cx="8208912" cy="2232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000" dirty="0"/>
              <a:t>Az olyan műveleteknek, mint </a:t>
            </a:r>
            <a:r>
              <a:rPr lang="hu-HU" sz="3000" dirty="0" smtClean="0"/>
              <a:t>él simítás, </a:t>
            </a:r>
            <a:r>
              <a:rPr lang="hu-HU" sz="3000" dirty="0"/>
              <a:t>árnyékolás, komoly számítási igényei vannak, ezért a grafikus kártyáknak több feldolgozó egységük, külön grafikus processzoruk illetve jelentő memóriájuk van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39552" y="3429000"/>
            <a:ext cx="7920880" cy="3240360"/>
          </a:xfrm>
        </p:spPr>
        <p:txBody>
          <a:bodyPr>
            <a:noAutofit/>
          </a:bodyPr>
          <a:lstStyle/>
          <a:p>
            <a:r>
              <a:rPr lang="hu-HU" sz="3000" dirty="0"/>
              <a:t>A kezdetekben a monitoroknak mindössze két színük volt: előtérszín és háttérszín. Ez elméletileg fekete és fehér volt (</a:t>
            </a:r>
            <a:r>
              <a:rPr lang="hu-HU" sz="3000" b="1" dirty="0"/>
              <a:t>B&amp;W</a:t>
            </a:r>
            <a:r>
              <a:rPr lang="hu-HU" sz="3000" dirty="0"/>
              <a:t> = black and white), de ezek helyett előfordult a sötétkék-világoskék, illetve a zöld-sárgásszürke párosítás </a:t>
            </a:r>
            <a:r>
              <a:rPr lang="hu-HU" sz="3000" dirty="0" smtClean="0"/>
              <a:t>is</a:t>
            </a: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71584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rmAutofit/>
          </a:bodyPr>
          <a:lstStyle/>
          <a:p>
            <a:r>
              <a:rPr lang="hu-HU" dirty="0"/>
              <a:t>A </a:t>
            </a:r>
            <a:r>
              <a:rPr lang="hu-HU" dirty="0" smtClean="0"/>
              <a:t>monitorok négy </a:t>
            </a:r>
            <a:r>
              <a:rPr lang="hu-HU" dirty="0"/>
              <a:t>főbb fajtája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half" idx="1"/>
          </p:nvPr>
        </p:nvSpPr>
        <p:spPr>
          <a:xfrm>
            <a:off x="467544" y="476672"/>
            <a:ext cx="8208912" cy="1944215"/>
          </a:xfrm>
        </p:spPr>
        <p:txBody>
          <a:bodyPr>
            <a:noAutofit/>
          </a:bodyPr>
          <a:lstStyle/>
          <a:p>
            <a:r>
              <a:rPr lang="hu-HU" sz="3000" dirty="0"/>
              <a:t>. A CGA monitoroknak még alapértelmezésben 4 színük volt, amit egy 16-os palettáról lehetett kiválasztani. A következő lépés a 16, majd a </a:t>
            </a:r>
            <a:r>
              <a:rPr lang="hu-HU" sz="3000" b="1" dirty="0"/>
              <a:t>256 szín</a:t>
            </a:r>
            <a:r>
              <a:rPr lang="hu-HU" sz="3000" dirty="0"/>
              <a:t> volt.</a:t>
            </a:r>
          </a:p>
        </p:txBody>
      </p:sp>
      <p:sp>
        <p:nvSpPr>
          <p:cNvPr id="7" name="Tartalom helye 6"/>
          <p:cNvSpPr>
            <a:spLocks noGrp="1"/>
          </p:cNvSpPr>
          <p:nvPr>
            <p:ph sz="half" idx="2"/>
          </p:nvPr>
        </p:nvSpPr>
        <p:spPr>
          <a:xfrm>
            <a:off x="827584" y="3645025"/>
            <a:ext cx="7776864" cy="3096344"/>
          </a:xfrm>
        </p:spPr>
        <p:txBody>
          <a:bodyPr>
            <a:normAutofit/>
          </a:bodyPr>
          <a:lstStyle/>
          <a:p>
            <a:r>
              <a:rPr lang="hu-HU" b="1" dirty="0"/>
              <a:t>CRT</a:t>
            </a:r>
            <a:r>
              <a:rPr lang="hu-HU" dirty="0"/>
              <a:t> (Cathode Ray Tube</a:t>
            </a:r>
            <a:r>
              <a:rPr lang="hu-HU" dirty="0" smtClean="0"/>
              <a:t>)</a:t>
            </a:r>
          </a:p>
          <a:p>
            <a:r>
              <a:rPr lang="hu-HU" b="1" dirty="0"/>
              <a:t>LCD</a:t>
            </a:r>
            <a:r>
              <a:rPr lang="hu-HU" dirty="0"/>
              <a:t> </a:t>
            </a:r>
            <a:r>
              <a:rPr lang="hu-HU" i="1" dirty="0"/>
              <a:t>(Liquid Crystal Display</a:t>
            </a:r>
            <a:r>
              <a:rPr lang="hu-HU" i="1" dirty="0" smtClean="0"/>
              <a:t>)</a:t>
            </a:r>
          </a:p>
          <a:p>
            <a:r>
              <a:rPr lang="hu-HU" b="1" dirty="0"/>
              <a:t>TFT</a:t>
            </a:r>
            <a:r>
              <a:rPr lang="hu-HU" dirty="0"/>
              <a:t> </a:t>
            </a:r>
            <a:r>
              <a:rPr lang="hu-HU" i="1" dirty="0"/>
              <a:t>(Thin Film Transistor</a:t>
            </a:r>
            <a:r>
              <a:rPr lang="hu-HU" i="1" dirty="0" smtClean="0"/>
              <a:t>)</a:t>
            </a:r>
          </a:p>
          <a:p>
            <a:r>
              <a:rPr lang="hu-HU" b="1" dirty="0"/>
              <a:t>PDP</a:t>
            </a:r>
            <a:r>
              <a:rPr lang="hu-HU" dirty="0"/>
              <a:t> (Plazma Display Panel)</a:t>
            </a:r>
            <a:endParaRPr lang="hu-HU" i="1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0927483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CRT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544616"/>
          </a:xfrm>
        </p:spPr>
        <p:txBody>
          <a:bodyPr>
            <a:normAutofit/>
          </a:bodyPr>
          <a:lstStyle/>
          <a:p>
            <a:r>
              <a:rPr lang="hu-HU" sz="2000" b="1" dirty="0"/>
              <a:t>C</a:t>
            </a:r>
            <a:r>
              <a:rPr lang="hu-HU" sz="2000" b="1" dirty="0" smtClean="0"/>
              <a:t>RT</a:t>
            </a:r>
            <a:r>
              <a:rPr lang="hu-HU" sz="2000" dirty="0"/>
              <a:t> (Cathode Ray Tube) A hagyományos katódsugárcsöves képernyő. Az első működőképes televíziót 1926. január 26-án Londonban mutatták be. Az első színes adást 1928. július 3-án továbbították nagy távolságra. A technika feltalálója Karl Ferdinand Braun volt, aki 1897-ben már meg tudott jeleníteni így egy képpontot. (Ezért régi neve a Braun-cső.) A töltéscsatolt elvű CRT tévé és kamera feltalálója Tihanyi Kálmán volt (1928).</a:t>
            </a:r>
          </a:p>
          <a:p>
            <a:r>
              <a:rPr lang="hu-HU" sz="2000" b="1" dirty="0"/>
              <a:t>Működési elve</a:t>
            </a:r>
            <a:r>
              <a:rPr lang="hu-HU" sz="2000" dirty="0"/>
              <a:t>: A CRT monitorban egy </a:t>
            </a:r>
            <a:r>
              <a:rPr lang="hu-HU" sz="2000" dirty="0" smtClean="0"/>
              <a:t>katódsugárcső található</a:t>
            </a:r>
            <a:r>
              <a:rPr lang="hu-HU" sz="2000" dirty="0"/>
              <a:t>, elektronágyúval az egyik végén, foszforral bevont képernyővel a másik végén. Az elektronágyú elektronnyalábot lő ki, ezt elektromágneses térrel térítik el. Az elektronnyaláb a foszforborításba ütközik és felvillan, majd elhalványodik. Ha elég gyorsan követik egymást az elektronnyalábok, akkor az a pont nem halványodik el. Tehát az elektronágyúk írnak a képernyőre a számítógép utasításának megfelelően, balról jobbra, egy másodperc alatt többször is frissítve a képpontokat. Az első monitorok egyetlen szín árnyalatait tudták megjeleníteni (monokróm): a fekete-fehér mellett a borostyán sárga és a zöld színűek is elterjedtek voltak.</a:t>
            </a:r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2413757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rmAutofit/>
          </a:bodyPr>
          <a:lstStyle/>
          <a:p>
            <a:r>
              <a:rPr lang="hu-HU" dirty="0" smtClean="0"/>
              <a:t>LCD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7544" y="260649"/>
            <a:ext cx="8136904" cy="2088231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Azt</a:t>
            </a:r>
            <a:r>
              <a:rPr lang="hu-HU" sz="2000" dirty="0"/>
              <a:t>, hogy másodpercenként hányszor frissíti a képpontokat, képfrissítési frekvenciának nevezzük. (A CRT monitoroknál a képfrissítési frekvencia egy kicsit mást jelent, lásd az LCD monitornál.) Ezt Hertzben adjuk meg. A mai monitorok 60–130 hertzesek. A színes monitoroknak három alapszíne van: a piros, a zöld, és a kék (RGB). Ezek keverésével bármelyik szín előállítható. Mindegyik színhez tartozik egy elektronágyú.</a:t>
            </a:r>
          </a:p>
          <a:p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539552" y="3501009"/>
            <a:ext cx="8064896" cy="3168352"/>
          </a:xfrm>
        </p:spPr>
        <p:txBody>
          <a:bodyPr>
            <a:normAutofit/>
          </a:bodyPr>
          <a:lstStyle/>
          <a:p>
            <a:r>
              <a:rPr lang="hu-HU" sz="2000" b="1" dirty="0"/>
              <a:t>LCD</a:t>
            </a:r>
            <a:r>
              <a:rPr lang="hu-HU" sz="2000" dirty="0"/>
              <a:t> </a:t>
            </a:r>
            <a:r>
              <a:rPr lang="hu-HU" sz="2000" i="1" dirty="0"/>
              <a:t>(Liquid Crystal Display)</a:t>
            </a:r>
            <a:r>
              <a:rPr lang="hu-HU" sz="2000" dirty="0"/>
              <a:t> Folyadékkristályos képernyő. A folyadékkristályos kijelzők őse a kvarcórákban fordult elő először. Folyadékkristállyal már 1911 óta kísérleteznek, működő LCD monitor az 1960-as években készült először.</a:t>
            </a:r>
          </a:p>
          <a:p>
            <a:r>
              <a:rPr lang="hu-HU" sz="2000" dirty="0"/>
              <a:t>Az </a:t>
            </a:r>
            <a:r>
              <a:rPr lang="hu-HU" sz="2000" b="1" dirty="0"/>
              <a:t>LCD működési elve</a:t>
            </a:r>
            <a:r>
              <a:rPr lang="hu-HU" sz="2000" dirty="0"/>
              <a:t>: két, belső felületén mikronméretű árkokkal ellátott átlátszó lap közé folyadékkristályos anyagot helyeznek, amely nyugalmi állapotában igazodik a belső felület által meghatározott irányhoz, így csavart állapotot vesz fel.</a:t>
            </a:r>
          </a:p>
        </p:txBody>
      </p:sp>
    </p:spTree>
    <p:extLst>
      <p:ext uri="{BB962C8B-B14F-4D97-AF65-F5344CB8AC3E}">
        <p14:creationId xmlns:p14="http://schemas.microsoft.com/office/powerpoint/2010/main" val="167603054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67544" y="3212976"/>
            <a:ext cx="8229600" cy="936104"/>
          </a:xfrm>
        </p:spPr>
        <p:txBody>
          <a:bodyPr>
            <a:normAutofit/>
          </a:bodyPr>
          <a:lstStyle/>
          <a:p>
            <a:r>
              <a:rPr lang="hu-HU" dirty="0" smtClean="0"/>
              <a:t>TFT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25860" y="260648"/>
            <a:ext cx="8712968" cy="2880320"/>
          </a:xfrm>
        </p:spPr>
        <p:txBody>
          <a:bodyPr>
            <a:normAutofit fontScale="62500" lnSpcReduction="20000"/>
          </a:bodyPr>
          <a:lstStyle/>
          <a:p>
            <a:endParaRPr lang="hu-HU" dirty="0" smtClean="0"/>
          </a:p>
          <a:p>
            <a:r>
              <a:rPr lang="hu-HU" sz="3200" dirty="0" smtClean="0"/>
              <a:t>A kijelző első és hátsó oldalára egy-egy polárszűrőt helyeznek, amelyek a fény minden irányú rezgését csak egy meghatározott síkban engedik tovább. A csavart elhelyezkedésű folyadékkristály különleges tulajdonsága, hogy a rá eső fény rezgési síkját elforgatja. Ha hátul megvilágítják a panelt, akkor a hátsó polarizátoron átjutó fényt a folyadékkristály elforgatja (innen ered a Twisted Nematic, TN megnevezés), így a fény az első szűrőn átjut, és világos képpontot kapunk. Ha kristályokra feszültséget kapcsolunk, nem forgatják el a fényt, az eredmény pedig fekete képpont. A polárszűrő elé már csak egy színszűrőt kell helyezni. Előfordulhat a gyártás tökéletlensége miatt, hogy a képernyőn halott vagy „beragadt” képpontokat találunk. Ez a "pixelhiba".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8" name="Tartalom helye 7"/>
          <p:cNvSpPr>
            <a:spLocks noGrp="1"/>
          </p:cNvSpPr>
          <p:nvPr>
            <p:ph sz="half" idx="2"/>
          </p:nvPr>
        </p:nvSpPr>
        <p:spPr>
          <a:xfrm>
            <a:off x="395536" y="4221088"/>
            <a:ext cx="8208912" cy="2636912"/>
          </a:xfrm>
        </p:spPr>
        <p:txBody>
          <a:bodyPr>
            <a:noAutofit/>
          </a:bodyPr>
          <a:lstStyle/>
          <a:p>
            <a:r>
              <a:rPr lang="hu-HU" sz="2000" b="1" dirty="0"/>
              <a:t>TFT</a:t>
            </a:r>
            <a:r>
              <a:rPr lang="hu-HU" sz="2000" dirty="0"/>
              <a:t> </a:t>
            </a:r>
            <a:r>
              <a:rPr lang="hu-HU" sz="2000" i="1" dirty="0"/>
              <a:t>(Thin Film Transistor)</a:t>
            </a:r>
            <a:r>
              <a:rPr lang="hu-HU" sz="2000" dirty="0"/>
              <a:t> Vékonyfilm Tranzisztor. Az LCD technológián alapuló TFT minden egyes képpontja egy saját tranzisztorból áll, a két üvegfelületre felvitt átlátszó elektróda között elektromos teret létesít, hatására az elektródák között elhelyezkedő folyadék kristályai párhuzamossá rendeződnek</a:t>
            </a:r>
            <a:r>
              <a:rPr lang="hu-HU" sz="2000" dirty="0" smtClean="0"/>
              <a:t>,</a:t>
            </a:r>
            <a:r>
              <a:rPr lang="hu-HU" sz="2000" dirty="0"/>
              <a:t> így nem engedik át a polarizált fényt. A tévhittel ellentétben a tranzisztorok aktív állapotban nem bocsátanak ki fényt. </a:t>
            </a:r>
          </a:p>
        </p:txBody>
      </p:sp>
    </p:spTree>
    <p:extLst>
      <p:ext uri="{BB962C8B-B14F-4D97-AF65-F5344CB8AC3E}">
        <p14:creationId xmlns:p14="http://schemas.microsoft.com/office/powerpoint/2010/main" val="31742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build="p"/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1143000"/>
          </a:xfrm>
        </p:spPr>
        <p:txBody>
          <a:bodyPr/>
          <a:lstStyle/>
          <a:p>
            <a:r>
              <a:rPr lang="hu-HU" dirty="0" smtClean="0"/>
              <a:t>PDP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7544" y="260649"/>
            <a:ext cx="8352928" cy="1368151"/>
          </a:xfrm>
        </p:spPr>
        <p:txBody>
          <a:bodyPr>
            <a:normAutofit fontScale="92500" lnSpcReduction="20000"/>
          </a:bodyPr>
          <a:lstStyle/>
          <a:p>
            <a:r>
              <a:rPr lang="hu-HU" sz="2200" dirty="0"/>
              <a:t>Az LCD-panellel megegyező LED-es, CCFL (Cold Cathode Fluorescent Lamp) hidegkatódos fénycsőves vagy EEFL (External Electrode Fluorescent Lamp) külső elektródás fénycsöves háttérvilágítás szükséges a működéséhez. Az ilyen kijelzőket gyakran aktív-mátrixos LCD-nek is szokás nevezni.</a:t>
            </a:r>
          </a:p>
          <a:p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683568" y="2852936"/>
            <a:ext cx="7992888" cy="3528392"/>
          </a:xfrm>
        </p:spPr>
        <p:txBody>
          <a:bodyPr>
            <a:normAutofit fontScale="92500" lnSpcReduction="20000"/>
          </a:bodyPr>
          <a:lstStyle/>
          <a:p>
            <a:r>
              <a:rPr lang="hu-HU" sz="2200" b="1" dirty="0"/>
              <a:t>PDP</a:t>
            </a:r>
            <a:r>
              <a:rPr lang="hu-HU" sz="2200" dirty="0"/>
              <a:t> (Plazma Display Panel) A PDP, egyszerűbb nevén plazmakijelzők első, monokróm típusát 1964-ben a Plató Computer System készítette el, Gábor Dénes plazmával kapcsolatos kutatásai nyomán. Később, 1983-ban az IBM készített egy 19" méretű monokróm, 1992-ben pedig a Fujitsu egy színes, 21 hüvelykes változatot. Az első plazma televíziót a Pioneer mutatta be 1997-ben. Jelenleg is folyik a gyártók versenye a minél nagyobb képátlóért: már a 100 hüvelyket is bőven meghaladják a legnagyobb kijelzők</a:t>
            </a:r>
            <a:r>
              <a:rPr lang="hu-HU" sz="2200" dirty="0" smtClean="0"/>
              <a:t>.</a:t>
            </a:r>
            <a:r>
              <a:rPr lang="hu-HU" sz="2200" b="1" dirty="0"/>
              <a:t> Működési elve</a:t>
            </a:r>
            <a:r>
              <a:rPr lang="hu-HU" sz="2200" dirty="0"/>
              <a:t>: A PDP működése az LCD-nél is egyszerűbb. A cél az, hogy a három alapszínnek megfelelő képpont fényerejét szabályozni lehessen. A PDP-nél a képpontok a CRT-hez hasonlóan látható fényt sugároznak ki, ha megfelelő hullámhosszú energia éri őket. Ebben az esetben a neon és xenon gázok keverékének nagy UV-sugárzással kísért ionizációs kisülése készteti a képpont anyagát színes fény sugárzására, pont úgy, mint a neoncsövekben.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5910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3096344"/>
          </a:xfrm>
        </p:spPr>
        <p:txBody>
          <a:bodyPr>
            <a:normAutofit fontScale="47500" lnSpcReduction="20000"/>
          </a:bodyPr>
          <a:lstStyle/>
          <a:p>
            <a:endParaRPr lang="hu-HU" sz="4200" b="1" dirty="0" smtClean="0"/>
          </a:p>
          <a:p>
            <a:r>
              <a:rPr lang="hu-HU" sz="4200" dirty="0" smtClean="0"/>
              <a:t>Mivel </a:t>
            </a:r>
            <a:r>
              <a:rPr lang="hu-HU" sz="4200" dirty="0"/>
              <a:t>minden egyes képpont egymástól függetlenül, akár folyamatos üzemben vezérelhető, a monitor villódzástól mentes, akár 10 000:1 kontrasztarányú, tökéletes színekkel rendelkező képet is adhat, bármely szögből nézve. A PDP fogyasztása vetekszik a CRT monitorokéval, a régebbi típusok képernyője viszont előszeretettel beég. A gázkisülésnek helyet adó parányi cső ugyanúgy használódik, mint az LCD-kben lévő egyébként cserélhető, a háttér világításáért felelős fénycső: az első kétezer órában erőteljes fénye lassan csökkenni kezd, de az újabbak akár 60 000 órát is kibírnak.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067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megjelenítés két üzemmódban történhet: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/>
          <a:lstStyle/>
          <a:p>
            <a:r>
              <a:rPr lang="hu-HU" sz="3000" b="1" dirty="0"/>
              <a:t>karakteres:</a:t>
            </a:r>
            <a:r>
              <a:rPr lang="hu-HU" sz="3000" dirty="0"/>
              <a:t> a képernyő csak karaktereket képes megjeleníteni, a képernyő karakterhelyekre van osztva, ez számítógépenként változó.</a:t>
            </a:r>
          </a:p>
          <a:p>
            <a:r>
              <a:rPr lang="hu-HU" sz="3000" b="1" dirty="0"/>
              <a:t>grafikus:</a:t>
            </a:r>
            <a:r>
              <a:rPr lang="hu-HU" sz="3000" dirty="0"/>
              <a:t> A megjelenített kép nem csak karaktereket tartalmaz, hanem a teljes képernyőt betöltő grafikus felületet definiál, ahol a képpontokat külön-külön kezeli</a:t>
            </a:r>
            <a:r>
              <a:rPr lang="hu-HU" sz="3000" dirty="0" smtClean="0"/>
              <a:t>.</a:t>
            </a:r>
            <a:endParaRPr lang="hu-HU" dirty="0"/>
          </a:p>
          <a:p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10574658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 Monitor összehasonlítása</a:t>
            </a:r>
            <a:endParaRPr lang="hu-HU" dirty="0"/>
          </a:p>
        </p:txBody>
      </p:sp>
      <p:sp>
        <p:nvSpPr>
          <p:cNvPr id="10" name="Szöveg helye 9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i="1" dirty="0" smtClean="0"/>
              <a:t>BenQ GL2450H</a:t>
            </a:r>
            <a:endParaRPr lang="hu-HU" b="0" i="1" dirty="0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Gyártó: BenQ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Monitor típusa: LED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Kijelző méret: 24’’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Felbontás: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1920x1080 Full HD (16:9)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/>
              <a:t>Képpont </a:t>
            </a:r>
            <a:r>
              <a:rPr lang="hu-HU" sz="2000" dirty="0" smtClean="0"/>
              <a:t>távolság: 0.276mm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Válaszidő: 2 ms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Csatlakoztató: </a:t>
            </a:r>
            <a:r>
              <a:rPr lang="hu-HU" sz="2000" dirty="0"/>
              <a:t>3,5 </a:t>
            </a:r>
            <a:r>
              <a:rPr lang="hu-HU" sz="2000" dirty="0" smtClean="0"/>
              <a:t>Jack, D-Sub, HDMI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Súly: 4,7 Kg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Fényerő: 250 cd/m²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Láthatósági szög: </a:t>
            </a:r>
            <a:r>
              <a:rPr lang="hu-HU" sz="2000" dirty="0"/>
              <a:t>170 / 160 fok</a:t>
            </a:r>
            <a:endParaRPr lang="hu-HU" sz="2000" dirty="0" smtClean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17" name="Szöveg helye 16"/>
          <p:cNvSpPr>
            <a:spLocks noGrp="1"/>
          </p:cNvSpPr>
          <p:nvPr>
            <p:ph type="body" sz="quarter" idx="3"/>
          </p:nvPr>
        </p:nvSpPr>
        <p:spPr>
          <a:xfrm>
            <a:off x="4644008" y="1556792"/>
            <a:ext cx="4041775" cy="639762"/>
          </a:xfrm>
        </p:spPr>
        <p:txBody>
          <a:bodyPr/>
          <a:lstStyle/>
          <a:p>
            <a:r>
              <a:rPr lang="hu-HU" i="1" dirty="0"/>
              <a:t>AOC N19W 19 LCD </a:t>
            </a:r>
            <a:r>
              <a:rPr lang="hu-HU" i="1" dirty="0" smtClean="0"/>
              <a:t>Monitor</a:t>
            </a:r>
            <a:endParaRPr lang="hu-HU" i="1" dirty="0"/>
          </a:p>
        </p:txBody>
      </p:sp>
      <p:sp>
        <p:nvSpPr>
          <p:cNvPr id="18" name="Tartalom helye 17"/>
          <p:cNvSpPr>
            <a:spLocks noGrp="1"/>
          </p:cNvSpPr>
          <p:nvPr>
            <p:ph sz="quarter" idx="4"/>
          </p:nvPr>
        </p:nvSpPr>
        <p:spPr>
          <a:xfrm>
            <a:off x="4644008" y="2204864"/>
            <a:ext cx="4041775" cy="395128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Gyártó: AOC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Monitor típusa: LCD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Kijelző mérete: 19’’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Felbontás: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1440x900 (16:10)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/>
              <a:t>Képpont </a:t>
            </a:r>
            <a:r>
              <a:rPr lang="hu-HU" sz="2000" dirty="0" smtClean="0"/>
              <a:t>távolság: 0.28mm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Válaszidő: 5 ms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Csatlakozó: </a:t>
            </a:r>
            <a:r>
              <a:rPr lang="hu-HU" sz="2000" dirty="0" err="1" smtClean="0"/>
              <a:t>D-Sub</a:t>
            </a:r>
            <a:endParaRPr lang="hu-HU" sz="2000" dirty="0" smtClean="0"/>
          </a:p>
          <a:p>
            <a:pPr marL="0" indent="0">
              <a:buNone/>
            </a:pPr>
            <a:endParaRPr lang="hu-HU" sz="1900" dirty="0" smtClean="0"/>
          </a:p>
          <a:p>
            <a:pPr marL="0" indent="0">
              <a:buNone/>
            </a:pPr>
            <a:endParaRPr lang="hu-HU" sz="1900" dirty="0"/>
          </a:p>
          <a:p>
            <a:pPr marL="0" indent="0">
              <a:buNone/>
            </a:pPr>
            <a:endParaRPr lang="hu-HU" sz="1900" dirty="0" smtClean="0"/>
          </a:p>
          <a:p>
            <a:pPr marL="0" indent="0">
              <a:buNone/>
            </a:pPr>
            <a:endParaRPr lang="hu-HU" sz="1900" dirty="0"/>
          </a:p>
        </p:txBody>
      </p:sp>
    </p:spTree>
    <p:extLst>
      <p:ext uri="{BB962C8B-B14F-4D97-AF65-F5344CB8AC3E}">
        <p14:creationId xmlns:p14="http://schemas.microsoft.com/office/powerpoint/2010/main" val="129781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build="p"/>
      <p:bldP spid="13" grpId="0" build="p"/>
      <p:bldP spid="17" grpId="0" build="p"/>
      <p:bldP spid="1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16561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000" dirty="0" smtClean="0"/>
              <a:t>Én a </a:t>
            </a:r>
            <a:r>
              <a:rPr lang="hu-HU" sz="3000" b="1" i="1" dirty="0"/>
              <a:t>BenQ </a:t>
            </a:r>
            <a:r>
              <a:rPr lang="hu-HU" sz="3000" b="1" i="1" dirty="0" smtClean="0"/>
              <a:t>GL2450H- </a:t>
            </a:r>
            <a:r>
              <a:rPr lang="hu-HU" sz="3000" dirty="0" smtClean="0"/>
              <a:t>t választanám mert sokkal jobb felbontásra képes,élesebb képet ad, </a:t>
            </a:r>
            <a:r>
              <a:rPr lang="hu-HU" sz="3000" dirty="0"/>
              <a:t>sokkal gyorsabb a válasz </a:t>
            </a:r>
            <a:r>
              <a:rPr lang="hu-HU" sz="3000" dirty="0" smtClean="0"/>
              <a:t>idő</a:t>
            </a: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371671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- Mi a monitorok 3 főfajtája?</a:t>
            </a:r>
          </a:p>
          <a:p>
            <a:pPr marL="0" indent="0">
              <a:buNone/>
            </a:pPr>
            <a:r>
              <a:rPr lang="hu-HU" dirty="0" smtClean="0"/>
              <a:t>- Mik a monitorok fő paraméterei?</a:t>
            </a:r>
          </a:p>
          <a:p>
            <a:pPr marL="0" indent="0">
              <a:buNone/>
            </a:pPr>
            <a:r>
              <a:rPr lang="hu-HU" dirty="0" smtClean="0"/>
              <a:t>- A megjelenítés hány üzemmódban működhet?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93966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Források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>
                <a:hlinkClick r:id="rId2"/>
              </a:rPr>
              <a:t>http</a:t>
            </a:r>
            <a:r>
              <a:rPr lang="hu-HU" dirty="0">
                <a:hlinkClick r:id="rId2"/>
              </a:rPr>
              <a:t>://</a:t>
            </a:r>
            <a:r>
              <a:rPr lang="hu-HU" dirty="0" smtClean="0">
                <a:hlinkClick r:id="rId2"/>
              </a:rPr>
              <a:t>www.tferi.hu/monitorok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>
                <a:hlinkClick r:id="rId3"/>
              </a:rPr>
              <a:t>http://www.bluechip.hu/termek/benq-gl2450h-24--</a:t>
            </a:r>
            <a:r>
              <a:rPr lang="hu-HU" dirty="0" smtClean="0">
                <a:hlinkClick r:id="rId3"/>
              </a:rPr>
              <a:t>os-monitor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2900" dirty="0">
                <a:hlinkClick r:id="rId4"/>
              </a:rPr>
              <a:t>https://</a:t>
            </a:r>
            <a:r>
              <a:rPr lang="hu-HU" sz="2900" dirty="0" smtClean="0">
                <a:hlinkClick r:id="rId4"/>
              </a:rPr>
              <a:t>www.amazon.co.uk/AOC-N19W-19-LCD-Monitor/dp/B000Q9IXIG</a:t>
            </a:r>
            <a:endParaRPr lang="hu-HU" sz="2900" dirty="0" smtClean="0"/>
          </a:p>
          <a:p>
            <a:pPr marL="0" indent="0">
              <a:buNone/>
            </a:pPr>
            <a:endParaRPr lang="hu-HU" sz="2000" dirty="0" smtClean="0"/>
          </a:p>
          <a:p>
            <a:pPr marL="0" indent="0" algn="ctr">
              <a:buNone/>
            </a:pPr>
            <a:r>
              <a:rPr lang="hu-HU" sz="4600" dirty="0" smtClean="0"/>
              <a:t>Köszönöm a Figyelmet!!!</a:t>
            </a:r>
            <a:endParaRPr lang="hu-HU" sz="4600" dirty="0"/>
          </a:p>
        </p:txBody>
      </p:sp>
    </p:spTree>
    <p:extLst>
      <p:ext uri="{BB962C8B-B14F-4D97-AF65-F5344CB8AC3E}">
        <p14:creationId xmlns:p14="http://schemas.microsoft.com/office/powerpoint/2010/main" val="161168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monitorokról</a:t>
            </a:r>
            <a:endParaRPr lang="hu-HU" dirty="0"/>
          </a:p>
        </p:txBody>
      </p:sp>
      <p:sp>
        <p:nvSpPr>
          <p:cNvPr id="5" name="Cím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A </a:t>
            </a:r>
            <a:r>
              <a:rPr lang="hu-HU" b="1" dirty="0"/>
              <a:t>monitor</a:t>
            </a:r>
            <a:r>
              <a:rPr lang="hu-HU" dirty="0"/>
              <a:t> a </a:t>
            </a:r>
            <a:r>
              <a:rPr lang="hu-HU" dirty="0" smtClean="0"/>
              <a:t>számítógép</a:t>
            </a:r>
            <a:r>
              <a:rPr lang="hu-HU" dirty="0"/>
              <a:t> </a:t>
            </a:r>
            <a:r>
              <a:rPr lang="hu-HU" dirty="0" smtClean="0"/>
              <a:t>megjelenítő perifériája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dirty="0"/>
              <a:t>A monitort VGA, </a:t>
            </a:r>
            <a:r>
              <a:rPr lang="hu-HU" dirty="0" smtClean="0"/>
              <a:t>DVI,</a:t>
            </a:r>
            <a:r>
              <a:rPr lang="hu-HU" dirty="0"/>
              <a:t> HDMI vagy </a:t>
            </a:r>
            <a:r>
              <a:rPr lang="hu-HU" dirty="0" smtClean="0"/>
              <a:t>Display Port</a:t>
            </a:r>
            <a:r>
              <a:rPr lang="hu-HU" dirty="0"/>
              <a:t> monitorkábel köti össze a </a:t>
            </a:r>
            <a:r>
              <a:rPr lang="hu-HU" dirty="0" smtClean="0"/>
              <a:t>videó adapterrel</a:t>
            </a:r>
            <a:r>
              <a:rPr lang="hu-HU" dirty="0"/>
              <a:t> (videokártya), mely utasításai alapján jeleníti meg a kívánt képet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/>
              <a:t>A számítógép folyamatosan küld jeleket a </a:t>
            </a:r>
            <a:r>
              <a:rPr lang="hu-HU" i="1" dirty="0" smtClean="0"/>
              <a:t>video adapternek</a:t>
            </a:r>
            <a:r>
              <a:rPr lang="hu-HU" dirty="0" smtClean="0"/>
              <a:t>, </a:t>
            </a:r>
            <a:r>
              <a:rPr lang="hu-HU" dirty="0"/>
              <a:t>hogy milyen karaktert, képet, vagy grafikát kell megjeleníteni. Az adapter átfordítja ezt olyan pixelekké, melyek segítségével a monitor meg tudja jeleníteni a képet.</a:t>
            </a:r>
          </a:p>
        </p:txBody>
      </p:sp>
    </p:spTree>
    <p:extLst>
      <p:ext uri="{BB962C8B-B14F-4D97-AF65-F5344CB8AC3E}">
        <p14:creationId xmlns:p14="http://schemas.microsoft.com/office/powerpoint/2010/main" val="29682576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Felbontás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112568"/>
          </a:xfrm>
        </p:spPr>
        <p:txBody>
          <a:bodyPr>
            <a:noAutofit/>
          </a:bodyPr>
          <a:lstStyle/>
          <a:p>
            <a:r>
              <a:rPr lang="hu-HU" sz="3000" dirty="0" smtClean="0"/>
              <a:t>A </a:t>
            </a:r>
            <a:r>
              <a:rPr lang="hu-HU" sz="3000" dirty="0"/>
              <a:t>kezdeti MDA monitoroknál volt a </a:t>
            </a:r>
            <a:r>
              <a:rPr lang="hu-HU" sz="3000" b="1" dirty="0"/>
              <a:t>40x25</a:t>
            </a:r>
            <a:r>
              <a:rPr lang="hu-HU" sz="3000" dirty="0"/>
              <a:t>-ös illetve a </a:t>
            </a:r>
            <a:r>
              <a:rPr lang="hu-HU" sz="3000" b="1" dirty="0"/>
              <a:t>80x25</a:t>
            </a:r>
            <a:r>
              <a:rPr lang="hu-HU" sz="3000" dirty="0"/>
              <a:t>-ös szöveges felbontás.</a:t>
            </a:r>
          </a:p>
          <a:p>
            <a:r>
              <a:rPr lang="hu-HU" sz="3000" dirty="0" smtClean="0"/>
              <a:t>A </a:t>
            </a:r>
            <a:r>
              <a:rPr lang="hu-HU" sz="3000" dirty="0"/>
              <a:t>legelső grafikát is tudó (IBM-kompatibilis) monitoroknál volt a </a:t>
            </a:r>
            <a:r>
              <a:rPr lang="hu-HU" sz="3000" b="1" dirty="0"/>
              <a:t>320x200</a:t>
            </a:r>
            <a:r>
              <a:rPr lang="hu-HU" sz="3000" dirty="0"/>
              <a:t>-as, illetve a </a:t>
            </a:r>
            <a:r>
              <a:rPr lang="hu-HU" sz="3000" b="1" dirty="0"/>
              <a:t>640x200</a:t>
            </a:r>
            <a:r>
              <a:rPr lang="hu-HU" sz="3000" dirty="0"/>
              <a:t>-as felbontás. A következő lépés a VGA </a:t>
            </a:r>
            <a:r>
              <a:rPr lang="hu-HU" sz="3000" b="1" dirty="0"/>
              <a:t>640x480</a:t>
            </a:r>
            <a:r>
              <a:rPr lang="hu-HU" sz="3000" dirty="0"/>
              <a:t>-as felbontása</a:t>
            </a:r>
            <a:r>
              <a:rPr lang="hu-HU" sz="3000" b="1" dirty="0"/>
              <a:t> </a:t>
            </a:r>
            <a:r>
              <a:rPr lang="hu-HU" sz="3000" dirty="0"/>
              <a:t>volt, ami a Windows '95 összeomlás utáni biztonsági üzemmód képernyőjeként kapott nem kívánt ismertséget. A Windows '98 korában volt igazán népszerű a </a:t>
            </a:r>
            <a:r>
              <a:rPr lang="hu-HU" sz="3000" b="1" dirty="0"/>
              <a:t>800x600</a:t>
            </a:r>
            <a:r>
              <a:rPr lang="hu-HU" sz="3000" dirty="0"/>
              <a:t>-as, valamint az </a:t>
            </a:r>
            <a:r>
              <a:rPr lang="hu-HU" sz="3000" b="1" dirty="0"/>
              <a:t>1024x768</a:t>
            </a:r>
            <a:r>
              <a:rPr lang="hu-HU" sz="3000" dirty="0"/>
              <a:t>-as felbontás, ami az előzőhöz képest csak némi javulást jelentett</a:t>
            </a:r>
            <a:r>
              <a:rPr lang="hu-HU" sz="3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06907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A következő jelentős lépést az új típusú, 16:9-es és 16:10-es arányú monitorok elterjedése jelentette. Eddig ugyanis a kezdeti próbálkozások utáni összes monitor 4:3-as arányú volt, ami megfelelt a klasszikus PAL-szabványos televízióadás </a:t>
            </a:r>
            <a:r>
              <a:rPr lang="hu-HU" b="1" dirty="0"/>
              <a:t>768x576</a:t>
            </a:r>
            <a:r>
              <a:rPr lang="hu-HU" dirty="0"/>
              <a:t>-os felbontásának.</a:t>
            </a:r>
          </a:p>
          <a:p>
            <a:r>
              <a:rPr lang="hu-HU" dirty="0"/>
              <a:t>Még a </a:t>
            </a:r>
            <a:r>
              <a:rPr lang="hu-HU" i="1" dirty="0"/>
              <a:t>4:3 arányú felbontások</a:t>
            </a:r>
            <a:r>
              <a:rPr lang="hu-HU" dirty="0"/>
              <a:t> közé tartozik a 2013 nyarán </a:t>
            </a:r>
            <a:r>
              <a:rPr lang="hu-HU" dirty="0" smtClean="0"/>
              <a:t>oly </a:t>
            </a:r>
            <a:r>
              <a:rPr lang="hu-HU" dirty="0"/>
              <a:t>nagyon kedvelt </a:t>
            </a:r>
            <a:r>
              <a:rPr lang="hu-HU" b="1" dirty="0"/>
              <a:t>1280x960</a:t>
            </a:r>
            <a:r>
              <a:rPr lang="hu-HU" dirty="0"/>
              <a:t>, a kevésbé ismert 1400x1050-es és a közkedvelt </a:t>
            </a:r>
            <a:r>
              <a:rPr lang="hu-HU" b="1" dirty="0"/>
              <a:t>1600x1200</a:t>
            </a:r>
            <a:r>
              <a:rPr lang="hu-HU" dirty="0"/>
              <a:t>-as. Gyakori a szabványok duplázása is, így jött létre a </a:t>
            </a:r>
            <a:r>
              <a:rPr lang="hu-HU" b="1" dirty="0"/>
              <a:t>2048x1536</a:t>
            </a:r>
            <a:r>
              <a:rPr lang="hu-HU" dirty="0"/>
              <a:t>-os, amit jelenleg csak komoly grafikus alkalmazások tudnak jól kihasználni. Ide kell sorolni a nagyon népszerű </a:t>
            </a:r>
            <a:r>
              <a:rPr lang="hu-HU" b="1" dirty="0"/>
              <a:t>1280x1024</a:t>
            </a:r>
            <a:r>
              <a:rPr lang="hu-HU" dirty="0"/>
              <a:t>-es felbontást is, bár ez éppen </a:t>
            </a:r>
            <a:r>
              <a:rPr lang="hu-HU" i="1" dirty="0"/>
              <a:t>5:4 arányú</a:t>
            </a:r>
            <a:r>
              <a:rPr lang="hu-HU" dirty="0"/>
              <a:t>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471754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Kezdetleges monitorok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3000" dirty="0"/>
              <a:t>A kezdetben a monitorok fekete-fehérek </a:t>
            </a:r>
            <a:r>
              <a:rPr lang="hu-HU" sz="3000" dirty="0" smtClean="0"/>
              <a:t>illetve </a:t>
            </a:r>
            <a:r>
              <a:rPr lang="hu-HU" sz="3000" dirty="0"/>
              <a:t>fekete-zöld (</a:t>
            </a:r>
            <a:r>
              <a:rPr lang="hu-HU" sz="3000" i="1" dirty="0"/>
              <a:t>monokrómok</a:t>
            </a:r>
            <a:r>
              <a:rPr lang="hu-HU" sz="3000" dirty="0"/>
              <a:t>) voltak. A </a:t>
            </a:r>
            <a:r>
              <a:rPr lang="hu-HU" sz="3000" dirty="0" smtClean="0"/>
              <a:t>CGA, </a:t>
            </a:r>
            <a:r>
              <a:rPr lang="hu-HU" sz="3000" dirty="0"/>
              <a:t>majd az EGA szabvány megjelenésével megjelentek a több </a:t>
            </a:r>
            <a:r>
              <a:rPr lang="hu-HU" sz="3000" dirty="0" smtClean="0"/>
              <a:t>(256 </a:t>
            </a:r>
            <a:r>
              <a:rPr lang="hu-HU" sz="3000" dirty="0"/>
              <a:t>színt) </a:t>
            </a:r>
            <a:r>
              <a:rPr lang="hu-HU" sz="3000" dirty="0" smtClean="0"/>
              <a:t>támogató monitorok</a:t>
            </a:r>
            <a:r>
              <a:rPr lang="hu-HU" sz="3000" dirty="0"/>
              <a:t>. Majd a </a:t>
            </a:r>
            <a:r>
              <a:rPr lang="hu-HU" sz="3000" dirty="0" smtClean="0"/>
              <a:t>VGA szabványtól </a:t>
            </a:r>
            <a:r>
              <a:rPr lang="hu-HU" sz="3000" dirty="0"/>
              <a:t>számítva jelentek meg a színes monitorok. A </a:t>
            </a:r>
            <a:r>
              <a:rPr lang="hu-HU" sz="3000" i="1" dirty="0" smtClean="0"/>
              <a:t>CT-monitoroknál</a:t>
            </a:r>
            <a:r>
              <a:rPr lang="hu-HU" sz="3000" dirty="0"/>
              <a:t> probléma </a:t>
            </a:r>
            <a:r>
              <a:rPr lang="hu-HU" sz="3000" dirty="0" smtClean="0"/>
              <a:t>volt a</a:t>
            </a:r>
            <a:r>
              <a:rPr lang="hu-HU" sz="3000" dirty="0"/>
              <a:t> sugárzás egészségkárosító hatása, de a mai katódsugárcsöves monitorok mind </a:t>
            </a:r>
            <a:r>
              <a:rPr lang="hu-HU" sz="3000" i="1" dirty="0"/>
              <a:t>Low Radiation,</a:t>
            </a:r>
            <a:r>
              <a:rPr lang="hu-HU" sz="3000" dirty="0"/>
              <a:t> azaz alacsony sugárzásúak, ezért egészségre nem károsak. A monitoron megjelenített kép </a:t>
            </a:r>
            <a:r>
              <a:rPr lang="hu-HU" sz="3000" i="1" dirty="0" smtClean="0"/>
              <a:t>pixel </a:t>
            </a:r>
            <a:r>
              <a:rPr lang="hu-HU" sz="3000" dirty="0"/>
              <a:t>e</a:t>
            </a:r>
            <a:r>
              <a:rPr lang="hu-HU" sz="3000" dirty="0" smtClean="0"/>
              <a:t>kből áll</a:t>
            </a: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3862361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3816424"/>
          </a:xfrm>
        </p:spPr>
        <p:txBody>
          <a:bodyPr>
            <a:normAutofit/>
          </a:bodyPr>
          <a:lstStyle/>
          <a:p>
            <a:r>
              <a:rPr lang="hu-HU" sz="3000" dirty="0"/>
              <a:t>(</a:t>
            </a:r>
            <a:r>
              <a:rPr lang="hu-HU" sz="3000" b="1" dirty="0"/>
              <a:t>Pic</a:t>
            </a:r>
            <a:r>
              <a:rPr lang="hu-HU" sz="3000" dirty="0"/>
              <a:t>ture </a:t>
            </a:r>
            <a:r>
              <a:rPr lang="hu-HU" sz="3000" b="1" dirty="0"/>
              <a:t>El</a:t>
            </a:r>
            <a:r>
              <a:rPr lang="hu-HU" sz="3000" dirty="0"/>
              <a:t>ement). A pixel lényegében egy pont, ezek alkotják a képernyőmátrixot. Minél több ilyen apró pontból áll a kép, értelemszerűen annál élesebb. Ma a legjobban elterjedt felbontás az 1920x1080 (a web felületek többségét is ilyen méretűre optimalizálják) de grafikai alkalmazásokhoz vagy egyéb speciális célokra az 1600×1200 pixeles felbontás is gyakori. </a:t>
            </a:r>
          </a:p>
        </p:txBody>
      </p:sp>
    </p:spTree>
    <p:extLst>
      <p:ext uri="{BB962C8B-B14F-4D97-AF65-F5344CB8AC3E}">
        <p14:creationId xmlns:p14="http://schemas.microsoft.com/office/powerpoint/2010/main" val="6181274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mai monitorok</a:t>
            </a:r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3000" dirty="0"/>
              <a:t>A ma elterjedt operációs </a:t>
            </a:r>
            <a:r>
              <a:rPr lang="hu-HU" sz="3000" dirty="0" smtClean="0"/>
              <a:t>rendszerek általában </a:t>
            </a:r>
            <a:r>
              <a:rPr lang="hu-HU" sz="3000" dirty="0"/>
              <a:t>grafikus üzemmódban működnek, de a számítógépek bekapcsolásakor – az operációs rendszer indulása előtt – még az egyszerűbb, karakteres üzemmódban jelzik ki az üzeneteket. Olyan nagygépes rendszereknél, ahol nem elsődleges cél a grafikus megjelenítés, egyes monitormeghajtók továbbra is csak karakteres üzemmódban dolgoznak. </a:t>
            </a:r>
          </a:p>
        </p:txBody>
      </p:sp>
    </p:spTree>
    <p:extLst>
      <p:ext uri="{BB962C8B-B14F-4D97-AF65-F5344CB8AC3E}">
        <p14:creationId xmlns:p14="http://schemas.microsoft.com/office/powerpoint/2010/main" val="16025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/>
          <a:lstStyle/>
          <a:p>
            <a:r>
              <a:rPr lang="hu-HU" dirty="0"/>
              <a:t>A monitorok főbb paraméterei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7544" y="260648"/>
            <a:ext cx="8208912" cy="23762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3000" dirty="0"/>
              <a:t>Linux operációs rendszer esetén a karakteres felület mellett a grafikus felület </a:t>
            </a:r>
            <a:r>
              <a:rPr lang="hu-HU" sz="3000" dirty="0" smtClean="0"/>
              <a:t>párhuzamosan</a:t>
            </a:r>
            <a:r>
              <a:rPr lang="hu-HU" sz="3000" dirty="0"/>
              <a:t>, teljes értékűen, programok futtatására használható. (A grafikus felület nem vesz részt a tényleges működésben.)</a:t>
            </a:r>
          </a:p>
          <a:p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467544" y="3861049"/>
            <a:ext cx="8280920" cy="2880320"/>
          </a:xfrm>
        </p:spPr>
        <p:txBody>
          <a:bodyPr>
            <a:noAutofit/>
          </a:bodyPr>
          <a:lstStyle/>
          <a:p>
            <a:r>
              <a:rPr lang="hu-HU" sz="3000" b="1" dirty="0"/>
              <a:t>megjelenítő típusa</a:t>
            </a:r>
            <a:r>
              <a:rPr lang="hu-HU" sz="3000" dirty="0"/>
              <a:t>: LCD, CRT, OLED, PDP</a:t>
            </a:r>
          </a:p>
          <a:p>
            <a:r>
              <a:rPr lang="hu-HU" sz="3000" b="1" dirty="0" smtClean="0"/>
              <a:t>képátló:</a:t>
            </a:r>
            <a:r>
              <a:rPr lang="hu-HU" sz="3000" dirty="0" smtClean="0"/>
              <a:t> A monitor egyik sarkától a szemközti sarkáig terjedő távolság, hüvelykben (inch = 2,54 cm) mérik.</a:t>
            </a: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402568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  <p:bldP spid="5" grpId="0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642</Words>
  <Application>Microsoft Office PowerPoint</Application>
  <PresentationFormat>Diavetítés a képernyőre (4:3 oldalarány)</PresentationFormat>
  <Paragraphs>106</Paragraphs>
  <Slides>23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Office-téma</vt:lpstr>
      <vt:lpstr>Monitorok</vt:lpstr>
      <vt:lpstr>A megjelenítés két üzemmódban történhet:</vt:lpstr>
      <vt:lpstr>A monitorokról</vt:lpstr>
      <vt:lpstr>Felbontás </vt:lpstr>
      <vt:lpstr>PowerPoint bemutató</vt:lpstr>
      <vt:lpstr>Kezdetleges monitorok</vt:lpstr>
      <vt:lpstr>PowerPoint bemutató</vt:lpstr>
      <vt:lpstr>A mai monitorok</vt:lpstr>
      <vt:lpstr>A monitorok főbb paraméterei</vt:lpstr>
      <vt:lpstr>PowerPoint bemutató</vt:lpstr>
      <vt:lpstr>PowerPoint bemutató</vt:lpstr>
      <vt:lpstr>Vezérlésük</vt:lpstr>
      <vt:lpstr>Színek száma</vt:lpstr>
      <vt:lpstr>A monitorok négy főbb fajtája</vt:lpstr>
      <vt:lpstr>CRT </vt:lpstr>
      <vt:lpstr>LCD</vt:lpstr>
      <vt:lpstr>TFT</vt:lpstr>
      <vt:lpstr>PDP</vt:lpstr>
      <vt:lpstr> </vt:lpstr>
      <vt:lpstr>2 Monitor összehasonlítása</vt:lpstr>
      <vt:lpstr>PowerPoint bemutató</vt:lpstr>
      <vt:lpstr>Kérdések</vt:lpstr>
      <vt:lpstr>Források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Monitorok</dc:title>
  <dc:creator>Krisztián</dc:creator>
  <cp:lastModifiedBy>diak egy</cp:lastModifiedBy>
  <cp:revision>42</cp:revision>
  <dcterms:created xsi:type="dcterms:W3CDTF">2017-02-12T11:30:16Z</dcterms:created>
  <dcterms:modified xsi:type="dcterms:W3CDTF">2017-02-16T13:15:41Z</dcterms:modified>
</cp:coreProperties>
</file>