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9" r:id="rId4"/>
    <p:sldId id="267" r:id="rId5"/>
    <p:sldId id="257" r:id="rId6"/>
    <p:sldId id="258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8" r:id="rId15"/>
    <p:sldId id="270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83B9E-5ECD-4A85-B3B4-D8783EBBAEB2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8220B-625A-48DD-ADED-62B9C1E9B32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27491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CC4F4-4831-4B1B-9A19-9C8761A0B26F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B6103-80F4-4257-A0AB-00EB9735155A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94085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809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E8A-3756-42D2-A786-8898D7A9BD88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54C-7ED2-4792-8718-CF0195602B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0864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E8A-3756-42D2-A786-8898D7A9BD88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54C-7ED2-4792-8718-CF0195602B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057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E8A-3756-42D2-A786-8898D7A9BD88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54C-7ED2-4792-8718-CF0195602B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0000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E8A-3756-42D2-A786-8898D7A9BD88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54C-7ED2-4792-8718-CF0195602B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636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E8A-3756-42D2-A786-8898D7A9BD88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54C-7ED2-4792-8718-CF0195602B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2623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E8A-3756-42D2-A786-8898D7A9BD88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54C-7ED2-4792-8718-CF0195602B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739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E8A-3756-42D2-A786-8898D7A9BD88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54C-7ED2-4792-8718-CF0195602B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138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E8A-3756-42D2-A786-8898D7A9BD88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54C-7ED2-4792-8718-CF0195602B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498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E8A-3756-42D2-A786-8898D7A9BD88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54C-7ED2-4792-8718-CF0195602B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4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E8A-3756-42D2-A786-8898D7A9BD88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54C-7ED2-4792-8718-CF0195602B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9009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9E8A-3756-42D2-A786-8898D7A9BD88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D354C-7ED2-4792-8718-CF0195602B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726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9E8A-3756-42D2-A786-8898D7A9BD88}" type="datetimeFigureOut">
              <a:rPr lang="hu-HU" smtClean="0"/>
              <a:t>2017.02.15.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D354C-7ED2-4792-8718-CF0195602B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62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1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informatika.gtportal.eu/" TargetMode="External"/><Relationship Id="rId10" Type="http://schemas.microsoft.com/office/2007/relationships/hdphoto" Target="../media/hdphoto1.wdp"/><Relationship Id="rId4" Type="http://schemas.openxmlformats.org/officeDocument/2006/relationships/hyperlink" Target="http://tudasbazis.sulinet.hu/hu" TargetMode="Externa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edrive.live.com/about/hu-hu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dropbox.com/?landing=cntl" TargetMode="External"/><Relationship Id="rId10" Type="http://schemas.openxmlformats.org/officeDocument/2006/relationships/slide" Target="slide2.xml"/><Relationship Id="rId4" Type="http://schemas.openxmlformats.org/officeDocument/2006/relationships/hyperlink" Target="https://www.google.com/drive/" TargetMode="External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openxmlformats.org/officeDocument/2006/relationships/hyperlink" Target="http://vaol.hu/" TargetMode="Externa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mobilarena.hu/hir/audible_hangoskonyvek_lumia_modellekre.html" TargetMode="External"/><Relationship Id="rId13" Type="http://schemas.openxmlformats.org/officeDocument/2006/relationships/hyperlink" Target="https://www.google.com/drive/" TargetMode="External"/><Relationship Id="rId18" Type="http://schemas.openxmlformats.org/officeDocument/2006/relationships/hyperlink" Target="https://alternatiba.eu/toulouse/villages-thematiques/dechets-et-recyclage/" TargetMode="External"/><Relationship Id="rId3" Type="http://schemas.openxmlformats.org/officeDocument/2006/relationships/hyperlink" Target="http://www.piacesprofit.hu/cimkek/szamlatomb/" TargetMode="External"/><Relationship Id="rId21" Type="http://schemas.openxmlformats.org/officeDocument/2006/relationships/slide" Target="slide2.xml"/><Relationship Id="rId7" Type="http://schemas.openxmlformats.org/officeDocument/2006/relationships/hyperlink" Target="https://www.viber.com/hu/" TargetMode="External"/><Relationship Id="rId12" Type="http://schemas.openxmlformats.org/officeDocument/2006/relationships/hyperlink" Target="http://www.eletoltes.hu/koobe-slightbook-hd" TargetMode="External"/><Relationship Id="rId17" Type="http://schemas.openxmlformats.org/officeDocument/2006/relationships/hyperlink" Target="http://www.telecentre-europe.org/projecttype/present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pixabay.com/hu/f%C3%A9rfi-olvas%C3%A1s-%C3%BAjs%C3%A1g-pap%C3%ADr-%C3%BCl%C3%A9s-37333/" TargetMode="External"/><Relationship Id="rId20" Type="http://schemas.openxmlformats.org/officeDocument/2006/relationships/hyperlink" Target="http://www.demotivalo.net/view/20345/illatositott-wc-papi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" TargetMode="External"/><Relationship Id="rId11" Type="http://schemas.openxmlformats.org/officeDocument/2006/relationships/hyperlink" Target="http://bitport.hu/az-e-konyv-nem-segitett-kevesebbet-olvasunk-mint-ot-eve" TargetMode="External"/><Relationship Id="rId5" Type="http://schemas.openxmlformats.org/officeDocument/2006/relationships/hyperlink" Target="https://www.facebook.com/" TargetMode="External"/><Relationship Id="rId15" Type="http://schemas.openxmlformats.org/officeDocument/2006/relationships/hyperlink" Target="http://irodatunder.hu/tag/google-drive/" TargetMode="External"/><Relationship Id="rId23" Type="http://schemas.microsoft.com/office/2007/relationships/hdphoto" Target="../media/hdphoto1.wdp"/><Relationship Id="rId10" Type="http://schemas.openxmlformats.org/officeDocument/2006/relationships/hyperlink" Target="http://legoptimalisabb.blog.hu/2011/09/29/az_egyszeru_e_konyv_olvaso_halala" TargetMode="External"/><Relationship Id="rId19" Type="http://schemas.openxmlformats.org/officeDocument/2006/relationships/hyperlink" Target="http://hulladekboltermek.hu/gallery/Folyamatabrak/image_3.html" TargetMode="External"/><Relationship Id="rId4" Type="http://schemas.openxmlformats.org/officeDocument/2006/relationships/hyperlink" Target="https://hu.wikipedia.org/wiki/F%C3%A1jl:K%C3%A9peslap.JPG" TargetMode="External"/><Relationship Id="rId9" Type="http://schemas.openxmlformats.org/officeDocument/2006/relationships/hyperlink" Target="http://katedra.hu/online_nyelvtanulas/online-nyelvtanfolyam" TargetMode="External"/><Relationship Id="rId14" Type="http://schemas.openxmlformats.org/officeDocument/2006/relationships/hyperlink" Target="http://gapps.doctusoft.com/gsuite/" TargetMode="External"/><Relationship Id="rId2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openxmlformats.org/officeDocument/2006/relationships/hyperlink" Target="https://www.photocollage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zlet.com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redmenta.com/" TargetMode="External"/><Relationship Id="rId10" Type="http://schemas.openxmlformats.org/officeDocument/2006/relationships/slide" Target="slide2.xml"/><Relationship Id="rId4" Type="http://schemas.openxmlformats.org/officeDocument/2006/relationships/hyperlink" Target="http://learningapps.org/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hyperlink" Target="https://play.google.com/store/apps/details?id=hu.alchimedia.kotelezoolvasmanyok&amp;hl=h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083268" y="1058376"/>
            <a:ext cx="7418231" cy="1800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hu-HU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Környezetvédelem</a:t>
            </a:r>
            <a:endParaRPr lang="hu-H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129011" y="2858376"/>
            <a:ext cx="5521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hu-H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Papírtakarékos megoldások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46744" y="4064000"/>
            <a:ext cx="11321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Century Gothic" panose="020B0502020202020204" pitchFamily="34" charset="0"/>
              </a:rPr>
              <a:t>Készítette: Pörneczi Fanni</a:t>
            </a:r>
          </a:p>
          <a:p>
            <a:pPr algn="ctr"/>
            <a:r>
              <a:rPr lang="hu-HU" sz="2800" dirty="0" smtClean="0">
                <a:latin typeface="Century Gothic" panose="020B0502020202020204" pitchFamily="34" charset="0"/>
              </a:rPr>
              <a:t>Felkészítő tanár: Pörnecziné Lakatos Klementina</a:t>
            </a:r>
          </a:p>
          <a:p>
            <a:pPr algn="ctr"/>
            <a:r>
              <a:rPr lang="hu-HU" sz="2800" dirty="0" smtClean="0">
                <a:latin typeface="Century Gothic" panose="020B0502020202020204" pitchFamily="34" charset="0"/>
              </a:rPr>
              <a:t>Iskolám neve: Celldömölki Városi Általános Iskola</a:t>
            </a:r>
          </a:p>
          <a:p>
            <a:pPr algn="ctr"/>
            <a:r>
              <a:rPr lang="hu-HU" sz="2800" dirty="0" smtClean="0">
                <a:latin typeface="Century Gothic" panose="020B0502020202020204" pitchFamily="34" charset="0"/>
              </a:rPr>
              <a:t>Iskolám címe: Celldömölk, Árpád </a:t>
            </a:r>
            <a:r>
              <a:rPr lang="hu-HU" sz="2800" smtClean="0">
                <a:latin typeface="Century Gothic" panose="020B0502020202020204" pitchFamily="34" charset="0"/>
              </a:rPr>
              <a:t>utca </a:t>
            </a:r>
            <a:r>
              <a:rPr lang="hu-HU" sz="2800" smtClean="0">
                <a:latin typeface="Century Gothic" panose="020B0502020202020204" pitchFamily="34" charset="0"/>
              </a:rPr>
              <a:t>34.</a:t>
            </a:r>
            <a:endParaRPr lang="hu-H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3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3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3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300"/>
                            </p:stCondLst>
                            <p:childTnLst>
                              <p:par>
                                <p:cTn id="4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8200" y="365125"/>
            <a:ext cx="10515600" cy="61372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38F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latin typeface="Baskerville Old Face" panose="02020602080505020303" pitchFamily="18" charset="0"/>
              </a:rPr>
              <a:t>Online tananyag papír alapú helyett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hu-HU" dirty="0"/>
              <a:t>Multimédiás elemek (hangok, képek)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Segíti a tanulást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Interaktív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Könnyebben elérhető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Például:</a:t>
            </a:r>
          </a:p>
          <a:p>
            <a:pPr lvl="1"/>
            <a:r>
              <a:rPr lang="hu-HU" dirty="0" smtClean="0">
                <a:hlinkClick r:id="rId4"/>
              </a:rPr>
              <a:t>Sulinet</a:t>
            </a:r>
            <a:endParaRPr lang="hu-HU" dirty="0" smtClean="0"/>
          </a:p>
          <a:p>
            <a:pPr lvl="1"/>
            <a:r>
              <a:rPr lang="hu-HU" dirty="0" err="1" smtClean="0">
                <a:hlinkClick r:id="rId5"/>
              </a:rPr>
              <a:t>Gtportal</a:t>
            </a:r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0750" y1="28927" x2="20750" y2="28927"/>
                        <a14:foregroundMark x1="16500" y1="24106" x2="24375" y2="34215"/>
                        <a14:foregroundMark x1="30875" y1="45412" x2="38500" y2="37170"/>
                        <a14:foregroundMark x1="10625" y1="70762" x2="21250" y2="59876"/>
                        <a14:foregroundMark x1="16125" y1="71695" x2="25750" y2="60964"/>
                        <a14:foregroundMark x1="26750" y1="75272" x2="25250" y2="64075"/>
                        <a14:foregroundMark x1="59750" y1="90824" x2="76000" y2="94557"/>
                        <a14:foregroundMark x1="85375" y1="94401" x2="94750" y2="68274"/>
                        <a14:foregroundMark x1="75625" y1="86936" x2="75625" y2="86936"/>
                        <a14:backgroundMark x1="30500" y1="51788" x2="30500" y2="51788"/>
                        <a14:backgroundMark x1="29500" y1="51166" x2="30000" y2="53810"/>
                        <a14:backgroundMark x1="96375" y1="97978" x2="96375" y2="97978"/>
                        <a14:backgroundMark x1="46750" y1="25972" x2="46750" y2="25972"/>
                        <a14:backgroundMark x1="57750" y1="19285" x2="57750" y2="19285"/>
                        <a14:backgroundMark x1="49375" y1="20529" x2="49375" y2="20529"/>
                        <a14:backgroundMark x1="53000" y1="18196" x2="53000" y2="181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6169" y="1253767"/>
            <a:ext cx="7620000" cy="6124575"/>
          </a:xfrm>
          <a:prstGeom prst="rect">
            <a:avLst/>
          </a:prstGeom>
        </p:spPr>
      </p:pic>
      <p:pic>
        <p:nvPicPr>
          <p:cNvPr id="9" name="Kép helye 1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6228" r="83772">
                        <a14:foregroundMark x1="32417" y1="23750" x2="32417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18711" r="59859" b="60941"/>
          <a:stretch/>
        </p:blipFill>
        <p:spPr>
          <a:xfrm>
            <a:off x="11273451" y="0"/>
            <a:ext cx="91169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8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8200" y="365125"/>
            <a:ext cx="10515600" cy="61372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38F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latin typeface="Baskerville Old Face" panose="02020602080505020303" pitchFamily="18" charset="0"/>
              </a:rPr>
              <a:t>Internetes adattároló kinyomtatott papírok helyett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677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hu-HU" dirty="0" smtClean="0"/>
              <a:t>A rendszerezéssel töltött órák száma is csökken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A világ bármely pontjáról elérhető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Ingyenes tárhely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Például:</a:t>
            </a:r>
          </a:p>
          <a:p>
            <a:pPr lvl="1"/>
            <a:r>
              <a:rPr lang="hu-HU" dirty="0" err="1" smtClean="0">
                <a:hlinkClick r:id="rId4"/>
              </a:rPr>
              <a:t>Google</a:t>
            </a:r>
            <a:r>
              <a:rPr lang="hu-HU" dirty="0" smtClean="0">
                <a:hlinkClick r:id="rId4"/>
              </a:rPr>
              <a:t> Drive</a:t>
            </a:r>
            <a:endParaRPr lang="hu-HU" dirty="0" smtClean="0"/>
          </a:p>
          <a:p>
            <a:pPr lvl="1"/>
            <a:r>
              <a:rPr lang="hu-HU" dirty="0" err="1" smtClean="0">
                <a:hlinkClick r:id="rId5"/>
              </a:rPr>
              <a:t>Dropbox</a:t>
            </a:r>
            <a:endParaRPr lang="hu-HU" dirty="0" smtClean="0"/>
          </a:p>
          <a:p>
            <a:pPr lvl="1"/>
            <a:r>
              <a:rPr lang="hu-HU" dirty="0" err="1" smtClean="0">
                <a:hlinkClick r:id="rId6"/>
              </a:rPr>
              <a:t>Onedrive</a:t>
            </a:r>
            <a:r>
              <a:rPr lang="hu-HU" dirty="0" smtClean="0"/>
              <a:t> 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>
              <a:buBlip>
                <a:blip r:embed="rId3"/>
              </a:buBlip>
            </a:pPr>
            <a:endParaRPr lang="hu-HU" dirty="0" smtClean="0"/>
          </a:p>
          <a:p>
            <a:pPr>
              <a:buBlip>
                <a:blip r:embed="rId3"/>
              </a:buBlip>
            </a:pPr>
            <a:endParaRPr lang="hu-HU" dirty="0" smtClean="0"/>
          </a:p>
          <a:p>
            <a:pPr>
              <a:buBlip>
                <a:blip r:embed="rId3"/>
              </a:buBlip>
            </a:pP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057" y="2747960"/>
            <a:ext cx="2832101" cy="28321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65333">
                        <a14:foregroundMark x1="53917" y1="37750" x2="53917" y2="37750"/>
                        <a14:foregroundMark x1="57833" y1="24333" x2="57833" y2="24333"/>
                        <a14:foregroundMark x1="59625" y1="33833" x2="59625" y2="33833"/>
                        <a14:foregroundMark x1="50750" y1="23917" x2="50750" y2="23917"/>
                        <a14:foregroundMark x1="49750" y1="33000" x2="49750" y2="33000"/>
                        <a14:foregroundMark x1="48000" y1="31833" x2="48000" y2="31833"/>
                        <a14:foregroundMark x1="45792" y1="19167" x2="45792" y2="19167"/>
                        <a14:foregroundMark x1="48750" y1="13250" x2="48750" y2="13250"/>
                        <a14:foregroundMark x1="46417" y1="14833" x2="46417" y2="14833"/>
                        <a14:foregroundMark x1="46208" y1="22750" x2="46208" y2="22750"/>
                        <a14:foregroundMark x1="53292" y1="32583" x2="53292" y2="32583"/>
                        <a14:foregroundMark x1="54083" y1="22000" x2="54083" y2="22000"/>
                        <a14:foregroundMark x1="52125" y1="15250" x2="52125" y2="15250"/>
                        <a14:foregroundMark x1="50958" y1="7750" x2="52125" y2="4583"/>
                        <a14:foregroundMark x1="56250" y1="7000" x2="56250" y2="8583"/>
                        <a14:foregroundMark x1="54292" y1="5000" x2="55458" y2="5417"/>
                        <a14:foregroundMark x1="55875" y1="21583" x2="59208" y2="21583"/>
                        <a14:foregroundMark x1="59833" y1="20750" x2="61000" y2="14833"/>
                        <a14:foregroundMark x1="59417" y1="10167" x2="60208" y2="12917"/>
                        <a14:foregroundMark x1="53917" y1="44417" x2="53292" y2="38500"/>
                        <a14:foregroundMark x1="54292" y1="43667" x2="54875" y2="38917"/>
                        <a14:foregroundMark x1="59417" y1="29833" x2="59417" y2="29833"/>
                        <a14:foregroundMark x1="60000" y1="30250" x2="59042" y2="25917"/>
                        <a14:foregroundMark x1="55458" y1="19583" x2="54875" y2="12500"/>
                        <a14:foregroundMark x1="53500" y1="12083" x2="53500" y2="12083"/>
                        <a14:foregroundMark x1="49167" y1="18833" x2="49167" y2="18833"/>
                        <a14:foregroundMark x1="50167" y1="29833" x2="50167" y2="29833"/>
                        <a14:foregroundMark x1="48750" y1="27917" x2="51542" y2="29833"/>
                        <a14:foregroundMark x1="48000" y1="20417" x2="50542" y2="18417"/>
                        <a14:foregroundMark x1="52708" y1="26667" x2="51542" y2="24333"/>
                        <a14:foregroundMark x1="55667" y1="29833" x2="58625" y2="30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8192" y="3094576"/>
            <a:ext cx="7034736" cy="3407824"/>
          </a:xfrm>
          <a:prstGeom prst="rect">
            <a:avLst/>
          </a:prstGeom>
        </p:spPr>
      </p:pic>
      <p:pic>
        <p:nvPicPr>
          <p:cNvPr id="8" name="Kép helye 1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6228" r="83772">
                        <a14:foregroundMark x1="32417" y1="23750" x2="32417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18711" r="59859" b="60941"/>
          <a:stretch/>
        </p:blipFill>
        <p:spPr>
          <a:xfrm>
            <a:off x="11273451" y="0"/>
            <a:ext cx="91169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96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8200" y="365125"/>
            <a:ext cx="10515600" cy="61372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38F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latin typeface="Baskerville Old Face" panose="02020602080505020303" pitchFamily="18" charset="0"/>
              </a:rPr>
              <a:t>Online újságok a papír alapú helyett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hu-HU" dirty="0" smtClean="0"/>
              <a:t>Korlátlan adatbázis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Keresési lehetőség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Cikkek továbbküldési lehetősége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Képek, animációk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Olvasók fórumot indíthatnak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Gazdag linkgyűjtemény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Például:</a:t>
            </a:r>
          </a:p>
          <a:p>
            <a:pPr lvl="1"/>
            <a:r>
              <a:rPr lang="hu-HU" dirty="0" smtClean="0">
                <a:hlinkClick r:id="rId4"/>
              </a:rPr>
              <a:t>Vas Népe</a:t>
            </a:r>
            <a:endParaRPr lang="hu-HU" dirty="0" smtClean="0"/>
          </a:p>
          <a:p>
            <a:pPr>
              <a:buBlip>
                <a:blip r:embed="rId3"/>
              </a:buBlip>
            </a:pP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8" b="100000" l="8212" r="96898">
                        <a14:foregroundMark x1="67518" y1="20274" x2="69708" y2="13699"/>
                        <a14:foregroundMark x1="17883" y1="81096" x2="17883" y2="81096"/>
                        <a14:foregroundMark x1="69891" y1="11781" x2="69891" y2="11781"/>
                        <a14:backgroundMark x1="60766" y1="21644" x2="65876" y2="20000"/>
                        <a14:backgroundMark x1="70438" y1="19178" x2="71168" y2="17808"/>
                        <a14:backgroundMark x1="26642" y1="84384" x2="79562" y2="64658"/>
                        <a14:backgroundMark x1="68431" y1="13973" x2="68431" y2="139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6922" y="2262981"/>
            <a:ext cx="5219700" cy="3476625"/>
          </a:xfrm>
          <a:prstGeom prst="rect">
            <a:avLst/>
          </a:prstGeom>
        </p:spPr>
      </p:pic>
      <p:pic>
        <p:nvPicPr>
          <p:cNvPr id="8" name="Kép helye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6228" r="83772">
                        <a14:foregroundMark x1="32417" y1="23750" x2="32417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18711" r="59859" b="60941"/>
          <a:stretch/>
        </p:blipFill>
        <p:spPr>
          <a:xfrm>
            <a:off x="11273451" y="0"/>
            <a:ext cx="91169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8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8200" y="365125"/>
            <a:ext cx="10515600" cy="61372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38F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latin typeface="Baskerville Old Face" panose="02020602080505020303" pitchFamily="18" charset="0"/>
              </a:rPr>
              <a:t>Tippek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677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hu-HU" dirty="0" smtClean="0"/>
              <a:t>Írjunk, nyomtassunk, fénymásoljunk két oldalra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Szerkesszük </a:t>
            </a:r>
            <a:r>
              <a:rPr lang="hu-HU" dirty="0"/>
              <a:t>úgy az oldalakat, hogy az utolsó pár </a:t>
            </a:r>
            <a:r>
              <a:rPr lang="hu-HU" dirty="0" smtClean="0"/>
              <a:t>mondat ne </a:t>
            </a:r>
            <a:r>
              <a:rPr lang="hu-HU" dirty="0"/>
              <a:t>csússzon át új </a:t>
            </a:r>
            <a:r>
              <a:rPr lang="hu-HU" dirty="0" smtClean="0"/>
              <a:t>lapra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Kis </a:t>
            </a:r>
            <a:r>
              <a:rPr lang="hu-HU" dirty="0"/>
              <a:t>betűkarakter, </a:t>
            </a:r>
            <a:r>
              <a:rPr lang="hu-HU" dirty="0" smtClean="0"/>
              <a:t>szövegkicsinyítés</a:t>
            </a:r>
          </a:p>
          <a:p>
            <a:pPr>
              <a:buBlip>
                <a:blip r:embed="rId3"/>
              </a:buBlip>
            </a:pPr>
            <a:r>
              <a:rPr lang="hu-HU" dirty="0"/>
              <a:t>Az olvasatlan „reklámpostát", ingyenes katalógusokat mondjuk </a:t>
            </a:r>
            <a:r>
              <a:rPr lang="hu-HU" dirty="0" smtClean="0"/>
              <a:t>le</a:t>
            </a:r>
          </a:p>
          <a:p>
            <a:pPr>
              <a:buBlip>
                <a:blip r:embed="rId3"/>
              </a:buBlip>
            </a:pPr>
            <a:r>
              <a:rPr lang="hu-HU" dirty="0"/>
              <a:t>Az irodai „kávéfőző sarokban" papírtörlő helyett használjunk hagyományos textil konyharuhát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7" name="Kép hely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6228" r="83772">
                        <a14:foregroundMark x1="32417" y1="23750" x2="32417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18711" r="59859" b="60941"/>
          <a:stretch/>
        </p:blipFill>
        <p:spPr>
          <a:xfrm>
            <a:off x="11273451" y="0"/>
            <a:ext cx="91169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60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8200" y="365125"/>
            <a:ext cx="10515600" cy="61372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38F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latin typeface="Baskerville Old Face" panose="02020602080505020303" pitchFamily="18" charset="0"/>
              </a:rPr>
              <a:t>Mit tanultál?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38200" y="1465012"/>
            <a:ext cx="10515600" cy="46767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Mit készítenek a szelektíven gyűjtött papírból?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Miből készül a papír?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Mit használhatunk postai csekk helyett?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Mit küldhetünk ismerőseinknek papír alapú képeslap helyett?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Mit használhatunk tesztlapok helyett?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Miket használunk könyvek helyett?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Mivel lehet érdekesebb egy tanóra?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Hol lehet könnyen tárolni az adatokat?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Milyen újságot olvass papír alapú helyett?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pic>
        <p:nvPicPr>
          <p:cNvPr id="7" name="Kép helye 1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6228" r="83772">
                        <a14:foregroundMark x1="32417" y1="23750" x2="32417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18711" r="59859" b="60941"/>
          <a:stretch/>
        </p:blipFill>
        <p:spPr>
          <a:xfrm>
            <a:off x="11273451" y="0"/>
            <a:ext cx="91169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6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8200" y="365125"/>
            <a:ext cx="10515600" cy="61372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38F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7461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Baskerville Old Face" panose="02020602080505020303" pitchFamily="18" charset="0"/>
              </a:rPr>
              <a:t>Források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38200" y="1532586"/>
            <a:ext cx="10515600" cy="4969813"/>
          </a:xfrm>
        </p:spPr>
        <p:txBody>
          <a:bodyPr numCol="2">
            <a:normAutofit fontScale="62500" lnSpcReduction="20000"/>
          </a:bodyPr>
          <a:lstStyle/>
          <a:p>
            <a:r>
              <a:rPr lang="hu-HU" sz="3200" u="sng" dirty="0">
                <a:hlinkClick r:id="rId3"/>
              </a:rPr>
              <a:t>http://www.piacesprofit.hu/cimkek/szamlatomb/</a:t>
            </a:r>
            <a:endParaRPr lang="hu-HU" sz="3200" dirty="0"/>
          </a:p>
          <a:p>
            <a:r>
              <a:rPr lang="hu-HU" sz="3200" u="sng" dirty="0">
                <a:hlinkClick r:id="rId4"/>
              </a:rPr>
              <a:t>https://hu.wikipedia.org/wiki/F%C3%A1jl:K%C3%A9peslap.JPG</a:t>
            </a:r>
            <a:endParaRPr lang="hu-HU" sz="3200" dirty="0"/>
          </a:p>
          <a:p>
            <a:r>
              <a:rPr lang="hu-HU" sz="3200" u="sng" dirty="0">
                <a:hlinkClick r:id="rId5"/>
              </a:rPr>
              <a:t>https://www.facebook.com/</a:t>
            </a:r>
            <a:endParaRPr lang="hu-HU" sz="3200" dirty="0"/>
          </a:p>
          <a:p>
            <a:r>
              <a:rPr lang="hu-HU" sz="3200" u="sng" dirty="0">
                <a:hlinkClick r:id="rId6"/>
              </a:rPr>
              <a:t>https://www.instagram.com/</a:t>
            </a:r>
            <a:endParaRPr lang="hu-HU" sz="3200" dirty="0"/>
          </a:p>
          <a:p>
            <a:r>
              <a:rPr lang="hu-HU" sz="3200" u="sng" dirty="0">
                <a:hlinkClick r:id="rId7"/>
              </a:rPr>
              <a:t>https://www.viber.com/hu/</a:t>
            </a:r>
            <a:endParaRPr lang="hu-HU" sz="3200" dirty="0"/>
          </a:p>
          <a:p>
            <a:r>
              <a:rPr lang="hu-HU" sz="3200" u="sng" dirty="0">
                <a:hlinkClick r:id="rId8"/>
              </a:rPr>
              <a:t>https://mobilarena.hu/hir/audible_hangoskonyvek_lumia_modellekre.html</a:t>
            </a:r>
            <a:endParaRPr lang="hu-HU" sz="3200" dirty="0"/>
          </a:p>
          <a:p>
            <a:r>
              <a:rPr lang="hu-HU" sz="3200" u="sng" dirty="0">
                <a:hlinkClick r:id="rId9"/>
              </a:rPr>
              <a:t>http://katedra.hu/online_nyelvtanulas/online-nyelvtanfolyam</a:t>
            </a:r>
            <a:endParaRPr lang="hu-HU" sz="3200" dirty="0"/>
          </a:p>
          <a:p>
            <a:r>
              <a:rPr lang="hu-HU" sz="3200" u="sng" dirty="0">
                <a:hlinkClick r:id="rId10"/>
              </a:rPr>
              <a:t>http://legoptimalisabb.blog.hu/2011/09/29/az_egyszeru_e_konyv_olvaso_halala</a:t>
            </a:r>
            <a:endParaRPr lang="hu-HU" sz="3200" dirty="0"/>
          </a:p>
          <a:p>
            <a:r>
              <a:rPr lang="hu-HU" sz="3200" u="sng" dirty="0">
                <a:hlinkClick r:id="rId11"/>
              </a:rPr>
              <a:t>http://bitport.hu/az-e-konyv-nem-segitett-kevesebbet-olvasunk-mint-ot-eve</a:t>
            </a:r>
            <a:endParaRPr lang="hu-HU" sz="3200" dirty="0"/>
          </a:p>
          <a:p>
            <a:r>
              <a:rPr lang="hu-HU" sz="3200" u="sng" dirty="0">
                <a:hlinkClick r:id="rId12"/>
              </a:rPr>
              <a:t>http://www.eletoltes.hu/koobe-slightbook-hd</a:t>
            </a:r>
            <a:endParaRPr lang="hu-HU" sz="3200" dirty="0"/>
          </a:p>
          <a:p>
            <a:r>
              <a:rPr lang="hu-HU" sz="3200" u="sng" dirty="0">
                <a:hlinkClick r:id="rId13"/>
              </a:rPr>
              <a:t>https://www.google.com/drive/</a:t>
            </a:r>
            <a:endParaRPr lang="hu-HU" sz="3200" dirty="0"/>
          </a:p>
          <a:p>
            <a:r>
              <a:rPr lang="hu-HU" sz="3200" u="sng" dirty="0">
                <a:hlinkClick r:id="rId14"/>
              </a:rPr>
              <a:t>http://gapps.doctusoft.com/gsuite/</a:t>
            </a:r>
            <a:endParaRPr lang="hu-HU" sz="3200" dirty="0"/>
          </a:p>
          <a:p>
            <a:r>
              <a:rPr lang="hu-HU" sz="3200" u="sng" dirty="0">
                <a:hlinkClick r:id="rId15"/>
              </a:rPr>
              <a:t>http://irodatunder.hu/tag/google-drive/</a:t>
            </a:r>
            <a:endParaRPr lang="hu-HU" sz="3200" dirty="0"/>
          </a:p>
          <a:p>
            <a:r>
              <a:rPr lang="hu-HU" sz="3200" u="sng" dirty="0">
                <a:hlinkClick r:id="rId16"/>
              </a:rPr>
              <a:t>https://pixabay.com/hu/f%C3%A9rfi-olvas%C3%A1s-%C3%BAjs%C3%A1g-pap%C3%ADr-%C3%BCl%C3%A9s-37333/</a:t>
            </a:r>
            <a:endParaRPr lang="hu-HU" sz="3200" dirty="0"/>
          </a:p>
          <a:p>
            <a:r>
              <a:rPr lang="hu-HU" sz="3200" u="sng" dirty="0">
                <a:hlinkClick r:id="rId17"/>
              </a:rPr>
              <a:t>http://www.telecentre-europe.org/projecttype/present/</a:t>
            </a:r>
            <a:endParaRPr lang="hu-HU" sz="3200" dirty="0"/>
          </a:p>
          <a:p>
            <a:r>
              <a:rPr lang="hu-HU" sz="3200" u="sng" dirty="0">
                <a:hlinkClick r:id="rId18"/>
              </a:rPr>
              <a:t>https://alternatiba.eu/toulouse/villages-thematiques/dechets-et-recyclage/</a:t>
            </a:r>
            <a:endParaRPr lang="hu-HU" sz="3200" dirty="0"/>
          </a:p>
          <a:p>
            <a:r>
              <a:rPr lang="hu-HU" sz="3200" u="sng" dirty="0">
                <a:hlinkClick r:id="rId19"/>
              </a:rPr>
              <a:t>http://hulladekboltermek.hu//gallery/Folyamatabrak/image_3.html</a:t>
            </a:r>
            <a:endParaRPr lang="hu-HU" sz="3200" dirty="0"/>
          </a:p>
          <a:p>
            <a:r>
              <a:rPr lang="hu-HU" sz="3200" u="sng" dirty="0">
                <a:hlinkClick r:id="rId20"/>
              </a:rPr>
              <a:t>http://www.demotivalo.net/view/20345/illatositott-wc-papir</a:t>
            </a:r>
            <a:endParaRPr lang="hu-HU" sz="32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9" name="Kép helye 12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6228" r="83772">
                        <a14:foregroundMark x1="32417" y1="23750" x2="32417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18711" r="59859" b="60941"/>
          <a:stretch/>
        </p:blipFill>
        <p:spPr>
          <a:xfrm>
            <a:off x="11273451" y="0"/>
            <a:ext cx="91169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16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8200" y="365125"/>
            <a:ext cx="10515600" cy="61372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38F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Baskerville Old Face" panose="02020602080505020303" pitchFamily="18" charset="0"/>
              </a:rPr>
              <a:t>Kevés a papír?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086376" y="1558344"/>
            <a:ext cx="9267423" cy="494405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>
                <a:hlinkClick r:id="rId3" action="ppaction://hlinksldjump"/>
              </a:rPr>
              <a:t>Viccek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hlinkClick r:id="rId4" action="ppaction://hlinksldjump"/>
              </a:rPr>
              <a:t>A papír fajtái és eredete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hlinkClick r:id="rId5" action="ppaction://hlinksldjump"/>
              </a:rPr>
              <a:t>Elektronikus számla postai csekk helyett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hlinkClick r:id="rId6" action="ppaction://hlinksldjump"/>
              </a:rPr>
              <a:t>Elektronikus </a:t>
            </a:r>
            <a:r>
              <a:rPr lang="hu-HU" dirty="0">
                <a:hlinkClick r:id="rId6" action="ppaction://hlinksldjump"/>
              </a:rPr>
              <a:t>képeslap postai </a:t>
            </a:r>
            <a:r>
              <a:rPr lang="hu-HU" dirty="0" smtClean="0">
                <a:hlinkClick r:id="rId6" action="ppaction://hlinksldjump"/>
              </a:rPr>
              <a:t>helyett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hlinkClick r:id="rId7" action="ppaction://hlinksldjump"/>
              </a:rPr>
              <a:t>Online feladatok a tesztlapok </a:t>
            </a:r>
            <a:r>
              <a:rPr lang="hu-HU" dirty="0" smtClean="0">
                <a:hlinkClick r:id="rId7" action="ppaction://hlinksldjump"/>
              </a:rPr>
              <a:t>helyett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hlinkClick r:id="rId8" action="ppaction://hlinksldjump"/>
              </a:rPr>
              <a:t>Hangoskönyv könyv </a:t>
            </a:r>
            <a:r>
              <a:rPr lang="hu-HU" dirty="0" smtClean="0">
                <a:hlinkClick r:id="rId8" action="ppaction://hlinksldjump"/>
              </a:rPr>
              <a:t>helyett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hlinkClick r:id="rId9" action="ppaction://hlinksldjump"/>
              </a:rPr>
              <a:t>Könyvolvasó könyv </a:t>
            </a:r>
            <a:r>
              <a:rPr lang="hu-HU" dirty="0" smtClean="0">
                <a:hlinkClick r:id="rId9" action="ppaction://hlinksldjump"/>
              </a:rPr>
              <a:t>helyett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>
                <a:hlinkClick r:id="rId10" action="ppaction://hlinksldjump"/>
              </a:rPr>
              <a:t>Online tananyag papír alapú </a:t>
            </a:r>
            <a:r>
              <a:rPr lang="hu-HU" dirty="0" smtClean="0">
                <a:hlinkClick r:id="rId10" action="ppaction://hlinksldjump"/>
              </a:rPr>
              <a:t>helyett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hlinkClick r:id="rId11" action="ppaction://hlinksldjump"/>
              </a:rPr>
              <a:t>Internetes adattároló kinyomtatott papírok helyett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hlinkClick r:id="rId12" action="ppaction://hlinksldjump"/>
              </a:rPr>
              <a:t>Online újságok a papíralapú helyett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hlinkClick r:id="rId13" action="ppaction://hlinksldjump"/>
              </a:rPr>
              <a:t>Tippek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hlinkClick r:id="rId14" action="ppaction://hlinksldjump"/>
              </a:rPr>
              <a:t>Mit tanultál?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hlinkClick r:id="rId15" action="ppaction://hlinksldjump"/>
              </a:rPr>
              <a:t>Források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  <a:p>
            <a:pPr marL="514350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460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8200" y="365125"/>
            <a:ext cx="10515600" cy="61372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38F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0541" y="709243"/>
            <a:ext cx="3932237" cy="1600200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Baskerville Old Face" panose="02020602080505020303" pitchFamily="18" charset="0"/>
              </a:rPr>
              <a:t>				</a:t>
            </a:r>
            <a:r>
              <a:rPr lang="hu-HU" sz="4400" b="1" dirty="0" smtClean="0">
                <a:latin typeface="Baskerville Old Face" panose="02020602080505020303" pitchFamily="18" charset="0"/>
              </a:rPr>
              <a:t>Viccek</a:t>
            </a:r>
            <a:endParaRPr lang="hu-HU" sz="4400" b="1" dirty="0">
              <a:latin typeface="Baskerville Old Face" panose="02020602080505020303" pitchFamily="18" charset="0"/>
            </a:endParaRPr>
          </a:p>
        </p:txBody>
      </p:sp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>
            <a:off x="839787" y="2653561"/>
            <a:ext cx="3932237" cy="15604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 smtClean="0"/>
              <a:t>Hogy hívják a hazai papírt?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3200" dirty="0" smtClean="0"/>
              <a:t>Honlap.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grpSp>
        <p:nvGrpSpPr>
          <p:cNvPr id="7" name="Csoportba foglalás 6"/>
          <p:cNvGrpSpPr/>
          <p:nvPr/>
        </p:nvGrpSpPr>
        <p:grpSpPr>
          <a:xfrm>
            <a:off x="3167098" y="1669647"/>
            <a:ext cx="1094704" cy="528034"/>
            <a:chOff x="2498502" y="763889"/>
            <a:chExt cx="1094704" cy="528034"/>
          </a:xfrm>
        </p:grpSpPr>
        <p:sp>
          <p:nvSpPr>
            <p:cNvPr id="3" name="Mosolygó arc 2"/>
            <p:cNvSpPr/>
            <p:nvPr/>
          </p:nvSpPr>
          <p:spPr>
            <a:xfrm>
              <a:off x="2498502" y="763889"/>
              <a:ext cx="528034" cy="528034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6" name="Szív 5"/>
            <p:cNvSpPr/>
            <p:nvPr/>
          </p:nvSpPr>
          <p:spPr>
            <a:xfrm>
              <a:off x="3026536" y="763889"/>
              <a:ext cx="566670" cy="528034"/>
            </a:xfrm>
            <a:prstGeom prst="hear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57" y="887188"/>
            <a:ext cx="4263310" cy="4973862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169015" y="5599440"/>
            <a:ext cx="368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De a viccet félre téve…..</a:t>
            </a:r>
            <a:endParaRPr lang="hu-HU" sz="2800" dirty="0"/>
          </a:p>
        </p:txBody>
      </p:sp>
      <p:pic>
        <p:nvPicPr>
          <p:cNvPr id="13" name="Kép helye 12">
            <a:hlinkClick r:id="rId4" action="ppaction://hlinksldjump"/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6228" r="83772">
                        <a14:foregroundMark x1="32417" y1="23750" x2="32417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18711" r="59859" b="60941"/>
          <a:stretch/>
        </p:blipFill>
        <p:spPr>
          <a:xfrm>
            <a:off x="11273451" y="0"/>
            <a:ext cx="911690" cy="1080000"/>
          </a:xfrm>
        </p:spPr>
      </p:pic>
    </p:spTree>
    <p:extLst>
      <p:ext uri="{BB962C8B-B14F-4D97-AF65-F5344CB8AC3E}">
        <p14:creationId xmlns:p14="http://schemas.microsoft.com/office/powerpoint/2010/main" val="268659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2" grpId="0"/>
      <p:bldP spid="12" grpId="1"/>
      <p:bldP spid="1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8200" y="365125"/>
            <a:ext cx="10515600" cy="61372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38F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latin typeface="Baskerville Old Face" panose="02020602080505020303" pitchFamily="18" charset="0"/>
              </a:rPr>
              <a:t>A papírhulladék fajtái és eredete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677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hu-HU" dirty="0" smtClean="0"/>
              <a:t>450 féle papír létezik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1 tonna papírhoz 3 tonna fát kell kivágni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A szelektíven gyűjtött papírból </a:t>
            </a:r>
            <a:r>
              <a:rPr lang="hu-HU" dirty="0" err="1" smtClean="0"/>
              <a:t>újrapapír</a:t>
            </a:r>
            <a:r>
              <a:rPr lang="hu-HU" dirty="0" smtClean="0"/>
              <a:t> készül</a:t>
            </a:r>
          </a:p>
          <a:p>
            <a:pPr>
              <a:buBlip>
                <a:blip r:embed="rId3"/>
              </a:buBlip>
            </a:pP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730" y="0"/>
            <a:ext cx="4882539" cy="6972525"/>
          </a:xfrm>
          <a:prstGeom prst="rect">
            <a:avLst/>
          </a:prstGeom>
        </p:spPr>
      </p:pic>
      <p:pic>
        <p:nvPicPr>
          <p:cNvPr id="7" name="Kép hely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6228" r="83772">
                        <a14:foregroundMark x1="32417" y1="23750" x2="32417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18711" r="59859" b="60941"/>
          <a:stretch/>
        </p:blipFill>
        <p:spPr>
          <a:xfrm>
            <a:off x="11273451" y="0"/>
            <a:ext cx="91169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5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8" fill="hold" nodeType="clickEffect">
                                  <p:stCondLst>
                                    <p:cond delay="4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8200" y="365125"/>
            <a:ext cx="10515600" cy="61372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38F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Baskerville Old Face" panose="02020602080505020303" pitchFamily="18" charset="0"/>
              </a:rPr>
              <a:t>E</a:t>
            </a:r>
            <a:r>
              <a:rPr lang="hu-HU" b="1" dirty="0" smtClean="0">
                <a:latin typeface="Baskerville Old Face" panose="02020602080505020303" pitchFamily="18" charset="0"/>
              </a:rPr>
              <a:t>lektronikus számla a postai csekk helyett</a:t>
            </a:r>
            <a:endParaRPr lang="hu-HU" b="1" dirty="0">
              <a:latin typeface="Baskerville Old Face" panose="02020602080505020303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677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hu-HU" dirty="0" smtClean="0"/>
              <a:t>Az elektronikus számla </a:t>
            </a:r>
            <a:r>
              <a:rPr lang="hu-HU" dirty="0"/>
              <a:t>olyan dokumentum, mely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tartalmazza </a:t>
            </a:r>
            <a:r>
              <a:rPr lang="hu-HU" dirty="0"/>
              <a:t>a jogszabály által előírt </a:t>
            </a:r>
            <a:r>
              <a:rPr lang="hu-HU" dirty="0" smtClean="0"/>
              <a:t>adatokat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Az elektronikus számla legyen:</a:t>
            </a:r>
          </a:p>
          <a:p>
            <a:pPr lvl="1"/>
            <a:r>
              <a:rPr lang="hu-HU" dirty="0" smtClean="0"/>
              <a:t>Hiteles</a:t>
            </a:r>
          </a:p>
          <a:p>
            <a:pPr lvl="1"/>
            <a:r>
              <a:rPr lang="hu-HU" dirty="0" smtClean="0"/>
              <a:t>Sértetlen</a:t>
            </a:r>
          </a:p>
          <a:p>
            <a:pPr lvl="1"/>
            <a:r>
              <a:rPr lang="hu-HU" dirty="0" smtClean="0"/>
              <a:t>Olvasható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Egyszerű, könnyen kezelhető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Korábbi </a:t>
            </a:r>
            <a:r>
              <a:rPr lang="hu-HU" dirty="0"/>
              <a:t>számlák néhány kattintással elérhetők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2311400"/>
            <a:ext cx="6502400" cy="4876800"/>
          </a:xfrm>
          <a:prstGeom prst="rect">
            <a:avLst/>
          </a:prstGeom>
        </p:spPr>
      </p:pic>
      <p:pic>
        <p:nvPicPr>
          <p:cNvPr id="7" name="Kép hely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6228" r="83772">
                        <a14:foregroundMark x1="32417" y1="23750" x2="32417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18711" r="59859" b="60941"/>
          <a:stretch/>
        </p:blipFill>
        <p:spPr>
          <a:xfrm>
            <a:off x="11273451" y="0"/>
            <a:ext cx="91169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8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8200" y="365125"/>
            <a:ext cx="10515600" cy="61372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38F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>
                <a:latin typeface="Baskerville Old Face" panose="02020602080505020303" pitchFamily="18" charset="0"/>
              </a:rPr>
              <a:t>Elektronikus képeslap postai helyett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677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hu-HU" dirty="0" smtClean="0"/>
              <a:t>Családtagjaidnak inkább ilyet küldj ünnepekkor üdvözlésképpen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Jól sikerült műveid akár meg is oszthatod</a:t>
            </a:r>
          </a:p>
          <a:p>
            <a:pPr lvl="1">
              <a:buBlip>
                <a:blip r:embed="rId4"/>
              </a:buBlip>
            </a:pPr>
            <a:r>
              <a:rPr lang="hu-HU" dirty="0" err="1" smtClean="0"/>
              <a:t>Facebookon</a:t>
            </a:r>
            <a:r>
              <a:rPr lang="hu-HU" dirty="0" smtClean="0"/>
              <a:t> </a:t>
            </a:r>
          </a:p>
          <a:p>
            <a:pPr lvl="1">
              <a:buBlip>
                <a:blip r:embed="rId5"/>
              </a:buBlip>
            </a:pPr>
            <a:r>
              <a:rPr lang="hu-HU" dirty="0" err="1" smtClean="0"/>
              <a:t>Instagramon</a:t>
            </a:r>
            <a:endParaRPr lang="hu-HU" dirty="0" smtClean="0"/>
          </a:p>
          <a:p>
            <a:pPr lvl="1">
              <a:buBlip>
                <a:blip r:embed="rId6"/>
              </a:buBlip>
            </a:pPr>
            <a:r>
              <a:rPr lang="hu-HU" dirty="0" err="1" smtClean="0"/>
              <a:t>Viberen</a:t>
            </a:r>
            <a:endParaRPr lang="hu-HU" dirty="0"/>
          </a:p>
          <a:p>
            <a:pPr>
              <a:buBlip>
                <a:blip r:embed="rId3"/>
              </a:buBlip>
            </a:pPr>
            <a:r>
              <a:rPr lang="hu-HU" dirty="0" smtClean="0"/>
              <a:t>Ilyet tudsz készíteni:</a:t>
            </a:r>
          </a:p>
          <a:p>
            <a:pPr>
              <a:buBlip>
                <a:blip r:embed="rId3"/>
              </a:buBlip>
            </a:pPr>
            <a:r>
              <a:rPr lang="hu-HU" dirty="0" smtClean="0">
                <a:hlinkClick r:id="rId7"/>
              </a:rPr>
              <a:t>Ide kattints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15" y="2834592"/>
            <a:ext cx="4425953" cy="3319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ép helye 1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6228" r="83772">
                        <a14:foregroundMark x1="32417" y1="23750" x2="32417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18711" r="59859" b="60941"/>
          <a:stretch/>
        </p:blipFill>
        <p:spPr>
          <a:xfrm>
            <a:off x="11273451" y="0"/>
            <a:ext cx="91169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7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8200" y="365125"/>
            <a:ext cx="10515600" cy="61372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38F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latin typeface="Baskerville Old Face" panose="02020602080505020303" pitchFamily="18" charset="0"/>
              </a:rPr>
              <a:t>Online feladatok a tesztlapok helyett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hu-HU" dirty="0" smtClean="0"/>
              <a:t>Készíts saját feladatokat online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Például itt:</a:t>
            </a:r>
          </a:p>
          <a:p>
            <a:pPr lvl="1"/>
            <a:r>
              <a:rPr lang="hu-HU" dirty="0" err="1" smtClean="0">
                <a:hlinkClick r:id="rId4"/>
              </a:rPr>
              <a:t>Learning</a:t>
            </a:r>
            <a:r>
              <a:rPr lang="hu-HU" dirty="0" smtClean="0">
                <a:hlinkClick r:id="rId4"/>
              </a:rPr>
              <a:t> </a:t>
            </a:r>
            <a:r>
              <a:rPr lang="hu-HU" dirty="0" err="1" smtClean="0">
                <a:hlinkClick r:id="rId4"/>
              </a:rPr>
              <a:t>apps</a:t>
            </a:r>
            <a:r>
              <a:rPr lang="hu-HU" dirty="0" smtClean="0"/>
              <a:t> – játékos feladatok (keresztrejtvény, kirakó, stb.)</a:t>
            </a:r>
          </a:p>
          <a:p>
            <a:pPr lvl="1"/>
            <a:r>
              <a:rPr lang="hu-HU" dirty="0" err="1" smtClean="0">
                <a:hlinkClick r:id="rId5"/>
              </a:rPr>
              <a:t>Redmenta</a:t>
            </a:r>
            <a:r>
              <a:rPr lang="hu-HU" dirty="0" smtClean="0"/>
              <a:t> – tesztek </a:t>
            </a:r>
          </a:p>
          <a:p>
            <a:pPr lvl="1"/>
            <a:r>
              <a:rPr lang="hu-HU" dirty="0" err="1" smtClean="0">
                <a:hlinkClick r:id="rId6"/>
              </a:rPr>
              <a:t>Quizlet</a:t>
            </a:r>
            <a:r>
              <a:rPr lang="hu-HU" dirty="0" smtClean="0"/>
              <a:t> – nyelvtanulás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7"/>
          <a:srcRect l="11074" r="7129"/>
          <a:stretch/>
        </p:blipFill>
        <p:spPr>
          <a:xfrm>
            <a:off x="5968061" y="3388949"/>
            <a:ext cx="5726511" cy="3068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8"/>
          <a:srcRect l="5559" r="10666"/>
          <a:stretch/>
        </p:blipFill>
        <p:spPr>
          <a:xfrm>
            <a:off x="5968061" y="3388949"/>
            <a:ext cx="5726511" cy="30623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8060" y="3388949"/>
            <a:ext cx="5726511" cy="3068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Kép helye 1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6228" r="83772">
                        <a14:foregroundMark x1="32417" y1="23750" x2="32417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18711" r="59859" b="60941"/>
          <a:stretch/>
        </p:blipFill>
        <p:spPr>
          <a:xfrm>
            <a:off x="11273451" y="0"/>
            <a:ext cx="91169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46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8200" y="365125"/>
            <a:ext cx="10515600" cy="61372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38F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latin typeface="Baskerville Old Face" panose="02020602080505020303" pitchFamily="18" charset="0"/>
              </a:rPr>
              <a:t>Hangoskönyv könyv helyett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677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hu-HU" dirty="0" smtClean="0"/>
              <a:t>Nincs elég példány a könyvtárban a kötelező olvasmányból?</a:t>
            </a:r>
          </a:p>
          <a:p>
            <a:pPr>
              <a:buBlip>
                <a:blip r:embed="rId3"/>
              </a:buBlip>
            </a:pPr>
            <a:r>
              <a:rPr lang="hu-HU" smtClean="0"/>
              <a:t>Töltsd </a:t>
            </a:r>
            <a:r>
              <a:rPr lang="hu-HU" dirty="0" smtClean="0"/>
              <a:t>le telefonodra, tabletedre a következő alkalmazást</a:t>
            </a:r>
          </a:p>
          <a:p>
            <a:pPr lvl="1"/>
            <a:r>
              <a:rPr lang="hu-HU" dirty="0" smtClean="0">
                <a:hlinkClick r:id="rId4"/>
              </a:rPr>
              <a:t>Kötelező olvasmányok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809" y="3248478"/>
            <a:ext cx="4696506" cy="30300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Kép helye 1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6228" r="83772">
                        <a14:foregroundMark x1="32417" y1="23750" x2="32417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18711" r="59859" b="60941"/>
          <a:stretch/>
        </p:blipFill>
        <p:spPr>
          <a:xfrm>
            <a:off x="11273451" y="0"/>
            <a:ext cx="91169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94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838200" y="365125"/>
            <a:ext cx="10515600" cy="613727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38FF5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latin typeface="Baskerville Old Face" panose="02020602080505020303" pitchFamily="18" charset="0"/>
              </a:rPr>
              <a:t>Könyvolvasó könyv helyett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677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hu-HU" dirty="0" smtClean="0"/>
              <a:t>Tanuláshoz, olvasáshoz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Kisebb helyen elfér, mint egy könyv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Megjegyzi, hol tartottunk az olvasásban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Mappákba rendezhető</a:t>
            </a:r>
          </a:p>
          <a:p>
            <a:pPr>
              <a:buBlip>
                <a:blip r:embed="rId3"/>
              </a:buBlip>
            </a:pPr>
            <a:r>
              <a:rPr lang="hu-HU" dirty="0" smtClean="0"/>
              <a:t>Érintő képernyős</a:t>
            </a:r>
          </a:p>
          <a:p>
            <a:pPr>
              <a:buBlip>
                <a:blip r:embed="rId3"/>
              </a:buBlip>
            </a:pPr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047" y="2985150"/>
            <a:ext cx="6000750" cy="33337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5957" y1="25000" x2="17447" y2="62083"/>
                        <a14:foregroundMark x1="9574" y1="11667" x2="25957" y2="8750"/>
                        <a14:foregroundMark x1="28511" y1="10000" x2="28511" y2="90417"/>
                        <a14:foregroundMark x1="7872" y1="16667" x2="10213" y2="84167"/>
                        <a14:foregroundMark x1="12979" y1="24583" x2="24681" y2="22917"/>
                        <a14:foregroundMark x1="19787" y1="42917" x2="25957" y2="42083"/>
                        <a14:foregroundMark x1="36596" y1="7500" x2="62340" y2="7083"/>
                        <a14:foregroundMark x1="63191" y1="8750" x2="63404" y2="85833"/>
                        <a14:foregroundMark x1="35532" y1="10417" x2="36383" y2="92500"/>
                        <a14:foregroundMark x1="8511" y1="87500" x2="8511" y2="94167"/>
                        <a14:foregroundMark x1="70426" y1="10417" x2="88936" y2="10833"/>
                        <a14:foregroundMark x1="90426" y1="16250" x2="90426" y2="91667"/>
                        <a14:foregroundMark x1="70000" y1="13750" x2="70000" y2="93750"/>
                        <a14:foregroundMark x1="73404" y1="19583" x2="75319" y2="82917"/>
                        <a14:foregroundMark x1="83191" y1="22083" x2="87021" y2="20417"/>
                        <a14:foregroundMark x1="23191" y1="61250" x2="14894" y2="77500"/>
                        <a14:foregroundMark x1="11277" y1="32500" x2="12128" y2="42500"/>
                        <a14:foregroundMark x1="60851" y1="35417" x2="60851" y2="35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7050" y="1389131"/>
            <a:ext cx="4476750" cy="2286000"/>
          </a:xfrm>
          <a:prstGeom prst="rect">
            <a:avLst/>
          </a:prstGeom>
        </p:spPr>
      </p:pic>
      <p:pic>
        <p:nvPicPr>
          <p:cNvPr id="9" name="Kép helye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6228" r="83772">
                        <a14:foregroundMark x1="32417" y1="23750" x2="32417" y2="2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18711" r="59859" b="60941"/>
          <a:stretch/>
        </p:blipFill>
        <p:spPr>
          <a:xfrm>
            <a:off x="11273451" y="0"/>
            <a:ext cx="91169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21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503</Words>
  <Application>Microsoft Office PowerPoint</Application>
  <PresentationFormat>Szélesvásznú</PresentationFormat>
  <Paragraphs>129</Paragraphs>
  <Slides>15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Algerian</vt:lpstr>
      <vt:lpstr>Arial</vt:lpstr>
      <vt:lpstr>Baskerville Old Face</vt:lpstr>
      <vt:lpstr>Calibri</vt:lpstr>
      <vt:lpstr>Calibri Light</vt:lpstr>
      <vt:lpstr>Century Gothic</vt:lpstr>
      <vt:lpstr>Wingdings</vt:lpstr>
      <vt:lpstr>Office-téma</vt:lpstr>
      <vt:lpstr>PowerPoint-bemutató</vt:lpstr>
      <vt:lpstr>Kevés a papír?</vt:lpstr>
      <vt:lpstr>    Viccek</vt:lpstr>
      <vt:lpstr>A papírhulladék fajtái és eredete</vt:lpstr>
      <vt:lpstr>Elektronikus számla a postai csekk helyett</vt:lpstr>
      <vt:lpstr>Elektronikus képeslap postai helyett</vt:lpstr>
      <vt:lpstr>Online feladatok a tesztlapok helyett</vt:lpstr>
      <vt:lpstr>Hangoskönyv könyv helyett</vt:lpstr>
      <vt:lpstr>Könyvolvasó könyv helyett</vt:lpstr>
      <vt:lpstr>Online tananyag papír alapú helyett</vt:lpstr>
      <vt:lpstr>Internetes adattároló kinyomtatott papírok helyett</vt:lpstr>
      <vt:lpstr>Online újságok a papír alapú helyett</vt:lpstr>
      <vt:lpstr>Tippek</vt:lpstr>
      <vt:lpstr>Mit tanultál?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Fanni</dc:creator>
  <cp:lastModifiedBy>Klementina</cp:lastModifiedBy>
  <cp:revision>83</cp:revision>
  <dcterms:created xsi:type="dcterms:W3CDTF">2017-02-08T16:15:33Z</dcterms:created>
  <dcterms:modified xsi:type="dcterms:W3CDTF">2017-02-15T19:53:05Z</dcterms:modified>
</cp:coreProperties>
</file>