
<file path=[Content_Types].xml><?xml version="1.0" encoding="utf-8"?>
<Types xmlns="http://schemas.openxmlformats.org/package/2006/content-types">
  <Default Extension="png" ContentType="image/png"/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11" r:id="rId2"/>
    <p:sldMasterId id="214748372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1" r:id="rId15"/>
    <p:sldId id="267" r:id="rId16"/>
    <p:sldId id="268" r:id="rId17"/>
    <p:sldId id="269" r:id="rId18"/>
    <p:sldId id="270" r:id="rId19"/>
    <p:sldId id="275" r:id="rId20"/>
    <p:sldId id="276" r:id="rId21"/>
    <p:sldId id="277" r:id="rId22"/>
    <p:sldId id="278" r:id="rId23"/>
    <p:sldId id="279" r:id="rId24"/>
    <p:sldId id="282" r:id="rId25"/>
    <p:sldId id="284" r:id="rId26"/>
    <p:sldId id="285" r:id="rId27"/>
    <p:sldId id="283" r:id="rId28"/>
    <p:sldId id="286" r:id="rId29"/>
    <p:sldId id="280" r:id="rId30"/>
    <p:sldId id="287" r:id="rId3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talanos" id="{C4AE9720-B33B-4691-90BD-638E63B49E1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81"/>
          </p14:sldIdLst>
        </p14:section>
        <p14:section name="Fejleszt" id="{05461AC1-6723-4BAB-B0AB-3DF9715A7CBF}">
          <p14:sldIdLst>
            <p14:sldId id="267"/>
            <p14:sldId id="268"/>
            <p14:sldId id="269"/>
            <p14:sldId id="270"/>
            <p14:sldId id="275"/>
          </p14:sldIdLst>
        </p14:section>
        <p14:section name="Alkalmaz" id="{D751A3C2-1B63-46CE-9926-3A69E0623A63}">
          <p14:sldIdLst>
            <p14:sldId id="276"/>
            <p14:sldId id="277"/>
            <p14:sldId id="278"/>
            <p14:sldId id="279"/>
          </p14:sldIdLst>
        </p14:section>
        <p14:section name="Válaszok" id="{095BC358-0B20-4DE0-8EEB-6D4B5CF35BAE}">
          <p14:sldIdLst>
            <p14:sldId id="282"/>
            <p14:sldId id="284"/>
            <p14:sldId id="285"/>
            <p14:sldId id="283"/>
            <p14:sldId id="286"/>
            <p14:sldId id="280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999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4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33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601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476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105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095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931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149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49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499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194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08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56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067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357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103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dirty="0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58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554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948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736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19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378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465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663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657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720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763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380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13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396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982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66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069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333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931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334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58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80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003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631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712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139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231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087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04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477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dirty="0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141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176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115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D4001-C419-4827-8EAA-4D3D865889E6}" type="datetimeFigureOut">
              <a:rPr lang="hu-HU" smtClean="0"/>
              <a:t>2017.02.16.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86DF13F-E691-4EF2-A0FC-7652A6122A5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898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b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bmp"/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39.xml"/><Relationship Id="rId4" Type="http://schemas.openxmlformats.org/officeDocument/2006/relationships/slide" Target="slide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3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ASCII" TargetMode="External"/><Relationship Id="rId2" Type="http://schemas.openxmlformats.org/officeDocument/2006/relationships/hyperlink" Target="https://hu.wikipedia.org/wiki/QR-k%C3%B3d" TargetMode="External"/><Relationship Id="rId1" Type="http://schemas.openxmlformats.org/officeDocument/2006/relationships/slideLayout" Target="../slideLayouts/slideLayout3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26762" y="2108317"/>
            <a:ext cx="7766936" cy="1646302"/>
          </a:xfrm>
        </p:spPr>
        <p:txBody>
          <a:bodyPr/>
          <a:lstStyle/>
          <a:p>
            <a:r>
              <a:rPr lang="hu-HU" sz="8000" dirty="0" smtClean="0"/>
              <a:t>Ez az én művem</a:t>
            </a:r>
            <a:endParaRPr lang="hu-HU" sz="8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490952" y="3754619"/>
            <a:ext cx="2602746" cy="565241"/>
          </a:xfrm>
        </p:spPr>
        <p:txBody>
          <a:bodyPr>
            <a:normAutofit lnSpcReduction="10000"/>
          </a:bodyPr>
          <a:lstStyle/>
          <a:p>
            <a:r>
              <a:rPr lang="hu-HU" sz="3200" dirty="0" smtClean="0">
                <a:solidFill>
                  <a:schemeClr val="accent1">
                    <a:lumMod val="50000"/>
                  </a:schemeClr>
                </a:solidFill>
              </a:rPr>
              <a:t>Novák Tamás</a:t>
            </a:r>
            <a:endParaRPr lang="hu-H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365938" y="4420316"/>
            <a:ext cx="4727760" cy="4865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z="2400" dirty="0">
                <a:solidFill>
                  <a:schemeClr val="accent1">
                    <a:lumMod val="50000"/>
                  </a:schemeClr>
                </a:solidFill>
              </a:rPr>
              <a:t>Felkészítő tanár: Takács Viktória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3425780" y="5017609"/>
            <a:ext cx="5667918" cy="4968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indent="0" algn="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z="2000" dirty="0" smtClean="0">
                <a:solidFill>
                  <a:schemeClr val="accent1">
                    <a:lumMod val="50000"/>
                  </a:schemeClr>
                </a:solidFill>
              </a:rPr>
              <a:t>Ajkai Bródy Imre Gimnázium és AMI; Bródy u. 4.</a:t>
            </a:r>
            <a:endParaRPr lang="hu-H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754" y="336888"/>
            <a:ext cx="1780952" cy="17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46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Hibaüzenetek és állapotjelentés:</a:t>
            </a:r>
            <a:endParaRPr lang="hu-HU" sz="4400" dirty="0"/>
          </a:p>
        </p:txBody>
      </p:sp>
      <p:sp>
        <p:nvSpPr>
          <p:cNvPr id="4" name="Tartalom helye 5"/>
          <p:cNvSpPr txBox="1">
            <a:spLocks/>
          </p:cNvSpPr>
          <p:nvPr/>
        </p:nvSpPr>
        <p:spPr>
          <a:xfrm>
            <a:off x="651576" y="914400"/>
            <a:ext cx="6986353" cy="207084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Wingdings 3" charset="2"/>
              <a:buNone/>
              <a:tabLst>
                <a:tab pos="2160000" algn="l"/>
              </a:tabLst>
            </a:pPr>
            <a:r>
              <a:rPr lang="hu-HU" sz="2000" dirty="0" smtClean="0"/>
              <a:t>A folyamatokról tájékoztatást kapunk, illetve hibák esetén figyelmeztetéseket. 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clrChange>
              <a:clrFrom>
                <a:srgbClr val="B5E61D"/>
              </a:clrFrom>
              <a:clrTo>
                <a:srgbClr val="B5E61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474" y="2076578"/>
            <a:ext cx="8042351" cy="428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99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Adminisztrációs folyamatok:</a:t>
            </a:r>
            <a:endParaRPr lang="hu-HU" sz="44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22" y="2420470"/>
            <a:ext cx="8806572" cy="4064572"/>
          </a:xfrm>
          <a:prstGeom prst="rect">
            <a:avLst/>
          </a:prstGeom>
        </p:spPr>
      </p:pic>
      <p:sp>
        <p:nvSpPr>
          <p:cNvPr id="4" name="Tartalom helye 5"/>
          <p:cNvSpPr txBox="1">
            <a:spLocks/>
          </p:cNvSpPr>
          <p:nvPr/>
        </p:nvSpPr>
        <p:spPr>
          <a:xfrm>
            <a:off x="651576" y="804615"/>
            <a:ext cx="8596668" cy="207084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  <a:tabLst>
                <a:tab pos="2160000" algn="l"/>
              </a:tabLst>
            </a:pPr>
            <a:r>
              <a:rPr lang="hu-HU" sz="2000" dirty="0"/>
              <a:t>A program elraktározza a folyamatok jellemző adatait és időpontjukat (megnyitás, zárás, kódolás, dekódolás). A listát csak látszólag lehet törölni, mert az alkalmazás az </a:t>
            </a:r>
            <a:r>
              <a:rPr lang="hu-HU" sz="2000" u="sng" dirty="0"/>
              <a:t>összes adatot megjegyzi</a:t>
            </a:r>
            <a:r>
              <a:rPr lang="hu-HU" sz="2000" dirty="0"/>
              <a:t>.</a:t>
            </a:r>
          </a:p>
        </p:txBody>
      </p:sp>
      <p:cxnSp>
        <p:nvCxnSpPr>
          <p:cNvPr id="6" name="Egyenes összekötő nyíllal 5"/>
          <p:cNvCxnSpPr/>
          <p:nvPr/>
        </p:nvCxnSpPr>
        <p:spPr>
          <a:xfrm flipV="1">
            <a:off x="3289110" y="3384645"/>
            <a:ext cx="1255594" cy="3821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 flipV="1">
            <a:off x="6719687" y="4452757"/>
            <a:ext cx="1086832" cy="3512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flipV="1">
            <a:off x="3339474" y="5327443"/>
            <a:ext cx="1160059" cy="327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flipH="1" flipV="1">
            <a:off x="7806519" y="5568287"/>
            <a:ext cx="1241947" cy="4094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 flipV="1">
            <a:off x="7806519" y="3448834"/>
            <a:ext cx="186981" cy="1451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églalap 19"/>
          <p:cNvSpPr/>
          <p:nvPr/>
        </p:nvSpPr>
        <p:spPr>
          <a:xfrm>
            <a:off x="6155140" y="3470024"/>
            <a:ext cx="1651379" cy="216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zövegdoboz 20"/>
          <p:cNvSpPr txBox="1"/>
          <p:nvPr/>
        </p:nvSpPr>
        <p:spPr>
          <a:xfrm>
            <a:off x="2070285" y="3409308"/>
            <a:ext cx="1218825" cy="36933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Megnyitás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7993500" y="3539970"/>
            <a:ext cx="2429503" cy="36933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Aktuális dátum és idő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7818079" y="4434680"/>
            <a:ext cx="1218825" cy="36933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Zárás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2120649" y="4990826"/>
            <a:ext cx="1218825" cy="36933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Kódolás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9048466" y="5977719"/>
            <a:ext cx="1218825" cy="36933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Dekódolás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031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Sebesség:</a:t>
            </a:r>
            <a:endParaRPr lang="hu-HU" sz="4400" dirty="0"/>
          </a:p>
        </p:txBody>
      </p:sp>
      <p:sp>
        <p:nvSpPr>
          <p:cNvPr id="3" name="Tartalom helye 5"/>
          <p:cNvSpPr txBox="1">
            <a:spLocks/>
          </p:cNvSpPr>
          <p:nvPr/>
        </p:nvSpPr>
        <p:spPr>
          <a:xfrm>
            <a:off x="651576" y="954741"/>
            <a:ext cx="8596668" cy="207084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  <a:tabLst>
                <a:tab pos="2160000" algn="l"/>
              </a:tabLst>
            </a:pPr>
            <a:r>
              <a:rPr lang="hu-HU" sz="3200" dirty="0"/>
              <a:t>Kódolás: ~</a:t>
            </a:r>
            <a:r>
              <a:rPr lang="hu-HU" sz="3200" dirty="0" smtClean="0"/>
              <a:t>30333 karakter /mp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2160000" algn="l"/>
              </a:tabLst>
            </a:pPr>
            <a:r>
              <a:rPr lang="hu-HU" sz="3200" dirty="0" smtClean="0"/>
              <a:t>Visszatöltés: ~198 karakter/mp</a:t>
            </a:r>
            <a:endParaRPr lang="hu-HU" sz="32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998" y="3975472"/>
            <a:ext cx="3691824" cy="36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8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Egy kicsi a programkódról:</a:t>
            </a:r>
            <a:endParaRPr lang="hu-HU" sz="44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27" y="1869550"/>
            <a:ext cx="6540072" cy="4756416"/>
          </a:xfrm>
          <a:prstGeom prst="rect">
            <a:avLst/>
          </a:prstGeom>
        </p:spPr>
      </p:pic>
      <p:sp>
        <p:nvSpPr>
          <p:cNvPr id="4" name="Tartalom helye 5"/>
          <p:cNvSpPr txBox="1">
            <a:spLocks/>
          </p:cNvSpPr>
          <p:nvPr/>
        </p:nvSpPr>
        <p:spPr>
          <a:xfrm>
            <a:off x="651575" y="954741"/>
            <a:ext cx="8936177" cy="207084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3" charset="2"/>
              <a:buNone/>
              <a:tabLst>
                <a:tab pos="2160000" algn="l"/>
              </a:tabLst>
            </a:pPr>
            <a:r>
              <a:rPr lang="hu-HU" sz="2000" dirty="0" smtClean="0"/>
              <a:t>A program Visual Basic nyelven íródott.</a:t>
            </a:r>
            <a:br>
              <a:rPr lang="hu-HU" sz="2000" dirty="0" smtClean="0"/>
            </a:br>
            <a:r>
              <a:rPr lang="hu-HU" sz="2000" dirty="0" smtClean="0"/>
              <a:t> 	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(Ez a szakasz a dekódolásból való)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389699" y="2363868"/>
            <a:ext cx="26363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Itt fejti vissza a Red, Green, Blue színcsatornákból  az információt</a:t>
            </a:r>
          </a:p>
        </p:txBody>
      </p:sp>
    </p:spTree>
    <p:extLst>
      <p:ext uri="{BB962C8B-B14F-4D97-AF65-F5344CB8AC3E}">
        <p14:creationId xmlns:p14="http://schemas.microsoft.com/office/powerpoint/2010/main" val="158491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Fejlesztési tervek 1/4:</a:t>
            </a:r>
            <a:endParaRPr lang="hu-HU" sz="4400" dirty="0"/>
          </a:p>
        </p:txBody>
      </p:sp>
      <p:sp>
        <p:nvSpPr>
          <p:cNvPr id="3" name="Tartalom helye 5"/>
          <p:cNvSpPr txBox="1">
            <a:spLocks/>
          </p:cNvSpPr>
          <p:nvPr/>
        </p:nvSpPr>
        <p:spPr>
          <a:xfrm>
            <a:off x="651576" y="1754094"/>
            <a:ext cx="8596668" cy="207084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800" dirty="0" smtClean="0"/>
              <a:t>A gomb- </a:t>
            </a:r>
            <a:r>
              <a:rPr lang="hu-HU" sz="2800" dirty="0"/>
              <a:t>és funkciófeliratok és a segítség /beállítás rész fordítása angol illetve német nyelvre. 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clrChange>
              <a:clrFrom>
                <a:srgbClr val="949EB9"/>
              </a:clrFrom>
              <a:clrTo>
                <a:srgbClr val="949EB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153" y="3697941"/>
            <a:ext cx="4937592" cy="3160059"/>
          </a:xfrm>
          <a:prstGeom prst="rect">
            <a:avLst/>
          </a:prstGeom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651576" y="967083"/>
            <a:ext cx="8596668" cy="73432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3200" dirty="0" smtClean="0">
                <a:solidFill>
                  <a:schemeClr val="accent1">
                    <a:lumMod val="50000"/>
                  </a:schemeClr>
                </a:solidFill>
              </a:rPr>
              <a:t>Többnyelvű feliratok:</a:t>
            </a:r>
            <a:endParaRPr lang="hu-H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6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Fejlesztési tervek 2/4:</a:t>
            </a:r>
            <a:endParaRPr lang="hu-HU" sz="4400" dirty="0"/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651576" y="967083"/>
            <a:ext cx="8596668" cy="73432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hu-HU" sz="3200" dirty="0">
                <a:solidFill>
                  <a:schemeClr val="accent1">
                    <a:lumMod val="50000"/>
                  </a:schemeClr>
                </a:solidFill>
              </a:rPr>
              <a:t>Kódolás iránya: </a:t>
            </a:r>
          </a:p>
        </p:txBody>
      </p:sp>
      <p:sp>
        <p:nvSpPr>
          <p:cNvPr id="4" name="Tartalom helye 5"/>
          <p:cNvSpPr txBox="1">
            <a:spLocks/>
          </p:cNvSpPr>
          <p:nvPr/>
        </p:nvSpPr>
        <p:spPr>
          <a:xfrm>
            <a:off x="651576" y="1690134"/>
            <a:ext cx="8596668" cy="31137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800" dirty="0"/>
              <a:t>Az 1.0 frissítésben a szöveget a bal legfelső képpontból indítva kódolja soronként. A biztonság fokozása érdekében egy szabályt alkotnék: a kód készítőjének egy tetszőleges 6 jegyű számot kelljen beírni és az alapján tolódjanak el a pixelek koordinátái</a:t>
            </a:r>
            <a:r>
              <a:rPr lang="hu-HU" sz="2800" dirty="0" smtClean="0"/>
              <a:t>. </a:t>
            </a:r>
            <a:endParaRPr lang="hu-HU" sz="28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11" y="4142037"/>
            <a:ext cx="3929845" cy="23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63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Fejlesztési tervek 3/4:</a:t>
            </a:r>
            <a:endParaRPr lang="hu-HU" sz="4400" dirty="0"/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651576" y="967083"/>
            <a:ext cx="8596668" cy="73432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hu-HU" sz="3200" dirty="0">
                <a:solidFill>
                  <a:schemeClr val="accent1">
                    <a:lumMod val="50000"/>
                  </a:schemeClr>
                </a:solidFill>
              </a:rPr>
              <a:t>Változó képméret: </a:t>
            </a:r>
          </a:p>
        </p:txBody>
      </p:sp>
      <p:sp>
        <p:nvSpPr>
          <p:cNvPr id="4" name="Tartalom helye 5"/>
          <p:cNvSpPr txBox="1">
            <a:spLocks/>
          </p:cNvSpPr>
          <p:nvPr/>
        </p:nvSpPr>
        <p:spPr>
          <a:xfrm>
            <a:off x="651576" y="1701410"/>
            <a:ext cx="9353036" cy="199653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800" dirty="0"/>
              <a:t>Az 1.0 frissítésben a „rajzterület” állandó, így is nagy mennyiségű adatot lehet átalakítani (</a:t>
            </a:r>
            <a:r>
              <a:rPr lang="hu-HU" sz="2800" dirty="0" smtClean="0"/>
              <a:t>330 000 </a:t>
            </a:r>
            <a:r>
              <a:rPr lang="hu-HU" sz="2800" dirty="0"/>
              <a:t>karaktert), de a következő frissítésekben már a szöveghossz alapján alkotná meg az alkalmazás a kép méretét. </a:t>
            </a:r>
          </a:p>
        </p:txBody>
      </p:sp>
      <p:sp>
        <p:nvSpPr>
          <p:cNvPr id="5" name="Téglalap 4"/>
          <p:cNvSpPr/>
          <p:nvPr/>
        </p:nvSpPr>
        <p:spPr>
          <a:xfrm>
            <a:off x="1650241" y="4432268"/>
            <a:ext cx="3176592" cy="1349115"/>
          </a:xfrm>
          <a:prstGeom prst="rect">
            <a:avLst/>
          </a:prstGeom>
          <a:blipFill dpi="0" rotWithShape="1">
            <a:blip r:embed="rId2">
              <a:alphaModFix amt="62000"/>
            </a:blip>
            <a:srcRect/>
            <a:stretch>
              <a:fillRect t="2" b="-28669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Jobbra nyíl 5"/>
          <p:cNvSpPr/>
          <p:nvPr/>
        </p:nvSpPr>
        <p:spPr>
          <a:xfrm>
            <a:off x="4949910" y="4432268"/>
            <a:ext cx="1076136" cy="132395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6310859" y="4432268"/>
            <a:ext cx="1349115" cy="1349115"/>
          </a:xfrm>
          <a:prstGeom prst="rect">
            <a:avLst/>
          </a:prstGeom>
          <a:blipFill>
            <a:blip r:embed="rId2">
              <a:alphaModFix amt="62000"/>
            </a:blip>
            <a:stretch>
              <a:fillRect t="2" b="-286691"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9" name="Négyágú nyíl 8"/>
          <p:cNvSpPr/>
          <p:nvPr/>
        </p:nvSpPr>
        <p:spPr>
          <a:xfrm>
            <a:off x="6385809" y="4484951"/>
            <a:ext cx="1199213" cy="1244930"/>
          </a:xfrm>
          <a:prstGeom prst="quad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06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Fejlesztési tervek 4/4:</a:t>
            </a:r>
            <a:endParaRPr lang="hu-HU" sz="4400" dirty="0"/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651576" y="967083"/>
            <a:ext cx="8596668" cy="73432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hu-HU" sz="3200" dirty="0">
                <a:solidFill>
                  <a:schemeClr val="accent1">
                    <a:lumMod val="50000"/>
                  </a:schemeClr>
                </a:solidFill>
              </a:rPr>
              <a:t>Hanggá való alakítás: </a:t>
            </a:r>
          </a:p>
        </p:txBody>
      </p:sp>
      <p:sp>
        <p:nvSpPr>
          <p:cNvPr id="4" name="Tartalom helye 5"/>
          <p:cNvSpPr txBox="1">
            <a:spLocks/>
          </p:cNvSpPr>
          <p:nvPr/>
        </p:nvSpPr>
        <p:spPr>
          <a:xfrm>
            <a:off x="651576" y="1701410"/>
            <a:ext cx="9353036" cy="199653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800" dirty="0"/>
              <a:t>Az elkövetkező nagyobb frissítések között lesz a szöveg hanggá való alakításának képessége. A hang két fontos tulajdonságába, a frekvenciába és a hullámmagasságba ültetném bele az adatokat, így egy időben akár több karaktert is tudnék tárolni. 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914" y="4107715"/>
            <a:ext cx="6528989" cy="24130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14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18"/>
          <a:stretch/>
        </p:blipFill>
        <p:spPr>
          <a:xfrm>
            <a:off x="1189778" y="1781495"/>
            <a:ext cx="8815153" cy="10853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Alkalmazási területek:</a:t>
            </a:r>
            <a:endParaRPr lang="hu-HU" sz="4400" dirty="0"/>
          </a:p>
        </p:txBody>
      </p:sp>
      <p:sp>
        <p:nvSpPr>
          <p:cNvPr id="3" name="Tartalom helye 5"/>
          <p:cNvSpPr txBox="1">
            <a:spLocks/>
          </p:cNvSpPr>
          <p:nvPr/>
        </p:nvSpPr>
        <p:spPr>
          <a:xfrm>
            <a:off x="1189778" y="4632630"/>
            <a:ext cx="6555408" cy="6652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hu-HU" sz="2000" dirty="0"/>
          </a:p>
        </p:txBody>
      </p:sp>
      <p:sp>
        <p:nvSpPr>
          <p:cNvPr id="4" name="Tartalom helye 5"/>
          <p:cNvSpPr txBox="1">
            <a:spLocks/>
          </p:cNvSpPr>
          <p:nvPr/>
        </p:nvSpPr>
        <p:spPr>
          <a:xfrm>
            <a:off x="826388" y="3046116"/>
            <a:ext cx="9353036" cy="6652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hu-HU" sz="2800" dirty="0"/>
          </a:p>
        </p:txBody>
      </p:sp>
      <p:sp>
        <p:nvSpPr>
          <p:cNvPr id="5" name="Tartalom helye 5"/>
          <p:cNvSpPr txBox="1">
            <a:spLocks/>
          </p:cNvSpPr>
          <p:nvPr/>
        </p:nvSpPr>
        <p:spPr>
          <a:xfrm>
            <a:off x="1081882" y="961496"/>
            <a:ext cx="9635424" cy="6652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sz="2800" u="sng" dirty="0" smtClean="0"/>
              <a:t>Nagy mennyiségű adat fizikailag kis helyen való tárolása</a:t>
            </a:r>
            <a:endParaRPr lang="hu-HU" sz="2800" u="sng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594" y="3711388"/>
            <a:ext cx="3508415" cy="2806732"/>
          </a:xfrm>
          <a:prstGeom prst="rect">
            <a:avLst/>
          </a:prstGeom>
        </p:spPr>
      </p:pic>
      <p:sp>
        <p:nvSpPr>
          <p:cNvPr id="8" name="Tartalom helye 5"/>
          <p:cNvSpPr txBox="1">
            <a:spLocks/>
          </p:cNvSpPr>
          <p:nvPr/>
        </p:nvSpPr>
        <p:spPr>
          <a:xfrm>
            <a:off x="431882" y="2979604"/>
            <a:ext cx="6555408" cy="208402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sz="2800" dirty="0" smtClean="0"/>
              <a:t>Logisztikában</a:t>
            </a:r>
          </a:p>
          <a:p>
            <a:pPr algn="just"/>
            <a:r>
              <a:rPr lang="hu-HU" sz="2800" dirty="0" smtClean="0"/>
              <a:t>Vonalkód helyett, a termék összes tulajdonságának tárolására</a:t>
            </a:r>
          </a:p>
          <a:p>
            <a:pPr algn="just"/>
            <a:r>
              <a:rPr lang="hu-HU" sz="2800" dirty="0"/>
              <a:t>Titkos beszélgetések </a:t>
            </a:r>
            <a:r>
              <a:rPr lang="hu-HU" sz="2800" dirty="0" smtClean="0"/>
              <a:t>folytatása</a:t>
            </a:r>
            <a:r>
              <a:rPr lang="hu-HU" sz="2800" dirty="0" smtClean="0"/>
              <a:t>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08085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QR kódhoz képest:</a:t>
            </a:r>
            <a:endParaRPr lang="hu-HU" sz="44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738" y="1781816"/>
            <a:ext cx="2205318" cy="2205318"/>
          </a:xfrm>
          <a:prstGeom prst="rect">
            <a:avLst/>
          </a:prstGeom>
        </p:spPr>
      </p:pic>
      <p:sp>
        <p:nvSpPr>
          <p:cNvPr id="4" name="Tartalom helye 5"/>
          <p:cNvSpPr txBox="1">
            <a:spLocks/>
          </p:cNvSpPr>
          <p:nvPr/>
        </p:nvSpPr>
        <p:spPr>
          <a:xfrm>
            <a:off x="651576" y="914400"/>
            <a:ext cx="5713365" cy="51502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2400"/>
              </a:spcAft>
              <a:buNone/>
            </a:pPr>
            <a:r>
              <a:rPr lang="hu-HU" sz="2800" dirty="0" smtClean="0"/>
              <a:t>A QR kód - egy kétdimenziós vonalkód, mely lényegében a kontrasztra épül. Éppen ezért, - nem olyan sok - ~7000 karaktert képes maximum tárolni.</a:t>
            </a:r>
          </a:p>
          <a:p>
            <a:pPr marL="0" indent="0" algn="just">
              <a:buNone/>
            </a:pPr>
            <a:r>
              <a:rPr lang="hu-HU" sz="2800" dirty="0" smtClean="0"/>
              <a:t> Az általam készített kód viszont a </a:t>
            </a:r>
            <a:r>
              <a:rPr lang="hu-HU" sz="2800" u="sng" dirty="0" smtClean="0"/>
              <a:t>3 színcsatornát</a:t>
            </a:r>
            <a:r>
              <a:rPr lang="hu-HU" sz="2800" dirty="0" smtClean="0"/>
              <a:t> használja és így elég nagy mennyiségű adatot képes tárolni és viszonylag gyorsan oda – vissza kódolni.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96496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41197" y="478030"/>
            <a:ext cx="1050960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hu-HU" sz="3600" dirty="0" smtClean="0">
                <a:solidFill>
                  <a:schemeClr val="accent1">
                    <a:lumMod val="50000"/>
                  </a:schemeClr>
                </a:solidFill>
              </a:rPr>
              <a:t>Az általam készített szoftver egy kódoló program,</a:t>
            </a:r>
            <a:endParaRPr lang="hu-H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317288" y="5349557"/>
            <a:ext cx="9557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amely segítségével egyszerű szöveget alakíthatunk képpé.</a:t>
            </a: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095" y="1345677"/>
            <a:ext cx="8573811" cy="378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9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Ellenőrző kérdések 1/2:</a:t>
            </a:r>
            <a:endParaRPr lang="hu-HU" sz="4400" dirty="0"/>
          </a:p>
        </p:txBody>
      </p:sp>
      <p:sp>
        <p:nvSpPr>
          <p:cNvPr id="3" name="Tartalom helye 5"/>
          <p:cNvSpPr txBox="1">
            <a:spLocks/>
          </p:cNvSpPr>
          <p:nvPr/>
        </p:nvSpPr>
        <p:spPr>
          <a:xfrm>
            <a:off x="389744" y="1210236"/>
            <a:ext cx="6125742" cy="7664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4000" dirty="0" smtClean="0"/>
              <a:t>Miért készült a program?</a:t>
            </a:r>
            <a:endParaRPr lang="hu-HU" sz="4000" dirty="0"/>
          </a:p>
        </p:txBody>
      </p:sp>
      <p:sp>
        <p:nvSpPr>
          <p:cNvPr id="4" name="Tartalom helye 5"/>
          <p:cNvSpPr txBox="1">
            <a:spLocks/>
          </p:cNvSpPr>
          <p:nvPr/>
        </p:nvSpPr>
        <p:spPr>
          <a:xfrm>
            <a:off x="389744" y="1976718"/>
            <a:ext cx="10515822" cy="2528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a, 	Hogy nagy mennyiségű adatot lehessen viszonylag kis helyen tárolni.</a:t>
            </a:r>
          </a:p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b,	Grafikai alkotások készítésére.</a:t>
            </a:r>
          </a:p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c,	Játék célra, pixeleket kell böködni és kilőni.</a:t>
            </a:r>
            <a:endParaRPr lang="hu-HU" sz="2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Ellipszis 5">
            <a:hlinkClick r:id="rId2" action="ppaction://hlinksldjump"/>
          </p:cNvPr>
          <p:cNvSpPr/>
          <p:nvPr/>
        </p:nvSpPr>
        <p:spPr>
          <a:xfrm>
            <a:off x="524436" y="2245659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>
            <a:hlinkClick r:id="rId3" action="ppaction://hlinksldjump"/>
          </p:cNvPr>
          <p:cNvSpPr/>
          <p:nvPr/>
        </p:nvSpPr>
        <p:spPr>
          <a:xfrm>
            <a:off x="524436" y="3052483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>
            <a:hlinkClick r:id="rId4" action="ppaction://hlinksldjump"/>
          </p:cNvPr>
          <p:cNvSpPr/>
          <p:nvPr/>
        </p:nvSpPr>
        <p:spPr>
          <a:xfrm>
            <a:off x="524436" y="3859307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artalom helye 5"/>
          <p:cNvSpPr txBox="1">
            <a:spLocks/>
          </p:cNvSpPr>
          <p:nvPr/>
        </p:nvSpPr>
        <p:spPr>
          <a:xfrm>
            <a:off x="651576" y="6353076"/>
            <a:ext cx="6125742" cy="7664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400" dirty="0" smtClean="0"/>
              <a:t>Kattintson az egyik körre.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64274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Ellenőrző kérdések 2/2:</a:t>
            </a:r>
            <a:endParaRPr lang="hu-HU" sz="4400" dirty="0"/>
          </a:p>
        </p:txBody>
      </p:sp>
      <p:sp>
        <p:nvSpPr>
          <p:cNvPr id="3" name="Tartalom helye 5"/>
          <p:cNvSpPr txBox="1">
            <a:spLocks/>
          </p:cNvSpPr>
          <p:nvPr/>
        </p:nvSpPr>
        <p:spPr>
          <a:xfrm>
            <a:off x="389743" y="1210235"/>
            <a:ext cx="9728617" cy="87339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4000" dirty="0" smtClean="0"/>
              <a:t>Mekkora adatmennyiséget képes tárolni?</a:t>
            </a:r>
            <a:endParaRPr lang="hu-HU" sz="4000" dirty="0"/>
          </a:p>
        </p:txBody>
      </p:sp>
      <p:sp>
        <p:nvSpPr>
          <p:cNvPr id="4" name="Tartalom helye 5"/>
          <p:cNvSpPr txBox="1">
            <a:spLocks/>
          </p:cNvSpPr>
          <p:nvPr/>
        </p:nvSpPr>
        <p:spPr>
          <a:xfrm>
            <a:off x="389744" y="1976718"/>
            <a:ext cx="10515822" cy="2528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a, 	~7000 betűt</a:t>
            </a:r>
          </a:p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b,	20 000 bájtot</a:t>
            </a:r>
          </a:p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c,	&gt;300 000 karaktert</a:t>
            </a:r>
            <a:endParaRPr lang="hu-HU" sz="2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Ellipszis 4">
            <a:hlinkClick r:id="rId2" action="ppaction://hlinksldjump"/>
          </p:cNvPr>
          <p:cNvSpPr/>
          <p:nvPr/>
        </p:nvSpPr>
        <p:spPr>
          <a:xfrm>
            <a:off x="524436" y="2245659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>
            <a:hlinkClick r:id="rId2" action="ppaction://hlinksldjump"/>
          </p:cNvPr>
          <p:cNvSpPr/>
          <p:nvPr/>
        </p:nvSpPr>
        <p:spPr>
          <a:xfrm>
            <a:off x="524436" y="3052483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>
            <a:hlinkClick r:id="rId3" action="ppaction://hlinksldjump"/>
          </p:cNvPr>
          <p:cNvSpPr/>
          <p:nvPr/>
        </p:nvSpPr>
        <p:spPr>
          <a:xfrm>
            <a:off x="524436" y="3859307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artalom helye 5"/>
          <p:cNvSpPr txBox="1">
            <a:spLocks/>
          </p:cNvSpPr>
          <p:nvPr/>
        </p:nvSpPr>
        <p:spPr>
          <a:xfrm>
            <a:off x="651576" y="6353076"/>
            <a:ext cx="6125742" cy="7664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400" dirty="0" smtClean="0"/>
              <a:t>Kattintson az egyik körre.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859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Ellenőrző kérdések 1/2:</a:t>
            </a:r>
            <a:endParaRPr lang="hu-HU" sz="4400" dirty="0"/>
          </a:p>
        </p:txBody>
      </p:sp>
      <p:sp>
        <p:nvSpPr>
          <p:cNvPr id="3" name="Tartalom helye 5"/>
          <p:cNvSpPr txBox="1">
            <a:spLocks/>
          </p:cNvSpPr>
          <p:nvPr/>
        </p:nvSpPr>
        <p:spPr>
          <a:xfrm>
            <a:off x="389744" y="1210236"/>
            <a:ext cx="6125742" cy="7664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4000" dirty="0" smtClean="0"/>
              <a:t>Miért készült a program?</a:t>
            </a:r>
            <a:endParaRPr lang="hu-HU" sz="4000" dirty="0"/>
          </a:p>
        </p:txBody>
      </p:sp>
      <p:sp>
        <p:nvSpPr>
          <p:cNvPr id="4" name="Tartalom helye 5"/>
          <p:cNvSpPr txBox="1">
            <a:spLocks/>
          </p:cNvSpPr>
          <p:nvPr/>
        </p:nvSpPr>
        <p:spPr>
          <a:xfrm>
            <a:off x="389744" y="1976718"/>
            <a:ext cx="10515822" cy="2528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a, 	Hogy nagy mennyiségű adatot lehessen viszonylag kis helyen tárolni.</a:t>
            </a:r>
          </a:p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b,	Grafikai alkotások készítésére.</a:t>
            </a:r>
          </a:p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c,	Játék célra, pixeleket kell böködni és kilőni.</a:t>
            </a:r>
            <a:endParaRPr lang="hu-HU" sz="2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524436" y="2245659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524436" y="3052483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524436" y="3859307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Egyenes összekötő 8"/>
          <p:cNvCxnSpPr>
            <a:stCxn id="8" idx="3"/>
            <a:endCxn id="8" idx="7"/>
          </p:cNvCxnSpPr>
          <p:nvPr/>
        </p:nvCxnSpPr>
        <p:spPr>
          <a:xfrm flipV="1">
            <a:off x="579576" y="3914447"/>
            <a:ext cx="266238" cy="2662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Kép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54" y="2181952"/>
            <a:ext cx="360000" cy="454200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54" y="3001432"/>
            <a:ext cx="360000" cy="454200"/>
          </a:xfrm>
          <a:prstGeom prst="rect">
            <a:avLst/>
          </a:prstGeom>
        </p:spPr>
      </p:pic>
      <p:sp>
        <p:nvSpPr>
          <p:cNvPr id="19" name="Felhő 18"/>
          <p:cNvSpPr/>
          <p:nvPr/>
        </p:nvSpPr>
        <p:spPr>
          <a:xfrm>
            <a:off x="540954" y="4710000"/>
            <a:ext cx="9862220" cy="1660820"/>
          </a:xfrm>
          <a:prstGeom prst="cloudCallout">
            <a:avLst>
              <a:gd name="adj1" fmla="val -52752"/>
              <a:gd name="adj2" fmla="val 76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 dirty="0"/>
          </a:p>
        </p:txBody>
      </p:sp>
      <p:sp>
        <p:nvSpPr>
          <p:cNvPr id="20" name="Tartalom helye 5"/>
          <p:cNvSpPr txBox="1">
            <a:spLocks/>
          </p:cNvSpPr>
          <p:nvPr/>
        </p:nvSpPr>
        <p:spPr>
          <a:xfrm>
            <a:off x="971137" y="5233894"/>
            <a:ext cx="9353036" cy="96970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400" dirty="0" smtClean="0"/>
              <a:t>Igen, valóban a nagy mennyiségű adatok tárolására készült ;)</a:t>
            </a:r>
            <a:endParaRPr lang="hu-HU" sz="2400" dirty="0"/>
          </a:p>
        </p:txBody>
      </p:sp>
      <p:sp>
        <p:nvSpPr>
          <p:cNvPr id="21" name="Akciógomb: Végére 20">
            <a:hlinkClick r:id="rId3" action="ppaction://hlinksldjump" highlightClick="1"/>
          </p:cNvPr>
          <p:cNvSpPr/>
          <p:nvPr/>
        </p:nvSpPr>
        <p:spPr>
          <a:xfrm>
            <a:off x="9728616" y="4826833"/>
            <a:ext cx="1603948" cy="1783829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693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Ellenőrző kérdések 1/2:</a:t>
            </a:r>
            <a:endParaRPr lang="hu-HU" sz="4400" dirty="0"/>
          </a:p>
        </p:txBody>
      </p:sp>
      <p:sp>
        <p:nvSpPr>
          <p:cNvPr id="3" name="Tartalom helye 5"/>
          <p:cNvSpPr txBox="1">
            <a:spLocks/>
          </p:cNvSpPr>
          <p:nvPr/>
        </p:nvSpPr>
        <p:spPr>
          <a:xfrm>
            <a:off x="389744" y="1210236"/>
            <a:ext cx="6125742" cy="7664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4000" dirty="0" smtClean="0"/>
              <a:t>Miért készült a program?</a:t>
            </a:r>
            <a:endParaRPr lang="hu-HU" sz="4000" dirty="0"/>
          </a:p>
        </p:txBody>
      </p:sp>
      <p:sp>
        <p:nvSpPr>
          <p:cNvPr id="4" name="Tartalom helye 5"/>
          <p:cNvSpPr txBox="1">
            <a:spLocks/>
          </p:cNvSpPr>
          <p:nvPr/>
        </p:nvSpPr>
        <p:spPr>
          <a:xfrm>
            <a:off x="389744" y="1976718"/>
            <a:ext cx="10515822" cy="2528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a, 	Hogy nagy mennyiségű adatot lehessen viszonylag kis helyen tárolni.</a:t>
            </a:r>
          </a:p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b,	Grafikai alkotások készítésére.</a:t>
            </a:r>
          </a:p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c,	Játék célra, pixeleket kell böködni és kilőni.</a:t>
            </a:r>
            <a:endParaRPr lang="hu-HU" sz="2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524436" y="2245659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524436" y="3052483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524436" y="3859307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Egyenes összekötő 8"/>
          <p:cNvCxnSpPr>
            <a:stCxn id="8" idx="3"/>
            <a:endCxn id="8" idx="7"/>
          </p:cNvCxnSpPr>
          <p:nvPr/>
        </p:nvCxnSpPr>
        <p:spPr>
          <a:xfrm flipV="1">
            <a:off x="579576" y="3914447"/>
            <a:ext cx="266238" cy="2662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Kép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54" y="2181952"/>
            <a:ext cx="360000" cy="454200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54" y="3001432"/>
            <a:ext cx="360000" cy="454200"/>
          </a:xfrm>
          <a:prstGeom prst="rect">
            <a:avLst/>
          </a:prstGeom>
        </p:spPr>
      </p:pic>
      <p:sp>
        <p:nvSpPr>
          <p:cNvPr id="11" name="Felhő 10"/>
          <p:cNvSpPr/>
          <p:nvPr/>
        </p:nvSpPr>
        <p:spPr>
          <a:xfrm>
            <a:off x="540954" y="4710000"/>
            <a:ext cx="9862220" cy="1660820"/>
          </a:xfrm>
          <a:prstGeom prst="cloudCallout">
            <a:avLst>
              <a:gd name="adj1" fmla="val -52752"/>
              <a:gd name="adj2" fmla="val 76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Tartalom helye 5"/>
          <p:cNvSpPr txBox="1">
            <a:spLocks/>
          </p:cNvSpPr>
          <p:nvPr/>
        </p:nvSpPr>
        <p:spPr>
          <a:xfrm>
            <a:off x="1732790" y="5051686"/>
            <a:ext cx="7231328" cy="80537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400" dirty="0" smtClean="0"/>
              <a:t>Igen, bármilyen meglepő is, grafikai célokra is lehet használni.</a:t>
            </a:r>
            <a:endParaRPr lang="hu-HU" sz="2400" dirty="0"/>
          </a:p>
        </p:txBody>
      </p:sp>
      <p:sp>
        <p:nvSpPr>
          <p:cNvPr id="13" name="Akciógomb: Végére 12">
            <a:hlinkClick r:id="rId3" action="ppaction://hlinksldjump" highlightClick="1"/>
          </p:cNvPr>
          <p:cNvSpPr/>
          <p:nvPr/>
        </p:nvSpPr>
        <p:spPr>
          <a:xfrm>
            <a:off x="9728616" y="4826833"/>
            <a:ext cx="1603948" cy="1783829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782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Ellenőrző kérdések 1/2:</a:t>
            </a:r>
            <a:endParaRPr lang="hu-HU" sz="4400" dirty="0"/>
          </a:p>
        </p:txBody>
      </p:sp>
      <p:sp>
        <p:nvSpPr>
          <p:cNvPr id="3" name="Tartalom helye 5"/>
          <p:cNvSpPr txBox="1">
            <a:spLocks/>
          </p:cNvSpPr>
          <p:nvPr/>
        </p:nvSpPr>
        <p:spPr>
          <a:xfrm>
            <a:off x="389744" y="1210236"/>
            <a:ext cx="6125742" cy="7664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4000" dirty="0" smtClean="0"/>
              <a:t>Miért készült a program?</a:t>
            </a:r>
            <a:endParaRPr lang="hu-HU" sz="4000" dirty="0"/>
          </a:p>
        </p:txBody>
      </p:sp>
      <p:sp>
        <p:nvSpPr>
          <p:cNvPr id="4" name="Tartalom helye 5"/>
          <p:cNvSpPr txBox="1">
            <a:spLocks/>
          </p:cNvSpPr>
          <p:nvPr/>
        </p:nvSpPr>
        <p:spPr>
          <a:xfrm>
            <a:off x="389744" y="1976718"/>
            <a:ext cx="10515822" cy="2528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a, 	Hogy nagy mennyiségű adatot lehessen viszonylag kis helyen tárolni.</a:t>
            </a:r>
          </a:p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b,	Grafikai alkotások készítésére.</a:t>
            </a:r>
          </a:p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c,	Játék célra, pixeleket kell böködni és kilőni.</a:t>
            </a:r>
            <a:endParaRPr lang="hu-HU" sz="2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524436" y="2245659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524436" y="3052483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524436" y="3859307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Egyenes összekötő 8"/>
          <p:cNvCxnSpPr>
            <a:stCxn id="8" idx="3"/>
            <a:endCxn id="8" idx="7"/>
          </p:cNvCxnSpPr>
          <p:nvPr/>
        </p:nvCxnSpPr>
        <p:spPr>
          <a:xfrm flipV="1">
            <a:off x="579576" y="3914447"/>
            <a:ext cx="266238" cy="2662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Kép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54" y="2181952"/>
            <a:ext cx="360000" cy="454200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54" y="3001432"/>
            <a:ext cx="360000" cy="454200"/>
          </a:xfrm>
          <a:prstGeom prst="rect">
            <a:avLst/>
          </a:prstGeom>
        </p:spPr>
      </p:pic>
      <p:sp>
        <p:nvSpPr>
          <p:cNvPr id="11" name="Felhő 10"/>
          <p:cNvSpPr/>
          <p:nvPr/>
        </p:nvSpPr>
        <p:spPr>
          <a:xfrm>
            <a:off x="540954" y="4710000"/>
            <a:ext cx="9862220" cy="1660820"/>
          </a:xfrm>
          <a:prstGeom prst="cloudCallout">
            <a:avLst>
              <a:gd name="adj1" fmla="val -52752"/>
              <a:gd name="adj2" fmla="val 76039"/>
            </a:avLst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Tartalom helye 5"/>
          <p:cNvSpPr txBox="1">
            <a:spLocks/>
          </p:cNvSpPr>
          <p:nvPr/>
        </p:nvSpPr>
        <p:spPr>
          <a:xfrm>
            <a:off x="1732790" y="5051686"/>
            <a:ext cx="7231328" cy="80537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400" dirty="0" smtClean="0"/>
              <a:t>Sajnálom hogy el kell keserítenem, ez a szoftver elsősorban nem játék célra készült </a:t>
            </a:r>
            <a:r>
              <a:rPr lang="hu-HU" sz="2400" dirty="0" smtClean="0">
                <a:sym typeface="Wingdings" panose="05000000000000000000" pitchFamily="2" charset="2"/>
              </a:rPr>
              <a:t></a:t>
            </a:r>
            <a:endParaRPr lang="hu-HU" sz="2400" dirty="0"/>
          </a:p>
        </p:txBody>
      </p:sp>
      <p:sp>
        <p:nvSpPr>
          <p:cNvPr id="13" name="Akciógomb: Végére 12">
            <a:hlinkClick r:id="rId3" action="ppaction://hlinksldjump" highlightClick="1"/>
          </p:cNvPr>
          <p:cNvSpPr/>
          <p:nvPr/>
        </p:nvSpPr>
        <p:spPr>
          <a:xfrm>
            <a:off x="9728616" y="4826833"/>
            <a:ext cx="1603948" cy="1783829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043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Ellenőrző kérdések 2/2:</a:t>
            </a:r>
            <a:endParaRPr lang="hu-HU" sz="4400" dirty="0"/>
          </a:p>
        </p:txBody>
      </p:sp>
      <p:sp>
        <p:nvSpPr>
          <p:cNvPr id="3" name="Tartalom helye 5"/>
          <p:cNvSpPr txBox="1">
            <a:spLocks/>
          </p:cNvSpPr>
          <p:nvPr/>
        </p:nvSpPr>
        <p:spPr>
          <a:xfrm>
            <a:off x="389743" y="1210235"/>
            <a:ext cx="9728617" cy="87339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4000" dirty="0" smtClean="0"/>
              <a:t>Mekkora adatmennyiséget képes tárolni?</a:t>
            </a:r>
            <a:endParaRPr lang="hu-HU" sz="4000" dirty="0"/>
          </a:p>
        </p:txBody>
      </p:sp>
      <p:sp>
        <p:nvSpPr>
          <p:cNvPr id="4" name="Tartalom helye 5"/>
          <p:cNvSpPr txBox="1">
            <a:spLocks/>
          </p:cNvSpPr>
          <p:nvPr/>
        </p:nvSpPr>
        <p:spPr>
          <a:xfrm>
            <a:off x="389744" y="1976718"/>
            <a:ext cx="10515822" cy="2528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a, 	max. 7000 betűt</a:t>
            </a:r>
          </a:p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b,	max. 20 000 bájtot</a:t>
            </a:r>
          </a:p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c,	&gt;300 000 karaktert</a:t>
            </a:r>
            <a:endParaRPr lang="hu-HU" sz="2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524436" y="2245659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524436" y="3052483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524436" y="3859307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6" y="3820466"/>
            <a:ext cx="360000" cy="454200"/>
          </a:xfrm>
          <a:prstGeom prst="rect">
            <a:avLst/>
          </a:prstGeom>
        </p:spPr>
      </p:pic>
      <p:cxnSp>
        <p:nvCxnSpPr>
          <p:cNvPr id="9" name="Egyenes összekötő 8"/>
          <p:cNvCxnSpPr/>
          <p:nvPr/>
        </p:nvCxnSpPr>
        <p:spPr>
          <a:xfrm flipV="1">
            <a:off x="579576" y="3107623"/>
            <a:ext cx="266238" cy="2662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594464" y="2325025"/>
            <a:ext cx="266238" cy="2662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elhő 10"/>
          <p:cNvSpPr/>
          <p:nvPr/>
        </p:nvSpPr>
        <p:spPr>
          <a:xfrm>
            <a:off x="540954" y="4710000"/>
            <a:ext cx="9862220" cy="1660820"/>
          </a:xfrm>
          <a:prstGeom prst="cloudCallout">
            <a:avLst>
              <a:gd name="adj1" fmla="val -52752"/>
              <a:gd name="adj2" fmla="val 76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Tartalom helye 5"/>
          <p:cNvSpPr txBox="1">
            <a:spLocks/>
          </p:cNvSpPr>
          <p:nvPr/>
        </p:nvSpPr>
        <p:spPr>
          <a:xfrm>
            <a:off x="2557248" y="5055557"/>
            <a:ext cx="5829631" cy="96970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3600" dirty="0" smtClean="0"/>
              <a:t>Igen, 330 000 karaktert ;)</a:t>
            </a:r>
            <a:endParaRPr lang="hu-HU" sz="3600" dirty="0"/>
          </a:p>
        </p:txBody>
      </p:sp>
      <p:sp>
        <p:nvSpPr>
          <p:cNvPr id="13" name="Akciógomb: Végére 12">
            <a:hlinkClick r:id="rId3" action="ppaction://hlinksldjump" highlightClick="1"/>
          </p:cNvPr>
          <p:cNvSpPr/>
          <p:nvPr/>
        </p:nvSpPr>
        <p:spPr>
          <a:xfrm>
            <a:off x="9728616" y="4826833"/>
            <a:ext cx="1603948" cy="1783829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584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Ellenőrző kérdések 2/2:</a:t>
            </a:r>
            <a:endParaRPr lang="hu-HU" sz="4400" dirty="0"/>
          </a:p>
        </p:txBody>
      </p:sp>
      <p:sp>
        <p:nvSpPr>
          <p:cNvPr id="3" name="Tartalom helye 5"/>
          <p:cNvSpPr txBox="1">
            <a:spLocks/>
          </p:cNvSpPr>
          <p:nvPr/>
        </p:nvSpPr>
        <p:spPr>
          <a:xfrm>
            <a:off x="389743" y="1210235"/>
            <a:ext cx="9728617" cy="87339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4000" dirty="0" smtClean="0"/>
              <a:t>Mekkora adatmennyiséget képes tárolni?</a:t>
            </a:r>
            <a:endParaRPr lang="hu-HU" sz="4000" dirty="0"/>
          </a:p>
        </p:txBody>
      </p:sp>
      <p:sp>
        <p:nvSpPr>
          <p:cNvPr id="4" name="Tartalom helye 5"/>
          <p:cNvSpPr txBox="1">
            <a:spLocks/>
          </p:cNvSpPr>
          <p:nvPr/>
        </p:nvSpPr>
        <p:spPr>
          <a:xfrm>
            <a:off x="389744" y="1976718"/>
            <a:ext cx="10515822" cy="2528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a, 	max. 7000 betűt</a:t>
            </a:r>
          </a:p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b,	max. 20 000 bájtot</a:t>
            </a:r>
          </a:p>
          <a:p>
            <a:pPr marL="0" indent="0" algn="just">
              <a:lnSpc>
                <a:spcPct val="200000"/>
              </a:lnSpc>
              <a:buNone/>
              <a:tabLst>
                <a:tab pos="1260000" algn="l"/>
              </a:tabLst>
            </a:pPr>
            <a:r>
              <a:rPr lang="hu-H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c,	&gt;300 000 karaktert</a:t>
            </a:r>
            <a:endParaRPr lang="hu-HU" sz="2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524436" y="2245659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524436" y="3052483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524436" y="3859307"/>
            <a:ext cx="376518" cy="376518"/>
          </a:xfrm>
          <a:prstGeom prst="ellipse">
            <a:avLst/>
          </a:prstGeom>
          <a:solidFill>
            <a:srgbClr val="D9D9D9">
              <a:alpha val="63000"/>
            </a:srgb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6" y="3820466"/>
            <a:ext cx="360000" cy="454200"/>
          </a:xfrm>
          <a:prstGeom prst="rect">
            <a:avLst/>
          </a:prstGeom>
        </p:spPr>
      </p:pic>
      <p:cxnSp>
        <p:nvCxnSpPr>
          <p:cNvPr id="9" name="Egyenes összekötő 8"/>
          <p:cNvCxnSpPr/>
          <p:nvPr/>
        </p:nvCxnSpPr>
        <p:spPr>
          <a:xfrm flipV="1">
            <a:off x="579576" y="3107623"/>
            <a:ext cx="266238" cy="2662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594464" y="2325025"/>
            <a:ext cx="266238" cy="2662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elhő 10"/>
          <p:cNvSpPr/>
          <p:nvPr/>
        </p:nvSpPr>
        <p:spPr>
          <a:xfrm>
            <a:off x="540954" y="4710000"/>
            <a:ext cx="9862220" cy="1660820"/>
          </a:xfrm>
          <a:prstGeom prst="cloudCallout">
            <a:avLst>
              <a:gd name="adj1" fmla="val -52752"/>
              <a:gd name="adj2" fmla="val 76039"/>
            </a:avLst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Tartalom helye 5"/>
          <p:cNvSpPr txBox="1">
            <a:spLocks/>
          </p:cNvSpPr>
          <p:nvPr/>
        </p:nvSpPr>
        <p:spPr>
          <a:xfrm>
            <a:off x="2224110" y="5316057"/>
            <a:ext cx="7231328" cy="80537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400" dirty="0" smtClean="0"/>
              <a:t>Nem, ennél több adatot.</a:t>
            </a:r>
            <a:endParaRPr lang="hu-HU" sz="2400" dirty="0"/>
          </a:p>
        </p:txBody>
      </p:sp>
      <p:sp>
        <p:nvSpPr>
          <p:cNvPr id="13" name="Akciógomb: Végére 12">
            <a:hlinkClick r:id="rId3" action="ppaction://hlinksldjump" highlightClick="1"/>
          </p:cNvPr>
          <p:cNvSpPr/>
          <p:nvPr/>
        </p:nvSpPr>
        <p:spPr>
          <a:xfrm>
            <a:off x="9728616" y="4826833"/>
            <a:ext cx="1603948" cy="1783829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267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959179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6000" dirty="0" smtClean="0"/>
              <a:t>Források</a:t>
            </a:r>
            <a:r>
              <a:rPr lang="hu-HU" sz="4400" dirty="0" smtClean="0"/>
              <a:t>:</a:t>
            </a:r>
            <a:endParaRPr lang="hu-HU" sz="4400" dirty="0"/>
          </a:p>
        </p:txBody>
      </p:sp>
      <p:sp>
        <p:nvSpPr>
          <p:cNvPr id="3" name="Téglalap 2"/>
          <p:cNvSpPr/>
          <p:nvPr/>
        </p:nvSpPr>
        <p:spPr>
          <a:xfrm>
            <a:off x="651576" y="2374904"/>
            <a:ext cx="9391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/>
              <a:t>https://</a:t>
            </a:r>
            <a:r>
              <a:rPr lang="hu-HU" sz="3200" dirty="0">
                <a:hlinkClick r:id="rId2"/>
              </a:rPr>
              <a:t>hu.wikipedia.org/wiki/QR-k%C3%B3d</a:t>
            </a:r>
            <a:endParaRPr lang="hu-HU" sz="3200" dirty="0"/>
          </a:p>
        </p:txBody>
      </p:sp>
      <p:sp>
        <p:nvSpPr>
          <p:cNvPr id="4" name="Téglalap 3"/>
          <p:cNvSpPr/>
          <p:nvPr/>
        </p:nvSpPr>
        <p:spPr>
          <a:xfrm>
            <a:off x="651576" y="3678090"/>
            <a:ext cx="6901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/>
              <a:t>https://</a:t>
            </a:r>
            <a:r>
              <a:rPr lang="hu-HU" sz="3200" dirty="0">
                <a:hlinkClick r:id="rId3"/>
              </a:rPr>
              <a:t>hu.wikipedia.org/wiki/ASCII</a:t>
            </a:r>
            <a:endParaRPr lang="hu-HU" sz="3200" dirty="0"/>
          </a:p>
        </p:txBody>
      </p:sp>
      <p:sp>
        <p:nvSpPr>
          <p:cNvPr id="5" name="Tartalom helye 5"/>
          <p:cNvSpPr txBox="1">
            <a:spLocks/>
          </p:cNvSpPr>
          <p:nvPr/>
        </p:nvSpPr>
        <p:spPr>
          <a:xfrm>
            <a:off x="651576" y="1749880"/>
            <a:ext cx="9635424" cy="6652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sz="2800" dirty="0" smtClean="0"/>
              <a:t>QR kódról:</a:t>
            </a:r>
            <a:endParaRPr lang="hu-HU" sz="2800" dirty="0"/>
          </a:p>
        </p:txBody>
      </p:sp>
      <p:sp>
        <p:nvSpPr>
          <p:cNvPr id="6" name="Tartalom helye 5"/>
          <p:cNvSpPr txBox="1">
            <a:spLocks/>
          </p:cNvSpPr>
          <p:nvPr/>
        </p:nvSpPr>
        <p:spPr>
          <a:xfrm>
            <a:off x="651576" y="3012818"/>
            <a:ext cx="9635424" cy="6652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sz="2800" dirty="0" smtClean="0"/>
              <a:t>ASCII kódrendszer: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6190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19314" y="2786743"/>
            <a:ext cx="11694227" cy="14465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hu-HU" sz="88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Köszönöm a figyelmet!</a:t>
            </a:r>
            <a:endParaRPr lang="hu-HU" sz="88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2358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313386"/>
            <a:ext cx="8596668" cy="935865"/>
          </a:xfrm>
        </p:spPr>
        <p:txBody>
          <a:bodyPr>
            <a:noAutofit/>
          </a:bodyPr>
          <a:lstStyle/>
          <a:p>
            <a:r>
              <a:rPr lang="hu-HU" sz="5400" dirty="0" smtClean="0"/>
              <a:t>A program struktúrája:</a:t>
            </a:r>
            <a:endParaRPr lang="hu-HU" sz="5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7486" y="1249251"/>
            <a:ext cx="8596668" cy="3880773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accent1">
                    <a:lumMod val="50000"/>
                  </a:schemeClr>
                </a:solidFill>
              </a:rPr>
              <a:t>Jelszóval védettség</a:t>
            </a: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hu-HU" sz="3600" u="dottedHeavy" dirty="0" smtClean="0">
                <a:solidFill>
                  <a:schemeClr val="tx1"/>
                </a:solidFill>
              </a:rPr>
              <a:t>Alap programfelület</a:t>
            </a:r>
          </a:p>
          <a:p>
            <a:pPr lvl="2">
              <a:buClr>
                <a:srgbClr val="FFC000"/>
              </a:buClr>
            </a:pPr>
            <a:r>
              <a:rPr lang="hu-HU" sz="3200" dirty="0" smtClean="0"/>
              <a:t>Szövegdoboz</a:t>
            </a:r>
          </a:p>
          <a:p>
            <a:pPr lvl="2">
              <a:buClr>
                <a:srgbClr val="FFC000"/>
              </a:buClr>
            </a:pPr>
            <a:r>
              <a:rPr lang="hu-HU" sz="3200" dirty="0" smtClean="0"/>
              <a:t>Képmegtekintő</a:t>
            </a:r>
          </a:p>
          <a:p>
            <a:pPr lvl="2">
              <a:buClr>
                <a:srgbClr val="FFC000"/>
              </a:buClr>
            </a:pPr>
            <a:r>
              <a:rPr lang="hu-HU" sz="3200" dirty="0" smtClean="0"/>
              <a:t>Segítség és Beállítások fül</a:t>
            </a:r>
          </a:p>
        </p:txBody>
      </p:sp>
    </p:spTree>
    <p:extLst>
      <p:ext uri="{BB962C8B-B14F-4D97-AF65-F5344CB8AC3E}">
        <p14:creationId xmlns:p14="http://schemas.microsoft.com/office/powerpoint/2010/main" val="261190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255191"/>
            <a:ext cx="8596668" cy="800877"/>
          </a:xfrm>
        </p:spPr>
        <p:txBody>
          <a:bodyPr>
            <a:noAutofit/>
          </a:bodyPr>
          <a:lstStyle/>
          <a:p>
            <a:r>
              <a:rPr lang="hu-HU" sz="5400" dirty="0" smtClean="0"/>
              <a:t>Jelszó:</a:t>
            </a:r>
            <a:endParaRPr lang="hu-HU" sz="54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24" y="4226687"/>
            <a:ext cx="3572374" cy="2181529"/>
          </a:xfrm>
        </p:spPr>
      </p:pic>
      <p:sp>
        <p:nvSpPr>
          <p:cNvPr id="5" name="Szövegdoboz 4"/>
          <p:cNvSpPr txBox="1"/>
          <p:nvPr/>
        </p:nvSpPr>
        <p:spPr>
          <a:xfrm>
            <a:off x="716620" y="933478"/>
            <a:ext cx="855738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u-HU" sz="2600" dirty="0" smtClean="0"/>
              <a:t>A program fel van ruházva egy egyszerű védelemmel az illetéktelen használók ellen, kezdetben megadott jelszóval lehet hozzáférni a kódoló folyamatokhoz, de ezt személyre szabhatjuk.</a:t>
            </a:r>
          </a:p>
        </p:txBody>
      </p:sp>
    </p:spTree>
    <p:extLst>
      <p:ext uri="{BB962C8B-B14F-4D97-AF65-F5344CB8AC3E}">
        <p14:creationId xmlns:p14="http://schemas.microsoft.com/office/powerpoint/2010/main" val="148150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1576" y="180073"/>
            <a:ext cx="8596668" cy="734327"/>
          </a:xfrm>
        </p:spPr>
        <p:txBody>
          <a:bodyPr>
            <a:normAutofit fontScale="90000"/>
          </a:bodyPr>
          <a:lstStyle/>
          <a:p>
            <a:r>
              <a:rPr lang="hu-HU" sz="4400" dirty="0" smtClean="0"/>
              <a:t>A munkafelület 1/2:</a:t>
            </a:r>
            <a:endParaRPr lang="hu-HU" sz="4400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488" y="3646234"/>
            <a:ext cx="6141749" cy="2709595"/>
          </a:xfrm>
        </p:spPr>
      </p:pic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412301" y="880307"/>
            <a:ext cx="7312011" cy="29820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hu-HU" dirty="0" smtClean="0">
                <a:solidFill>
                  <a:schemeClr val="tx1"/>
                </a:solidFill>
              </a:rPr>
              <a:t>A „kódolás” gomb lenyomásakor elindul a kódoló folyamat, amely az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u="sng" dirty="0" smtClean="0">
                <a:solidFill>
                  <a:schemeClr val="tx1"/>
                </a:solidFill>
              </a:rPr>
              <a:t>ASCII kód</a:t>
            </a:r>
            <a:r>
              <a:rPr lang="hu-HU" dirty="0" smtClean="0">
                <a:solidFill>
                  <a:schemeClr val="tx1"/>
                </a:solidFill>
              </a:rPr>
              <a:t> alapján minden karakterhez egy számot párosít. Ezeket a számokat </a:t>
            </a:r>
            <a:r>
              <a:rPr lang="hu-HU" u="sng" dirty="0" smtClean="0">
                <a:solidFill>
                  <a:schemeClr val="tx1"/>
                </a:solidFill>
              </a:rPr>
              <a:t>hármasával csoportosítja</a:t>
            </a:r>
            <a:r>
              <a:rPr lang="hu-HU" dirty="0" smtClean="0">
                <a:solidFill>
                  <a:schemeClr val="tx1"/>
                </a:solidFill>
              </a:rPr>
              <a:t> és egy-egy képpont három színcsatornájába (Vörös; zöld; kék) helyettesíti. Így kapunk színes pixeleket. Ezeket egyelőre a bal felső sarokból (0; 0) balról jobbra soronként helyezi egymás mellé.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51576" y="839966"/>
            <a:ext cx="2228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solidFill>
                  <a:schemeClr val="accent1">
                    <a:lumMod val="50000"/>
                  </a:schemeClr>
                </a:solidFill>
              </a:rPr>
              <a:t>Kódolás:</a:t>
            </a:r>
            <a:endParaRPr lang="hu-H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76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1576" y="180073"/>
            <a:ext cx="8596668" cy="734327"/>
          </a:xfrm>
        </p:spPr>
        <p:txBody>
          <a:bodyPr>
            <a:normAutofit fontScale="90000"/>
          </a:bodyPr>
          <a:lstStyle/>
          <a:p>
            <a:r>
              <a:rPr lang="hu-HU" sz="4400" dirty="0" smtClean="0"/>
              <a:t>A munkafelület 2/2:</a:t>
            </a:r>
            <a:endParaRPr lang="hu-HU" sz="4400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06" y="3465890"/>
            <a:ext cx="6134303" cy="2706310"/>
          </a:xfrm>
        </p:spPr>
      </p:pic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32758" y="954741"/>
            <a:ext cx="7891848" cy="251114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  <a:tabLst>
                <a:tab pos="2160000" algn="l"/>
              </a:tabLst>
            </a:pPr>
            <a:r>
              <a:rPr lang="hu-HU" sz="2000" dirty="0" smtClean="0"/>
              <a:t>	A „dekódolás” gomb lenyomásakor elindul a visszafejtés, balról jobbra pixelenként haladva a három színcsatorna adatából alakítja vissza karakterekké. A bekezdéseket, szóközöket is tárolja, de sajnos a speciális betűkészletet (pl.: ékezetes betűk) kérdőjellel pótolja.</a:t>
            </a:r>
            <a:endParaRPr lang="hu-HU" sz="20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388470" y="914400"/>
            <a:ext cx="2594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solidFill>
                  <a:schemeClr val="accent1">
                    <a:lumMod val="50000"/>
                  </a:schemeClr>
                </a:solidFill>
              </a:rPr>
              <a:t>Dekódolás:</a:t>
            </a:r>
            <a:endParaRPr lang="hu-H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3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Szövegdoboz:</a:t>
            </a:r>
            <a:endParaRPr lang="hu-HU" sz="44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930" y="2468952"/>
            <a:ext cx="8364117" cy="3381847"/>
          </a:xfrm>
          <a:prstGeom prst="rect">
            <a:avLst/>
          </a:prstGeom>
        </p:spPr>
      </p:pic>
      <p:sp>
        <p:nvSpPr>
          <p:cNvPr id="4" name="Tartalom helye 5"/>
          <p:cNvSpPr txBox="1">
            <a:spLocks/>
          </p:cNvSpPr>
          <p:nvPr/>
        </p:nvSpPr>
        <p:spPr>
          <a:xfrm>
            <a:off x="651576" y="914400"/>
            <a:ext cx="7891848" cy="251114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Wingdings 3" charset="2"/>
              <a:buNone/>
              <a:tabLst>
                <a:tab pos="2160000" algn="l"/>
              </a:tabLst>
            </a:pPr>
            <a:r>
              <a:rPr lang="hu-HU" sz="2000" dirty="0" smtClean="0"/>
              <a:t>A „szöveg” ablakban írhatjuk és olvashatjuk a kódolásra váró vagy dekódolt nyers szöveget. Egy fix határa van, ez az az adatmennyiség (</a:t>
            </a:r>
            <a:r>
              <a:rPr lang="hu-HU" sz="2000" u="sng" dirty="0" smtClean="0"/>
              <a:t>330.000 karakter</a:t>
            </a:r>
            <a:r>
              <a:rPr lang="hu-HU" sz="2000" dirty="0" smtClean="0"/>
              <a:t>) amennyit egyelőre maximálisan lehet a képben tárolni.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55033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Képmegtekintő:</a:t>
            </a:r>
            <a:endParaRPr lang="hu-HU" sz="44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710" y="2546755"/>
            <a:ext cx="5258534" cy="3191320"/>
          </a:xfrm>
          <a:prstGeom prst="rect">
            <a:avLst/>
          </a:prstGeom>
        </p:spPr>
      </p:pic>
      <p:sp>
        <p:nvSpPr>
          <p:cNvPr id="4" name="Tartalom helye 5"/>
          <p:cNvSpPr txBox="1">
            <a:spLocks/>
          </p:cNvSpPr>
          <p:nvPr/>
        </p:nvSpPr>
        <p:spPr>
          <a:xfrm>
            <a:off x="651576" y="914400"/>
            <a:ext cx="5652486" cy="207084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Wingdings 3" charset="2"/>
              <a:buNone/>
              <a:tabLst>
                <a:tab pos="2160000" algn="l"/>
              </a:tabLst>
            </a:pPr>
            <a:r>
              <a:rPr lang="hu-HU" sz="2000" dirty="0" smtClean="0"/>
              <a:t>Ez egy olyan modul része a programnak, amelyben megtekinthetjük 10x-es nagyításban a „művünket”. A csúszkák segítségével mozoghatunk a kép felületén.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95429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651576" y="180073"/>
            <a:ext cx="8596668" cy="73432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4400" dirty="0" smtClean="0"/>
              <a:t>Segítség &amp; Beállítások:</a:t>
            </a:r>
            <a:endParaRPr lang="hu-HU" sz="4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36" y="2353235"/>
            <a:ext cx="8185750" cy="3778038"/>
          </a:xfrm>
          <a:prstGeom prst="rect">
            <a:avLst/>
          </a:prstGeom>
        </p:spPr>
      </p:pic>
      <p:sp>
        <p:nvSpPr>
          <p:cNvPr id="6" name="Tartalom helye 5"/>
          <p:cNvSpPr txBox="1">
            <a:spLocks/>
          </p:cNvSpPr>
          <p:nvPr/>
        </p:nvSpPr>
        <p:spPr>
          <a:xfrm>
            <a:off x="651576" y="914400"/>
            <a:ext cx="8734471" cy="207084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Wingdings 3" charset="2"/>
              <a:buNone/>
              <a:tabLst>
                <a:tab pos="2160000" algn="l"/>
              </a:tabLst>
            </a:pPr>
            <a:r>
              <a:rPr lang="hu-HU" sz="2000" dirty="0" smtClean="0"/>
              <a:t>A szoftverben helyet kapott egy </a:t>
            </a:r>
            <a:r>
              <a:rPr lang="hu-HU" sz="2000" u="sng" dirty="0" smtClean="0"/>
              <a:t>segítség rész</a:t>
            </a:r>
            <a:r>
              <a:rPr lang="hu-HU" sz="2000" dirty="0" smtClean="0"/>
              <a:t> is. Ebben olvashatunk a funkciókról, illetve itt állíthatjuk, szabhatjuk személyre a jelszavunkat.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51476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2_Fazetta">
  <a:themeElements>
    <a:clrScheme name="Sárg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1037</TotalTime>
  <Words>698</Words>
  <Application>Microsoft Office PowerPoint</Application>
  <PresentationFormat>Szélesvásznú</PresentationFormat>
  <Paragraphs>109</Paragraphs>
  <Slides>28</Slides>
  <Notes>0</Notes>
  <HiddenSlides>5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3</vt:i4>
      </vt:variant>
      <vt:variant>
        <vt:lpstr>Diacímek</vt:lpstr>
      </vt:variant>
      <vt:variant>
        <vt:i4>28</vt:i4>
      </vt:variant>
    </vt:vector>
  </HeadingPairs>
  <TitlesOfParts>
    <vt:vector size="36" baseType="lpstr">
      <vt:lpstr>Arial</vt:lpstr>
      <vt:lpstr>Courier New</vt:lpstr>
      <vt:lpstr>Trebuchet MS</vt:lpstr>
      <vt:lpstr>Wingdings</vt:lpstr>
      <vt:lpstr>Wingdings 3</vt:lpstr>
      <vt:lpstr>1_Fazetta</vt:lpstr>
      <vt:lpstr>Fazetta</vt:lpstr>
      <vt:lpstr>2_Fazetta</vt:lpstr>
      <vt:lpstr>Ez az én művem</vt:lpstr>
      <vt:lpstr>PowerPoint bemutató</vt:lpstr>
      <vt:lpstr>A program struktúrája:</vt:lpstr>
      <vt:lpstr>Jelszó:</vt:lpstr>
      <vt:lpstr>A munkafelület 1/2:</vt:lpstr>
      <vt:lpstr>A munkafelület 2/2: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 az én művem</dc:title>
  <dc:creator>Tamás Novák</dc:creator>
  <cp:lastModifiedBy>Tamás Novák</cp:lastModifiedBy>
  <cp:revision>57</cp:revision>
  <dcterms:created xsi:type="dcterms:W3CDTF">2017-02-11T14:49:35Z</dcterms:created>
  <dcterms:modified xsi:type="dcterms:W3CDTF">2017-02-16T08:00:18Z</dcterms:modified>
</cp:coreProperties>
</file>