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ike" initials="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Sötét stílus 1 – 2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4526-8CEA-4F5E-BE14-C6B64E39C74E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65C-9D51-4748-86AC-02F78ECD57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51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4526-8CEA-4F5E-BE14-C6B64E39C74E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65C-9D51-4748-86AC-02F78ECD57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52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4526-8CEA-4F5E-BE14-C6B64E39C74E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65C-9D51-4748-86AC-02F78ECD57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746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4526-8CEA-4F5E-BE14-C6B64E39C74E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65C-9D51-4748-86AC-02F78ECD57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932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4526-8CEA-4F5E-BE14-C6B64E39C74E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65C-9D51-4748-86AC-02F78ECD57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76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4526-8CEA-4F5E-BE14-C6B64E39C74E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65C-9D51-4748-86AC-02F78ECD57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80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4526-8CEA-4F5E-BE14-C6B64E39C74E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65C-9D51-4748-86AC-02F78ECD57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19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4526-8CEA-4F5E-BE14-C6B64E39C74E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65C-9D51-4748-86AC-02F78ECD57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32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4526-8CEA-4F5E-BE14-C6B64E39C74E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65C-9D51-4748-86AC-02F78ECD57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535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4526-8CEA-4F5E-BE14-C6B64E39C74E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65C-9D51-4748-86AC-02F78ECD57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00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4526-8CEA-4F5E-BE14-C6B64E39C74E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B65C-9D51-4748-86AC-02F78ECD57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37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14526-8CEA-4F5E-BE14-C6B64E39C74E}" type="datetimeFigureOut">
              <a:rPr lang="hu-HU" smtClean="0"/>
              <a:t>2017. 02. 14.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5B65C-9D51-4748-86AC-02F78ECD57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99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licon.co.uk/news/amd-ultrathin-notebooks-will-undercut-intel-ultrabooks-by-130-54811/attachment/amd-logo-new-format-featured" TargetMode="External"/><Relationship Id="rId13" Type="http://schemas.openxmlformats.org/officeDocument/2006/relationships/hyperlink" Target="https://www.bhphotovideo.com/c/product/1095051-REG/sony_svdvd13095esd_sony_vegas_pro_13.html" TargetMode="External"/><Relationship Id="rId3" Type="http://schemas.openxmlformats.org/officeDocument/2006/relationships/hyperlink" Target="http://www.gigabyte.com/Motherboard/GA-Z170-HD3-rev-10#ov" TargetMode="External"/><Relationship Id="rId7" Type="http://schemas.openxmlformats.org/officeDocument/2006/relationships/hyperlink" Target="https://www.pcx.hu/lc-power-pro-925b-85-450w-szamitogep-haz-027254" TargetMode="External"/><Relationship Id="rId12" Type="http://schemas.openxmlformats.org/officeDocument/2006/relationships/hyperlink" Target="https://en.wikipedia.org/wiki/File:MacOS_original_logo.svg" TargetMode="External"/><Relationship Id="rId2" Type="http://schemas.openxmlformats.org/officeDocument/2006/relationships/hyperlink" Target="http://www.intel.com/buy/us/en/product/components/intel-core-i5-6400-27ghz-6mb-smart-cache-box-4787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cx.hu/toshiba-1tb-32mb-sata3-dt01aca100-merevlemez-109363" TargetMode="External"/><Relationship Id="rId11" Type="http://schemas.openxmlformats.org/officeDocument/2006/relationships/hyperlink" Target="http://allvectorlogo.com/linux-logo-2/" TargetMode="External"/><Relationship Id="rId5" Type="http://schemas.openxmlformats.org/officeDocument/2006/relationships/hyperlink" Target="https://www.pcx.hu/silicon-power-120gb-sp120gbss3s55s25-ssd-meghajto-063381" TargetMode="External"/><Relationship Id="rId10" Type="http://schemas.openxmlformats.org/officeDocument/2006/relationships/hyperlink" Target="http://www.triella.com/microsoft-windows-10-limited-time-free-upgrade-offer/" TargetMode="External"/><Relationship Id="rId4" Type="http://schemas.openxmlformats.org/officeDocument/2006/relationships/hyperlink" Target="https://www.pcx.hu/kingston-8gb-ddr4-2400mhz-kvr24n17d8-8-memoria-615624" TargetMode="External"/><Relationship Id="rId9" Type="http://schemas.openxmlformats.org/officeDocument/2006/relationships/hyperlink" Target="https://www.pcx.hu/msi-gtx750ti-2gb-gddr5-n750ti-2gd5tlp-videokartya-38580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Ilyen számítógépet szeretnék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70200" y="4922838"/>
            <a:ext cx="9144000" cy="1655762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Név: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Merena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Gréta 6.b</a:t>
            </a:r>
          </a:p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Felkészítő tanárom: Dr.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Endrészné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Monori Gyöngyi</a:t>
            </a:r>
          </a:p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Iskolám neve: Békéscsabai Kazinczy Ferenc Általános iskola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2853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997"/>
          </a:xfrm>
        </p:spPr>
        <p:txBody>
          <a:bodyPr/>
          <a:lstStyle/>
          <a:p>
            <a:pPr algn="ctr"/>
            <a:r>
              <a:rPr lang="hu-HU" b="1" i="1" u="sng" dirty="0" smtClean="0"/>
              <a:t>Számítógépház tápegységgel</a:t>
            </a:r>
            <a:endParaRPr lang="hu-HU" b="1" i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46484"/>
            <a:ext cx="10515600" cy="86491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Az eddig kiválasztott alkatrészeket el kell rejteni egy „dobozba”, egy számítógépházba. Kiválasztásnál figyelembe kívánom </a:t>
            </a:r>
            <a:r>
              <a:rPr lang="hu-HU" dirty="0" smtClean="0"/>
              <a:t>venni: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38200" y="2420590"/>
            <a:ext cx="6311900" cy="500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megfelelő méretű, jó szerelhető legyen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838200" y="4725412"/>
            <a:ext cx="10515600" cy="864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838200" y="3550738"/>
            <a:ext cx="4229100" cy="500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esztétikus legyen</a:t>
            </a:r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963401"/>
            <a:ext cx="6908800" cy="500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jó minőségű tápegységgel legyen felszerelve</a:t>
            </a:r>
            <a:endParaRPr lang="hu-HU" dirty="0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838199" y="4292954"/>
            <a:ext cx="7081157" cy="1980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/>
              <a:t>Hosszas keresgélés után a nekem megfelelő számítógépház:</a:t>
            </a:r>
          </a:p>
          <a:p>
            <a:pPr marL="0" indent="0" algn="ctr">
              <a:buNone/>
            </a:pPr>
            <a:r>
              <a:rPr lang="hu-HU" u="sng" dirty="0"/>
              <a:t>LC </a:t>
            </a:r>
            <a:r>
              <a:rPr lang="hu-HU" u="sng" dirty="0" err="1"/>
              <a:t>Power</a:t>
            </a:r>
            <a:r>
              <a:rPr lang="hu-HU" u="sng" dirty="0"/>
              <a:t> PRO-925B 85+ 450W számítógép ház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943" y="2642762"/>
            <a:ext cx="2324338" cy="387288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0622281" y="6254037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16. ábra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24544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95300"/>
            <a:ext cx="3716867" cy="706967"/>
          </a:xfrm>
        </p:spPr>
        <p:txBody>
          <a:bodyPr/>
          <a:lstStyle/>
          <a:p>
            <a:pPr marL="0" indent="0" algn="ctr">
              <a:buNone/>
            </a:pPr>
            <a:r>
              <a:rPr lang="hu-HU" b="1" i="1" u="sng" dirty="0" smtClean="0"/>
              <a:t>Az összeállított gépem:</a:t>
            </a:r>
            <a:endParaRPr lang="hu-HU" b="1" i="1" u="sng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028699" y="1417531"/>
            <a:ext cx="10676468" cy="494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25920"/>
              </p:ext>
            </p:extLst>
          </p:nvPr>
        </p:nvGraphicFramePr>
        <p:xfrm>
          <a:off x="2178472" y="1040553"/>
          <a:ext cx="7721601" cy="367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168">
                  <a:extLst>
                    <a:ext uri="{9D8B030D-6E8A-4147-A177-3AD203B41FA5}">
                      <a16:colId xmlns:a16="http://schemas.microsoft.com/office/drawing/2014/main" xmlns="" val="2179433514"/>
                    </a:ext>
                  </a:extLst>
                </a:gridCol>
                <a:gridCol w="4089400">
                  <a:extLst>
                    <a:ext uri="{9D8B030D-6E8A-4147-A177-3AD203B41FA5}">
                      <a16:colId xmlns:a16="http://schemas.microsoft.com/office/drawing/2014/main" xmlns="" val="3695429881"/>
                    </a:ext>
                  </a:extLst>
                </a:gridCol>
                <a:gridCol w="1960033">
                  <a:extLst>
                    <a:ext uri="{9D8B030D-6E8A-4147-A177-3AD203B41FA5}">
                      <a16:colId xmlns:a16="http://schemas.microsoft.com/office/drawing/2014/main" xmlns="" val="1156396219"/>
                    </a:ext>
                  </a:extLst>
                </a:gridCol>
              </a:tblGrid>
              <a:tr h="45931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Elem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Típus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Ár (Ft)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8847934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Alaplap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Gigabyte GA-Z170 HD3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32.980</a:t>
                      </a:r>
                      <a:r>
                        <a:rPr lang="hu-HU" baseline="0" dirty="0" smtClean="0"/>
                        <a:t> Ft.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0392169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Processzor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Intel </a:t>
                      </a:r>
                      <a:r>
                        <a:rPr lang="hu-HU" dirty="0" err="1" smtClean="0"/>
                        <a:t>Core</a:t>
                      </a:r>
                      <a:r>
                        <a:rPr lang="hu-HU" dirty="0" smtClean="0"/>
                        <a:t> i5-6400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57.847 Ft.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0661146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Memória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Kingmax</a:t>
                      </a:r>
                      <a:r>
                        <a:rPr lang="hu-HU" dirty="0" smtClean="0"/>
                        <a:t>  8 GB DDR4 2400 MHz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16.999 Ft.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053183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Meghajtó1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Silicon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Power</a:t>
                      </a:r>
                      <a:r>
                        <a:rPr lang="hu-HU" dirty="0" smtClean="0"/>
                        <a:t> SSD 120 GB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15.189 Ft.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3356026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Meghajtó2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Toshiba 1000</a:t>
                      </a:r>
                      <a:r>
                        <a:rPr lang="hu-HU" baseline="0" dirty="0" smtClean="0"/>
                        <a:t> GB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13.960 Ft.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214657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Videóvezérlő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NVIDIA GTX750 Ti 2 GB DDR5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38.031 Ft.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5773396"/>
                  </a:ext>
                </a:extLst>
              </a:tr>
              <a:tr h="45931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Számítógépház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LC </a:t>
                      </a:r>
                      <a:r>
                        <a:rPr lang="hu-HU" dirty="0" err="1" smtClean="0"/>
                        <a:t>Power</a:t>
                      </a:r>
                      <a:r>
                        <a:rPr lang="hu-HU" baseline="0" dirty="0" smtClean="0"/>
                        <a:t> PRO 925B + 450W tápegységgel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18.795 Ft.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9691143"/>
                  </a:ext>
                </a:extLst>
              </a:tr>
            </a:tbl>
          </a:graphicData>
        </a:graphic>
      </p:graphicFrame>
      <p:sp>
        <p:nvSpPr>
          <p:cNvPr id="5" name="Tartalom helye 2"/>
          <p:cNvSpPr txBox="1">
            <a:spLocks/>
          </p:cNvSpPr>
          <p:nvPr/>
        </p:nvSpPr>
        <p:spPr>
          <a:xfrm>
            <a:off x="563880" y="4888655"/>
            <a:ext cx="10950787" cy="8415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A 300.000 Ft-os keretből eddig elhasználtam 193.800 Ft-ot. A fennmaradó összegből (106.200 Ft.) kell megválasztanom a számítógépen futtatandó alábbi szoftvereket: </a:t>
            </a:r>
            <a:endParaRPr lang="hu-HU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563880" y="5812366"/>
            <a:ext cx="3078480" cy="5024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/>
              <a:t>Operációs rendszer</a:t>
            </a:r>
            <a:endParaRPr lang="hu-HU" dirty="0"/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4023360" y="5812366"/>
            <a:ext cx="3581400" cy="5024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/>
              <a:t>Irodai szoftvercsomag</a:t>
            </a:r>
            <a:endParaRPr lang="hu-HU" dirty="0"/>
          </a:p>
        </p:txBody>
      </p:sp>
      <p:sp>
        <p:nvSpPr>
          <p:cNvPr id="14" name="Tartalom helye 2"/>
          <p:cNvSpPr txBox="1">
            <a:spLocks/>
          </p:cNvSpPr>
          <p:nvPr/>
        </p:nvSpPr>
        <p:spPr>
          <a:xfrm>
            <a:off x="8050953" y="5812366"/>
            <a:ext cx="3078480" cy="5024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/>
              <a:t>Videó szerkesztő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63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i="1" u="sng" dirty="0" smtClean="0"/>
              <a:t>Operációs rendszer</a:t>
            </a:r>
            <a:endParaRPr lang="hu-HU" b="1" i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7575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/>
              <a:t>A számítógépeket többfajta operációs rendszerrel lehet ellátni, mint például:</a:t>
            </a:r>
            <a:endParaRPr lang="hu-HU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800100" y="4581525"/>
            <a:ext cx="10515600" cy="1641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dirty="0" smtClean="0"/>
              <a:t>Az iskolában csak a Windows operációs rendszert ismertem meg, ezért a saját számítógépemen is ezt kívánom működtetni. A kiválasztott operációs rendszerem egy 64 bites Windows 10 Home, mivel a 8 GB memóriát csak a 64 bites operációs rendszer tudja teljes mértékben kezelni.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537143" y="4056912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17. ábra</a:t>
            </a:r>
            <a:endParaRPr lang="hu-HU" sz="11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768813" y="4056912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18. ábra</a:t>
            </a:r>
            <a:endParaRPr lang="hu-HU" sz="11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339171" y="4079444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19. ábra</a:t>
            </a:r>
            <a:endParaRPr lang="hu-HU" sz="11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08" y="2717870"/>
            <a:ext cx="1361574" cy="136157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41" y="2636461"/>
            <a:ext cx="2519429" cy="143104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14" y="2435956"/>
            <a:ext cx="1889049" cy="16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i="1" u="sng" dirty="0" smtClean="0"/>
              <a:t>Irodai szoftvercsomag</a:t>
            </a:r>
            <a:endParaRPr lang="hu-HU" b="1" i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66875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/>
              <a:t>Szövegszerkesztéshez, táblázatkezeléshez és prezentációk készítéséhez szükséges egy irodai szoftvercsomag. A legelterjedtebb a Microsoft Office termék, ami fizetős, de sok más alkalmazás is rendelkezésemre áll, amelyek között vannak ingyenes alkalmazások is (</a:t>
            </a:r>
            <a:r>
              <a:rPr lang="hu-HU" dirty="0" err="1" smtClean="0"/>
              <a:t>pl</a:t>
            </a:r>
            <a:r>
              <a:rPr lang="hu-HU" dirty="0" smtClean="0"/>
              <a:t> </a:t>
            </a:r>
            <a:r>
              <a:rPr lang="hu-HU" dirty="0" err="1" smtClean="0"/>
              <a:t>LibreOffice</a:t>
            </a:r>
            <a:r>
              <a:rPr lang="hu-HU" dirty="0" smtClean="0"/>
              <a:t>). 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838200" y="3794125"/>
            <a:ext cx="10515600" cy="1336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dirty="0" smtClean="0"/>
              <a:t>Előzetes számolásom alapján még maradt pénzem egy fizetős irodai szoftver megvételére, és az iskolában is a Microsoft Office-</a:t>
            </a:r>
            <a:r>
              <a:rPr lang="hu-HU" dirty="0" err="1" smtClean="0"/>
              <a:t>szal</a:t>
            </a:r>
            <a:r>
              <a:rPr lang="hu-HU" dirty="0" smtClean="0"/>
              <a:t> ismerkedtem meg, ezért a választott szoftver:</a:t>
            </a:r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2857500" y="5108575"/>
            <a:ext cx="6477000" cy="6477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/>
              <a:t>Microsoft Office 2016 Otthoni és diákverzió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708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525"/>
          </a:xfrm>
        </p:spPr>
        <p:txBody>
          <a:bodyPr/>
          <a:lstStyle/>
          <a:p>
            <a:pPr algn="ctr"/>
            <a:r>
              <a:rPr lang="hu-HU" b="1" i="1" u="sng" dirty="0" smtClean="0"/>
              <a:t>Videó szerkesztő szoftver</a:t>
            </a:r>
            <a:endParaRPr lang="hu-HU" b="1" i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5350" y="1279526"/>
            <a:ext cx="10604500" cy="511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dirty="0" smtClean="0"/>
              <a:t>Ez a legnehezebb választás, mert amit ismerek és használtam már, az a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828800"/>
            <a:ext cx="1146175" cy="1146175"/>
          </a:xfrm>
          <a:prstGeom prst="rect">
            <a:avLst/>
          </a:prstGeo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1955800" y="3021012"/>
            <a:ext cx="8483600" cy="511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de sajnos, nagyon drága és nem maradt rá elég pénzem </a:t>
            </a:r>
            <a:r>
              <a:rPr lang="hu-HU" dirty="0" smtClean="0">
                <a:sym typeface="Wingdings" panose="05000000000000000000" pitchFamily="2" charset="2"/>
              </a:rPr>
              <a:t>.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3581400" y="2092326"/>
            <a:ext cx="2616200" cy="51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Sony Vegas Pro</a:t>
            </a:r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838200" y="3632199"/>
            <a:ext cx="10515600" cy="1778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dirty="0" smtClean="0"/>
              <a:t>Ezért kénytelen vagyok egy másik szerkesztő programot keresni, amivel otthoni, hobbi jellegű szerkesztéseket, filmeket el tudok készíteni, és a program használatának megtanulása sem lesz nehéz. A választásomat viszont  megkönnyíti, hogy más programot nem ismerek, így bátran választhatok a lehetőségek közül. A leírások és vélemények alapján a következő szoftver megvásárlása mellett döntöttem:</a:t>
            </a:r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178300" y="5518149"/>
            <a:ext cx="4229100" cy="51117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Pinnacle</a:t>
            </a:r>
            <a:r>
              <a:rPr lang="hu-HU" dirty="0" smtClean="0"/>
              <a:t> </a:t>
            </a:r>
            <a:r>
              <a:rPr lang="hu-HU" dirty="0" err="1" smtClean="0"/>
              <a:t>Studio</a:t>
            </a:r>
            <a:r>
              <a:rPr lang="hu-HU" dirty="0" smtClean="0"/>
              <a:t> </a:t>
            </a:r>
            <a:r>
              <a:rPr lang="hu-HU" dirty="0" err="1" smtClean="0"/>
              <a:t>Ultimate</a:t>
            </a:r>
            <a:r>
              <a:rPr lang="hu-HU" dirty="0" smtClean="0"/>
              <a:t> ML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851775" y="2767340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20. ábra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85848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11430000" cy="1325563"/>
          </a:xfrm>
        </p:spPr>
        <p:txBody>
          <a:bodyPr/>
          <a:lstStyle/>
          <a:p>
            <a:r>
              <a:rPr lang="hu-HU" dirty="0" smtClean="0"/>
              <a:t>Az összeállított, szoftverrel ellátott  számítógépem</a:t>
            </a:r>
            <a:endParaRPr lang="hu-HU" dirty="0"/>
          </a:p>
        </p:txBody>
      </p:sp>
      <p:graphicFrame>
        <p:nvGraphicFramePr>
          <p:cNvPr id="11" name="Tartalom helye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969619"/>
              </p:ext>
            </p:extLst>
          </p:nvPr>
        </p:nvGraphicFramePr>
        <p:xfrm>
          <a:off x="2247900" y="2625725"/>
          <a:ext cx="7264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0500">
                  <a:extLst>
                    <a:ext uri="{9D8B030D-6E8A-4147-A177-3AD203B41FA5}">
                      <a16:colId xmlns:a16="http://schemas.microsoft.com/office/drawing/2014/main" xmlns="" val="3969797088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xmlns="" val="2181462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Megnevezés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Érték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793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Számítógépem</a:t>
                      </a:r>
                      <a:r>
                        <a:rPr lang="hu-HU" baseline="0" dirty="0" smtClean="0"/>
                        <a:t> értéke szoftverek nélkül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193.800 Ft.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6452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Operációs rendszer (MS Windows 10 Home)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30.082 Ft.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739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Irodai alkalmazás</a:t>
                      </a:r>
                      <a:r>
                        <a:rPr lang="hu-HU" baseline="0" dirty="0" smtClean="0"/>
                        <a:t> (MS Office 2016 Otthoni és diák)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42.130 Ft.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0569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Videószerkesztő szoftver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33.900 Ft.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282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Összesen: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299.912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Ft.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307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7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75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i="1" u="sng" dirty="0" smtClean="0"/>
              <a:t>Ellenőrzés</a:t>
            </a:r>
            <a:endParaRPr lang="hu-HU" b="1" i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19300"/>
            <a:ext cx="4927600" cy="495300"/>
          </a:xfrm>
        </p:spPr>
        <p:txBody>
          <a:bodyPr/>
          <a:lstStyle/>
          <a:p>
            <a:r>
              <a:rPr lang="hu-HU" dirty="0" smtClean="0"/>
              <a:t>300 </a:t>
            </a:r>
            <a:r>
              <a:rPr lang="hu-HU" dirty="0"/>
              <a:t>000 Ft-ból kell gazdálkodni</a:t>
            </a: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838200" y="1149350"/>
            <a:ext cx="10744200" cy="590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A feladatkiírásban meghatározott feltételeket ellenőrzése:  </a:t>
            </a:r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838200" y="2514600"/>
            <a:ext cx="49276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Korszerű legyen</a:t>
            </a:r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3086100"/>
            <a:ext cx="10515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Jogtiszta operációsrendszerrel és irodai szoftvercsomaggal is	 	  rendelkezzen (szoftver)</a:t>
            </a: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838200" y="3914775"/>
            <a:ext cx="93599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Videó </a:t>
            </a:r>
            <a:r>
              <a:rPr lang="hu-HU" dirty="0"/>
              <a:t>szerkesztő szoftver is megtalálható legyen</a:t>
            </a:r>
          </a:p>
        </p:txBody>
      </p:sp>
      <p:sp>
        <p:nvSpPr>
          <p:cNvPr id="16" name="Tartalom helye 2"/>
          <p:cNvSpPr txBox="1">
            <a:spLocks/>
          </p:cNvSpPr>
          <p:nvPr/>
        </p:nvSpPr>
        <p:spPr>
          <a:xfrm>
            <a:off x="5575300" y="1816100"/>
            <a:ext cx="711200" cy="742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54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u-H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3429000" y="2343150"/>
            <a:ext cx="711200" cy="742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54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u-H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artalom helye 2"/>
          <p:cNvSpPr txBox="1">
            <a:spLocks/>
          </p:cNvSpPr>
          <p:nvPr/>
        </p:nvSpPr>
        <p:spPr>
          <a:xfrm>
            <a:off x="4432300" y="3365500"/>
            <a:ext cx="711200" cy="742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54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u-H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8115300" y="3749675"/>
            <a:ext cx="711200" cy="742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54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u-H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838200" y="4575175"/>
            <a:ext cx="35941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Játékokra is alkalmas</a:t>
            </a:r>
            <a:endParaRPr lang="hu-HU" dirty="0"/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4140200" y="4381500"/>
            <a:ext cx="711200" cy="742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54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hu-H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6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94420" y="425787"/>
            <a:ext cx="4744736" cy="775598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pPr marL="571500" indent="-571500" algn="ctr">
              <a:buFont typeface="Wingdings 3" panose="05040102010807070707" pitchFamily="18" charset="2"/>
              <a:buChar char=""/>
            </a:pPr>
            <a:r>
              <a:rPr lang="hu-HU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Kvízjáték</a:t>
            </a:r>
            <a:endParaRPr lang="hu-HU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572811" cy="4857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u-HU" dirty="0" smtClean="0"/>
              <a:t>Melyik adattároló eszköz a gyorsabb?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632200" y="2446337"/>
            <a:ext cx="889000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SSD 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962900" y="2446337"/>
            <a:ext cx="889000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HDD </a:t>
            </a:r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838200" y="3067049"/>
            <a:ext cx="6097172" cy="485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Milyen operációs rendszer választottam?</a:t>
            </a:r>
            <a:endParaRPr lang="hu-HU" dirty="0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838200" y="4987925"/>
            <a:ext cx="6392594" cy="485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Ezzel a videószerkesztővel dolgoztam már:</a:t>
            </a:r>
            <a:endParaRPr lang="hu-HU" dirty="0"/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7962900" y="5608637"/>
            <a:ext cx="2438400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Sony Vegas Pro</a:t>
            </a:r>
            <a:endParaRPr lang="hu-HU" dirty="0"/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1879600" y="5608637"/>
            <a:ext cx="3937000" cy="48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Windows </a:t>
            </a:r>
            <a:r>
              <a:rPr lang="hu-HU" dirty="0" err="1" smtClean="0"/>
              <a:t>Movie</a:t>
            </a:r>
            <a:r>
              <a:rPr lang="hu-HU" dirty="0" smtClean="0"/>
              <a:t> </a:t>
            </a:r>
            <a:r>
              <a:rPr lang="hu-HU" dirty="0" err="1" smtClean="0"/>
              <a:t>Maker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99" y="1967008"/>
            <a:ext cx="1371719" cy="145097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99" y="3582986"/>
            <a:ext cx="1371719" cy="145097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396" y="5172118"/>
            <a:ext cx="1371719" cy="1450974"/>
          </a:xfrm>
          <a:prstGeom prst="rect">
            <a:avLst/>
          </a:prstGeom>
        </p:spPr>
      </p:pic>
      <p:sp>
        <p:nvSpPr>
          <p:cNvPr id="16" name="Tartalom helye 2"/>
          <p:cNvSpPr txBox="1">
            <a:spLocks/>
          </p:cNvSpPr>
          <p:nvPr/>
        </p:nvSpPr>
        <p:spPr>
          <a:xfrm>
            <a:off x="8737600" y="2449402"/>
            <a:ext cx="1089796" cy="617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Char char=""/>
            </a:pPr>
            <a:r>
              <a:rPr lang="hu-HU" dirty="0" smtClean="0">
                <a:solidFill>
                  <a:srgbClr val="C00000"/>
                </a:solidFill>
              </a:rPr>
              <a:t> 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397" y="3893402"/>
            <a:ext cx="1188823" cy="67061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188" y="5608637"/>
            <a:ext cx="1188823" cy="670618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4294420" y="4345220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21. ábra</a:t>
            </a:r>
            <a:endParaRPr lang="hu-HU" sz="11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8863438" y="4345220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22. ábra</a:t>
            </a:r>
            <a:endParaRPr lang="hu-HU" sz="1100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46" y="3696960"/>
            <a:ext cx="1011196" cy="1011196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76" y="3582986"/>
            <a:ext cx="1293286" cy="11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/>
          <a:lstStyle/>
          <a:p>
            <a:pPr algn="ctr"/>
            <a:r>
              <a:rPr lang="hu-HU" b="1" i="1" u="sng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Források</a:t>
            </a:r>
            <a:endParaRPr lang="hu-HU" b="1" i="1" u="sng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08314"/>
            <a:ext cx="10236200" cy="5388429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 </a:t>
            </a:r>
            <a:r>
              <a:rPr lang="hu-HU" sz="3600" dirty="0" smtClean="0"/>
              <a:t>Az felhasznált ábrákat a </a:t>
            </a:r>
            <a:r>
              <a:rPr lang="hu-HU" sz="3600" dirty="0" err="1" smtClean="0"/>
              <a:t>lentiek</a:t>
            </a:r>
            <a:r>
              <a:rPr lang="hu-HU" sz="3600" dirty="0" smtClean="0"/>
              <a:t> szerint töltöttem le: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u-HU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400" dirty="0" smtClean="0"/>
              <a:t> 1. és  8. ábra: </a:t>
            </a:r>
            <a:r>
              <a:rPr lang="hu-HU" sz="1400" dirty="0">
                <a:hlinkClick r:id="rId2"/>
              </a:rPr>
              <a:t>http://</a:t>
            </a:r>
            <a:r>
              <a:rPr lang="hu-HU" sz="1400" dirty="0" smtClean="0">
                <a:hlinkClick r:id="rId2"/>
              </a:rPr>
              <a:t>www.intel.com/buy/us/en/product/components/intel-core-i5-6400-27ghz-6mb-smart-cache-box-478745</a:t>
            </a:r>
            <a:r>
              <a:rPr lang="hu-HU" sz="1400" dirty="0" smtClean="0"/>
              <a:t> , </a:t>
            </a:r>
            <a:r>
              <a:rPr lang="hu-HU" sz="1400" dirty="0" smtClean="0"/>
              <a:t>2017.02.13</a:t>
            </a:r>
            <a:endParaRPr lang="hu-HU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400" dirty="0" smtClean="0"/>
              <a:t> 2., 10. és 11. ábra: </a:t>
            </a:r>
            <a:r>
              <a:rPr lang="hu-HU" sz="1400" dirty="0">
                <a:hlinkClick r:id="rId3"/>
              </a:rPr>
              <a:t>http://</a:t>
            </a:r>
            <a:r>
              <a:rPr lang="hu-HU" sz="1400" dirty="0" smtClean="0">
                <a:hlinkClick r:id="rId3"/>
              </a:rPr>
              <a:t>www.gigabyte.com/Motherboard/GA-Z170-HD3-rev-10#ov</a:t>
            </a:r>
            <a:r>
              <a:rPr lang="hu-HU" sz="1400" dirty="0" smtClean="0"/>
              <a:t> , </a:t>
            </a:r>
            <a:r>
              <a:rPr lang="hu-HU" sz="1400" dirty="0" smtClean="0"/>
              <a:t>2017.02.06</a:t>
            </a:r>
            <a:endParaRPr lang="hu-HU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400" dirty="0" smtClean="0"/>
              <a:t> 3. és 12. </a:t>
            </a:r>
            <a:r>
              <a:rPr lang="hu-HU" sz="1400" dirty="0"/>
              <a:t>ábra: </a:t>
            </a:r>
            <a:r>
              <a:rPr lang="hu-HU" sz="1400" dirty="0">
                <a:hlinkClick r:id="rId4"/>
              </a:rPr>
              <a:t>https://</a:t>
            </a:r>
            <a:r>
              <a:rPr lang="hu-HU" sz="1400" dirty="0" smtClean="0">
                <a:hlinkClick r:id="rId4"/>
              </a:rPr>
              <a:t>www.pcx.hu/kingston-8gb-ddr4-2400mhz-kvr24n17d8-8-memoria-615624</a:t>
            </a:r>
            <a:r>
              <a:rPr lang="hu-HU" sz="1400" dirty="0" smtClean="0"/>
              <a:t> , </a:t>
            </a:r>
            <a:r>
              <a:rPr lang="hu-HU" sz="1400" dirty="0" smtClean="0"/>
              <a:t>2017.02.06</a:t>
            </a:r>
            <a:endParaRPr lang="hu-HU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400" dirty="0" smtClean="0"/>
              <a:t> 5. és 13. </a:t>
            </a:r>
            <a:r>
              <a:rPr lang="hu-HU" sz="1400" dirty="0"/>
              <a:t>ábra: </a:t>
            </a:r>
            <a:r>
              <a:rPr lang="hu-HU" sz="1400" dirty="0">
                <a:hlinkClick r:id="rId5"/>
              </a:rPr>
              <a:t>https://</a:t>
            </a:r>
            <a:r>
              <a:rPr lang="hu-HU" sz="1400" dirty="0" smtClean="0">
                <a:hlinkClick r:id="rId5"/>
              </a:rPr>
              <a:t>www.pcx.hu/silicon-power-120gb-sp120gbss3s55s25-ssd-meghajto-063381</a:t>
            </a:r>
            <a:r>
              <a:rPr lang="hu-HU" sz="1400" dirty="0" smtClean="0"/>
              <a:t> , </a:t>
            </a:r>
            <a:r>
              <a:rPr lang="hu-HU" sz="1400" dirty="0" smtClean="0"/>
              <a:t>2017.02.06</a:t>
            </a:r>
            <a:endParaRPr lang="hu-HU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400" dirty="0"/>
              <a:t>4</a:t>
            </a:r>
            <a:r>
              <a:rPr lang="hu-HU" sz="1400" dirty="0" smtClean="0"/>
              <a:t>. és 14. ábra</a:t>
            </a:r>
            <a:r>
              <a:rPr lang="hu-HU" sz="1400" dirty="0"/>
              <a:t>: </a:t>
            </a:r>
            <a:r>
              <a:rPr lang="hu-HU" sz="1400" dirty="0">
                <a:hlinkClick r:id="rId6"/>
              </a:rPr>
              <a:t>https://</a:t>
            </a:r>
            <a:r>
              <a:rPr lang="hu-HU" sz="1400" dirty="0" smtClean="0">
                <a:hlinkClick r:id="rId6"/>
              </a:rPr>
              <a:t>www.pcx.hu/toshiba-1tb-32mb-sata3-dt01aca100-merevlemez-109363</a:t>
            </a:r>
            <a:r>
              <a:rPr lang="hu-HU" sz="1400" dirty="0" smtClean="0"/>
              <a:t> , </a:t>
            </a:r>
            <a:r>
              <a:rPr lang="hu-HU" sz="1400" dirty="0" smtClean="0"/>
              <a:t>2017.02.06</a:t>
            </a:r>
            <a:endParaRPr lang="hu-HU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400" dirty="0" smtClean="0"/>
              <a:t>6. és 16. ábra</a:t>
            </a:r>
            <a:r>
              <a:rPr lang="hu-HU" sz="1400" dirty="0"/>
              <a:t>: </a:t>
            </a:r>
            <a:r>
              <a:rPr lang="hu-HU" sz="1400" dirty="0">
                <a:hlinkClick r:id="rId7"/>
              </a:rPr>
              <a:t>https://</a:t>
            </a:r>
            <a:r>
              <a:rPr lang="hu-HU" sz="1400" dirty="0" smtClean="0">
                <a:hlinkClick r:id="rId7"/>
              </a:rPr>
              <a:t>www.pcx.hu/lc-power-pro-925b-85-450w-szamitogep-haz-027254</a:t>
            </a:r>
            <a:r>
              <a:rPr lang="hu-HU" sz="1400" dirty="0" smtClean="0"/>
              <a:t> , </a:t>
            </a:r>
            <a:r>
              <a:rPr lang="hu-HU" sz="1400" dirty="0" smtClean="0"/>
              <a:t>2017.02.06</a:t>
            </a:r>
            <a:endParaRPr lang="hu-HU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400" dirty="0" smtClean="0"/>
              <a:t>9. ábra</a:t>
            </a:r>
            <a:r>
              <a:rPr lang="hu-HU" sz="1400" dirty="0"/>
              <a:t>: </a:t>
            </a:r>
            <a:r>
              <a:rPr lang="hu-HU" sz="1400" dirty="0">
                <a:hlinkClick r:id="rId8"/>
              </a:rPr>
              <a:t>http://</a:t>
            </a:r>
            <a:r>
              <a:rPr lang="hu-HU" sz="1400" dirty="0" smtClean="0">
                <a:hlinkClick r:id="rId8"/>
              </a:rPr>
              <a:t>www.silicon.co.uk/news/amd-ultrathin-notebooks-will-undercut-intel-ultrabooks-by-130-54811/attachment/amd-logo-new-format-featured</a:t>
            </a:r>
            <a:r>
              <a:rPr lang="hu-HU" sz="1400" dirty="0" smtClean="0"/>
              <a:t> , </a:t>
            </a:r>
            <a:r>
              <a:rPr lang="hu-HU" sz="1400" dirty="0" smtClean="0"/>
              <a:t>2017.02.13</a:t>
            </a:r>
            <a:endParaRPr lang="hu-HU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400" dirty="0" smtClean="0"/>
              <a:t>15. ábra</a:t>
            </a:r>
            <a:r>
              <a:rPr lang="hu-HU" sz="1400" dirty="0"/>
              <a:t>: </a:t>
            </a:r>
            <a:r>
              <a:rPr lang="hu-HU" sz="1400" dirty="0">
                <a:hlinkClick r:id="rId9"/>
              </a:rPr>
              <a:t>https://</a:t>
            </a:r>
            <a:r>
              <a:rPr lang="hu-HU" sz="1400" dirty="0" smtClean="0">
                <a:hlinkClick r:id="rId9"/>
              </a:rPr>
              <a:t>www.pcx.hu/msi-gtx750ti-2gb-gddr5-n750ti-2gd5tlp-videokartya-385801</a:t>
            </a:r>
            <a:r>
              <a:rPr lang="hu-HU" sz="1400" dirty="0" smtClean="0"/>
              <a:t>; </a:t>
            </a:r>
            <a:r>
              <a:rPr lang="hu-HU" sz="1400" dirty="0" smtClean="0"/>
              <a:t>2017.02.06</a:t>
            </a:r>
            <a:endParaRPr lang="hu-HU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400" dirty="0" smtClean="0"/>
              <a:t>17. és 21. ábra</a:t>
            </a:r>
            <a:r>
              <a:rPr lang="hu-HU" sz="1400" dirty="0"/>
              <a:t>: </a:t>
            </a:r>
            <a:r>
              <a:rPr lang="hu-HU" sz="1400" dirty="0">
                <a:hlinkClick r:id="rId10"/>
              </a:rPr>
              <a:t>http://www.triella.com/microsoft-windows-10-limited-time-free-upgrade-offer</a:t>
            </a:r>
            <a:r>
              <a:rPr lang="hu-HU" sz="1400" dirty="0" smtClean="0">
                <a:hlinkClick r:id="rId10"/>
              </a:rPr>
              <a:t>/</a:t>
            </a:r>
            <a:r>
              <a:rPr lang="hu-HU" sz="1400" dirty="0" smtClean="0"/>
              <a:t> , </a:t>
            </a:r>
            <a:r>
              <a:rPr lang="hu-HU" sz="1400" dirty="0" smtClean="0"/>
              <a:t>2017.02.13</a:t>
            </a:r>
            <a:endParaRPr lang="hu-HU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400" dirty="0" smtClean="0"/>
              <a:t>18. és  22. ábra</a:t>
            </a:r>
            <a:r>
              <a:rPr lang="hu-HU" sz="1400" dirty="0"/>
              <a:t>: </a:t>
            </a:r>
            <a:r>
              <a:rPr lang="hu-HU" sz="1400" dirty="0">
                <a:hlinkClick r:id="rId11"/>
              </a:rPr>
              <a:t>http://allvectorlogo.com/linux-logo-2</a:t>
            </a:r>
            <a:r>
              <a:rPr lang="hu-HU" sz="1400" dirty="0" smtClean="0">
                <a:hlinkClick r:id="rId11"/>
              </a:rPr>
              <a:t>/</a:t>
            </a:r>
            <a:r>
              <a:rPr lang="hu-HU" sz="1400" dirty="0" smtClean="0"/>
              <a:t> , </a:t>
            </a:r>
            <a:r>
              <a:rPr lang="hu-HU" sz="1400" dirty="0" smtClean="0"/>
              <a:t>2017.02.13</a:t>
            </a:r>
            <a:endParaRPr lang="hu-HU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400" dirty="0" smtClean="0"/>
              <a:t>19. </a:t>
            </a:r>
            <a:r>
              <a:rPr lang="hu-HU" sz="1400" dirty="0"/>
              <a:t>ábra: </a:t>
            </a:r>
            <a:r>
              <a:rPr lang="hu-HU" sz="1400" dirty="0">
                <a:hlinkClick r:id="rId12"/>
              </a:rPr>
              <a:t>https://</a:t>
            </a:r>
            <a:r>
              <a:rPr lang="hu-HU" sz="1400" dirty="0" smtClean="0">
                <a:hlinkClick r:id="rId12"/>
              </a:rPr>
              <a:t>en.wikipedia.org/wiki/File:MacOS_original_logo.svg</a:t>
            </a:r>
            <a:r>
              <a:rPr lang="hu-HU" sz="1400" dirty="0" smtClean="0"/>
              <a:t> , </a:t>
            </a:r>
            <a:r>
              <a:rPr lang="hu-HU" sz="1400" dirty="0" smtClean="0"/>
              <a:t>2017.02.13</a:t>
            </a:r>
            <a:endParaRPr lang="hu-HU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400" dirty="0" smtClean="0"/>
              <a:t>20. </a:t>
            </a:r>
            <a:r>
              <a:rPr lang="hu-HU" sz="1400" dirty="0"/>
              <a:t>ábra: </a:t>
            </a:r>
            <a:r>
              <a:rPr lang="hu-HU" sz="1400" dirty="0">
                <a:hlinkClick r:id="rId13"/>
              </a:rPr>
              <a:t>https://</a:t>
            </a:r>
            <a:r>
              <a:rPr lang="hu-HU" sz="1400" dirty="0" smtClean="0">
                <a:hlinkClick r:id="rId13"/>
              </a:rPr>
              <a:t>www.bhphotovideo.com/c/product/1095051-REG/sony_svdvd13095esd_sony_vegas_pro_13.html</a:t>
            </a:r>
            <a:r>
              <a:rPr lang="hu-HU" sz="1400" dirty="0" smtClean="0"/>
              <a:t> , </a:t>
            </a:r>
            <a:r>
              <a:rPr lang="hu-HU" sz="1400" dirty="0" smtClean="0"/>
              <a:t>2017.02.13 </a:t>
            </a:r>
            <a:endParaRPr lang="hu-HU" sz="14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hu-HU" sz="1400" dirty="0" smtClean="0"/>
          </a:p>
          <a:p>
            <a:pPr marL="457200" lvl="1" indent="0">
              <a:buNone/>
            </a:pPr>
            <a:endParaRPr lang="hu-HU" sz="1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hu-HU" sz="1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hu-HU" sz="1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hu-HU" sz="1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hu-HU" sz="1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hu-HU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62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0" y="365125"/>
            <a:ext cx="10947400" cy="1325563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hu-HU" b="1" i="1" u="sng" dirty="0" smtClean="0"/>
              <a:t>Feladat : személyi számítógép (PC) összeállítása</a:t>
            </a:r>
            <a:endParaRPr lang="hu-HU" b="1" i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Feltételek: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	- 300 </a:t>
            </a:r>
            <a:r>
              <a:rPr lang="hu-HU" dirty="0"/>
              <a:t>000 </a:t>
            </a:r>
            <a:r>
              <a:rPr lang="hu-HU" dirty="0" smtClean="0"/>
              <a:t>Ft-ból kell gazdálkodni</a:t>
            </a:r>
          </a:p>
          <a:p>
            <a:pPr marL="0" indent="0">
              <a:buNone/>
            </a:pPr>
            <a:r>
              <a:rPr lang="hu-HU" dirty="0" smtClean="0"/>
              <a:t>	- Korszerű legyen</a:t>
            </a:r>
          </a:p>
          <a:p>
            <a:pPr marL="0" indent="0">
              <a:buNone/>
            </a:pPr>
            <a:r>
              <a:rPr lang="hu-HU" dirty="0" smtClean="0"/>
              <a:t>	- Jogtiszta operációsrendszerrel és irodai szoftvercsomaggal is	 	  rendelkezzen (szoftver)</a:t>
            </a:r>
          </a:p>
          <a:p>
            <a:pPr marL="0" indent="0">
              <a:buNone/>
            </a:pPr>
            <a:r>
              <a:rPr lang="hu-HU" dirty="0" smtClean="0"/>
              <a:t>	- Videó szerkesztő szoftver is megtalálható legyen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- Játékra is alkalmas legyen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25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pPr algn="ctr"/>
            <a:r>
              <a:rPr lang="hu-HU" b="1" i="1" u="sng" dirty="0" smtClean="0"/>
              <a:t>Személyi számítógép hardver alkotóelemei</a:t>
            </a:r>
            <a:endParaRPr lang="hu-HU" b="1" i="1" u="sng" dirty="0"/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838202" y="1419225"/>
            <a:ext cx="4580465" cy="5619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 smtClean="0"/>
              <a:t>alaplap</a:t>
            </a:r>
            <a:endParaRPr lang="hu-HU" dirty="0"/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838201" y="2364316"/>
            <a:ext cx="4580466" cy="5619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 smtClean="0"/>
              <a:t>processzor</a:t>
            </a:r>
            <a:endParaRPr lang="hu-HU" dirty="0"/>
          </a:p>
        </p:txBody>
      </p:sp>
      <p:sp>
        <p:nvSpPr>
          <p:cNvPr id="16" name="Tartalom helye 2"/>
          <p:cNvSpPr txBox="1">
            <a:spLocks/>
          </p:cNvSpPr>
          <p:nvPr/>
        </p:nvSpPr>
        <p:spPr>
          <a:xfrm>
            <a:off x="838201" y="3309407"/>
            <a:ext cx="4580466" cy="5619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 smtClean="0"/>
              <a:t>memória</a:t>
            </a:r>
          </a:p>
          <a:p>
            <a:pPr marL="0" indent="0" algn="ctr">
              <a:buNone/>
            </a:pPr>
            <a:endParaRPr lang="hu-HU" dirty="0"/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838200" y="4254498"/>
            <a:ext cx="4580467" cy="5619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/>
              <a:t>a</a:t>
            </a:r>
            <a:r>
              <a:rPr lang="hu-HU" dirty="0" smtClean="0"/>
              <a:t>dattárolók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</p:txBody>
      </p:sp>
      <p:sp>
        <p:nvSpPr>
          <p:cNvPr id="18" name="Tartalom helye 2"/>
          <p:cNvSpPr txBox="1">
            <a:spLocks/>
          </p:cNvSpPr>
          <p:nvPr/>
        </p:nvSpPr>
        <p:spPr>
          <a:xfrm>
            <a:off x="838200" y="5199589"/>
            <a:ext cx="4580467" cy="5619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 err="1"/>
              <a:t>v</a:t>
            </a:r>
            <a:r>
              <a:rPr lang="hu-HU" dirty="0" err="1" smtClean="0"/>
              <a:t>ideóvezérlő</a:t>
            </a:r>
            <a:endParaRPr lang="hu-HU" dirty="0" smtClean="0"/>
          </a:p>
          <a:p>
            <a:pPr marL="0" indent="0" algn="ctr">
              <a:buNone/>
            </a:pPr>
            <a:endParaRPr lang="hu-HU" dirty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838199" y="6144680"/>
            <a:ext cx="4580468" cy="5619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 smtClean="0"/>
              <a:t>számítógépház tápegységgel</a:t>
            </a:r>
            <a:endParaRPr lang="hu-HU" dirty="0"/>
          </a:p>
        </p:txBody>
      </p:sp>
      <p:cxnSp>
        <p:nvCxnSpPr>
          <p:cNvPr id="33" name="Szögletes összekötő 32"/>
          <p:cNvCxnSpPr/>
          <p:nvPr/>
        </p:nvCxnSpPr>
        <p:spPr>
          <a:xfrm flipV="1">
            <a:off x="5418667" y="1215498"/>
            <a:ext cx="3332926" cy="484715"/>
          </a:xfrm>
          <a:prstGeom prst="bentConnector3">
            <a:avLst>
              <a:gd name="adj1" fmla="val 28934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V="1">
            <a:off x="5418667" y="2116990"/>
            <a:ext cx="1114901" cy="52831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V="1">
            <a:off x="5410646" y="4579778"/>
            <a:ext cx="826088" cy="54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zögletes összekötő 43"/>
          <p:cNvCxnSpPr/>
          <p:nvPr/>
        </p:nvCxnSpPr>
        <p:spPr>
          <a:xfrm>
            <a:off x="5418667" y="4570847"/>
            <a:ext cx="3332926" cy="531182"/>
          </a:xfrm>
          <a:prstGeom prst="bentConnector4">
            <a:avLst>
              <a:gd name="adj1" fmla="val 13021"/>
              <a:gd name="adj2" fmla="val 143036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zögletes összekötő 50"/>
          <p:cNvCxnSpPr/>
          <p:nvPr/>
        </p:nvCxnSpPr>
        <p:spPr>
          <a:xfrm flipV="1">
            <a:off x="5418667" y="3215514"/>
            <a:ext cx="3040409" cy="222037"/>
          </a:xfrm>
          <a:prstGeom prst="bentConnector3">
            <a:avLst>
              <a:gd name="adj1" fmla="val 29461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zögletes összekötő 53"/>
          <p:cNvCxnSpPr/>
          <p:nvPr/>
        </p:nvCxnSpPr>
        <p:spPr>
          <a:xfrm>
            <a:off x="5447021" y="5451611"/>
            <a:ext cx="1118627" cy="580252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zögletes összekötő 55"/>
          <p:cNvCxnSpPr/>
          <p:nvPr/>
        </p:nvCxnSpPr>
        <p:spPr>
          <a:xfrm flipV="1">
            <a:off x="5414941" y="5368549"/>
            <a:ext cx="4362509" cy="1078934"/>
          </a:xfrm>
          <a:prstGeom prst="bentConnector3">
            <a:avLst>
              <a:gd name="adj1" fmla="val 90387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48" y="1367137"/>
            <a:ext cx="1395863" cy="13958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938871" y="2702703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1. ábra</a:t>
            </a:r>
            <a:endParaRPr lang="hu-HU" sz="11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0934740" y="1598210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2. ábra</a:t>
            </a:r>
            <a:endParaRPr lang="hu-HU" sz="11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0475835" y="3496664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3</a:t>
            </a:r>
            <a:r>
              <a:rPr lang="hu-HU" sz="1100" dirty="0" smtClean="0"/>
              <a:t>. ábra</a:t>
            </a:r>
            <a:endParaRPr lang="hu-HU" sz="11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6764715" y="4779017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4 .ábra</a:t>
            </a:r>
            <a:endParaRPr lang="hu-HU" sz="11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8837884" y="5057198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5</a:t>
            </a:r>
            <a:r>
              <a:rPr lang="hu-HU" sz="1100" dirty="0" smtClean="0"/>
              <a:t> .ábra</a:t>
            </a:r>
            <a:endParaRPr lang="hu-HU" sz="11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11268574" y="4254498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6</a:t>
            </a:r>
            <a:r>
              <a:rPr lang="hu-HU" sz="1100" dirty="0" smtClean="0"/>
              <a:t> .ábra</a:t>
            </a:r>
            <a:endParaRPr lang="hu-HU" sz="11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8066425" y="5646406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7</a:t>
            </a:r>
            <a:r>
              <a:rPr lang="hu-HU" sz="1100" dirty="0" smtClean="0"/>
              <a:t>. ábra</a:t>
            </a:r>
            <a:endParaRPr lang="hu-HU" sz="1100" dirty="0"/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049" y="2873657"/>
            <a:ext cx="2873152" cy="696839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265" y="4192811"/>
            <a:ext cx="1327006" cy="94711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734" y="3673985"/>
            <a:ext cx="1696791" cy="1100122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1593" y="1096031"/>
            <a:ext cx="2183147" cy="1445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4002" y="5440637"/>
            <a:ext cx="1472423" cy="933531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2442" y="4081639"/>
            <a:ext cx="1406785" cy="23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973"/>
          </a:xfrm>
        </p:spPr>
        <p:txBody>
          <a:bodyPr/>
          <a:lstStyle/>
          <a:p>
            <a:pPr algn="ctr"/>
            <a:r>
              <a:rPr lang="hu-HU" b="1" i="1" u="sng" dirty="0" smtClean="0"/>
              <a:t>Kezdődjön a számítógép összeállítása!</a:t>
            </a:r>
            <a:endParaRPr lang="hu-HU" b="1" i="1" u="sng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2396127" y="4651198"/>
            <a:ext cx="6972300" cy="4954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>
                <a:latin typeface="Vijaya" panose="020B0604020202020204" pitchFamily="34" charset="0"/>
                <a:cs typeface="Vijaya" panose="020B0604020202020204" pitchFamily="34" charset="0"/>
              </a:rPr>
              <a:t>Kérlek, kattintsd ide, hogy megtudd a választásomat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295400" y="5362104"/>
            <a:ext cx="10515600" cy="9715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/>
              <a:t>A kiválasztott processzor típusa: Intel </a:t>
            </a:r>
            <a:r>
              <a:rPr lang="hu-HU" dirty="0" err="1" smtClean="0"/>
              <a:t>Core</a:t>
            </a:r>
            <a:r>
              <a:rPr lang="hu-HU" dirty="0" smtClean="0"/>
              <a:t> i5-6400</a:t>
            </a:r>
          </a:p>
          <a:p>
            <a:pPr marL="0" indent="0">
              <a:buNone/>
            </a:pPr>
            <a:r>
              <a:rPr lang="hu-HU" dirty="0"/>
              <a:t>Ami alapján döntöttem: gyorsaság, valamint a kevesebb </a:t>
            </a:r>
            <a:r>
              <a:rPr lang="hu-HU" dirty="0" smtClean="0"/>
              <a:t>fogyasztás. </a:t>
            </a:r>
            <a:endParaRPr lang="hu-HU" dirty="0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1295400" y="1347667"/>
            <a:ext cx="10515600" cy="97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Először a processzort választom ki, mert ettől függ, hogy milyen foglalatú alaplapot kell hozzá választani, tehát: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108554" y="2248081"/>
            <a:ext cx="1547446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hu-HU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hu-HU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66" y="2248081"/>
            <a:ext cx="1736302" cy="1736302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2758757" y="3941451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8. ábra</a:t>
            </a:r>
            <a:endParaRPr lang="hu-HU" sz="11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8196171" y="3964517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9</a:t>
            </a:r>
            <a:r>
              <a:rPr lang="hu-HU" sz="1100" dirty="0" smtClean="0"/>
              <a:t>. ábra</a:t>
            </a:r>
            <a:endParaRPr lang="hu-HU" sz="11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954" y="2243438"/>
            <a:ext cx="2244595" cy="16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868680" y="2279649"/>
            <a:ext cx="8524302" cy="58388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Korszerű, gyors memória foglalatok (lehetőleg 4 darab)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868680" y="255904"/>
            <a:ext cx="10515600" cy="102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A sikeres processzor kiválasztása után következik egy, a processzorhoz kompatibilis alaplap kiválasztása. Ami alapján választani fogok:</a:t>
            </a:r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868680" y="1531303"/>
            <a:ext cx="8524302" cy="6464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Processzor foglalat típusa</a:t>
            </a:r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68680" y="3646488"/>
            <a:ext cx="8524302" cy="5854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Gyors USB csatlakozási pontok</a:t>
            </a:r>
            <a:endParaRPr lang="hu-HU" dirty="0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868680" y="4596130"/>
            <a:ext cx="10515600" cy="1362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/>
              <a:t>Mivel a processzor foglalata Intel 1511-es, ezért csak ilyen alaplapok közül választhattam, valamint a fenti szempontokat figyelembe véve úgy döntöttem, hogy a megfelelő alaplap a számomra :</a:t>
            </a:r>
            <a:endParaRPr lang="hu-HU" dirty="0"/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868680" y="2966303"/>
            <a:ext cx="8524302" cy="5854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Alaplapi videóvezérlő </a:t>
            </a:r>
            <a:r>
              <a:rPr lang="hu-HU" dirty="0" smtClean="0"/>
              <a:t>léte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69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12" y="1625137"/>
            <a:ext cx="4525989" cy="2996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i="1" u="sng" dirty="0" smtClean="0"/>
              <a:t>Gigabyte GA-Z170 HD3</a:t>
            </a:r>
            <a:endParaRPr lang="hu-HU" b="1" i="1" u="sng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468" y="2795259"/>
            <a:ext cx="4063408" cy="981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Vonalas buborék 2 8"/>
          <p:cNvSpPr/>
          <p:nvPr/>
        </p:nvSpPr>
        <p:spPr>
          <a:xfrm>
            <a:off x="5636801" y="1690688"/>
            <a:ext cx="2150533" cy="491067"/>
          </a:xfrm>
          <a:prstGeom prst="borderCallout2">
            <a:avLst>
              <a:gd name="adj1" fmla="val 18750"/>
              <a:gd name="adj2" fmla="val 1116"/>
              <a:gd name="adj3" fmla="val 18750"/>
              <a:gd name="adj4" fmla="val -16667"/>
              <a:gd name="adj5" fmla="val 260776"/>
              <a:gd name="adj6" fmla="val -792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1151-es foglalat</a:t>
            </a:r>
            <a:endParaRPr lang="hu-HU" dirty="0"/>
          </a:p>
        </p:txBody>
      </p:sp>
      <p:sp>
        <p:nvSpPr>
          <p:cNvPr id="11" name="Vonalas buborék 1 10"/>
          <p:cNvSpPr/>
          <p:nvPr/>
        </p:nvSpPr>
        <p:spPr>
          <a:xfrm>
            <a:off x="4087401" y="4710519"/>
            <a:ext cx="2658533" cy="508000"/>
          </a:xfrm>
          <a:prstGeom prst="borderCallout1">
            <a:avLst>
              <a:gd name="adj1" fmla="val -154583"/>
              <a:gd name="adj2" fmla="val -1964"/>
              <a:gd name="adj3" fmla="val -833"/>
              <a:gd name="adj4" fmla="val 5020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 darab DDR4 csatlakozó</a:t>
            </a:r>
            <a:endParaRPr lang="hu-HU" dirty="0"/>
          </a:p>
        </p:txBody>
      </p:sp>
      <p:sp>
        <p:nvSpPr>
          <p:cNvPr id="12" name="Vonalas buborék 1 11"/>
          <p:cNvSpPr/>
          <p:nvPr/>
        </p:nvSpPr>
        <p:spPr>
          <a:xfrm>
            <a:off x="7956667" y="4390733"/>
            <a:ext cx="2777067" cy="492568"/>
          </a:xfrm>
          <a:prstGeom prst="borderCallout1">
            <a:avLst>
              <a:gd name="adj1" fmla="val -1876"/>
              <a:gd name="adj2" fmla="val 46545"/>
              <a:gd name="adj3" fmla="val -152208"/>
              <a:gd name="adj4" fmla="val 1410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  <a:r>
              <a:rPr lang="hu-HU" dirty="0" smtClean="0"/>
              <a:t>laplapi </a:t>
            </a:r>
            <a:r>
              <a:rPr lang="hu-HU" dirty="0" err="1" smtClean="0"/>
              <a:t>videóvezérlő</a:t>
            </a:r>
            <a:endParaRPr lang="hu-HU" dirty="0"/>
          </a:p>
        </p:txBody>
      </p:sp>
      <p:sp>
        <p:nvSpPr>
          <p:cNvPr id="13" name="Vonalas buborék 1 12"/>
          <p:cNvSpPr/>
          <p:nvPr/>
        </p:nvSpPr>
        <p:spPr>
          <a:xfrm>
            <a:off x="9480667" y="1690688"/>
            <a:ext cx="2150534" cy="491067"/>
          </a:xfrm>
          <a:prstGeom prst="borderCallout1">
            <a:avLst>
              <a:gd name="adj1" fmla="val 49784"/>
              <a:gd name="adj2" fmla="val 328"/>
              <a:gd name="adj3" fmla="val 257327"/>
              <a:gd name="adj4" fmla="val -1052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Gyors USB portok</a:t>
            </a:r>
            <a:endParaRPr lang="hu-HU" dirty="0"/>
          </a:p>
        </p:txBody>
      </p:sp>
      <p:cxnSp>
        <p:nvCxnSpPr>
          <p:cNvPr id="15" name="Egyenes összekötő 14"/>
          <p:cNvCxnSpPr>
            <a:stCxn id="13" idx="1"/>
          </p:cNvCxnSpPr>
          <p:nvPr/>
        </p:nvCxnSpPr>
        <p:spPr>
          <a:xfrm flipH="1">
            <a:off x="10056401" y="2181755"/>
            <a:ext cx="499533" cy="120226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/>
          <p:cNvSpPr/>
          <p:nvPr/>
        </p:nvSpPr>
        <p:spPr>
          <a:xfrm>
            <a:off x="6483468" y="2714331"/>
            <a:ext cx="1168400" cy="711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9480667" y="3123426"/>
            <a:ext cx="1168400" cy="711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3020835" y="2412226"/>
            <a:ext cx="1684632" cy="119193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2504134" y="3679533"/>
            <a:ext cx="3018601" cy="711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7651868" y="2926823"/>
            <a:ext cx="1604198" cy="94826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453168" y="5823471"/>
            <a:ext cx="11800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Úgy gondolom, hogy a kiválasztott alaplap, minden szempontomnak megfelel. </a:t>
            </a:r>
            <a:endParaRPr lang="hu-HU" sz="28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504134" y="4635786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10. ábra</a:t>
            </a:r>
            <a:endParaRPr lang="hu-HU" sz="11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1054087" y="3515619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11. ábra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8060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0600" y="483128"/>
            <a:ext cx="10515600" cy="1325563"/>
          </a:xfrm>
        </p:spPr>
        <p:txBody>
          <a:bodyPr/>
          <a:lstStyle/>
          <a:p>
            <a:pPr algn="ctr"/>
            <a:r>
              <a:rPr lang="hu-HU" b="1" i="1" u="sng" dirty="0" smtClean="0"/>
              <a:t>A következő lépés: a memória</a:t>
            </a:r>
            <a:endParaRPr lang="hu-HU" b="1" i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888003"/>
            <a:ext cx="10515600" cy="1030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Egyenlőre csak egy darabot építek a számítógépbe, és ha marad pénz, akkor utólag még egy modult be fogok szerelni.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540" y="3657070"/>
            <a:ext cx="3678919" cy="892266"/>
          </a:xfrm>
          <a:prstGeom prst="rect">
            <a:avLst/>
          </a:prstGeo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990600" y="1978025"/>
            <a:ext cx="10515600" cy="169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Ahhoz, hogy számítógépünk gyors legyen, megfelelő sebességű és méretű memóriára is szükségünk van. Az általam választott alaplaphoz 2400 MHz órajelű DDR4-es típusú memória ajánlott, ezért a választásom egy </a:t>
            </a:r>
            <a:r>
              <a:rPr lang="hu-HU" dirty="0" err="1" smtClean="0"/>
              <a:t>Kingmax</a:t>
            </a:r>
            <a:r>
              <a:rPr lang="hu-HU" dirty="0" smtClean="0"/>
              <a:t>  8 GB DDR4 2400 MHz-es memóriára esett.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347086" y="4549336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12. ábra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6591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66040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i="1" u="sng" dirty="0" smtClean="0"/>
              <a:t>Adattárolók</a:t>
            </a:r>
            <a:endParaRPr lang="hu-HU" b="1" i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30290"/>
            <a:ext cx="10515600" cy="51911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Kétféle adattároló eszközt keresek a számítógépbe: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098550" y="1755776"/>
            <a:ext cx="3683000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SSD (</a:t>
            </a:r>
            <a:r>
              <a:rPr lang="hu-HU" dirty="0" err="1" smtClean="0"/>
              <a:t>Solid-State</a:t>
            </a:r>
            <a:r>
              <a:rPr lang="hu-HU" dirty="0" smtClean="0"/>
              <a:t> Drive) 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248400" y="1737521"/>
            <a:ext cx="5435600" cy="519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HDD (</a:t>
            </a:r>
            <a:r>
              <a:rPr lang="hu-HU" dirty="0" err="1" smtClean="0"/>
              <a:t>Hard</a:t>
            </a:r>
            <a:r>
              <a:rPr lang="hu-HU" dirty="0" smtClean="0"/>
              <a:t> </a:t>
            </a:r>
            <a:r>
              <a:rPr lang="hu-HU" dirty="0" err="1" smtClean="0"/>
              <a:t>Disk</a:t>
            </a:r>
            <a:r>
              <a:rPr lang="hu-HU" dirty="0" smtClean="0"/>
              <a:t> Drive - merevlemez)</a:t>
            </a:r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609600" y="2441975"/>
            <a:ext cx="11074400" cy="163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dirty="0" smtClean="0"/>
              <a:t>Az SSD tulajdonságából adódóan (nincsenek mozgó alkatrészek, memóriában tárolja az adatokat) a</a:t>
            </a:r>
            <a:r>
              <a:rPr lang="hu-HU" dirty="0"/>
              <a:t> rendszerindítás, programok indítása és futtatása villámgyorssá </a:t>
            </a:r>
            <a:r>
              <a:rPr lang="hu-HU" dirty="0" smtClean="0"/>
              <a:t>válik, ezért </a:t>
            </a:r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SSD meghajtóra kívánom az operációs rendszert és a programokat telepíteni, a HDD pedig adattárolásra </a:t>
            </a:r>
            <a:r>
              <a:rPr lang="hu-HU" dirty="0" smtClean="0"/>
              <a:t>szolgálna. </a:t>
            </a:r>
            <a:endParaRPr lang="hu-HU" dirty="0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5105400" y="1785144"/>
            <a:ext cx="495300" cy="471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&amp;</a:t>
            </a:r>
            <a:endParaRPr lang="hu-HU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609600" y="4648201"/>
            <a:ext cx="11074400" cy="16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/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609600" y="4282285"/>
            <a:ext cx="11074400" cy="818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dirty="0" smtClean="0"/>
              <a:t>Választásom egy 120 GB-os </a:t>
            </a:r>
            <a:r>
              <a:rPr lang="hu-HU" dirty="0" err="1" smtClean="0"/>
              <a:t>Silicon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SSD és egy 1000 GB-os Toshiba HDD-re esett. Figyelembe vettem a kedvező </a:t>
            </a:r>
            <a:r>
              <a:rPr lang="hu-HU" dirty="0" err="1" smtClean="0"/>
              <a:t>árfekvést</a:t>
            </a:r>
            <a:r>
              <a:rPr lang="hu-HU" dirty="0" smtClean="0"/>
              <a:t>. 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609" y="5466557"/>
            <a:ext cx="1696791" cy="110012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5543063"/>
            <a:ext cx="1327006" cy="94711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4165456" y="6256738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13. ábra</a:t>
            </a:r>
            <a:endParaRPr lang="hu-HU" sz="11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534400" y="6294991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14. ábra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65929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algn="ctr"/>
            <a:r>
              <a:rPr lang="hu-HU" b="1" i="1" u="sng" dirty="0" smtClean="0"/>
              <a:t>Videóvezérlő</a:t>
            </a:r>
            <a:endParaRPr lang="hu-HU" b="1" i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92225"/>
            <a:ext cx="10515600" cy="18319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 smtClean="0"/>
              <a:t>Multimédiás PC összeállításához a videóvezérlő (VGA) kártya nem feltétlen szükséges, mivel napjainkban pl. a videószerkesztés a processzortól függ. Az általam választott processzor  teljesítménye elegendő egy otthoni, hobbi jellegű multimédiás alkalmazás használatához. 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5266266" y="3025775"/>
            <a:ext cx="1968500" cy="82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4400" dirty="0" smtClean="0"/>
              <a:t>DE! </a:t>
            </a:r>
            <a:r>
              <a:rPr lang="hu-HU" sz="4400" dirty="0" smtClean="0">
                <a:sym typeface="Wingdings" panose="05000000000000000000" pitchFamily="2" charset="2"/>
              </a:rPr>
              <a:t></a:t>
            </a:r>
            <a:endParaRPr lang="hu-HU" sz="4400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838200" y="3895725"/>
            <a:ext cx="10515600" cy="12350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dirty="0" smtClean="0"/>
              <a:t>A „munka” mellet szeretnék egy kicsit szórakozni, játszani is (mint általában minden gyerek) a számítógépemen, ezért az alábbi  videóvezérlőt szeretném a gépemben látni:</a:t>
            </a:r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838200" y="5437981"/>
            <a:ext cx="4572000" cy="4524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NVIDIA GTX750 </a:t>
            </a:r>
            <a:r>
              <a:rPr lang="hu-HU" dirty="0" smtClean="0"/>
              <a:t>Ti 2 GB DDR5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0" y="4985127"/>
            <a:ext cx="2073437" cy="160617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834638" y="6329691"/>
            <a:ext cx="83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15. ábra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03105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1110</Words>
  <Application>Microsoft Office PowerPoint</Application>
  <PresentationFormat>Egyéni</PresentationFormat>
  <Paragraphs>178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Ilyen számítógépet szeretnék </vt:lpstr>
      <vt:lpstr>Feladat : személyi számítógép (PC) összeállítása</vt:lpstr>
      <vt:lpstr>Személyi számítógép hardver alkotóelemei</vt:lpstr>
      <vt:lpstr>Kezdődjön a számítógép összeállítása!</vt:lpstr>
      <vt:lpstr>PowerPoint bemutató</vt:lpstr>
      <vt:lpstr>Gigabyte GA-Z170 HD3</vt:lpstr>
      <vt:lpstr>A következő lépés: a memória</vt:lpstr>
      <vt:lpstr>Adattárolók</vt:lpstr>
      <vt:lpstr>Videóvezérlő</vt:lpstr>
      <vt:lpstr>Számítógépház tápegységgel</vt:lpstr>
      <vt:lpstr>PowerPoint bemutató</vt:lpstr>
      <vt:lpstr>Operációs rendszer</vt:lpstr>
      <vt:lpstr>Irodai szoftvercsomag</vt:lpstr>
      <vt:lpstr>Videó szerkesztő szoftver</vt:lpstr>
      <vt:lpstr>Az összeállított, szoftverrel ellátott  számítógépem</vt:lpstr>
      <vt:lpstr>Ellenőrzés</vt:lpstr>
      <vt:lpstr>Kvízjáték</vt:lpstr>
      <vt:lpstr>Források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Ilyen számítógépet szeretnék</dc:title>
  <dc:creator>Becike</dc:creator>
  <cp:lastModifiedBy>Felsős</cp:lastModifiedBy>
  <cp:revision>113</cp:revision>
  <dcterms:created xsi:type="dcterms:W3CDTF">2017-01-24T19:38:08Z</dcterms:created>
  <dcterms:modified xsi:type="dcterms:W3CDTF">2017-02-14T09:33:59Z</dcterms:modified>
</cp:coreProperties>
</file>