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4" r:id="rId2"/>
    <p:sldId id="262" r:id="rId3"/>
    <p:sldId id="263" r:id="rId4"/>
    <p:sldId id="270" r:id="rId5"/>
    <p:sldId id="265" r:id="rId6"/>
    <p:sldId id="257" r:id="rId7"/>
    <p:sldId id="258" r:id="rId8"/>
    <p:sldId id="259" r:id="rId9"/>
    <p:sldId id="261" r:id="rId10"/>
    <p:sldId id="260" r:id="rId11"/>
    <p:sldId id="266" r:id="rId12"/>
    <p:sldId id="267" r:id="rId13"/>
    <p:sldId id="268" r:id="rId14"/>
    <p:sldId id="269" r:id="rId15"/>
    <p:sldId id="272" r:id="rId16"/>
    <p:sldId id="273" r:id="rId17"/>
    <p:sldId id="276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usz.hu/megelozes/banjunk-takarekosan-papirral" TargetMode="External"/><Relationship Id="rId2" Type="http://schemas.openxmlformats.org/officeDocument/2006/relationships/hyperlink" Target="http://kornyezetbarat.hulladekboltermek.hu/erdekesseg/szorola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lobalisfelmelegedes.info/mit-tehetuenk/eletmod/189-oetven-egyszeru-dolog-amit-mindenki-meg-tud-tenni-hogy-megmentsuek-a-foeldet" TargetMode="External"/><Relationship Id="rId5" Type="http://schemas.openxmlformats.org/officeDocument/2006/relationships/hyperlink" Target="https://www.google.hu/imghp?hl=hu&amp;tab=wi&amp;ei=LIKkWMrHOYTlwQKPmom4DA&amp;ved=0EKouCBIoAQ" TargetMode="External"/><Relationship Id="rId4" Type="http://schemas.openxmlformats.org/officeDocument/2006/relationships/hyperlink" Target="http://www.wikipedia.h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6110" y="2052918"/>
            <a:ext cx="11444289" cy="4584365"/>
          </a:xfrm>
        </p:spPr>
        <p:txBody>
          <a:bodyPr>
            <a:normAutofit/>
          </a:bodyPr>
          <a:lstStyle/>
          <a:p>
            <a:r>
              <a:rPr lang="hu-HU" sz="3200" dirty="0" smtClean="0"/>
              <a:t>Téma:Környezetvédelem</a:t>
            </a:r>
          </a:p>
          <a:p>
            <a:r>
              <a:rPr lang="hu-HU" sz="3200" dirty="0" smtClean="0"/>
              <a:t>Tanuló neve:Lada Máté Márk</a:t>
            </a:r>
          </a:p>
          <a:p>
            <a:r>
              <a:rPr lang="hu-HU" sz="3200" dirty="0" smtClean="0"/>
              <a:t>Felkészítő tanár neve</a:t>
            </a:r>
            <a:r>
              <a:rPr lang="hu-HU" sz="3200" dirty="0" smtClean="0"/>
              <a:t>: Pörnecziné </a:t>
            </a:r>
            <a:r>
              <a:rPr lang="hu-HU" sz="3200" dirty="0" smtClean="0"/>
              <a:t>Lakatos Klementina</a:t>
            </a:r>
          </a:p>
          <a:p>
            <a:r>
              <a:rPr lang="hu-HU" sz="3200" dirty="0" smtClean="0"/>
              <a:t>Iskola neve,címe:Petőfi Sándor Általános Iskola</a:t>
            </a:r>
            <a:r>
              <a:rPr lang="hu-HU" sz="3200" dirty="0" smtClean="0"/>
              <a:t>,</a:t>
            </a:r>
          </a:p>
          <a:p>
            <a:pPr marL="0" indent="0">
              <a:buNone/>
            </a:pPr>
            <a:r>
              <a:rPr lang="hu-HU" sz="3200" dirty="0" smtClean="0"/>
              <a:t>9514 Ostffyasszonyfa, Március </a:t>
            </a:r>
            <a:r>
              <a:rPr lang="hu-HU" sz="3200" dirty="0" smtClean="0"/>
              <a:t>15. tér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40437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0011" y="313018"/>
            <a:ext cx="9404723" cy="1400530"/>
          </a:xfrm>
        </p:spPr>
        <p:txBody>
          <a:bodyPr/>
          <a:lstStyle/>
          <a:p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Hogy védhetjük meg Földünket ez ellen?</a:t>
            </a:r>
            <a:endParaRPr lang="hu-HU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Egyél kevesebb </a:t>
            </a:r>
            <a:r>
              <a:rPr lang="hu-HU" dirty="0" smtClean="0"/>
              <a:t>húst,</a:t>
            </a:r>
            <a:r>
              <a:rPr lang="hu-HU" dirty="0"/>
              <a:t>ü</a:t>
            </a:r>
            <a:r>
              <a:rPr lang="hu-HU" dirty="0" smtClean="0"/>
              <a:t>ltess fát,</a:t>
            </a:r>
            <a:r>
              <a:rPr lang="hu-HU" dirty="0"/>
              <a:t> </a:t>
            </a:r>
            <a:r>
              <a:rPr lang="hu-HU" dirty="0" smtClean="0"/>
              <a:t>vásárolj </a:t>
            </a:r>
            <a:r>
              <a:rPr lang="hu-HU" dirty="0"/>
              <a:t>helyben termesztett és előállított </a:t>
            </a:r>
            <a:r>
              <a:rPr lang="hu-HU" dirty="0" smtClean="0"/>
              <a:t>élelmet,</a:t>
            </a:r>
            <a:r>
              <a:rPr lang="hu-HU" dirty="0"/>
              <a:t>z</a:t>
            </a:r>
            <a:r>
              <a:rPr lang="hu-HU" dirty="0" smtClean="0"/>
              <a:t>uhanyozz </a:t>
            </a:r>
            <a:r>
              <a:rPr lang="hu-HU" dirty="0"/>
              <a:t>fürdés </a:t>
            </a:r>
            <a:r>
              <a:rPr lang="hu-HU" dirty="0" smtClean="0"/>
              <a:t>helyett,</a:t>
            </a:r>
            <a:r>
              <a:rPr lang="hu-HU" dirty="0"/>
              <a:t> h</a:t>
            </a:r>
            <a:r>
              <a:rPr lang="hu-HU" dirty="0" smtClean="0"/>
              <a:t>asználj </a:t>
            </a:r>
            <a:r>
              <a:rPr lang="hu-HU" dirty="0"/>
              <a:t>kevesebb meleg </a:t>
            </a:r>
            <a:r>
              <a:rPr lang="hu-HU" dirty="0" smtClean="0"/>
              <a:t>vizet,</a:t>
            </a:r>
            <a:r>
              <a:rPr lang="hu-HU" dirty="0"/>
              <a:t> </a:t>
            </a:r>
            <a:r>
              <a:rPr lang="hu-HU" dirty="0" smtClean="0"/>
              <a:t>Válassz </a:t>
            </a:r>
            <a:r>
              <a:rPr lang="hu-HU" dirty="0"/>
              <a:t>energiatakarékos háztartási gépeket, ha újat </a:t>
            </a:r>
            <a:r>
              <a:rPr lang="hu-HU" dirty="0" smtClean="0"/>
              <a:t>vásárolsz. Ezek mind olyan dolgok amiket egy egyszerű ember is könnyedén meg tud csinálni.</a:t>
            </a:r>
            <a:endParaRPr lang="hu-HU" dirty="0"/>
          </a:p>
        </p:txBody>
      </p:sp>
      <p:pic>
        <p:nvPicPr>
          <p:cNvPr id="2050" name="Picture 2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740" y="3616783"/>
            <a:ext cx="4086225" cy="3064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63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78975" y="2633177"/>
            <a:ext cx="6038468" cy="1400530"/>
          </a:xfrm>
        </p:spPr>
        <p:txBody>
          <a:bodyPr/>
          <a:lstStyle/>
          <a:p>
            <a:r>
              <a:rPr lang="hu-HU" dirty="0" smtClean="0">
                <a:latin typeface="Aldhabi" panose="01000000000000000000" pitchFamily="2" charset="-78"/>
                <a:cs typeface="Aldhabi" panose="01000000000000000000" pitchFamily="2" charset="-78"/>
              </a:rPr>
              <a:t>3. Nagy környezeti veszély: Papír „fogyás”</a:t>
            </a:r>
            <a:endParaRPr lang="hu-HU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24939" y="7413194"/>
            <a:ext cx="8946541" cy="4195481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0197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6621" y="287618"/>
            <a:ext cx="7062789" cy="1400530"/>
          </a:xfrm>
        </p:spPr>
        <p:txBody>
          <a:bodyPr/>
          <a:lstStyle/>
          <a:p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Bánjunk takarékosan a </a:t>
            </a:r>
            <a:r>
              <a:rPr lang="hu-HU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papíral</a:t>
            </a: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!</a:t>
            </a:r>
            <a:endParaRPr lang="hu-HU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44746" y="2662519"/>
            <a:ext cx="8946541" cy="4195481"/>
          </a:xfrm>
        </p:spPr>
        <p:txBody>
          <a:bodyPr/>
          <a:lstStyle/>
          <a:p>
            <a:r>
              <a:rPr lang="hu-HU" sz="2800" dirty="0"/>
              <a:t>Manapság szinte minden háztartásban nő a papírfelhasználás, ami természetesen növekvő költségeket okoz a fogyasztók </a:t>
            </a:r>
            <a:r>
              <a:rPr lang="hu-HU" sz="2800" dirty="0" smtClean="0"/>
              <a:t>oldalán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2050" name="Picture 2" descr="Képtalálat a következőre: „paper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11133" y="3685978"/>
            <a:ext cx="2479401" cy="267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Egyenes összekötő 4"/>
          <p:cNvCxnSpPr/>
          <p:nvPr/>
        </p:nvCxnSpPr>
        <p:spPr>
          <a:xfrm>
            <a:off x="8810171" y="3672114"/>
            <a:ext cx="2467429" cy="267062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30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17711" y="287618"/>
            <a:ext cx="9404723" cy="1400530"/>
          </a:xfrm>
        </p:spPr>
        <p:txBody>
          <a:bodyPr/>
          <a:lstStyle/>
          <a:p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Tippek a papír takarékosságról: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Takarékoskodjunk a papírral: írjunk, nyomtassunk, fénymásoljunk mindkét oldalára.</a:t>
            </a:r>
          </a:p>
          <a:p>
            <a:r>
              <a:rPr lang="hu-HU" dirty="0"/>
              <a:t>A kis betűkarakter, szövegkicsinyítés szintén papírtakarékosság!</a:t>
            </a:r>
          </a:p>
          <a:p>
            <a:r>
              <a:rPr lang="hu-HU" dirty="0"/>
              <a:t>Az irodai „kávéfőző sarokban" papírtörlő helyett használjunk hagyományos textil konyharuhát.</a:t>
            </a:r>
          </a:p>
          <a:p>
            <a:r>
              <a:rPr lang="hu-HU" dirty="0"/>
              <a:t>Az óvatosan felbontott boríték újrahasználható, ha a régi címzést papírral vagy öntapadó címkével leragasztjuk.</a:t>
            </a:r>
          </a:p>
          <a:p>
            <a:r>
              <a:rPr lang="hu-HU" dirty="0" smtClean="0"/>
              <a:t>Ha tehetjük ne papírra írjunk hanem esetleg </a:t>
            </a:r>
            <a:r>
              <a:rPr lang="hu-HU" dirty="0" err="1" smtClean="0"/>
              <a:t>e-mailon</a:t>
            </a:r>
            <a:r>
              <a:rPr lang="hu-HU" dirty="0" smtClean="0"/>
              <a:t> küldjük tovább</a:t>
            </a:r>
            <a:endParaRPr lang="hu-HU" dirty="0"/>
          </a:p>
        </p:txBody>
      </p:sp>
      <p:pic>
        <p:nvPicPr>
          <p:cNvPr id="1028" name="Picture 4" descr="Képtalálat a következőre: „paper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100" y="4405586"/>
            <a:ext cx="3136900" cy="1842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81150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Papír újra </a:t>
            </a:r>
            <a:r>
              <a:rPr lang="hu-HU" dirty="0">
                <a:latin typeface="Andalus" panose="02020603050405020304" pitchFamily="18" charset="-78"/>
                <a:cs typeface="Andalus" panose="02020603050405020304" pitchFamily="18" charset="-78"/>
              </a:rPr>
              <a:t>f</a:t>
            </a: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elhasználása</a:t>
            </a:r>
            <a:endParaRPr lang="hu-HU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076" name="Picture 4" descr="Képtalálat a következőre: „papír újrahasznosítá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890" y="25400"/>
            <a:ext cx="4758655" cy="683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35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592" y="198718"/>
            <a:ext cx="8345980" cy="1400530"/>
          </a:xfrm>
        </p:spPr>
        <p:txBody>
          <a:bodyPr/>
          <a:lstStyle/>
          <a:p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Érdekességek a papírtakarékosságról:</a:t>
            </a:r>
            <a:endParaRPr lang="hu-HU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Aki kiteszi a matricát a postaládára, az évi kb. 26 kg szórólaptól, reklámújságtól kíméli meg magát és környezetét! Ennyi szórólap legyártásához kb. 80 kg fára volna szükség</a:t>
            </a:r>
            <a:r>
              <a:rPr lang="hu-HU" dirty="0" smtClean="0"/>
              <a:t>!!!</a:t>
            </a:r>
          </a:p>
        </p:txBody>
      </p:sp>
      <p:pic>
        <p:nvPicPr>
          <p:cNvPr id="5124" name="Picture 4" descr="szórólap, szemét, hulladék, nem kérek szórólapot, faírtá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70" y="3387842"/>
            <a:ext cx="8699424" cy="217485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874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hu-HU" dirty="0"/>
          </a:p>
        </p:txBody>
      </p:sp>
      <p:pic>
        <p:nvPicPr>
          <p:cNvPr id="6146" name="Picture 2" descr="szelektív szilárd, képregény, szórólap, szemet el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0374"/>
            <a:ext cx="3813175" cy="38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zelektív szilárd, képregény, szórólap, szemet el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986" y="1180374"/>
            <a:ext cx="3807958" cy="380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zelektív szilárd, képregény, szórólap, szemet el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944" y="1180373"/>
            <a:ext cx="3807958" cy="380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81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39137" y="224118"/>
            <a:ext cx="2274889" cy="1400530"/>
          </a:xfrm>
        </p:spPr>
        <p:txBody>
          <a:bodyPr/>
          <a:lstStyle/>
          <a:p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Kérdések: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/>
              <a:t>Mi az Üvegházhatás?</a:t>
            </a:r>
          </a:p>
          <a:p>
            <a:r>
              <a:rPr lang="hu-HU" sz="2800" dirty="0" smtClean="0"/>
              <a:t>Mi jön létre Üvegházhatás miatt?</a:t>
            </a:r>
          </a:p>
          <a:p>
            <a:r>
              <a:rPr lang="hu-HU" sz="2800" dirty="0" smtClean="0"/>
              <a:t>Mi a Globális felmelegedés?</a:t>
            </a:r>
          </a:p>
          <a:p>
            <a:r>
              <a:rPr lang="hu-HU" sz="2800" dirty="0" smtClean="0"/>
              <a:t>Kik miatt jött létre Globális felmelegedés?</a:t>
            </a:r>
          </a:p>
          <a:p>
            <a:r>
              <a:rPr lang="hu-HU" sz="2800" dirty="0" smtClean="0"/>
              <a:t>Mondj 2 tippet a papír takarékos megoldásról.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329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Felhasznált adatok: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805082"/>
          </a:xfrm>
        </p:spPr>
        <p:txBody>
          <a:bodyPr/>
          <a:lstStyle/>
          <a:p>
            <a:r>
              <a:rPr lang="hu-HU" dirty="0">
                <a:hlinkClick r:id="rId2"/>
              </a:rPr>
              <a:t>http://kornyezetbarat.hulladekboltermek.hu/erdekesseg/szorolap</a:t>
            </a:r>
            <a:r>
              <a:rPr lang="hu-HU" dirty="0" smtClean="0">
                <a:hlinkClick r:id="rId2"/>
              </a:rPr>
              <a:t>/</a:t>
            </a:r>
            <a:endParaRPr lang="hu-HU" dirty="0" smtClean="0"/>
          </a:p>
          <a:p>
            <a:r>
              <a:rPr lang="hu-HU" dirty="0">
                <a:hlinkClick r:id="rId3"/>
              </a:rPr>
              <a:t>http://</a:t>
            </a:r>
            <a:r>
              <a:rPr lang="hu-HU" dirty="0" smtClean="0">
                <a:hlinkClick r:id="rId3"/>
              </a:rPr>
              <a:t>www.humusz.hu/megelozes/banjunk-takarekosan-papirral</a:t>
            </a:r>
            <a:endParaRPr lang="hu-HU" dirty="0" smtClean="0"/>
          </a:p>
          <a:p>
            <a:r>
              <a:rPr lang="hu-HU" dirty="0" smtClean="0">
                <a:hlinkClick r:id="rId4"/>
              </a:rPr>
              <a:t>http://www.wikipedia.hu</a:t>
            </a:r>
            <a:endParaRPr lang="hu-HU" dirty="0" smtClean="0"/>
          </a:p>
          <a:p>
            <a:r>
              <a:rPr lang="hu-HU" dirty="0" smtClean="0"/>
              <a:t>7. osztályos tankönyv</a:t>
            </a:r>
          </a:p>
          <a:p>
            <a:r>
              <a:rPr lang="hu-HU" dirty="0">
                <a:hlinkClick r:id="rId5"/>
              </a:rPr>
              <a:t>https://</a:t>
            </a:r>
            <a:r>
              <a:rPr lang="hu-HU" dirty="0" smtClean="0">
                <a:hlinkClick r:id="rId5"/>
              </a:rPr>
              <a:t>www.google.hu/imghp?hl=hu&amp;tab=wi&amp;ei=LIKkWMrHOYTlwQKPmom4DA&amp;ved=0EKouCBIoAQ</a:t>
            </a:r>
            <a:endParaRPr lang="hu-HU" dirty="0" smtClean="0"/>
          </a:p>
          <a:p>
            <a:r>
              <a:rPr lang="hu-HU" dirty="0" smtClean="0"/>
              <a:t>Saját információk</a:t>
            </a:r>
          </a:p>
          <a:p>
            <a:r>
              <a:rPr lang="hu-HU" dirty="0">
                <a:hlinkClick r:id="rId6"/>
              </a:rPr>
              <a:t>http://</a:t>
            </a:r>
            <a:r>
              <a:rPr lang="hu-HU" dirty="0" smtClean="0">
                <a:hlinkClick r:id="rId6"/>
              </a:rPr>
              <a:t>www.globalisfelmelegedes.info/mit-tehetuenk/eletmod/189-oetven-egyszeru-dolog-amit-mindenki-meg-tud-tenni-hogy-megmentsuek-a-foeldet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858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29437" y="2370418"/>
            <a:ext cx="5907089" cy="1400530"/>
          </a:xfrm>
        </p:spPr>
        <p:txBody>
          <a:bodyPr/>
          <a:lstStyle/>
          <a:p>
            <a:r>
              <a:rPr lang="hu-HU" dirty="0" smtClean="0">
                <a:latin typeface="Aldhabi" panose="01000000000000000000" pitchFamily="2" charset="-78"/>
                <a:cs typeface="Aldhabi" panose="01000000000000000000" pitchFamily="2" charset="-78"/>
              </a:rPr>
              <a:t>1. Nagy környezeti veszély: Üvegházhatás</a:t>
            </a:r>
            <a:endParaRPr lang="hu-HU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09712" y="5774018"/>
            <a:ext cx="8946541" cy="4195481"/>
          </a:xfrm>
        </p:spPr>
        <p:txBody>
          <a:bodyPr/>
          <a:lstStyle/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1256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43339" y="313018"/>
            <a:ext cx="5983852" cy="1400530"/>
          </a:xfrm>
        </p:spPr>
        <p:txBody>
          <a:bodyPr/>
          <a:lstStyle/>
          <a:p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Mi is az az üvegházhatás?</a:t>
            </a:r>
            <a:endParaRPr lang="hu-HU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 </a:t>
            </a:r>
            <a:r>
              <a:rPr lang="hu-HU" b="1" dirty="0"/>
              <a:t>üvegházhatás</a:t>
            </a:r>
            <a:r>
              <a:rPr lang="hu-HU" dirty="0"/>
              <a:t> olyan bolygó hőháztartásában lejátszódó jelenség, amelynek légköre a csillagja fényére átlátszó, de a saját hőmérsékleti </a:t>
            </a:r>
            <a:r>
              <a:rPr lang="hu-HU" dirty="0" smtClean="0"/>
              <a:t>sugárzására</a:t>
            </a:r>
            <a:r>
              <a:rPr lang="hu-HU" dirty="0"/>
              <a:t> </a:t>
            </a:r>
            <a:r>
              <a:rPr lang="hu-HU" dirty="0" smtClean="0"/>
              <a:t>számára </a:t>
            </a:r>
            <a:r>
              <a:rPr lang="hu-HU" dirty="0"/>
              <a:t>átlátszatlan.</a:t>
            </a:r>
          </a:p>
        </p:txBody>
      </p:sp>
      <p:pic>
        <p:nvPicPr>
          <p:cNvPr id="4098" name="Picture 2" descr="Képtalálat a következőre: „üvegházhatás gif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248" y="3568700"/>
            <a:ext cx="7344034" cy="218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45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Képtalálat a következőre: „üvegházhatás gif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1" y="4218326"/>
            <a:ext cx="2641600" cy="2588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64337" y="219149"/>
            <a:ext cx="5424489" cy="1400530"/>
          </a:xfrm>
        </p:spPr>
        <p:txBody>
          <a:bodyPr/>
          <a:lstStyle/>
          <a:p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Üvegházhatás veszélyei:</a:t>
            </a:r>
            <a:endParaRPr lang="hu-HU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földfelszín átlagos hőmérséklete 14 </a:t>
            </a:r>
            <a:r>
              <a:rPr lang="hu-HU" baseline="30000" dirty="0" err="1"/>
              <a:t>o</a:t>
            </a:r>
            <a:r>
              <a:rPr lang="hu-HU" dirty="0" err="1"/>
              <a:t>C</a:t>
            </a:r>
            <a:r>
              <a:rPr lang="hu-HU" dirty="0"/>
              <a:t>, ami a természetes üvegházhatás nélkül </a:t>
            </a:r>
            <a:r>
              <a:rPr lang="hu-HU" dirty="0" smtClean="0"/>
              <a:t>40</a:t>
            </a:r>
            <a:r>
              <a:rPr lang="hu-HU" dirty="0"/>
              <a:t> </a:t>
            </a:r>
            <a:r>
              <a:rPr lang="hu-HU" baseline="30000" dirty="0" err="1"/>
              <a:t>o</a:t>
            </a:r>
            <a:r>
              <a:rPr lang="hu-HU" dirty="0" err="1"/>
              <a:t>C-kal</a:t>
            </a:r>
            <a:r>
              <a:rPr lang="hu-HU" dirty="0"/>
              <a:t> alacsonyabb lenne. Az </a:t>
            </a:r>
            <a:r>
              <a:rPr lang="hu-HU" dirty="0" smtClean="0"/>
              <a:t>üvegházhatás </a:t>
            </a:r>
            <a:r>
              <a:rPr lang="hu-HU" dirty="0"/>
              <a:t>150 </a:t>
            </a:r>
            <a:r>
              <a:rPr lang="hu-HU" baseline="30000" dirty="0" err="1"/>
              <a:t>o</a:t>
            </a:r>
            <a:r>
              <a:rPr lang="hu-HU" dirty="0" err="1"/>
              <a:t>C-kal</a:t>
            </a:r>
            <a:r>
              <a:rPr lang="hu-HU" dirty="0"/>
              <a:t> mérsékli</a:t>
            </a:r>
            <a:r>
              <a:rPr lang="hu-HU" dirty="0" smtClean="0"/>
              <a:t>.</a:t>
            </a:r>
          </a:p>
          <a:p>
            <a:r>
              <a:rPr lang="hu-HU" dirty="0"/>
              <a:t>Az üvegházhatás növekedése miatt megváltoznak a légköri folyamatok, aminek következménye az időjárás </a:t>
            </a:r>
            <a:r>
              <a:rPr lang="hu-HU" dirty="0" smtClean="0"/>
              <a:t>változékonyabbá</a:t>
            </a:r>
          </a:p>
          <a:p>
            <a:r>
              <a:rPr lang="hu-HU" dirty="0"/>
              <a:t>A légkör összetételének változásához nagyban hozzájárul az erdők kiirtása, a természetes életközösségek pusztulása is, hiszen így a növények egyre kevesebb szén-dioxidot kötnek meg, és emellett egyre kevesebb oxigént termelnek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3989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4811" y="2256118"/>
            <a:ext cx="9404723" cy="1400530"/>
          </a:xfrm>
        </p:spPr>
        <p:txBody>
          <a:bodyPr/>
          <a:lstStyle/>
          <a:p>
            <a:r>
              <a:rPr lang="hu-HU" dirty="0" smtClean="0"/>
              <a:t>Az üvegház hatások miatt globális felmelegedés jött létre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6312" y="5278718"/>
            <a:ext cx="8946541" cy="4195481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272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50364" y="2167218"/>
            <a:ext cx="8167689" cy="1400530"/>
          </a:xfrm>
        </p:spPr>
        <p:txBody>
          <a:bodyPr/>
          <a:lstStyle/>
          <a:p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2. Nagy környezeti veszély: Globális felmelegedés.</a:t>
            </a:r>
            <a:endParaRPr lang="hu-HU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1512" y="4580218"/>
            <a:ext cx="8946541" cy="4195481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441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62942" y="273910"/>
            <a:ext cx="8002589" cy="1400530"/>
          </a:xfrm>
        </p:spPr>
        <p:txBody>
          <a:bodyPr/>
          <a:lstStyle/>
          <a:p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De mi is az a globális felmelegedés?</a:t>
            </a:r>
            <a:endParaRPr lang="hu-HU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 Föld átlaghőmérsékletének emelkedését nevezzük, amelynek során emelkedik az óceánok és a </a:t>
            </a:r>
            <a:r>
              <a:rPr lang="hu-HU" dirty="0" smtClean="0"/>
              <a:t>felszín közeli</a:t>
            </a:r>
            <a:r>
              <a:rPr lang="hu-HU" dirty="0"/>
              <a:t> </a:t>
            </a:r>
            <a:r>
              <a:rPr lang="hu-HU" dirty="0" smtClean="0"/>
              <a:t>levegő</a:t>
            </a:r>
            <a:r>
              <a:rPr lang="hu-HU" dirty="0"/>
              <a:t> </a:t>
            </a:r>
            <a:r>
              <a:rPr lang="hu-HU" dirty="0" smtClean="0"/>
              <a:t>hőmérséklete.</a:t>
            </a:r>
            <a:endParaRPr lang="hu-HU" dirty="0"/>
          </a:p>
        </p:txBody>
      </p:sp>
      <p:pic>
        <p:nvPicPr>
          <p:cNvPr id="1028" name="Picture 4" descr="Képtalálat a következőre: „globális felmelegedés gif”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2809874"/>
            <a:ext cx="4048125" cy="40481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92887" y="287618"/>
            <a:ext cx="5767389" cy="1400530"/>
          </a:xfrm>
        </p:spPr>
        <p:txBody>
          <a:bodyPr/>
          <a:lstStyle/>
          <a:p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Mik lehetnek a veszélyei?</a:t>
            </a:r>
            <a:endParaRPr lang="hu-HU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hullámok már most szigeteket mosnak el a Csendes-óceán déli </a:t>
            </a:r>
            <a:r>
              <a:rPr lang="hu-HU" dirty="0" smtClean="0"/>
              <a:t>részén, </a:t>
            </a:r>
            <a:r>
              <a:rPr lang="hu-HU" dirty="0"/>
              <a:t>a </a:t>
            </a:r>
            <a:r>
              <a:rPr lang="hu-HU" dirty="0" smtClean="0"/>
              <a:t>partok menti </a:t>
            </a:r>
            <a:r>
              <a:rPr lang="hu-HU" dirty="0"/>
              <a:t>városok és a mélyebben fekvő országok súlyos áradásokat élnek </a:t>
            </a:r>
            <a:r>
              <a:rPr lang="hu-HU" dirty="0" smtClean="0"/>
              <a:t>át, </a:t>
            </a:r>
            <a:r>
              <a:rPr lang="hu-HU" dirty="0"/>
              <a:t>a szélsőséges </a:t>
            </a:r>
            <a:r>
              <a:rPr lang="hu-HU" dirty="0" smtClean="0"/>
              <a:t>időjárási </a:t>
            </a:r>
            <a:r>
              <a:rPr lang="hu-HU" dirty="0"/>
              <a:t>jelenségek </a:t>
            </a:r>
            <a:r>
              <a:rPr lang="hu-HU" dirty="0" smtClean="0"/>
              <a:t>- </a:t>
            </a:r>
            <a:r>
              <a:rPr lang="hu-HU" dirty="0"/>
              <a:t>mint amilyenek a hurrikánok is - egyre </a:t>
            </a:r>
            <a:r>
              <a:rPr lang="hu-HU" dirty="0" smtClean="0"/>
              <a:t>intenzívebbek, </a:t>
            </a:r>
            <a:r>
              <a:rPr lang="hu-HU" dirty="0"/>
              <a:t>a sarki jégsapkák és a gleccserek </a:t>
            </a:r>
            <a:r>
              <a:rPr lang="hu-HU" dirty="0" smtClean="0"/>
              <a:t>olvadnak, </a:t>
            </a:r>
            <a:r>
              <a:rPr lang="hu-HU" dirty="0"/>
              <a:t>más fajokkal együtt kihalás fenyegeti a </a:t>
            </a:r>
            <a:r>
              <a:rPr lang="hu-HU" dirty="0" smtClean="0"/>
              <a:t>jegesmedvéket.</a:t>
            </a:r>
            <a:endParaRPr lang="hu-HU" dirty="0"/>
          </a:p>
        </p:txBody>
      </p:sp>
      <p:pic>
        <p:nvPicPr>
          <p:cNvPr id="7170" name="Picture 2" descr="Képtalálat a következőre: „globális felmelegedés gif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572" y="3607997"/>
            <a:ext cx="5254172" cy="31484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007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97487" y="262218"/>
            <a:ext cx="8358189" cy="1400530"/>
          </a:xfrm>
        </p:spPr>
        <p:txBody>
          <a:bodyPr/>
          <a:lstStyle/>
          <a:p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Miért jön létre globális felmelegedés?</a:t>
            </a:r>
            <a:endParaRPr lang="hu-HU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dirty="0"/>
              <a:t>XIX. század közepe óta  a légkörbe jutó üvegházhatást okozó gázok.</a:t>
            </a:r>
          </a:p>
          <a:p>
            <a:r>
              <a:rPr lang="hu-HU" altLang="hu-HU" dirty="0"/>
              <a:t>Az üvegházgázok növelik a légkör alsó tartományát, a troposzféra hőmérsékletét.</a:t>
            </a:r>
          </a:p>
          <a:p>
            <a:r>
              <a:rPr lang="hu-HU" altLang="hu-HU" dirty="0"/>
              <a:t>Globális felmelegedés emberi okokra vezethető vissza.  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53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164</TotalTime>
  <Words>412</Words>
  <Application>Microsoft Office PowerPoint</Application>
  <PresentationFormat>Szélesvásznú</PresentationFormat>
  <Paragraphs>52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Aldhabi</vt:lpstr>
      <vt:lpstr>Andalus</vt:lpstr>
      <vt:lpstr>Arial</vt:lpstr>
      <vt:lpstr>Century Gothic</vt:lpstr>
      <vt:lpstr>Wingdings 3</vt:lpstr>
      <vt:lpstr>Ion</vt:lpstr>
      <vt:lpstr>PowerPoint-bemutató</vt:lpstr>
      <vt:lpstr>1. Nagy környezeti veszély: Üvegházhatás</vt:lpstr>
      <vt:lpstr>Mi is az az üvegházhatás?</vt:lpstr>
      <vt:lpstr>Üvegházhatás veszélyei:</vt:lpstr>
      <vt:lpstr>Az üvegház hatások miatt globális felmelegedés jött létre</vt:lpstr>
      <vt:lpstr>2. Nagy környezeti veszély: Globális felmelegedés.</vt:lpstr>
      <vt:lpstr>De mi is az a globális felmelegedés?</vt:lpstr>
      <vt:lpstr>Mik lehetnek a veszélyei?</vt:lpstr>
      <vt:lpstr>Miért jön létre globális felmelegedés?</vt:lpstr>
      <vt:lpstr>Hogy védhetjük meg Földünket ez ellen?</vt:lpstr>
      <vt:lpstr>3. Nagy környezeti veszély: Papír „fogyás”</vt:lpstr>
      <vt:lpstr>Bánjunk takarékosan a papíral!</vt:lpstr>
      <vt:lpstr>Tippek a papír takarékosságról: </vt:lpstr>
      <vt:lpstr>Papír újra felhasználása</vt:lpstr>
      <vt:lpstr>Érdekességek a papírtakarékosságról:</vt:lpstr>
      <vt:lpstr>PowerPoint-bemutató</vt:lpstr>
      <vt:lpstr>Kérdések: </vt:lpstr>
      <vt:lpstr>Felhasznált adatok: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Lada Máté</dc:creator>
  <cp:lastModifiedBy>Klementina</cp:lastModifiedBy>
  <cp:revision>17</cp:revision>
  <dcterms:created xsi:type="dcterms:W3CDTF">2017-02-13T17:52:24Z</dcterms:created>
  <dcterms:modified xsi:type="dcterms:W3CDTF">2017-02-15T20:53:29Z</dcterms:modified>
</cp:coreProperties>
</file>