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7" r:id="rId7"/>
    <p:sldId id="268" r:id="rId8"/>
    <p:sldId id="260" r:id="rId9"/>
    <p:sldId id="261" r:id="rId10"/>
    <p:sldId id="262" r:id="rId11"/>
    <p:sldId id="266" r:id="rId12"/>
    <p:sldId id="264" r:id="rId13"/>
    <p:sldId id="265" r:id="rId14"/>
    <p:sldId id="269" r:id="rId15"/>
    <p:sldId id="270" r:id="rId16"/>
    <p:sldId id="272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00FFCC"/>
    <a:srgbClr val="FFFFCC"/>
    <a:srgbClr val="99FF66"/>
    <a:srgbClr val="FF33CC"/>
    <a:srgbClr val="F4BEE8"/>
    <a:srgbClr val="339933"/>
    <a:srgbClr val="FFFF00"/>
    <a:srgbClr val="B2B2B2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C55F-1B6D-4A48-B28A-9B13B203039F}" type="datetimeFigureOut">
              <a:rPr lang="hu-HU" smtClean="0"/>
              <a:t>2017.02.15.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D80E-D236-4F6D-A0C8-DBA6285032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6810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C55F-1B6D-4A48-B28A-9B13B203039F}" type="datetimeFigureOut">
              <a:rPr lang="hu-HU" smtClean="0"/>
              <a:t>2017.02.15.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D80E-D236-4F6D-A0C8-DBA6285032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6692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C55F-1B6D-4A48-B28A-9B13B203039F}" type="datetimeFigureOut">
              <a:rPr lang="hu-HU" smtClean="0"/>
              <a:t>2017.02.15.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D80E-D236-4F6D-A0C8-DBA6285032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2655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C55F-1B6D-4A48-B28A-9B13B203039F}" type="datetimeFigureOut">
              <a:rPr lang="hu-HU" smtClean="0"/>
              <a:t>2017.02.15.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D80E-D236-4F6D-A0C8-DBA6285032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4410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C55F-1B6D-4A48-B28A-9B13B203039F}" type="datetimeFigureOut">
              <a:rPr lang="hu-HU" smtClean="0"/>
              <a:t>2017.02.15.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D80E-D236-4F6D-A0C8-DBA6285032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674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C55F-1B6D-4A48-B28A-9B13B203039F}" type="datetimeFigureOut">
              <a:rPr lang="hu-HU" smtClean="0"/>
              <a:t>2017.02.15.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D80E-D236-4F6D-A0C8-DBA6285032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94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C55F-1B6D-4A48-B28A-9B13B203039F}" type="datetimeFigureOut">
              <a:rPr lang="hu-HU" smtClean="0"/>
              <a:t>2017.02.15.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D80E-D236-4F6D-A0C8-DBA6285032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1708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C55F-1B6D-4A48-B28A-9B13B203039F}" type="datetimeFigureOut">
              <a:rPr lang="hu-HU" smtClean="0"/>
              <a:t>2017.02.15.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D80E-D236-4F6D-A0C8-DBA6285032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5808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C55F-1B6D-4A48-B28A-9B13B203039F}" type="datetimeFigureOut">
              <a:rPr lang="hu-HU" smtClean="0"/>
              <a:t>2017.02.15.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D80E-D236-4F6D-A0C8-DBA6285032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1848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C55F-1B6D-4A48-B28A-9B13B203039F}" type="datetimeFigureOut">
              <a:rPr lang="hu-HU" smtClean="0"/>
              <a:t>2017.02.15.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D80E-D236-4F6D-A0C8-DBA6285032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9608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C55F-1B6D-4A48-B28A-9B13B203039F}" type="datetimeFigureOut">
              <a:rPr lang="hu-HU" smtClean="0"/>
              <a:t>2017.02.15.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D80E-D236-4F6D-A0C8-DBA6285032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5278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1C55F-1B6D-4A48-B28A-9B13B203039F}" type="datetimeFigureOut">
              <a:rPr lang="hu-HU" smtClean="0"/>
              <a:t>2017.02.15.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7D80E-D236-4F6D-A0C8-DBA6285032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169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u/url?sa=i&amp;rct=j&amp;q=&amp;esrc=s&amp;source=images&amp;cd=&amp;cad=rja&amp;uact=8&amp;ved=0ahUKEwjlwNbN2ZHSAhXLOhQKHRDFDNsQjRwIBw&amp;url=http://www.cyberindian.net/2008/11/14/lg-w1941s-185-inch-widescreen-lcd-monitor/&amp;bvm=bv.147134024,d.d24&amp;psig=AFQjCNEMJvJsyxXJAAGMKuCkL4pTuhflGw&amp;ust=1487234246744004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Monitor" TargetMode="External"/><Relationship Id="rId2" Type="http://schemas.openxmlformats.org/officeDocument/2006/relationships/hyperlink" Target="http://users.iit.uni-miskolc.hu/~rovid/monitorok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hu/search?q=lcd+monitor&amp;biw=1440&amp;bih=805&amp;source=lnms&amp;tbm=isch&amp;sa=X&amp;ved=0ahUKEwiT1umf2ZHSAhWMDcAKHVcKCqMQ_AUIBigB#tbm=isch&amp;q=tft+monitor&amp;imgrc=5cDruYWy0jpY8M" TargetMode="External"/><Relationship Id="rId5" Type="http://schemas.openxmlformats.org/officeDocument/2006/relationships/hyperlink" Target="https://www.google.hu/search?q=lcd+monitor&amp;biw=1440&amp;bih=805&amp;source=lnms&amp;tbm=isch&amp;sa=X&amp;ved=0ahUKEwiT1umf2ZHSAhWMDcAKHVcKCqMQ_AUIBigB#tbm=isch&amp;q=CRT+monitor" TargetMode="External"/><Relationship Id="rId4" Type="http://schemas.openxmlformats.org/officeDocument/2006/relationships/hyperlink" Target="https://www.google.hu/search?q=lcd+monitor&amp;biw=1440&amp;bih=805&amp;source=lnms&amp;tbm=isch&amp;sa=X&amp;ved=0ahUKEwiT1umf2ZHSAhWMDcAKHVcKCqMQ_AUIBigB#imgrc=6GBrZZciettv_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9000">
              <a:schemeClr val="accent1">
                <a:lumMod val="40000"/>
                <a:lumOff val="6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Készítette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Tanuló: </a:t>
            </a:r>
            <a:r>
              <a:rPr lang="hu-HU" dirty="0" err="1" smtClean="0"/>
              <a:t>Kereszturi</a:t>
            </a:r>
            <a:r>
              <a:rPr lang="hu-HU" dirty="0" smtClean="0"/>
              <a:t> </a:t>
            </a:r>
            <a:r>
              <a:rPr lang="hu-HU" dirty="0" smtClean="0"/>
              <a:t>Patrik</a:t>
            </a:r>
          </a:p>
          <a:p>
            <a:r>
              <a:rPr lang="hu-HU" dirty="0" smtClean="0"/>
              <a:t>Iskola</a:t>
            </a:r>
            <a:r>
              <a:rPr lang="hu-HU" dirty="0" smtClean="0"/>
              <a:t>: Vaskúti </a:t>
            </a:r>
            <a:r>
              <a:rPr lang="hu-HU" dirty="0" smtClean="0"/>
              <a:t>Német </a:t>
            </a:r>
            <a:r>
              <a:rPr lang="hu-HU" dirty="0" smtClean="0"/>
              <a:t>Nemzetiségi </a:t>
            </a:r>
            <a:r>
              <a:rPr lang="hu-HU" dirty="0" smtClean="0"/>
              <a:t>Általános Iskola</a:t>
            </a:r>
          </a:p>
          <a:p>
            <a:r>
              <a:rPr lang="hu-HU" dirty="0" smtClean="0"/>
              <a:t>Felkészítő</a:t>
            </a:r>
            <a:r>
              <a:rPr lang="hu-HU" dirty="0" smtClean="0"/>
              <a:t>: </a:t>
            </a:r>
            <a:r>
              <a:rPr lang="hu-HU" dirty="0" err="1" smtClean="0"/>
              <a:t>Posgay</a:t>
            </a:r>
            <a:r>
              <a:rPr lang="hu-HU" dirty="0" smtClean="0"/>
              <a:t> </a:t>
            </a:r>
            <a:r>
              <a:rPr lang="hu-HU" dirty="0" smtClean="0"/>
              <a:t>Erzsébet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2330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4000">
              <a:srgbClr val="99FF66"/>
            </a:gs>
            <a:gs pos="60000">
              <a:srgbClr val="00FFCC"/>
            </a:gs>
            <a:gs pos="89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LCD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Folyadékkristályos képernyő. A </a:t>
            </a:r>
            <a:r>
              <a:rPr lang="hu-HU" dirty="0" err="1"/>
              <a:t>folyadékristályos</a:t>
            </a:r>
            <a:r>
              <a:rPr lang="hu-HU" dirty="0"/>
              <a:t> kijelzők őse a kvarcórákban fordult elő először. Folyadékkristállyal már 1911 óta kísérleteznek, működő LCD monitor az 1960-as években készült először.</a:t>
            </a:r>
          </a:p>
        </p:txBody>
      </p:sp>
    </p:spTree>
    <p:extLst>
      <p:ext uri="{BB962C8B-B14F-4D97-AF65-F5344CB8AC3E}">
        <p14:creationId xmlns:p14="http://schemas.microsoft.com/office/powerpoint/2010/main" val="1530816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FFC000"/>
            </a:gs>
            <a:gs pos="35000">
              <a:srgbClr val="99FF66"/>
            </a:gs>
            <a:gs pos="60000">
              <a:srgbClr val="00FFCC"/>
            </a:gs>
            <a:gs pos="100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LCD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44" y="2367455"/>
            <a:ext cx="4240513" cy="3490791"/>
          </a:xfrm>
        </p:spPr>
      </p:pic>
      <p:sp>
        <p:nvSpPr>
          <p:cNvPr id="7" name="AutoShape 2" descr="Képtalálat a következőre: „LCD monitor”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391620" y="-1985963"/>
            <a:ext cx="4286250" cy="36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076" y="2126031"/>
            <a:ext cx="4826876" cy="414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102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99FF66"/>
            </a:gs>
            <a:gs pos="35000">
              <a:schemeClr val="accent4"/>
            </a:gs>
            <a:gs pos="67000">
              <a:srgbClr val="FFFF00"/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TFT/PDP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PDP, egyszerűbb nevén plazmakijelzők első, monokróm típusát 1964-ben a Plató Computer System készítette el, Gábor Dénes plazmával kapcsolatos kutatásai nyomán. Később, 1983-ban az IBM készített egy 19" méretű monokróm, 1992-ben pedig a Fujitsu egy színes, 21 colos változatot. Az első </a:t>
            </a:r>
            <a:r>
              <a:rPr lang="hu-HU" dirty="0" err="1"/>
              <a:t>plazmatelevíziót</a:t>
            </a:r>
            <a:r>
              <a:rPr lang="hu-HU" dirty="0"/>
              <a:t> a </a:t>
            </a:r>
            <a:r>
              <a:rPr lang="hu-HU" dirty="0" err="1"/>
              <a:t>Pioneer</a:t>
            </a:r>
            <a:r>
              <a:rPr lang="hu-HU" dirty="0"/>
              <a:t> mutatta be 1997-ben. Jelenleg is folyik a gyártók versenye a minél nagyobb képátlóért: már a 100 colt is bőven meghaladják a legnagyobb kijelzők.</a:t>
            </a:r>
          </a:p>
        </p:txBody>
      </p:sp>
    </p:spTree>
    <p:extLst>
      <p:ext uri="{BB962C8B-B14F-4D97-AF65-F5344CB8AC3E}">
        <p14:creationId xmlns:p14="http://schemas.microsoft.com/office/powerpoint/2010/main" val="163061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99FF66"/>
            </a:gs>
            <a:gs pos="35000">
              <a:schemeClr val="accent4"/>
            </a:gs>
            <a:gs pos="67000">
              <a:srgbClr val="FFFF00"/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TFT/PDP</a:t>
            </a:r>
            <a:endParaRPr lang="hu-HU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477" y="3846393"/>
            <a:ext cx="3429000" cy="2476500"/>
          </a:xfrm>
          <a:prstGeom prst="rect">
            <a:avLst/>
          </a:prstGeom>
        </p:spPr>
      </p:pic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861" y="2642830"/>
            <a:ext cx="4122683" cy="4122683"/>
          </a:xfrm>
        </p:spPr>
      </p:pic>
    </p:spTree>
    <p:extLst>
      <p:ext uri="{BB962C8B-B14F-4D97-AF65-F5344CB8AC3E}">
        <p14:creationId xmlns:p14="http://schemas.microsoft.com/office/powerpoint/2010/main" val="2688306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F4BEE8"/>
            </a:gs>
            <a:gs pos="35000">
              <a:srgbClr val="00FFCC"/>
            </a:gs>
            <a:gs pos="67000">
              <a:schemeClr val="accent1">
                <a:lumMod val="40000"/>
                <a:lumOff val="60000"/>
              </a:schemeClr>
            </a:gs>
            <a:gs pos="100000">
              <a:srgbClr val="FF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Ellenőrző 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4533900" cy="4351338"/>
          </a:xfrm>
        </p:spPr>
        <p:txBody>
          <a:bodyPr/>
          <a:lstStyle/>
          <a:p>
            <a:pPr lvl="1">
              <a:lnSpc>
                <a:spcPct val="200000"/>
              </a:lnSpc>
            </a:pPr>
            <a:r>
              <a:rPr lang="hu-HU" dirty="0" smtClean="0"/>
              <a:t>Folyadékkristályos</a:t>
            </a:r>
          </a:p>
          <a:p>
            <a:pPr lvl="1">
              <a:lnSpc>
                <a:spcPct val="200000"/>
              </a:lnSpc>
            </a:pPr>
            <a:r>
              <a:rPr lang="hu-HU" dirty="0" smtClean="0"/>
              <a:t>Plazmakijelzős</a:t>
            </a:r>
          </a:p>
          <a:p>
            <a:pPr lvl="1">
              <a:lnSpc>
                <a:spcPct val="200000"/>
              </a:lnSpc>
            </a:pPr>
            <a:r>
              <a:rPr lang="hu-HU" dirty="0" smtClean="0"/>
              <a:t>katódsugárcsöves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726381" y="2189536"/>
            <a:ext cx="546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LCD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5743095" y="3036840"/>
            <a:ext cx="972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TFT/PDP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5824451" y="3836865"/>
            <a:ext cx="543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CRT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5568795" y="2128248"/>
            <a:ext cx="12496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Megoldás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5568795" y="3009804"/>
            <a:ext cx="12496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Megoldás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5568795" y="3853459"/>
            <a:ext cx="12496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Megoldás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869264" y="1351746"/>
            <a:ext cx="10835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Melyik képernyőre jellemző? (Megoldáshoz kattints a megoldás gombra)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778950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99FF66"/>
            </a:gs>
            <a:gs pos="35000">
              <a:srgbClr val="FFC000"/>
            </a:gs>
            <a:gs pos="67000">
              <a:schemeClr val="accent5">
                <a:lumMod val="20000"/>
                <a:lumOff val="80000"/>
              </a:schemeClr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Ellenőrző kérdések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5425966" cy="4351338"/>
          </a:xfrm>
        </p:spPr>
        <p:txBody>
          <a:bodyPr/>
          <a:lstStyle/>
          <a:p>
            <a:endParaRPr lang="hu-HU" dirty="0" smtClean="0"/>
          </a:p>
          <a:p>
            <a:r>
              <a:rPr lang="hu-HU" dirty="0"/>
              <a:t> Az a paraméter mely megadja, hogy a monitor milyen szögből látható</a:t>
            </a:r>
            <a:r>
              <a:rPr lang="hu-HU" dirty="0" smtClean="0"/>
              <a:t>.</a:t>
            </a:r>
          </a:p>
          <a:p>
            <a:r>
              <a:rPr lang="hu-HU" dirty="0"/>
              <a:t>A kijelző oldalhosszúságainak aránya</a:t>
            </a:r>
            <a:r>
              <a:rPr lang="hu-HU" dirty="0" smtClean="0"/>
              <a:t>.</a:t>
            </a:r>
          </a:p>
          <a:p>
            <a:r>
              <a:rPr lang="hu-HU" dirty="0" smtClean="0"/>
              <a:t>Maximálisan </a:t>
            </a:r>
            <a:r>
              <a:rPr lang="hu-HU" dirty="0"/>
              <a:t>mekkora felbontásra állítható.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674801" y="1640959"/>
            <a:ext cx="9194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Hogy </a:t>
            </a:r>
            <a:r>
              <a:rPr lang="hu-HU" sz="2800" dirty="0" err="1" smtClean="0"/>
              <a:t>nevezűk</a:t>
            </a:r>
            <a:r>
              <a:rPr lang="hu-HU" sz="2800" dirty="0" smtClean="0"/>
              <a:t>? (Megoldáshoz </a:t>
            </a:r>
            <a:r>
              <a:rPr lang="hu-HU" sz="2800" dirty="0"/>
              <a:t>kattints a megoldás gombra)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7147034" y="2644953"/>
            <a:ext cx="992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Látószög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7147034" y="466673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Maximális felbontás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7147034" y="3816628"/>
            <a:ext cx="1056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Képarány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7065953" y="2676855"/>
            <a:ext cx="118647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Megoldás</a:t>
            </a:r>
            <a:r>
              <a:rPr lang="hu-HU" dirty="0"/>
              <a:t> 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7097949" y="3823911"/>
            <a:ext cx="115448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Megoldás</a:t>
            </a:r>
            <a:r>
              <a:rPr lang="hu-HU" dirty="0"/>
              <a:t> 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7097949" y="4705919"/>
            <a:ext cx="115448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Megoldás</a:t>
            </a: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1361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00FFCC"/>
            </a:gs>
            <a:gs pos="35000">
              <a:srgbClr val="FFC000"/>
            </a:gs>
            <a:gs pos="67000">
              <a:schemeClr val="bg2"/>
            </a:gs>
            <a:gs pos="100000">
              <a:srgbClr val="CC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>
                <a:hlinkClick r:id="rId2"/>
              </a:rPr>
              <a:t>http://users.iit.uni-miskolc.hu/~</a:t>
            </a:r>
            <a:r>
              <a:rPr lang="hu-HU" dirty="0" smtClean="0">
                <a:hlinkClick r:id="rId2"/>
              </a:rPr>
              <a:t>rovid/monitorok.html</a:t>
            </a:r>
            <a:endParaRPr lang="hu-HU" dirty="0" smtClean="0"/>
          </a:p>
          <a:p>
            <a:r>
              <a:rPr lang="hu-HU" dirty="0">
                <a:hlinkClick r:id="rId3"/>
              </a:rPr>
              <a:t>https://</a:t>
            </a:r>
            <a:r>
              <a:rPr lang="hu-HU" dirty="0" smtClean="0">
                <a:hlinkClick r:id="rId3"/>
              </a:rPr>
              <a:t>hu.wikipedia.org/wiki/Monitor</a:t>
            </a:r>
            <a:endParaRPr lang="hu-HU" dirty="0" smtClean="0"/>
          </a:p>
          <a:p>
            <a:r>
              <a:rPr lang="hu-HU" dirty="0">
                <a:hlinkClick r:id="rId4"/>
              </a:rPr>
              <a:t>https://www.google.hu/search?q=lcd+monitor&amp;biw=1440&amp;bih=805&amp;source=lnms&amp;tbm=isch&amp;sa=X&amp;ved=0ahUKEwiT1umf2ZHSAhWMDcAKHVcKCqMQ_AUIBigB#imgrc=6GBrZZciettv_M</a:t>
            </a:r>
            <a:r>
              <a:rPr lang="hu-HU" dirty="0" smtClean="0"/>
              <a:t>:</a:t>
            </a:r>
          </a:p>
          <a:p>
            <a:r>
              <a:rPr lang="hu-HU" dirty="0">
                <a:hlinkClick r:id="rId5"/>
              </a:rPr>
              <a:t>https://</a:t>
            </a:r>
            <a:r>
              <a:rPr lang="hu-HU" dirty="0" smtClean="0">
                <a:hlinkClick r:id="rId5"/>
              </a:rPr>
              <a:t>www.google.hu/search?q=lcd+monitor&amp;biw=1440&amp;bih=805&amp;source=lnms&amp;tbm=isch&amp;sa=X&amp;ved=0ahUKEwiT1umf2ZHSAhWMDcAKHVcKCqMQ_AUIBigB#tbm=isch&amp;q=CRT+monitor</a:t>
            </a:r>
            <a:endParaRPr lang="hu-HU" dirty="0" smtClean="0"/>
          </a:p>
          <a:p>
            <a:r>
              <a:rPr lang="hu-HU" dirty="0">
                <a:hlinkClick r:id="rId6"/>
              </a:rPr>
              <a:t>https://www.google.hu/search?q=lcd+monitor&amp;biw=1440&amp;bih=805&amp;source=lnms&amp;tbm=isch&amp;sa=X&amp;ved=0ahUKEwiT1umf2ZHSAhWMDcAKHVcKCqMQ_AUIBigB#tbm=isch&amp;q=tft+monitor&amp;imgrc=5cDruYWy0jpY8M</a:t>
            </a:r>
            <a:r>
              <a:rPr lang="hu-HU" dirty="0" smtClean="0"/>
              <a:t>: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9757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39000">
              <a:srgbClr val="FFFF00"/>
            </a:gs>
            <a:gs pos="67000">
              <a:srgbClr val="92D050"/>
            </a:gs>
            <a:gs pos="89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96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anose="04020705040A02060702" pitchFamily="82" charset="0"/>
              </a:rPr>
              <a:t>Monitor</a:t>
            </a:r>
            <a:endParaRPr lang="hu-HU" sz="9600" b="1" i="1" u="sng" dirty="0">
              <a:solidFill>
                <a:schemeClr val="tx1">
                  <a:lumMod val="95000"/>
                  <a:lumOff val="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2732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chemeClr val="accent2">
                <a:lumMod val="60000"/>
                <a:lumOff val="40000"/>
              </a:schemeClr>
            </a:gs>
            <a:gs pos="51000">
              <a:schemeClr val="accent4">
                <a:lumMod val="75000"/>
              </a:schemeClr>
            </a:gs>
            <a:gs pos="81000">
              <a:srgbClr val="92D050"/>
            </a:gs>
            <a:gs pos="89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Fényerősség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A monitor fényességét jellemzi. (Milyen fényes az elektronok felvillanása (CRT), milyen erős, fényes a háttérvilágítás (LCD).) (Például: 250 cd/m²)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66250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bg1">
                <a:lumMod val="85000"/>
              </a:schemeClr>
            </a:gs>
            <a:gs pos="35000">
              <a:srgbClr val="92D050"/>
            </a:gs>
            <a:gs pos="68000">
              <a:srgbClr val="FFFF00"/>
            </a:gs>
            <a:gs pos="95000">
              <a:srgbClr val="7030A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Maximális felbontás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Maximálisan mekkora felbontásra állítható. TN, IPS, </a:t>
            </a:r>
            <a:r>
              <a:rPr lang="hu-HU" dirty="0" err="1" smtClean="0"/>
              <a:t>xVA</a:t>
            </a:r>
            <a:r>
              <a:rPr lang="hu-HU" dirty="0" smtClean="0"/>
              <a:t> paneleknél a pixelek darabszáma, pl.: 1920x1080 esetén 2 </a:t>
            </a:r>
            <a:r>
              <a:rPr lang="hu-HU" dirty="0" err="1" smtClean="0"/>
              <a:t>Mpixel</a:t>
            </a:r>
            <a:r>
              <a:rPr lang="hu-HU" dirty="0" smtClean="0"/>
              <a:t> (2073600).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6618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rgbClr val="F4BEE8"/>
            </a:gs>
            <a:gs pos="37000">
              <a:srgbClr val="92D050">
                <a:alpha val="57000"/>
                <a:lumMod val="51000"/>
                <a:lumOff val="49000"/>
              </a:srgbClr>
            </a:gs>
            <a:gs pos="67000">
              <a:srgbClr val="FF9900"/>
            </a:gs>
            <a:gs pos="100000">
              <a:srgbClr val="FF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hu-HU" dirty="0" smtClean="0"/>
              <a:t>Látószög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Az a paraméter mely megadja, hogy a monitor milyen szögből látható. Általában két adattal jellemzik, az első a horizontális (vízszintes), második a vertikális (függőleges) adat. Például: H:160°/ V:150°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2728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rgbClr val="99FF66"/>
            </a:gs>
            <a:gs pos="38000">
              <a:srgbClr val="B2B2B2">
                <a:alpha val="56863"/>
              </a:srgbClr>
            </a:gs>
            <a:gs pos="66000">
              <a:srgbClr val="FF33CC"/>
            </a:gs>
            <a:gs pos="100000">
              <a:srgbClr val="00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Képátló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képátló: A monitor egyik sarkától a szemközti sarkáig terjedő távolság, hüvelykben (inch = 2,54 cm) mérik.</a:t>
            </a:r>
          </a:p>
        </p:txBody>
      </p:sp>
    </p:spTree>
    <p:extLst>
      <p:ext uri="{BB962C8B-B14F-4D97-AF65-F5344CB8AC3E}">
        <p14:creationId xmlns:p14="http://schemas.microsoft.com/office/powerpoint/2010/main" val="3530541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rgbClr val="99FF66"/>
            </a:gs>
            <a:gs pos="42000">
              <a:srgbClr val="339933">
                <a:alpha val="56863"/>
              </a:srgbClr>
            </a:gs>
            <a:gs pos="71000">
              <a:srgbClr val="B2B2B2"/>
            </a:gs>
            <a:gs pos="100000">
              <a:srgbClr val="00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Képarány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képarány: A kijelző oldalhosszúságainak aránya. 5:4-től 21:9-ig terjed. A legáltalánosabb a 4:3-hoz arány, szélesvásznú képernyőnél pedig </a:t>
            </a:r>
          </a:p>
        </p:txBody>
      </p:sp>
    </p:spTree>
    <p:extLst>
      <p:ext uri="{BB962C8B-B14F-4D97-AF65-F5344CB8AC3E}">
        <p14:creationId xmlns:p14="http://schemas.microsoft.com/office/powerpoint/2010/main" val="1500152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rgbClr val="FFC000"/>
            </a:gs>
            <a:gs pos="42000">
              <a:srgbClr val="CCFF33">
                <a:alpha val="56863"/>
              </a:srgbClr>
            </a:gs>
            <a:gs pos="71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CRT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hagyományos katódsugárcsöves képernyő. Az első működőképes televíziót 1926. január 26-án Londonban mutatták be. Az első színes adást 1928. július 3-án továbbították nagy távolságra. A technika feltalálója Karl Ferdinand Braun volt, aki 1897-ben már megtudott így egy képpontot jeleníteni. (Ezért régi neve a Braun-cső.) A töltéscsatolt elvű CRT tévé és kamera feltalálója Tihanyi Kálmán volt (1928).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6984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rgbClr val="FFC000"/>
            </a:gs>
            <a:gs pos="42000">
              <a:srgbClr val="CCFF33">
                <a:alpha val="56863"/>
              </a:srgbClr>
            </a:gs>
            <a:gs pos="71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CRT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36309" y="3401834"/>
            <a:ext cx="4855691" cy="2719187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2619233"/>
            <a:ext cx="3911221" cy="3911221"/>
          </a:xfrm>
          <a:prstGeom prst="rect">
            <a:avLst/>
          </a:prstGeom>
          <a:gradFill>
            <a:gsLst>
              <a:gs pos="0">
                <a:srgbClr val="FFC000"/>
              </a:gs>
              <a:gs pos="28000">
                <a:schemeClr val="accent2">
                  <a:lumMod val="40000"/>
                  <a:lumOff val="60000"/>
                </a:schemeClr>
              </a:gs>
              <a:gs pos="68000">
                <a:srgbClr val="339933"/>
              </a:gs>
              <a:gs pos="89000">
                <a:srgbClr val="FFC000"/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1748898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424</Words>
  <Application>Microsoft Office PowerPoint</Application>
  <PresentationFormat>Szélesvásznú</PresentationFormat>
  <Paragraphs>53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1" baseType="lpstr">
      <vt:lpstr>Algerian</vt:lpstr>
      <vt:lpstr>Arial</vt:lpstr>
      <vt:lpstr>Calibri</vt:lpstr>
      <vt:lpstr>Calibri Light</vt:lpstr>
      <vt:lpstr>Office-téma</vt:lpstr>
      <vt:lpstr>Készítette</vt:lpstr>
      <vt:lpstr>Monitor</vt:lpstr>
      <vt:lpstr>Fényerősség</vt:lpstr>
      <vt:lpstr>Maximális felbontás</vt:lpstr>
      <vt:lpstr>Látószög</vt:lpstr>
      <vt:lpstr>Képátló</vt:lpstr>
      <vt:lpstr>Képarány</vt:lpstr>
      <vt:lpstr>CRT</vt:lpstr>
      <vt:lpstr>CRT</vt:lpstr>
      <vt:lpstr>LCD</vt:lpstr>
      <vt:lpstr>LCD</vt:lpstr>
      <vt:lpstr>TFT/PDP</vt:lpstr>
      <vt:lpstr>TFT/PDP</vt:lpstr>
      <vt:lpstr>Ellenőrző kérdések</vt:lpstr>
      <vt:lpstr>Ellenőrző kérdések</vt:lpstr>
      <vt:lpstr>Források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</dc:title>
  <dc:creator>Iskola</dc:creator>
  <cp:lastModifiedBy>Iskola</cp:lastModifiedBy>
  <cp:revision>13</cp:revision>
  <dcterms:created xsi:type="dcterms:W3CDTF">2017-01-27T13:40:03Z</dcterms:created>
  <dcterms:modified xsi:type="dcterms:W3CDTF">2017-02-15T09:05:59Z</dcterms:modified>
</cp:coreProperties>
</file>