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0000"/>
    <a:srgbClr val="79430D"/>
    <a:srgbClr val="0000FF"/>
    <a:srgbClr val="FFFF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03" autoAdjust="0"/>
    <p:restoredTop sz="90929"/>
  </p:normalViewPr>
  <p:slideViewPr>
    <p:cSldViewPr>
      <p:cViewPr>
        <p:scale>
          <a:sx n="99" d="100"/>
          <a:sy n="99" d="100"/>
        </p:scale>
        <p:origin x="-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F6A7F-EE47-437D-A797-37896B0C021F}" type="datetimeFigureOut">
              <a:rPr lang="hu-HU" smtClean="0"/>
              <a:t>2017. 02. 20.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E7754-A2CF-4BB8-94B6-8AEB501CD4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127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E7754-A2CF-4BB8-94B6-8AEB501CD4E5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480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668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015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153150" y="0"/>
            <a:ext cx="1847850" cy="5791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5391150" cy="5791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524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74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42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3619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381500" y="1752600"/>
            <a:ext cx="3619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1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813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612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6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591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886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Picture 36" descr="C:\WINDOWS\Desktop\newwebsiteestates2\random poop\studenttemp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525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7391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odern No. 20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odern No. 20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odern No. 20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odern No. 20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odern No. 20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odern No. 20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odern No. 20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odern No. 20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latin typeface="Goudy Old Style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latin typeface="Goudy Old Style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latin typeface="Goudy Old Style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latin typeface="Goudy Old Style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latin typeface="Goudy Old Style" pitchFamily="18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owersoft.hu/" TargetMode="External"/><Relationship Id="rId2" Type="http://schemas.openxmlformats.org/officeDocument/2006/relationships/hyperlink" Target="http://www.compmarket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azin.hu/mi-fan-terem-az-office-36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1560" y="2204864"/>
            <a:ext cx="79809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Book Antiqua" panose="02040602050305030304" pitchFamily="18" charset="0"/>
              </a:rPr>
              <a:t>Ilyen számítógépet szeretnék</a:t>
            </a:r>
            <a:endParaRPr lang="hu-HU" sz="40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11560" y="4653136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6600"/>
                </a:solidFill>
              </a:rPr>
              <a:t>       </a:t>
            </a:r>
            <a:r>
              <a:rPr lang="hu-HU" b="1" dirty="0" smtClean="0">
                <a:solidFill>
                  <a:schemeClr val="bg1">
                    <a:lumMod val="95000"/>
                  </a:schemeClr>
                </a:solidFill>
              </a:rPr>
              <a:t>Készítette</a:t>
            </a:r>
            <a:r>
              <a:rPr lang="hu-HU" b="1" dirty="0">
                <a:solidFill>
                  <a:schemeClr val="bg1">
                    <a:lumMod val="95000"/>
                  </a:schemeClr>
                </a:solidFill>
              </a:rPr>
              <a:t>: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b="1" i="1" dirty="0" err="1">
                <a:solidFill>
                  <a:schemeClr val="bg1">
                    <a:lumMod val="95000"/>
                  </a:schemeClr>
                </a:solidFill>
              </a:rPr>
              <a:t>Icsei</a:t>
            </a:r>
            <a:r>
              <a:rPr lang="hu-HU" b="1" i="1" dirty="0">
                <a:solidFill>
                  <a:schemeClr val="bg1">
                    <a:lumMod val="95000"/>
                  </a:schemeClr>
                </a:solidFill>
              </a:rPr>
              <a:t> Gábor</a:t>
            </a:r>
            <a:br>
              <a:rPr lang="hu-HU" b="1" i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hu-HU" b="1" dirty="0">
                <a:solidFill>
                  <a:schemeClr val="bg1">
                    <a:lumMod val="95000"/>
                  </a:schemeClr>
                </a:solidFill>
              </a:rPr>
              <a:t>Felkészítő tanár: </a:t>
            </a:r>
            <a:r>
              <a:rPr lang="hu-HU" b="1" i="1" dirty="0" err="1">
                <a:solidFill>
                  <a:schemeClr val="bg1">
                    <a:lumMod val="95000"/>
                  </a:schemeClr>
                </a:solidFill>
              </a:rPr>
              <a:t>Czuth</a:t>
            </a:r>
            <a:r>
              <a:rPr lang="hu-HU" b="1" i="1" dirty="0">
                <a:solidFill>
                  <a:schemeClr val="bg1">
                    <a:lumMod val="95000"/>
                  </a:schemeClr>
                </a:solidFill>
              </a:rPr>
              <a:t> Éva</a:t>
            </a:r>
            <a:br>
              <a:rPr lang="hu-HU" b="1" i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hu-HU" b="1" dirty="0">
                <a:solidFill>
                  <a:schemeClr val="bg1">
                    <a:lumMod val="95000"/>
                  </a:schemeClr>
                </a:solidFill>
              </a:rPr>
              <a:t>Iskola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hu-HU" b="1" i="1" dirty="0" err="1">
                <a:solidFill>
                  <a:schemeClr val="bg1">
                    <a:lumMod val="95000"/>
                  </a:schemeClr>
                </a:solidFill>
              </a:rPr>
              <a:t>Sashegyi</a:t>
            </a:r>
            <a:r>
              <a:rPr lang="hu-HU" b="1" i="1" dirty="0">
                <a:solidFill>
                  <a:schemeClr val="bg1">
                    <a:lumMod val="95000"/>
                  </a:schemeClr>
                </a:solidFill>
              </a:rPr>
              <a:t> Sándor Általános Iskola Gimnázium és </a:t>
            </a:r>
            <a:r>
              <a:rPr lang="hu-HU" b="1" i="1">
                <a:solidFill>
                  <a:schemeClr val="bg1">
                    <a:lumMod val="95000"/>
                  </a:schemeClr>
                </a:solidFill>
              </a:rPr>
              <a:t>Rendészeti </a:t>
            </a:r>
            <a:r>
              <a:rPr lang="hu-HU" b="1" i="1" smtClean="0">
                <a:solidFill>
                  <a:schemeClr val="bg1">
                    <a:lumMod val="95000"/>
                  </a:schemeClr>
                </a:solidFill>
              </a:rPr>
              <a:t>Szakközépiskola</a:t>
            </a:r>
          </a:p>
          <a:p>
            <a:pPr algn="ctr"/>
            <a:r>
              <a:rPr lang="hu-HU" b="1" i="1" smtClean="0">
                <a:solidFill>
                  <a:schemeClr val="bg1">
                    <a:lumMod val="95000"/>
                  </a:schemeClr>
                </a:solidFill>
              </a:rPr>
              <a:t>Cím</a:t>
            </a:r>
            <a:r>
              <a:rPr lang="hu-HU" b="1" i="1" dirty="0" smtClean="0">
                <a:solidFill>
                  <a:schemeClr val="bg1">
                    <a:lumMod val="95000"/>
                  </a:schemeClr>
                </a:solidFill>
              </a:rPr>
              <a:t>: 2013 Pomáz Iskola u.2.</a:t>
            </a:r>
            <a:endParaRPr lang="hu-HU" b="1" i="1" dirty="0">
              <a:solidFill>
                <a:schemeClr val="bg1">
                  <a:lumMod val="95000"/>
                </a:schemeClr>
              </a:solidFill>
            </a:endParaRPr>
          </a:p>
          <a:p>
            <a:endParaRPr lang="hu-H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6" presetClass="exit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6" presetClass="exit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908601"/>
            <a:ext cx="7391400" cy="218045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1" dirty="0"/>
              <a:t>Kedvező az ára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1" dirty="0"/>
              <a:t>Fogyasztása megfelelő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1" dirty="0"/>
              <a:t>Egy időben több művelet végezhető 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11560" y="-15016"/>
            <a:ext cx="5641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Processzor (AMD)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52936"/>
            <a:ext cx="5328592" cy="31720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8395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052736"/>
            <a:ext cx="7391400" cy="210844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tx1"/>
                </a:solidFill>
              </a:rPr>
              <a:t>Alaplap frekvenciájával megegyezzen.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tx1"/>
                </a:solidFill>
              </a:rPr>
              <a:t>Több típusból választható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tx1"/>
                </a:solidFill>
              </a:rPr>
              <a:t>Jelenleg a legelterjedtebb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11560" y="0"/>
            <a:ext cx="5570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Memória (DDR3)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5691940" cy="329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6178" y="923330"/>
            <a:ext cx="8354888" cy="20364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b="1" dirty="0"/>
              <a:t>Sávszélessége meghatározó (64 – 512bit)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/>
              <a:t>Plusz áramellátást kell – e biztosítani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/>
              <a:t>Fontos a memória méret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dirty="0"/>
              <a:t>Elférjen a házban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39552" y="0"/>
            <a:ext cx="3852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Videokártya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7" y="3068960"/>
            <a:ext cx="5184576" cy="3398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246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3568" y="1844824"/>
            <a:ext cx="3741812" cy="1152128"/>
          </a:xfrm>
        </p:spPr>
        <p:txBody>
          <a:bodyPr/>
          <a:lstStyle/>
          <a:p>
            <a:r>
              <a:rPr lang="hu-HU" sz="2000" dirty="0"/>
              <a:t>Rendkívüli a gyorsaságuk</a:t>
            </a:r>
          </a:p>
          <a:p>
            <a:r>
              <a:rPr lang="hu-HU" sz="2000" dirty="0"/>
              <a:t>Operációs rendszernek a legalkalmasabb</a:t>
            </a:r>
          </a:p>
          <a:p>
            <a:r>
              <a:rPr lang="hu-HU" sz="2000" dirty="0"/>
              <a:t>240gb kapacitás elegendő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4041775" cy="1317823"/>
          </a:xfrm>
        </p:spPr>
        <p:txBody>
          <a:bodyPr/>
          <a:lstStyle/>
          <a:p>
            <a:r>
              <a:rPr lang="hu-HU" sz="2000" dirty="0">
                <a:solidFill>
                  <a:schemeClr val="tx1"/>
                </a:solidFill>
              </a:rPr>
              <a:t>Nagy tárterülettel rendelkeznek</a:t>
            </a:r>
          </a:p>
          <a:p>
            <a:r>
              <a:rPr lang="hu-HU" sz="2000" dirty="0">
                <a:solidFill>
                  <a:schemeClr val="tx1"/>
                </a:solidFill>
              </a:rPr>
              <a:t>Adatmentésre a legalkalmasabb</a:t>
            </a:r>
          </a:p>
          <a:p>
            <a:r>
              <a:rPr lang="hu-HU" sz="2000" dirty="0">
                <a:solidFill>
                  <a:schemeClr val="tx1"/>
                </a:solidFill>
              </a:rPr>
              <a:t>Adatátviteli sebbesége  </a:t>
            </a:r>
            <a:r>
              <a:rPr lang="hu-HU" sz="2000" dirty="0" smtClean="0">
                <a:solidFill>
                  <a:schemeClr val="tx1"/>
                </a:solidFill>
              </a:rPr>
              <a:t>nagy legyen </a:t>
            </a:r>
            <a:endParaRPr lang="hu-HU" sz="2000" dirty="0">
              <a:solidFill>
                <a:schemeClr val="tx1"/>
              </a:solidFill>
            </a:endParaRPr>
          </a:p>
        </p:txBody>
      </p:sp>
      <p:pic>
        <p:nvPicPr>
          <p:cNvPr id="14" name="Tartalom helye 1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40968"/>
            <a:ext cx="4041775" cy="30567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Szövegdoboz 6"/>
          <p:cNvSpPr txBox="1"/>
          <p:nvPr/>
        </p:nvSpPr>
        <p:spPr>
          <a:xfrm>
            <a:off x="1043608" y="34898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SSD</a:t>
            </a:r>
            <a:endParaRPr lang="hu-HU" sz="3600" b="1" dirty="0">
              <a:solidFill>
                <a:schemeClr val="bg1"/>
              </a:solidFill>
            </a:endParaRPr>
          </a:p>
        </p:txBody>
      </p:sp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323528" y="239151"/>
            <a:ext cx="8229600" cy="1143000"/>
          </a:xfrm>
        </p:spPr>
        <p:txBody>
          <a:bodyPr/>
          <a:lstStyle/>
          <a:p>
            <a:pPr algn="ctr"/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Háttértár </a:t>
            </a:r>
            <a:br>
              <a:rPr lang="hu-H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hu-HU" sz="4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156176" y="34898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HDD</a:t>
            </a:r>
            <a:endParaRPr lang="hu-HU" sz="3600" b="1" dirty="0"/>
          </a:p>
        </p:txBody>
      </p:sp>
      <p:pic>
        <p:nvPicPr>
          <p:cNvPr id="13" name="Tartalom helye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4082566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7830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xit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23330"/>
            <a:ext cx="7848872" cy="2145630"/>
          </a:xfrm>
        </p:spPr>
        <p:txBody>
          <a:bodyPr/>
          <a:lstStyle/>
          <a:p>
            <a:r>
              <a:rPr lang="hu-HU" sz="2000" b="1" i="1" dirty="0"/>
              <a:t>A gépház mérete mitől függ</a:t>
            </a:r>
            <a:r>
              <a:rPr lang="hu-HU" sz="2000" b="1" i="1" dirty="0" smtClean="0"/>
              <a:t>?</a:t>
            </a:r>
            <a:endParaRPr lang="hu-HU" sz="2000" b="1" i="1" dirty="0"/>
          </a:p>
          <a:p>
            <a:r>
              <a:rPr lang="hu-HU" sz="2000" b="1" dirty="0">
                <a:solidFill>
                  <a:schemeClr val="tx1"/>
                </a:solidFill>
              </a:rPr>
              <a:t> - Ház mérete az alaplaphoz kell</a:t>
            </a:r>
            <a:r>
              <a:rPr lang="hu-HU" sz="2000" b="1" dirty="0" smtClean="0">
                <a:solidFill>
                  <a:schemeClr val="tx1"/>
                </a:solidFill>
              </a:rPr>
              <a:t>, hogy igazodjon</a:t>
            </a:r>
            <a:r>
              <a:rPr lang="hu-HU" sz="2000" b="1" dirty="0">
                <a:solidFill>
                  <a:schemeClr val="tx1"/>
                </a:solidFill>
              </a:rPr>
              <a:t>. </a:t>
            </a:r>
          </a:p>
          <a:p>
            <a:r>
              <a:rPr lang="hu-HU" sz="2000" b="1" dirty="0">
                <a:solidFill>
                  <a:schemeClr val="tx1"/>
                </a:solidFill>
              </a:rPr>
              <a:t> - Hely szempontjából </a:t>
            </a:r>
            <a:r>
              <a:rPr lang="hu-HU" sz="2000" b="1" dirty="0" smtClean="0">
                <a:solidFill>
                  <a:schemeClr val="tx1"/>
                </a:solidFill>
              </a:rPr>
              <a:t>könnyen </a:t>
            </a:r>
            <a:r>
              <a:rPr lang="hu-HU" sz="2000" b="1" dirty="0">
                <a:solidFill>
                  <a:schemeClr val="tx1"/>
                </a:solidFill>
              </a:rPr>
              <a:t>szerelhető.</a:t>
            </a:r>
          </a:p>
          <a:p>
            <a:r>
              <a:rPr lang="hu-HU" sz="2000" b="1" dirty="0">
                <a:solidFill>
                  <a:schemeClr val="tx1"/>
                </a:solidFill>
              </a:rPr>
              <a:t> - Az alkatrészek </a:t>
            </a:r>
            <a:r>
              <a:rPr lang="hu-HU" sz="2000" b="1" dirty="0" smtClean="0">
                <a:solidFill>
                  <a:schemeClr val="tx1"/>
                </a:solidFill>
              </a:rPr>
              <a:t>kényelmesen elférnek</a:t>
            </a:r>
            <a:r>
              <a:rPr lang="hu-HU" sz="2000" b="1" dirty="0">
                <a:solidFill>
                  <a:schemeClr val="tx1"/>
                </a:solidFill>
              </a:rPr>
              <a:t>.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026635" y="0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Ház (</a:t>
            </a:r>
            <a:r>
              <a:rPr lang="hu-H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Atx</a:t>
            </a:r>
            <a: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56" y="2492896"/>
            <a:ext cx="4566158" cy="4189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3046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xit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xit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xit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23330"/>
            <a:ext cx="8534400" cy="2073622"/>
          </a:xfrm>
        </p:spPr>
        <p:txBody>
          <a:bodyPr/>
          <a:lstStyle/>
          <a:p>
            <a:pPr marL="914400" lvl="1" indent="-514350">
              <a:buFont typeface="+mj-lt"/>
              <a:buAutoNum type="arabicPeriod"/>
            </a:pPr>
            <a:r>
              <a:rPr lang="hu-HU" b="1" dirty="0"/>
              <a:t>Videokártyának kell – e plusz feszültség.</a:t>
            </a:r>
          </a:p>
          <a:p>
            <a:pPr marL="914400" lvl="1" indent="-514350">
              <a:buFont typeface="+mj-lt"/>
              <a:buAutoNum type="arabicPeriod"/>
            </a:pPr>
            <a:r>
              <a:rPr lang="hu-HU" b="1" dirty="0"/>
              <a:t>Kábelek hosszúsága megfelelő legyen.</a:t>
            </a:r>
          </a:p>
          <a:p>
            <a:pPr marL="914400" lvl="1" indent="-514350">
              <a:buFont typeface="+mj-lt"/>
              <a:buAutoNum type="arabicPeriod"/>
            </a:pPr>
            <a:r>
              <a:rPr lang="hu-HU" b="1" dirty="0"/>
              <a:t>Videokártyának a csatlakozója legyen rajta 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699792" y="0"/>
            <a:ext cx="3300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Tápegység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12" y="2741955"/>
            <a:ext cx="5256584" cy="34700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87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750"/>
                            </p:stCondLst>
                            <p:childTnLst>
                              <p:par>
                                <p:cTn id="44" presetID="2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2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250"/>
                            </p:stCondLst>
                            <p:childTnLst>
                              <p:par>
                                <p:cTn id="52" presetID="2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2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705206" cy="51368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églalap 3"/>
          <p:cNvSpPr/>
          <p:nvPr/>
        </p:nvSpPr>
        <p:spPr>
          <a:xfrm>
            <a:off x="2195736" y="0"/>
            <a:ext cx="38710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Monitor</a:t>
            </a:r>
            <a:b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hu-H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377821" y="1268760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Megfelelő </a:t>
            </a:r>
            <a:r>
              <a:rPr lang="hu-HU" b="1" dirty="0" smtClean="0">
                <a:solidFill>
                  <a:schemeClr val="bg1"/>
                </a:solidFill>
              </a:rPr>
              <a:t>képminőség</a:t>
            </a:r>
            <a:endParaRPr lang="hu-HU" b="1" dirty="0">
              <a:solidFill>
                <a:srgbClr val="FF6600"/>
              </a:solidFill>
            </a:endParaRP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 rot="20537051">
            <a:off x="1401587" y="2537336"/>
            <a:ext cx="5119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990000"/>
                </a:solidFill>
              </a:rPr>
              <a:t>Felbontás legyen megfelelő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250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052736"/>
            <a:ext cx="8282880" cy="2828528"/>
          </a:xfrm>
        </p:spPr>
        <p:txBody>
          <a:bodyPr/>
          <a:lstStyle/>
          <a:p>
            <a:pPr marL="0" indent="0">
              <a:buNone/>
            </a:pPr>
            <a:r>
              <a:rPr lang="hu-HU" b="1" i="1" dirty="0"/>
              <a:t>Melyik a megfelelő billentyűzet+egér?</a:t>
            </a:r>
            <a:r>
              <a:rPr lang="hu-HU" b="1" dirty="0">
                <a:solidFill>
                  <a:srgbClr val="2A6921"/>
                </a:solidFill>
              </a:rPr>
              <a:t/>
            </a:r>
            <a:br>
              <a:rPr lang="hu-HU" b="1" dirty="0">
                <a:solidFill>
                  <a:srgbClr val="2A6921"/>
                </a:solidFill>
              </a:rPr>
            </a:br>
            <a:r>
              <a:rPr lang="hu-HU" b="1" dirty="0" smtClean="0">
                <a:solidFill>
                  <a:schemeClr val="tx1"/>
                </a:solidFill>
              </a:rPr>
              <a:t>Billentyűzet </a:t>
            </a:r>
            <a:r>
              <a:rPr lang="hu-HU" b="1" dirty="0">
                <a:solidFill>
                  <a:schemeClr val="tx1"/>
                </a:solidFill>
              </a:rPr>
              <a:t>megfelelő leütési számmal rendelkezzen.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chemeClr val="tx1"/>
                </a:solidFill>
              </a:rPr>
              <a:t>Egér </a:t>
            </a:r>
            <a:r>
              <a:rPr lang="hu-HU" b="1" dirty="0">
                <a:solidFill>
                  <a:schemeClr val="tx1"/>
                </a:solidFill>
              </a:rPr>
              <a:t>nagy felbontást tudjon biztosítani</a:t>
            </a:r>
            <a:r>
              <a:rPr lang="hu-HU" b="1" dirty="0" smtClean="0">
                <a:solidFill>
                  <a:schemeClr val="tx1"/>
                </a:solidFill>
              </a:rPr>
              <a:t>. </a:t>
            </a:r>
            <a:r>
              <a:rPr lang="hu-HU" b="1" dirty="0">
                <a:solidFill>
                  <a:schemeClr val="tx1"/>
                </a:solidFill>
              </a:rPr>
              <a:t>Lehetőség van készletben vásárolni.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331640" y="0"/>
            <a:ext cx="5734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Billentyűzet + egér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32551"/>
            <a:ext cx="7380312" cy="31735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61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547664" y="0"/>
            <a:ext cx="7263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Kiválasztott Gép (</a:t>
            </a:r>
            <a:r>
              <a:rPr lang="hu-H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Amd</a:t>
            </a:r>
            <a: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99956" y="2204864"/>
            <a:ext cx="904059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1800" b="1" dirty="0" err="1"/>
              <a:t>Mbo</a:t>
            </a:r>
            <a:r>
              <a:rPr lang="hu-HU" sz="1800" b="1" dirty="0"/>
              <a:t>: ASROCK 970 PRO3 R2.0 = 22.000 </a:t>
            </a:r>
            <a:r>
              <a:rPr lang="hu-HU" sz="1800" b="1" dirty="0" err="1"/>
              <a:t>ft</a:t>
            </a:r>
            <a:r>
              <a:rPr lang="hu-HU" sz="1800" b="1" dirty="0"/>
              <a:t>.</a:t>
            </a:r>
          </a:p>
          <a:p>
            <a:r>
              <a:rPr lang="hu-HU" sz="1800" b="1" dirty="0" err="1"/>
              <a:t>Cpu</a:t>
            </a:r>
            <a:r>
              <a:rPr lang="hu-HU" sz="1800" b="1" dirty="0"/>
              <a:t>: AMD FX-8300 AM3+ 3,3GHz BOX Black </a:t>
            </a:r>
            <a:r>
              <a:rPr lang="hu-HU" sz="1800" b="1" dirty="0" err="1"/>
              <a:t>Edition</a:t>
            </a:r>
            <a:r>
              <a:rPr lang="hu-HU" sz="1800" b="1" dirty="0"/>
              <a:t> = 32.000 </a:t>
            </a:r>
            <a:r>
              <a:rPr lang="hu-HU" sz="1800" b="1" dirty="0" err="1"/>
              <a:t>ft</a:t>
            </a:r>
            <a:r>
              <a:rPr lang="hu-HU" sz="1800" b="1" dirty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1800" b="1" dirty="0"/>
              <a:t>Ram: </a:t>
            </a:r>
            <a:r>
              <a:rPr lang="hu-HU" sz="1800" b="1" dirty="0" err="1"/>
              <a:t>Corsair</a:t>
            </a:r>
            <a:r>
              <a:rPr lang="hu-HU" sz="1800" b="1" dirty="0"/>
              <a:t> 8GB DDR3 1333MHz </a:t>
            </a:r>
            <a:r>
              <a:rPr lang="hu-HU" sz="1800" b="1" dirty="0" err="1"/>
              <a:t>Value</a:t>
            </a:r>
            <a:r>
              <a:rPr lang="hu-HU" sz="1800" b="1" dirty="0"/>
              <a:t> =  19.000 </a:t>
            </a:r>
            <a:r>
              <a:rPr lang="hu-HU" sz="1800" b="1" dirty="0" err="1"/>
              <a:t>ft</a:t>
            </a:r>
            <a:r>
              <a:rPr lang="hu-HU" sz="1800" b="1" dirty="0"/>
              <a:t>.</a:t>
            </a:r>
          </a:p>
          <a:p>
            <a:r>
              <a:rPr lang="hu-HU" sz="1800" b="1" dirty="0" err="1"/>
              <a:t>Vga</a:t>
            </a:r>
            <a:r>
              <a:rPr lang="hu-HU" sz="1800" b="1" dirty="0"/>
              <a:t>: </a:t>
            </a:r>
            <a:r>
              <a:rPr lang="hu-HU" sz="1800" b="1" dirty="0" err="1"/>
              <a:t>Sapphire</a:t>
            </a:r>
            <a:r>
              <a:rPr lang="hu-HU" sz="1800" b="1" dirty="0"/>
              <a:t> R7 370 4GB DDR5 </a:t>
            </a:r>
            <a:r>
              <a:rPr lang="hu-HU" sz="1800" b="1" dirty="0" err="1"/>
              <a:t>Vapor-X</a:t>
            </a:r>
            <a:r>
              <a:rPr lang="hu-HU" sz="1800" b="1" dirty="0"/>
              <a:t> OC = 48.000 </a:t>
            </a:r>
            <a:r>
              <a:rPr lang="hu-HU" sz="1800" b="1" dirty="0" err="1"/>
              <a:t>ft</a:t>
            </a:r>
            <a:r>
              <a:rPr lang="hu-HU" sz="1800" b="1" dirty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1800" b="1" dirty="0"/>
              <a:t>SSD: A-Data 120GB 2,5 SATA3 Premier SP550 Series ASP550SS3-120GM-C =16.000 </a:t>
            </a:r>
            <a:r>
              <a:rPr lang="hu-HU" sz="1800" b="1" dirty="0" err="1"/>
              <a:t>ft</a:t>
            </a:r>
            <a:r>
              <a:rPr lang="hu-HU" sz="1800" b="1" dirty="0"/>
              <a:t>.</a:t>
            </a:r>
            <a:br>
              <a:rPr lang="hu-HU" sz="1800" b="1" dirty="0"/>
            </a:br>
            <a:r>
              <a:rPr lang="hu-HU" sz="1800" b="1" dirty="0"/>
              <a:t>HDD: Toshiba 4TB 7200rpm SATA-600 128MB MD04ACA400 =40.000 </a:t>
            </a:r>
            <a:r>
              <a:rPr lang="hu-HU" sz="1800" b="1" dirty="0" err="1"/>
              <a:t>ft</a:t>
            </a:r>
            <a:r>
              <a:rPr lang="hu-HU" sz="1800" b="1" dirty="0" smtClean="0"/>
              <a:t>.</a:t>
            </a:r>
            <a:r>
              <a:rPr lang="hu-HU" sz="1800" b="1" dirty="0"/>
              <a:t/>
            </a:r>
            <a:br>
              <a:rPr lang="hu-HU" sz="1800" b="1" dirty="0"/>
            </a:br>
            <a:r>
              <a:rPr lang="hu-HU" sz="1800" b="1" dirty="0"/>
              <a:t>Táp:  </a:t>
            </a:r>
            <a:r>
              <a:rPr lang="hu-HU" sz="1800" b="1" dirty="0" err="1"/>
              <a:t>Xilence</a:t>
            </a:r>
            <a:r>
              <a:rPr lang="hu-HU" sz="1800" b="1" dirty="0"/>
              <a:t> 400W XP400R6/XN041 Performance C = 9.000 </a:t>
            </a:r>
            <a:r>
              <a:rPr lang="hu-HU" sz="1800" b="1" dirty="0" err="1"/>
              <a:t>ft</a:t>
            </a:r>
            <a:r>
              <a:rPr lang="hu-HU" sz="1800" b="1" dirty="0"/>
              <a:t>. </a:t>
            </a:r>
            <a:br>
              <a:rPr lang="hu-HU" sz="1800" b="1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17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0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0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0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0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0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00808"/>
            <a:ext cx="8856984" cy="4052664"/>
          </a:xfrm>
        </p:spPr>
        <p:txBody>
          <a:bodyPr/>
          <a:lstStyle/>
          <a:p>
            <a:r>
              <a:rPr lang="hu-HU" sz="2400" b="1" dirty="0" smtClean="0"/>
              <a:t>    </a:t>
            </a:r>
            <a:r>
              <a:rPr lang="hu-HU" sz="2000" b="1" dirty="0" smtClean="0">
                <a:solidFill>
                  <a:schemeClr val="tx1"/>
                </a:solidFill>
              </a:rPr>
              <a:t>Ház</a:t>
            </a:r>
            <a:r>
              <a:rPr lang="hu-HU" sz="2000" b="1" dirty="0">
                <a:solidFill>
                  <a:schemeClr val="tx1"/>
                </a:solidFill>
              </a:rPr>
              <a:t>:  </a:t>
            </a:r>
            <a:r>
              <a:rPr lang="hu-HU" sz="2000" b="1" dirty="0" err="1">
                <a:solidFill>
                  <a:schemeClr val="tx1"/>
                </a:solidFill>
              </a:rPr>
              <a:t>Akyga</a:t>
            </a:r>
            <a:r>
              <a:rPr lang="hu-HU" sz="2000" b="1" dirty="0">
                <a:solidFill>
                  <a:schemeClr val="tx1"/>
                </a:solidFill>
              </a:rPr>
              <a:t> AK13BK Black= 5.230 </a:t>
            </a:r>
            <a:r>
              <a:rPr lang="hu-HU" sz="2000" b="1" dirty="0" err="1" smtClean="0">
                <a:solidFill>
                  <a:schemeClr val="tx1"/>
                </a:solidFill>
              </a:rPr>
              <a:t>ft</a:t>
            </a:r>
            <a:r>
              <a:rPr lang="hu-HU" sz="2000" b="1" dirty="0" smtClean="0">
                <a:solidFill>
                  <a:schemeClr val="tx1"/>
                </a:solidFill>
              </a:rPr>
              <a:t/>
            </a:r>
            <a:br>
              <a:rPr lang="hu-HU" sz="2000" b="1" dirty="0" smtClean="0">
                <a:solidFill>
                  <a:schemeClr val="tx1"/>
                </a:solidFill>
              </a:rPr>
            </a:br>
            <a:r>
              <a:rPr lang="hu-HU" sz="2000" b="1" dirty="0">
                <a:solidFill>
                  <a:schemeClr val="tx1"/>
                </a:solidFill>
              </a:rPr>
              <a:t>Monitor:  AOC 21,5" E2270SWDN LED = 28.000 </a:t>
            </a:r>
            <a:r>
              <a:rPr lang="hu-HU" sz="2000" b="1" dirty="0" err="1">
                <a:solidFill>
                  <a:schemeClr val="tx1"/>
                </a:solidFill>
              </a:rPr>
              <a:t>ft</a:t>
            </a:r>
            <a:r>
              <a:rPr lang="hu-HU" sz="2000" b="1" dirty="0">
                <a:solidFill>
                  <a:schemeClr val="tx1"/>
                </a:solidFill>
              </a:rPr>
              <a:t>.</a:t>
            </a:r>
            <a:br>
              <a:rPr lang="hu-HU" sz="2000" b="1" dirty="0">
                <a:solidFill>
                  <a:schemeClr val="tx1"/>
                </a:solidFill>
              </a:rPr>
            </a:br>
            <a:r>
              <a:rPr lang="hu-HU" sz="2000" b="1" dirty="0">
                <a:solidFill>
                  <a:schemeClr val="tx1"/>
                </a:solidFill>
              </a:rPr>
              <a:t>Billentyűzet + Egér:  </a:t>
            </a:r>
            <a:r>
              <a:rPr lang="hu-HU" sz="2000" b="1" dirty="0" err="1">
                <a:solidFill>
                  <a:schemeClr val="tx1"/>
                </a:solidFill>
              </a:rPr>
              <a:t>Logitech</a:t>
            </a:r>
            <a:r>
              <a:rPr lang="hu-HU" sz="2000" b="1" dirty="0">
                <a:solidFill>
                  <a:schemeClr val="tx1"/>
                </a:solidFill>
              </a:rPr>
              <a:t> MK270 </a:t>
            </a:r>
            <a:r>
              <a:rPr lang="hu-HU" sz="2000" b="1" dirty="0" err="1">
                <a:solidFill>
                  <a:schemeClr val="tx1"/>
                </a:solidFill>
              </a:rPr>
              <a:t>Wireless</a:t>
            </a:r>
            <a:r>
              <a:rPr lang="hu-HU" sz="2000" b="1" dirty="0">
                <a:solidFill>
                  <a:schemeClr val="tx1"/>
                </a:solidFill>
              </a:rPr>
              <a:t> = 9.000 </a:t>
            </a:r>
            <a:r>
              <a:rPr lang="hu-HU" sz="2000" b="1" dirty="0" err="1">
                <a:solidFill>
                  <a:schemeClr val="tx1"/>
                </a:solidFill>
              </a:rPr>
              <a:t>ft</a:t>
            </a:r>
            <a:r>
              <a:rPr lang="hu-HU" sz="2000" b="1" dirty="0">
                <a:solidFill>
                  <a:schemeClr val="tx1"/>
                </a:solidFill>
              </a:rPr>
              <a:t>. </a:t>
            </a:r>
            <a:br>
              <a:rPr lang="hu-HU" sz="2000" b="1" dirty="0">
                <a:solidFill>
                  <a:schemeClr val="tx1"/>
                </a:solidFill>
              </a:rPr>
            </a:br>
            <a:r>
              <a:rPr lang="hu-HU" sz="2000" b="1" dirty="0">
                <a:solidFill>
                  <a:schemeClr val="tx1"/>
                </a:solidFill>
              </a:rPr>
              <a:t>Op. Rendszer: Microsoft Windows 10 Home = 32.000 </a:t>
            </a:r>
            <a:r>
              <a:rPr lang="hu-HU" sz="2000" b="1" dirty="0" err="1">
                <a:solidFill>
                  <a:schemeClr val="tx1"/>
                </a:solidFill>
              </a:rPr>
              <a:t>ft</a:t>
            </a:r>
            <a:r>
              <a:rPr lang="hu-HU" sz="2000" b="1" dirty="0">
                <a:solidFill>
                  <a:schemeClr val="tx1"/>
                </a:solidFill>
              </a:rPr>
              <a:t>.</a:t>
            </a:r>
            <a:br>
              <a:rPr lang="hu-HU" sz="2000" b="1" dirty="0">
                <a:solidFill>
                  <a:schemeClr val="tx1"/>
                </a:solidFill>
              </a:rPr>
            </a:br>
            <a:r>
              <a:rPr lang="hu-HU" sz="2000" b="1" dirty="0" err="1">
                <a:solidFill>
                  <a:schemeClr val="tx1"/>
                </a:solidFill>
              </a:rPr>
              <a:t>Videószerkesztő</a:t>
            </a:r>
            <a:r>
              <a:rPr lang="hu-HU" sz="2000" b="1" dirty="0">
                <a:solidFill>
                  <a:schemeClr val="tx1"/>
                </a:solidFill>
              </a:rPr>
              <a:t> program:  </a:t>
            </a:r>
            <a:r>
              <a:rPr lang="hu-HU" sz="2000" b="1" dirty="0" err="1">
                <a:solidFill>
                  <a:schemeClr val="tx1"/>
                </a:solidFill>
              </a:rPr>
              <a:t>Apowersoft</a:t>
            </a:r>
            <a:r>
              <a:rPr lang="hu-HU" sz="2000" b="1" dirty="0">
                <a:solidFill>
                  <a:schemeClr val="tx1"/>
                </a:solidFill>
              </a:rPr>
              <a:t> = 12.000ft (1 éves licence)</a:t>
            </a:r>
            <a:br>
              <a:rPr lang="hu-HU" sz="2000" b="1" dirty="0">
                <a:solidFill>
                  <a:schemeClr val="tx1"/>
                </a:solidFill>
              </a:rPr>
            </a:br>
            <a:r>
              <a:rPr lang="hu-HU" sz="2000" b="1" dirty="0">
                <a:solidFill>
                  <a:schemeClr val="tx1"/>
                </a:solidFill>
              </a:rPr>
              <a:t>Irodai szoftver: Office 365 Home  =16.000 </a:t>
            </a:r>
            <a:r>
              <a:rPr lang="hu-HU" sz="2000" b="1" dirty="0" err="1">
                <a:solidFill>
                  <a:schemeClr val="tx1"/>
                </a:solidFill>
              </a:rPr>
              <a:t>ft</a:t>
            </a:r>
            <a:r>
              <a:rPr lang="hu-HU" sz="2000" b="1" dirty="0">
                <a:solidFill>
                  <a:schemeClr val="tx1"/>
                </a:solidFill>
              </a:rPr>
              <a:t>. (1 éves licence)</a:t>
            </a:r>
          </a:p>
          <a:p>
            <a:r>
              <a:rPr lang="hu-HU" sz="2000" b="1" dirty="0"/>
              <a:t/>
            </a:r>
            <a:br>
              <a:rPr lang="hu-HU" sz="2000" b="1" dirty="0"/>
            </a:br>
            <a:endParaRPr lang="hu-HU" sz="2000" dirty="0"/>
          </a:p>
        </p:txBody>
      </p:sp>
      <p:sp>
        <p:nvSpPr>
          <p:cNvPr id="4" name="Téglalap 3"/>
          <p:cNvSpPr/>
          <p:nvPr/>
        </p:nvSpPr>
        <p:spPr>
          <a:xfrm>
            <a:off x="934299" y="3418"/>
            <a:ext cx="7263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Kiválasztott Gép (</a:t>
            </a:r>
            <a:r>
              <a:rPr lang="hu-H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Amd</a:t>
            </a:r>
            <a: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48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63688" y="10126"/>
            <a:ext cx="5397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Az én álomgépem </a:t>
            </a:r>
            <a:endParaRPr lang="hu-H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084284" y="1102749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Ráfordítási költség: </a:t>
            </a:r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300.000Ft</a:t>
            </a: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227687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0" y="2132856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én álomgépem egy olyan gép lenne, ami nagyon erős, és gond nélkül tudnék rajta videót szerkeszteni és felvenni.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806650" y="4437112"/>
            <a:ext cx="3359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Megvalósítható-e?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152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674921" cy="5407368"/>
          </a:xfrm>
        </p:spPr>
      </p:pic>
      <p:sp>
        <p:nvSpPr>
          <p:cNvPr id="4" name="Téglalap 3"/>
          <p:cNvSpPr/>
          <p:nvPr/>
        </p:nvSpPr>
        <p:spPr>
          <a:xfrm>
            <a:off x="2699792" y="-29083"/>
            <a:ext cx="310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Összegzés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691680" y="1700808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Konfiguráció ára: 228. 230 Ft  </a:t>
            </a:r>
          </a:p>
          <a:p>
            <a:r>
              <a:rPr lang="hu-HU" b="1" dirty="0">
                <a:solidFill>
                  <a:schemeClr val="bg1"/>
                </a:solidFill>
              </a:rPr>
              <a:t>Operációs rendszer: 32.000 Ft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Videó szerkesztő: 12.000 Ft </a:t>
            </a:r>
          </a:p>
          <a:p>
            <a:r>
              <a:rPr lang="hu-HU" b="1" dirty="0">
                <a:solidFill>
                  <a:schemeClr val="bg1"/>
                </a:solidFill>
              </a:rPr>
              <a:t>Irodai szoftvercsomag: 16.000 Ft</a:t>
            </a:r>
          </a:p>
          <a:p>
            <a:r>
              <a:rPr lang="hu-HU" b="1" dirty="0">
                <a:solidFill>
                  <a:schemeClr val="bg1"/>
                </a:solidFill>
              </a:rPr>
              <a:t>Összesen: 288.230 Ft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406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3356992"/>
            <a:ext cx="7776864" cy="2794248"/>
          </a:xfrm>
        </p:spPr>
        <p:txBody>
          <a:bodyPr/>
          <a:lstStyle/>
          <a:p>
            <a:r>
              <a:rPr lang="hu-HU" sz="1600" b="1" dirty="0"/>
              <a:t> </a:t>
            </a:r>
            <a:r>
              <a:rPr lang="hu-HU" sz="1600" b="1" dirty="0">
                <a:hlinkClick r:id="rId2"/>
              </a:rPr>
              <a:t>http://www.compmarket.hu</a:t>
            </a:r>
            <a:r>
              <a:rPr lang="hu-HU" sz="1600" b="1" dirty="0"/>
              <a:t> (Nagykereskedés)</a:t>
            </a:r>
          </a:p>
          <a:p>
            <a:r>
              <a:rPr lang="hu-HU" sz="1600" b="1" dirty="0">
                <a:hlinkClick r:id="rId3"/>
              </a:rPr>
              <a:t>http://www.apowersoft.hu</a:t>
            </a:r>
            <a:endParaRPr lang="hu-HU" sz="1600" b="1" dirty="0"/>
          </a:p>
          <a:p>
            <a:r>
              <a:rPr lang="hu-HU" sz="1600" b="1" dirty="0"/>
              <a:t>http://asia.dl.sapphiretech.comarchivegmPDimgSapphire_201626101236.jpg</a:t>
            </a:r>
          </a:p>
          <a:p>
            <a:r>
              <a:rPr lang="hu-HU" sz="1600" b="1" dirty="0"/>
              <a:t>http://www.ssdtarhely.hu/images/ssdtrans.png</a:t>
            </a:r>
          </a:p>
          <a:p>
            <a:r>
              <a:rPr lang="hu-HU" sz="1600" b="1" dirty="0"/>
              <a:t>http://www.asrock.commbphoto970%20Extreme3%20R2.0(L3).</a:t>
            </a:r>
            <a:r>
              <a:rPr lang="hu-HU" sz="1600" b="1" dirty="0" err="1"/>
              <a:t>jpg</a:t>
            </a:r>
            <a:endParaRPr lang="hu-HU" sz="1600" b="1" dirty="0"/>
          </a:p>
          <a:p>
            <a:r>
              <a:rPr lang="hu-HU" sz="1600" b="1" dirty="0"/>
              <a:t>https://pbs.twimg.com/profile_images/715859430047256580/JGTeet-e.jpg</a:t>
            </a:r>
          </a:p>
          <a:p>
            <a:r>
              <a:rPr lang="hu-HU" sz="1600" b="1" dirty="0">
                <a:hlinkClick r:id="rId4"/>
              </a:rPr>
              <a:t>http://imagazin.hu/mi-fan-terem-az-office-365/</a:t>
            </a:r>
            <a:endParaRPr lang="hu-HU" sz="1600" b="1" dirty="0"/>
          </a:p>
          <a:p>
            <a:r>
              <a:rPr lang="hu-HU" sz="1600" b="1" dirty="0"/>
              <a:t>https://www.microsoft.com/hu-hu/windows/get-windows-10</a:t>
            </a:r>
          </a:p>
          <a:p>
            <a:r>
              <a:rPr lang="hu-HU" sz="1600" b="1" dirty="0"/>
              <a:t>https://prohardver.hu/teszt/xilence_parformance_a_530_tap/kulso.html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363273" y="1340768"/>
            <a:ext cx="6423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Felhasznált irodalom</a:t>
            </a:r>
          </a:p>
        </p:txBody>
      </p:sp>
    </p:spTree>
    <p:extLst>
      <p:ext uri="{BB962C8B-B14F-4D97-AF65-F5344CB8AC3E}">
        <p14:creationId xmlns:p14="http://schemas.microsoft.com/office/powerpoint/2010/main" val="36015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168220" y="103638"/>
            <a:ext cx="53173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Hardver elemek 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827584" y="1268760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1.Táp+ház</a:t>
            </a:r>
            <a:endParaRPr lang="hu-HU" sz="2800" b="1" dirty="0"/>
          </a:p>
          <a:p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47452" y="1722740"/>
            <a:ext cx="1888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</a:rPr>
              <a:t>2.Alaplap</a:t>
            </a:r>
            <a:r>
              <a:rPr lang="hu-HU" sz="2800" b="1" dirty="0" smtClean="0">
                <a:solidFill>
                  <a:srgbClr val="09E523"/>
                </a:solidFill>
              </a:rPr>
              <a:t> </a:t>
            </a:r>
            <a:endParaRPr lang="hu-HU" sz="2800" b="1" dirty="0">
              <a:solidFill>
                <a:srgbClr val="09E523"/>
              </a:solidFill>
            </a:endParaRPr>
          </a:p>
          <a:p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00018" y="2250178"/>
            <a:ext cx="1551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3.</a:t>
            </a:r>
            <a:r>
              <a:rPr lang="hu-HU" sz="2800" b="1" dirty="0"/>
              <a:t> </a:t>
            </a:r>
            <a:r>
              <a:rPr lang="hu-HU" sz="2800" b="1" dirty="0" err="1"/>
              <a:t>Cpu</a:t>
            </a:r>
            <a:endParaRPr lang="hu-HU" sz="2800" b="1" dirty="0"/>
          </a:p>
          <a:p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114181" y="2780928"/>
            <a:ext cx="1425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</a:rPr>
              <a:t>4.</a:t>
            </a:r>
            <a:r>
              <a:rPr lang="hu-HU" sz="2800" b="1" dirty="0">
                <a:solidFill>
                  <a:schemeClr val="bg1"/>
                </a:solidFill>
              </a:rPr>
              <a:t> Ram</a:t>
            </a:r>
          </a:p>
          <a:p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923928" y="3315715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5.</a:t>
            </a:r>
            <a:r>
              <a:rPr lang="hu-HU" sz="2800" b="1" dirty="0"/>
              <a:t> </a:t>
            </a:r>
            <a:r>
              <a:rPr lang="hu-HU" sz="2800" b="1" dirty="0" err="1"/>
              <a:t>Vga</a:t>
            </a:r>
            <a:endParaRPr lang="hu-HU" sz="2800" b="1" dirty="0"/>
          </a:p>
          <a:p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915949" y="3874869"/>
            <a:ext cx="1929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</a:rPr>
              <a:t>6.Hdd+</a:t>
            </a:r>
            <a:r>
              <a:rPr lang="hu-HU" sz="2800" b="1" dirty="0" err="1" smtClean="0">
                <a:solidFill>
                  <a:schemeClr val="bg1"/>
                </a:solidFill>
              </a:rPr>
              <a:t>ssd</a:t>
            </a:r>
            <a:endParaRPr lang="hu-HU" sz="2800" b="1" dirty="0">
              <a:solidFill>
                <a:schemeClr val="bg1"/>
              </a:solidFill>
            </a:endParaRPr>
          </a:p>
          <a:p>
            <a:endParaRPr lang="hu-HU" sz="2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484130" y="4351922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7.Monitor</a:t>
            </a:r>
            <a:endParaRPr lang="hu-HU" sz="2800" b="1" dirty="0"/>
          </a:p>
          <a:p>
            <a:endParaRPr lang="hu-HU" sz="2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46329" y="4857718"/>
            <a:ext cx="3307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</a:rPr>
              <a:t>8.Billentyűzet+egér</a:t>
            </a:r>
            <a:endParaRPr lang="hu-HU" sz="2800" b="1" dirty="0">
              <a:solidFill>
                <a:schemeClr val="bg1"/>
              </a:solidFill>
            </a:endParaRPr>
          </a:p>
          <a:p>
            <a:endParaRPr lang="hu-HU" sz="2800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28829"/>
            <a:ext cx="2846040" cy="2846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901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5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75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30375"/>
            <a:ext cx="4791967" cy="30388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églalap 3"/>
          <p:cNvSpPr/>
          <p:nvPr/>
        </p:nvSpPr>
        <p:spPr>
          <a:xfrm>
            <a:off x="2888064" y="13120"/>
            <a:ext cx="3326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Szoftverek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65553" y="126876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Tudom, hogy kell nekem egy operációs rendszer.</a:t>
            </a:r>
          </a:p>
          <a:p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Kell </a:t>
            </a: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egy videó szerkesztő program is.</a:t>
            </a:r>
          </a:p>
          <a:p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Utoljára </a:t>
            </a: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pedig egy irodai szoftvercsomag is kell.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496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5085184"/>
            <a:ext cx="6696744" cy="14401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Választása nem nehéz.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Windows 10 64bit – es verzió   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11560" y="0"/>
            <a:ext cx="5923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Operációs rendszer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4248471" cy="33309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98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2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3968" y="993007"/>
            <a:ext cx="4779201" cy="1388368"/>
          </a:xfrm>
        </p:spPr>
        <p:txBody>
          <a:bodyPr/>
          <a:lstStyle/>
          <a:p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Windows:</a:t>
            </a:r>
            <a:b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Office 365</a:t>
            </a:r>
            <a:b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Office 2016</a:t>
            </a:r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611560" y="41255"/>
            <a:ext cx="6719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Irodai szoftvercsomag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0056"/>
            <a:ext cx="5331763" cy="3909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6935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8881" y="937684"/>
            <a:ext cx="8424936" cy="4038600"/>
          </a:xfrm>
        </p:spPr>
        <p:txBody>
          <a:bodyPr/>
          <a:lstStyle/>
          <a:p>
            <a:pPr marL="0" indent="0"/>
            <a:r>
              <a:rPr lang="hu-HU" b="1" dirty="0">
                <a:solidFill>
                  <a:schemeClr val="tx1"/>
                </a:solidFill>
              </a:rPr>
              <a:t>Ingyenes verziók:Microsoft Movie Maker</a:t>
            </a:r>
          </a:p>
          <a:p>
            <a:pPr marL="0" indent="0"/>
            <a:r>
              <a:rPr lang="hu-HU" b="1" dirty="0">
                <a:solidFill>
                  <a:schemeClr val="tx1"/>
                </a:solidFill>
              </a:rPr>
              <a:t>Egy évig használható: Apowersoft</a:t>
            </a:r>
          </a:p>
          <a:p>
            <a:pPr marL="0" indent="0"/>
            <a:r>
              <a:rPr lang="hu-HU" b="1" dirty="0">
                <a:solidFill>
                  <a:schemeClr val="tx1"/>
                </a:solidFill>
              </a:rPr>
              <a:t>Felhasználhatósága korlátlan: Sony Vegas Pro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11560" y="0"/>
            <a:ext cx="7013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Videószerkeztő program</a:t>
            </a:r>
            <a:endParaRPr lang="hu-H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8920"/>
            <a:ext cx="3694181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182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11560" y="-948"/>
            <a:ext cx="7013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Apowersoft paraméterei</a:t>
            </a:r>
            <a:endParaRPr lang="hu-H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92237" y="1196752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Milyen operációs rendszer futatja el?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>
                <a:solidFill>
                  <a:schemeClr val="bg1"/>
                </a:solidFill>
              </a:rPr>
              <a:t>Rendszerkövetelmény : Windows 7/8/10</a:t>
            </a: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92237" y="220486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Milyen lejátszó kell hozzá?</a:t>
            </a:r>
            <a:r>
              <a:rPr lang="hu-HU" b="1" dirty="0">
                <a:solidFill>
                  <a:srgbClr val="0000FF"/>
                </a:solidFill>
              </a:rPr>
              <a:t/>
            </a:r>
            <a:br>
              <a:rPr lang="hu-HU" b="1" dirty="0">
                <a:solidFill>
                  <a:srgbClr val="0000FF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Lejátszó:  Windows Media </a:t>
            </a:r>
            <a:r>
              <a:rPr lang="hu-HU" b="1" dirty="0" err="1">
                <a:solidFill>
                  <a:schemeClr val="bg1"/>
                </a:solidFill>
              </a:rPr>
              <a:t>Player</a:t>
            </a:r>
            <a:r>
              <a:rPr lang="hu-HU" b="1" dirty="0">
                <a:solidFill>
                  <a:schemeClr val="bg1"/>
                </a:solidFill>
              </a:rPr>
              <a:t> 11 vagy újabb a WMV videók lejátszásához</a:t>
            </a:r>
          </a:p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94297" y="3573016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Melyik </a:t>
            </a:r>
            <a:r>
              <a:rPr lang="hu-HU" b="1" i="1" dirty="0" err="1"/>
              <a:t>Directx</a:t>
            </a:r>
            <a:r>
              <a:rPr lang="hu-HU" b="1" i="1" dirty="0"/>
              <a:t> kell?</a:t>
            </a:r>
            <a:r>
              <a:rPr lang="hu-HU" b="1" dirty="0">
                <a:solidFill>
                  <a:srgbClr val="0000FF"/>
                </a:solidFill>
              </a:rPr>
              <a:t/>
            </a:r>
            <a:br>
              <a:rPr lang="hu-HU" b="1" dirty="0">
                <a:solidFill>
                  <a:srgbClr val="0000FF"/>
                </a:solidFill>
              </a:rPr>
            </a:br>
            <a:r>
              <a:rPr lang="hu-HU" b="1" dirty="0" err="1">
                <a:solidFill>
                  <a:schemeClr val="bg1"/>
                </a:solidFill>
              </a:rPr>
              <a:t>Directx</a:t>
            </a:r>
            <a:r>
              <a:rPr lang="hu-HU" b="1" dirty="0">
                <a:solidFill>
                  <a:schemeClr val="bg1"/>
                </a:solidFill>
              </a:rPr>
              <a:t> 11 vagy újabb.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A videokártyától függ.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206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951752"/>
            <a:ext cx="7200800" cy="26125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1" dirty="0"/>
              <a:t>Könnyen bővíthető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1" dirty="0"/>
              <a:t>Az ATX erős és nagy méretű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1" dirty="0"/>
              <a:t>Hely kihasználáshoz mérten </a:t>
            </a:r>
            <a:r>
              <a:rPr lang="hu-HU" b="1" dirty="0" smtClean="0"/>
              <a:t>tudok választani</a:t>
            </a:r>
            <a:endParaRPr lang="hu-HU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11560" y="0"/>
            <a:ext cx="5474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Alaplap választása</a:t>
            </a:r>
            <a:endParaRPr lang="hu-H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91054"/>
            <a:ext cx="4258816" cy="3549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86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2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/>
    </p:bldLst>
  </p:timing>
</p:sld>
</file>

<file path=ppt/theme/theme1.xml><?xml version="1.0" encoding="utf-8"?>
<a:theme xmlns:a="http://schemas.openxmlformats.org/drawingml/2006/main" name="education15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Modern No. 20"/>
        <a:ea typeface=""/>
        <a:cs typeface=""/>
      </a:majorFont>
      <a:minorFont>
        <a:latin typeface="Modern No. 2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education15</Template>
  <TotalTime>286</TotalTime>
  <Words>418</Words>
  <Application>Microsoft Office PowerPoint</Application>
  <PresentationFormat>Diavetítés a képernyőre (4:3 oldalarány)</PresentationFormat>
  <Paragraphs>99</Paragraphs>
  <Slides>21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education15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 Háttértár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Pedagógus</dc:creator>
  <cp:lastModifiedBy>Czuth</cp:lastModifiedBy>
  <cp:revision>37</cp:revision>
  <dcterms:created xsi:type="dcterms:W3CDTF">2017-02-03T09:33:59Z</dcterms:created>
  <dcterms:modified xsi:type="dcterms:W3CDTF">2017-02-20T14:07:46Z</dcterms:modified>
</cp:coreProperties>
</file>