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2" r:id="rId3"/>
    <p:sldId id="272" r:id="rId4"/>
    <p:sldId id="257" r:id="rId5"/>
    <p:sldId id="273" r:id="rId6"/>
    <p:sldId id="258" r:id="rId7"/>
    <p:sldId id="274" r:id="rId8"/>
    <p:sldId id="259" r:id="rId9"/>
    <p:sldId id="275" r:id="rId10"/>
    <p:sldId id="276" r:id="rId11"/>
    <p:sldId id="263" r:id="rId12"/>
    <p:sldId id="260" r:id="rId13"/>
    <p:sldId id="261" r:id="rId14"/>
    <p:sldId id="264" r:id="rId15"/>
    <p:sldId id="266" r:id="rId16"/>
    <p:sldId id="267" r:id="rId17"/>
    <p:sldId id="265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39C04-8DBA-41CE-8F5A-0C15A30641FB}" type="datetimeFigureOut">
              <a:rPr lang="hu-HU"/>
              <a:t>2017.02.20.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95958-CF53-46EF-8E16-C5F1EE967AD0}" type="slidenum">
              <a:rPr lang="hu-HU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888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368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5924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6509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8487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2045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102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304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692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436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068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09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2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2674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95958-CF53-46EF-8E16-C5F1EE967AD0}" type="slidenum">
              <a:rPr lang="hu-HU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26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mestar.hu/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://www.geeks.h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ple.com/" TargetMode="External"/><Relationship Id="rId5" Type="http://schemas.openxmlformats.org/officeDocument/2006/relationships/hyperlink" Target="http://www.lg.com/" TargetMode="External"/><Relationship Id="rId4" Type="http://schemas.openxmlformats.org/officeDocument/2006/relationships/hyperlink" Target="http://www.informatika.gtportal.eu/" TargetMode="External"/><Relationship Id="rId9" Type="http://schemas.openxmlformats.org/officeDocument/2006/relationships/hyperlink" Target="http://users.iit.uni-miskolc.hu/~rovid/monitoro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623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sz="9600" b="1" dirty="0" smtClean="0">
                <a:solidFill>
                  <a:srgbClr val="000000"/>
                </a:solidFill>
                <a:latin typeface="Times New Roman"/>
              </a:rPr>
              <a:t>A </a:t>
            </a:r>
            <a:r>
              <a:rPr lang="en-US" sz="9600" b="1" dirty="0" smtClean="0">
                <a:solidFill>
                  <a:srgbClr val="000000"/>
                </a:solidFill>
                <a:latin typeface="Times New Roman"/>
              </a:rPr>
              <a:t>MONITOROK</a:t>
            </a:r>
            <a:endParaRPr lang="en-US" sz="96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638425"/>
            <a:ext cx="9144000" cy="28209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libri"/>
              </a:rPr>
              <a:t>Név:</a:t>
            </a:r>
            <a:r>
              <a:rPr lang="en-US" sz="4000" dirty="0">
                <a:solidFill>
                  <a:srgbClr val="7F7F7F"/>
                </a:solidFill>
                <a:latin typeface="Calibri"/>
              </a:rPr>
              <a:t>Gál Bence</a:t>
            </a:r>
          </a:p>
          <a:p>
            <a:r>
              <a:rPr lang="en-US" sz="4000" dirty="0">
                <a:solidFill>
                  <a:srgbClr val="000000"/>
                </a:solidFill>
                <a:latin typeface="Calibri"/>
              </a:rPr>
              <a:t>Felkészítő tanárom</a:t>
            </a:r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hu-HU" sz="4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600" dirty="0" smtClean="0">
                <a:solidFill>
                  <a:srgbClr val="7F7F7F"/>
                </a:solidFill>
                <a:latin typeface="Calibri"/>
              </a:rPr>
              <a:t>Majorné </a:t>
            </a:r>
            <a:r>
              <a:rPr lang="en-US" sz="3600" dirty="0">
                <a:solidFill>
                  <a:srgbClr val="7F7F7F"/>
                </a:solidFill>
                <a:latin typeface="Calibri"/>
              </a:rPr>
              <a:t>Szécsényi Erika</a:t>
            </a:r>
          </a:p>
          <a:p>
            <a:r>
              <a:rPr lang="en-US" sz="4000" dirty="0">
                <a:solidFill>
                  <a:srgbClr val="000000"/>
                </a:solidFill>
                <a:latin typeface="Calibri"/>
              </a:rPr>
              <a:t>Iskolám</a:t>
            </a:r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hu-HU" sz="4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600" dirty="0" smtClean="0">
                <a:solidFill>
                  <a:srgbClr val="7F7F7F"/>
                </a:solidFill>
                <a:latin typeface="Calibri"/>
              </a:rPr>
              <a:t>Bajza </a:t>
            </a:r>
            <a:r>
              <a:rPr lang="en-US" sz="3600" dirty="0">
                <a:solidFill>
                  <a:srgbClr val="7F7F7F"/>
                </a:solidFill>
                <a:latin typeface="Calibri"/>
              </a:rPr>
              <a:t>József </a:t>
            </a:r>
            <a:r>
              <a:rPr lang="hu-HU" sz="3600" dirty="0" smtClean="0">
                <a:solidFill>
                  <a:srgbClr val="7F7F7F"/>
                </a:solidFill>
                <a:latin typeface="Calibri"/>
              </a:rPr>
              <a:t>Tagi</a:t>
            </a:r>
            <a:r>
              <a:rPr lang="en-US" sz="3600" dirty="0" smtClean="0">
                <a:solidFill>
                  <a:srgbClr val="7F7F7F"/>
                </a:solidFill>
                <a:latin typeface="Calibri"/>
              </a:rPr>
              <a:t>skola</a:t>
            </a:r>
            <a:endParaRPr lang="en-US" sz="3600" dirty="0">
              <a:solidFill>
                <a:srgbClr val="000000"/>
              </a:solidFill>
              <a:latin typeface="Calibri"/>
            </a:endParaRPr>
          </a:p>
          <a:p>
            <a:r>
              <a:rPr lang="en-US" sz="3600" dirty="0">
                <a:solidFill>
                  <a:srgbClr val="7F7F7F"/>
                </a:solidFill>
                <a:latin typeface="Calibri"/>
              </a:rPr>
              <a:t>3034     Szűcsi Petőfi Sándor út </a:t>
            </a:r>
            <a:r>
              <a:rPr lang="en-US" sz="3600" dirty="0" smtClean="0">
                <a:solidFill>
                  <a:srgbClr val="7F7F7F"/>
                </a:solidFill>
                <a:latin typeface="Calibri"/>
              </a:rPr>
              <a:t>115</a:t>
            </a:r>
            <a:r>
              <a:rPr lang="hu-HU" sz="3600" dirty="0" smtClean="0">
                <a:solidFill>
                  <a:srgbClr val="7F7F7F"/>
                </a:solidFill>
                <a:latin typeface="Calibri"/>
              </a:rPr>
              <a:t>.</a:t>
            </a:r>
            <a:endParaRPr lang="en-US" sz="3600" dirty="0">
              <a:latin typeface="Calibri"/>
            </a:endParaRPr>
          </a:p>
          <a:p>
            <a:endParaRPr lang="en-US" sz="40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5050" y="0"/>
            <a:ext cx="10515600" cy="976704"/>
          </a:xfrm>
        </p:spPr>
        <p:txBody>
          <a:bodyPr/>
          <a:lstStyle/>
          <a:p>
            <a:pPr algn="ctr"/>
            <a:r>
              <a:rPr lang="hu-HU" u="sng" dirty="0" smtClean="0"/>
              <a:t>MONITOROK JELLEMZŐI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8203" y="698281"/>
            <a:ext cx="11674257" cy="60281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képátló</a:t>
            </a:r>
            <a:r>
              <a:rPr lang="hu-HU" dirty="0"/>
              <a:t>: A monitor </a:t>
            </a:r>
            <a:r>
              <a:rPr lang="hu-HU" dirty="0" smtClean="0"/>
              <a:t>két ellentétes sarkának távolsága, hüvelykben, inchben, colban </a:t>
            </a:r>
            <a:r>
              <a:rPr lang="hu-HU" dirty="0"/>
              <a:t>= 2,54 </a:t>
            </a:r>
            <a:r>
              <a:rPr lang="hu-HU" dirty="0" smtClean="0"/>
              <a:t>cm </a:t>
            </a:r>
            <a:r>
              <a:rPr lang="hu-HU" dirty="0"/>
              <a:t>mérik</a:t>
            </a:r>
            <a:r>
              <a:rPr lang="hu-HU" dirty="0" smtClean="0"/>
              <a:t>.</a:t>
            </a: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képarány: A kijelző oldalhosszúságainak aránya. 5:4-től 16:9-ig </a:t>
            </a:r>
            <a:r>
              <a:rPr lang="hu-HU" dirty="0" smtClean="0"/>
              <a:t>terjed</a:t>
            </a: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kontraszt: A részletgazdagságot jellemző tulajdonság </a:t>
            </a:r>
            <a:r>
              <a:rPr lang="hu-HU" dirty="0" smtClean="0"/>
              <a:t>250–1000 </a:t>
            </a:r>
            <a:r>
              <a:rPr lang="hu-HU" dirty="0"/>
              <a:t>: </a:t>
            </a:r>
            <a:r>
              <a:rPr lang="hu-HU" dirty="0" smtClean="0"/>
              <a:t>1.</a:t>
            </a: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válaszidő: LCD paneles monitorok jellemzője, </a:t>
            </a:r>
            <a:r>
              <a:rPr lang="hu-HU" dirty="0" smtClean="0"/>
              <a:t>ezredmásodpercben, millisecundumban mérik. Az </a:t>
            </a:r>
            <a:r>
              <a:rPr lang="hu-HU" dirty="0"/>
              <a:t>az </a:t>
            </a:r>
            <a:r>
              <a:rPr lang="hu-HU" dirty="0" smtClean="0"/>
              <a:t>idő, amíg </a:t>
            </a:r>
            <a:r>
              <a:rPr lang="hu-HU" dirty="0"/>
              <a:t>egy képpont színe </a:t>
            </a:r>
            <a:r>
              <a:rPr lang="hu-HU" dirty="0" smtClean="0"/>
              <a:t>megváltozik. </a:t>
            </a: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fényerő: A monitor fényességét jellemzi.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maximális felbontás: Maximálisan mekkora felbontásra állítható</a:t>
            </a:r>
            <a:r>
              <a:rPr lang="hu-HU" dirty="0" smtClean="0"/>
              <a:t>.</a:t>
            </a: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megjeleníthető színek száma</a:t>
            </a:r>
            <a:r>
              <a:rPr lang="hu-HU" dirty="0" smtClean="0"/>
              <a:t>: </a:t>
            </a:r>
            <a:r>
              <a:rPr lang="hu-HU" dirty="0"/>
              <a:t>Általában 16,7 millió színt tud megjeleníteni egy monitor, de gyakran „csak” 16,2 </a:t>
            </a:r>
            <a:r>
              <a:rPr lang="hu-HU" dirty="0" smtClean="0"/>
              <a:t>milliót</a:t>
            </a:r>
            <a:endParaRPr lang="hu-H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látószög: Az </a:t>
            </a:r>
            <a:r>
              <a:rPr lang="hu-HU" dirty="0" smtClean="0"/>
              <a:t>a jellemző, </a:t>
            </a:r>
            <a:r>
              <a:rPr lang="hu-HU" dirty="0"/>
              <a:t>mely megadja, hogy a monitor milyen szögből látható.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optimális felbontás</a:t>
            </a:r>
            <a:r>
              <a:rPr lang="hu-HU" dirty="0" smtClean="0"/>
              <a:t>: </a:t>
            </a:r>
            <a:r>
              <a:rPr lang="hu-HU" dirty="0"/>
              <a:t>Azt a felbontást jelöli, amelynél az LCD panel minden tranzisztorához egy pixel tartozik. Ez a felbontás egyben az ilyen monitorok maximális felbontása i</a:t>
            </a:r>
            <a:r>
              <a:rPr lang="hu-HU" sz="2400" dirty="0"/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1569398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                    Ener</a:t>
            </a:r>
            <a:r>
              <a:rPr lang="hu-HU" b="1" dirty="0">
                <a:solidFill>
                  <a:schemeClr val="bg1"/>
                </a:solidFill>
              </a:rPr>
              <a:t>giatakarék</a:t>
            </a:r>
            <a:r>
              <a:rPr lang="hu-HU" b="1" dirty="0"/>
              <a:t>osság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hu-HU" sz="3200" dirty="0"/>
              <a:t>Ha egy monitort </a:t>
            </a:r>
            <a:r>
              <a:rPr lang="hu-HU" sz="3200" dirty="0">
                <a:solidFill>
                  <a:schemeClr val="bg1"/>
                </a:solidFill>
              </a:rPr>
              <a:t>energiatakarékos üzem</a:t>
            </a:r>
            <a:r>
              <a:rPr lang="hu-HU" sz="3200" dirty="0"/>
              <a:t>módba teszünk, nem csak a villanyszám</a:t>
            </a:r>
            <a:r>
              <a:rPr lang="hu-HU" sz="3200" dirty="0">
                <a:solidFill>
                  <a:schemeClr val="bg1"/>
                </a:solidFill>
              </a:rPr>
              <a:t>lánk</a:t>
            </a:r>
            <a:r>
              <a:rPr lang="hu-HU" sz="3200" dirty="0"/>
              <a:t> </a:t>
            </a:r>
            <a:r>
              <a:rPr lang="hu-HU" sz="3200" dirty="0">
                <a:solidFill>
                  <a:schemeClr val="bg1"/>
                </a:solidFill>
              </a:rPr>
              <a:t>helyzetén segítünk</a:t>
            </a:r>
            <a:r>
              <a:rPr lang="hu-HU" sz="3200" dirty="0"/>
              <a:t>, hanem a szemünket </a:t>
            </a:r>
            <a:r>
              <a:rPr lang="hu-HU" sz="3200" dirty="0" smtClean="0"/>
              <a:t>és környezetünket </a:t>
            </a:r>
            <a:r>
              <a:rPr lang="hu-HU" sz="3200" dirty="0" smtClean="0">
                <a:solidFill>
                  <a:schemeClr val="bg1"/>
                </a:solidFill>
              </a:rPr>
              <a:t>is </a:t>
            </a:r>
            <a:r>
              <a:rPr lang="hu-HU" sz="3200" dirty="0">
                <a:solidFill>
                  <a:schemeClr val="bg1"/>
                </a:solidFill>
              </a:rPr>
              <a:t>jobban óvjuk vele. </a:t>
            </a:r>
            <a:r>
              <a:rPr lang="hu-HU" sz="3200" dirty="0"/>
              <a:t>A legújabb monitorok egy része kifejeze</a:t>
            </a:r>
            <a:r>
              <a:rPr lang="hu-HU" sz="3200" dirty="0">
                <a:solidFill>
                  <a:schemeClr val="bg1"/>
                </a:solidFill>
              </a:rPr>
              <a:t>tten</a:t>
            </a:r>
            <a:r>
              <a:rPr lang="hu-HU" sz="3200" dirty="0"/>
              <a:t> </a:t>
            </a:r>
            <a:r>
              <a:rPr lang="hu-HU" sz="3200" dirty="0">
                <a:solidFill>
                  <a:schemeClr val="bg1"/>
                </a:solidFill>
              </a:rPr>
              <a:t>arra special</a:t>
            </a:r>
            <a:r>
              <a:rPr lang="hu-HU" sz="3200" dirty="0"/>
              <a:t>izálódik, hogy </a:t>
            </a:r>
            <a:r>
              <a:rPr lang="hu-HU" sz="3200" dirty="0" smtClean="0"/>
              <a:t>minél </a:t>
            </a:r>
            <a:r>
              <a:rPr lang="hu-HU" sz="3200" dirty="0"/>
              <a:t>energiatakarékosabbak </a:t>
            </a:r>
            <a:r>
              <a:rPr lang="hu-HU" sz="3200" dirty="0">
                <a:solidFill>
                  <a:schemeClr val="bg1"/>
                </a:solidFill>
              </a:rPr>
              <a:t>legyenek el</a:t>
            </a:r>
            <a:r>
              <a:rPr lang="hu-HU" sz="3200" dirty="0"/>
              <a:t>ődeiknél. De ehhez nem csak az ő hanem a mi </a:t>
            </a:r>
            <a:r>
              <a:rPr lang="hu-HU" sz="3200" dirty="0">
                <a:solidFill>
                  <a:schemeClr val="bg1"/>
                </a:solidFill>
              </a:rPr>
              <a:t>köz</a:t>
            </a:r>
            <a:r>
              <a:rPr lang="hu-HU" sz="3200" dirty="0"/>
              <a:t>benjárásunk is szükséges. Én személyesen is figyelek arr</a:t>
            </a:r>
            <a:r>
              <a:rPr lang="hu-HU" sz="3200" dirty="0">
                <a:solidFill>
                  <a:schemeClr val="bg1"/>
                </a:solidFill>
              </a:rPr>
              <a:t>a,</a:t>
            </a:r>
            <a:r>
              <a:rPr lang="hu-HU" sz="3200" dirty="0"/>
              <a:t> hogy az elektronikus eszközeim energiatakarékos üzemm</a:t>
            </a:r>
            <a:r>
              <a:rPr lang="hu-HU" sz="3200" dirty="0">
                <a:solidFill>
                  <a:schemeClr val="bg1"/>
                </a:solidFill>
              </a:rPr>
              <a:t>ódb</a:t>
            </a:r>
            <a:r>
              <a:rPr lang="hu-HU" sz="3200" dirty="0"/>
              <a:t>an és a lehető </a:t>
            </a:r>
            <a:r>
              <a:rPr lang="hu-HU" sz="3200" dirty="0" smtClean="0"/>
              <a:t>legkisebb </a:t>
            </a:r>
            <a:r>
              <a:rPr lang="hu-HU" sz="3200" dirty="0"/>
              <a:t>fényszázalékon legyenek, ami azért nem is erőlteti a szemet.</a:t>
            </a:r>
            <a:endParaRPr lang="hu-HU" sz="32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93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8488" y="1087438"/>
            <a:ext cx="9269525" cy="1325562"/>
          </a:xfrm>
        </p:spPr>
        <p:txBody>
          <a:bodyPr/>
          <a:lstStyle/>
          <a:p>
            <a:r>
              <a:rPr lang="hu-HU" dirty="0"/>
              <a:t>                      </a:t>
            </a:r>
            <a:r>
              <a:rPr lang="hu-HU" b="1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6074" y="835657"/>
            <a:ext cx="9269944" cy="38093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endParaRPr lang="hu-HU" sz="2400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hu-HU" sz="4400" b="1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LG 34UC97 </a:t>
            </a:r>
            <a:endParaRPr lang="hu-HU" sz="2400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hu-HU" sz="2400" dirty="0" smtClean="0">
                <a:solidFill>
                  <a:srgbClr val="FFFFFF"/>
                </a:solidFill>
              </a:rPr>
              <a:t>Ez </a:t>
            </a:r>
            <a:r>
              <a:rPr lang="hu-HU" sz="2400" dirty="0">
                <a:solidFill>
                  <a:srgbClr val="FFFFFF"/>
                </a:solidFill>
              </a:rPr>
              <a:t>a monitor ívelt. Főleg gamerek szokták használni. 21:9 méretarányos és 34 inch-es. A Display Port  használata esetén a monitor 10 bites színmélységet biztosít nekünk. Amikor az ember előtte ül egy térbeli dimenzióhoz hasonlít az egész, ugyanis ívelt és ezzel egy nagy élményt ad át a használójának.  Személyesen is volt szerencsém kipróbálni ezt a monitort és azt kell hogy mondjam egészen jó. Ahogyan átadja a használónak az élményt az nagyon jó érzés. Egyszóval egy nagyon tökéletes és jól kidolgozott monitorról </a:t>
            </a:r>
            <a:r>
              <a:rPr lang="hu-HU" sz="2400" dirty="0" smtClean="0">
                <a:solidFill>
                  <a:srgbClr val="FFFFFF"/>
                </a:solidFill>
              </a:rPr>
              <a:t>beszélünk.</a:t>
            </a:r>
            <a:endParaRPr lang="hu-HU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096011" y="66216"/>
            <a:ext cx="4355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MONITOR DESIGN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418184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81175"/>
            <a:ext cx="10515600" cy="37810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hu-HU" sz="2400" b="1" dirty="0">
                <a:solidFill>
                  <a:srgbClr val="FFFFFF"/>
                </a:solidFill>
                <a:latin typeface="Calibri"/>
              </a:rPr>
              <a:t>Egy nap az </a:t>
            </a:r>
            <a:r>
              <a:rPr lang="hu-HU" sz="2400" b="1" dirty="0" smtClean="0">
                <a:solidFill>
                  <a:srgbClr val="FFFFFF"/>
                </a:solidFill>
                <a:latin typeface="Calibri"/>
              </a:rPr>
              <a:t>Apple gondolt </a:t>
            </a:r>
            <a:r>
              <a:rPr lang="hu-HU" sz="2400" b="1" dirty="0">
                <a:solidFill>
                  <a:srgbClr val="FFFFFF"/>
                </a:solidFill>
                <a:latin typeface="Calibri"/>
              </a:rPr>
              <a:t>egyet: Mi lenne ha fognánk egy monitort </a:t>
            </a:r>
            <a:r>
              <a:rPr lang="hu-HU" sz="2400" b="1" dirty="0" smtClean="0">
                <a:solidFill>
                  <a:srgbClr val="FFFFFF"/>
                </a:solidFill>
                <a:latin typeface="Calibri"/>
              </a:rPr>
              <a:t>egy számítógépet </a:t>
            </a:r>
            <a:r>
              <a:rPr lang="hu-HU" sz="2400" b="1" dirty="0">
                <a:solidFill>
                  <a:srgbClr val="FFFFFF"/>
                </a:solidFill>
                <a:latin typeface="Calibri"/>
              </a:rPr>
              <a:t>és az operációs rendszerünket és </a:t>
            </a:r>
            <a:r>
              <a:rPr lang="hu-HU" sz="2400" b="1" dirty="0" smtClean="0">
                <a:solidFill>
                  <a:srgbClr val="FFFFFF"/>
                </a:solidFill>
                <a:latin typeface="Calibri"/>
              </a:rPr>
              <a:t>összeolvasztanánk</a:t>
            </a:r>
            <a:r>
              <a:rPr lang="hu-HU" sz="2400" b="1" dirty="0">
                <a:solidFill>
                  <a:srgbClr val="FFFFFF"/>
                </a:solidFill>
                <a:latin typeface="Calibri"/>
              </a:rPr>
              <a:t>?</a:t>
            </a:r>
          </a:p>
          <a:p>
            <a:pPr marL="0" indent="0" algn="just">
              <a:buNone/>
            </a:pPr>
            <a:r>
              <a:rPr lang="hu-HU" sz="2400" b="1" dirty="0">
                <a:solidFill>
                  <a:srgbClr val="FFFFFF"/>
                </a:solidFill>
                <a:latin typeface="Calibri"/>
              </a:rPr>
              <a:t>Hát ez </a:t>
            </a:r>
            <a:r>
              <a:rPr lang="hu-HU" sz="2400" b="1" dirty="0" smtClean="0">
                <a:solidFill>
                  <a:srgbClr val="FFFFFF"/>
                </a:solidFill>
                <a:latin typeface="Calibri"/>
              </a:rPr>
              <a:t>lett </a:t>
            </a:r>
            <a:r>
              <a:rPr lang="hu-HU" sz="2400" b="1" dirty="0">
                <a:solidFill>
                  <a:srgbClr val="FFFFFF"/>
                </a:solidFill>
                <a:latin typeface="Calibri"/>
              </a:rPr>
              <a:t>az eredménye. Egy monitor ami egyben számítógép is. Egy monitor, ami kis helyen is elfér és csak egy egér és egy billentyűzet kell hozzá tartozékként és már működik is. A mindössze 11 kilogrammos monitor 27 inchet és 16:9-es képarányt biztosít nekünk. Mivel a saját operációs rendszerét rakta bele </a:t>
            </a:r>
            <a:r>
              <a:rPr lang="hu-HU" sz="2400" b="1" dirty="0" smtClean="0">
                <a:solidFill>
                  <a:srgbClr val="FFFFFF"/>
                </a:solidFill>
                <a:latin typeface="Calibri"/>
              </a:rPr>
              <a:t>a szóban forgó cég  </a:t>
            </a:r>
            <a:r>
              <a:rPr lang="hu-HU" sz="2400" b="1" dirty="0">
                <a:solidFill>
                  <a:srgbClr val="FFFFFF"/>
                </a:solidFill>
                <a:latin typeface="Calibri"/>
              </a:rPr>
              <a:t>ezért nem minden </a:t>
            </a:r>
            <a:r>
              <a:rPr lang="hu-HU" sz="2400" b="1" dirty="0" smtClean="0">
                <a:solidFill>
                  <a:srgbClr val="FFFFFF"/>
                </a:solidFill>
                <a:latin typeface="Calibri"/>
              </a:rPr>
              <a:t>alkalmazás </a:t>
            </a:r>
            <a:r>
              <a:rPr lang="hu-HU" sz="2400" b="1" dirty="0">
                <a:solidFill>
                  <a:srgbClr val="FFFFFF"/>
                </a:solidFill>
                <a:latin typeface="Calibri"/>
              </a:rPr>
              <a:t>fut </a:t>
            </a:r>
            <a:r>
              <a:rPr lang="hu-HU" sz="2400" b="1" dirty="0" smtClean="0">
                <a:solidFill>
                  <a:srgbClr val="FFFFFF"/>
                </a:solidFill>
                <a:latin typeface="Calibri"/>
              </a:rPr>
              <a:t>rajta. </a:t>
            </a:r>
            <a:r>
              <a:rPr lang="hu-HU" sz="2400" b="1" dirty="0">
                <a:solidFill>
                  <a:srgbClr val="FFFFFF"/>
                </a:solidFill>
                <a:latin typeface="Calibri"/>
              </a:rPr>
              <a:t>Ahhoz képest, hogy csak egy monitor, tökéletesen van </a:t>
            </a:r>
            <a:r>
              <a:rPr lang="hu-HU" sz="2400" b="1" dirty="0" smtClean="0">
                <a:solidFill>
                  <a:srgbClr val="FFFFFF"/>
                </a:solidFill>
                <a:latin typeface="Calibri"/>
              </a:rPr>
              <a:t>kidolgozva, </a:t>
            </a:r>
            <a:r>
              <a:rPr lang="hu-HU" sz="2400" b="1" dirty="0">
                <a:solidFill>
                  <a:srgbClr val="FFFFFF"/>
                </a:solidFill>
                <a:latin typeface="Calibri"/>
              </a:rPr>
              <a:t>ugyanis kis méretének köszönhetően elfér egy </a:t>
            </a:r>
            <a:r>
              <a:rPr lang="hu-HU" sz="2400" b="1" dirty="0" smtClean="0">
                <a:solidFill>
                  <a:srgbClr val="FFFFFF"/>
                </a:solidFill>
                <a:latin typeface="Calibri"/>
              </a:rPr>
              <a:t>táskában </a:t>
            </a:r>
            <a:r>
              <a:rPr lang="hu-HU" sz="2400" b="1" dirty="0">
                <a:solidFill>
                  <a:srgbClr val="FFFFFF"/>
                </a:solidFill>
                <a:latin typeface="Calibri"/>
              </a:rPr>
              <a:t>is.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014439" y="657922"/>
            <a:ext cx="4352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FFFFFF"/>
                </a:solidFill>
                <a:latin typeface="Calibri Light"/>
                <a:ea typeface="+mj-ea"/>
                <a:cs typeface="+mj-cs"/>
              </a:rPr>
              <a:t>Apple Thunderbolt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3568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77950"/>
            <a:ext cx="10515600" cy="54085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          </a:t>
            </a:r>
            <a:r>
              <a:rPr lang="hu-HU" dirty="0" smtClean="0"/>
              <a:t>Ezt </a:t>
            </a:r>
            <a:r>
              <a:rPr lang="hu-HU" sz="2400" b="1" dirty="0" smtClean="0">
                <a:solidFill>
                  <a:srgbClr val="FFFFFF"/>
                </a:solidFill>
              </a:rPr>
              <a:t>inkább </a:t>
            </a:r>
            <a:r>
              <a:rPr lang="hu-HU" sz="2400" b="1" dirty="0">
                <a:solidFill>
                  <a:srgbClr val="FFFFFF"/>
                </a:solidFill>
              </a:rPr>
              <a:t>gamer       </a:t>
            </a:r>
            <a:r>
              <a:rPr lang="hu-HU" sz="2400" b="1" dirty="0" smtClean="0">
                <a:solidFill>
                  <a:srgbClr val="FFFFFF"/>
                </a:solidFill>
              </a:rPr>
              <a:t> </a:t>
            </a:r>
            <a:r>
              <a:rPr lang="hu-HU" sz="2400" b="1" dirty="0">
                <a:solidFill>
                  <a:srgbClr val="FFFFFF"/>
                </a:solidFill>
              </a:rPr>
              <a:t>                  </a:t>
            </a:r>
            <a:r>
              <a:rPr lang="hu-HU" sz="2400" b="1" dirty="0" smtClean="0">
                <a:solidFill>
                  <a:srgbClr val="FFFFFF"/>
                </a:solidFill>
              </a:rPr>
              <a:t>A </a:t>
            </a:r>
            <a:r>
              <a:rPr lang="hu-HU" sz="2400" b="1" dirty="0" smtClean="0"/>
              <a:t>E</a:t>
            </a:r>
            <a:r>
              <a:rPr lang="hu-HU" sz="2400" b="1" dirty="0" smtClean="0">
                <a:solidFill>
                  <a:srgbClr val="FFFFFF"/>
                </a:solidFill>
              </a:rPr>
              <a:t>z viszont tökéletes </a:t>
            </a:r>
            <a:r>
              <a:rPr lang="hu-HU" sz="2400" b="1" dirty="0">
                <a:solidFill>
                  <a:srgbClr val="FFFFFF"/>
                </a:solidFill>
              </a:rPr>
              <a:t>üzleti célokra. </a:t>
            </a:r>
            <a:endParaRPr lang="hu-HU" sz="2400" b="1" dirty="0">
              <a:solidFill>
                <a:srgbClr val="FFFFFF"/>
              </a:solidFill>
              <a:latin typeface="Calibri"/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rgbClr val="FFFFFF"/>
                </a:solidFill>
              </a:rPr>
              <a:t>           célra ajánlanám. Jó                              Számítógépként is használható.</a:t>
            </a:r>
            <a:endParaRPr lang="hu-HU" sz="2400" b="1" dirty="0">
              <a:solidFill>
                <a:srgbClr val="000000"/>
              </a:solidFill>
              <a:latin typeface="Arial Black"/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rgbClr val="FFFFFF"/>
                </a:solidFill>
              </a:rPr>
              <a:t>           képminőség és térbeliség.</a:t>
            </a:r>
            <a:r>
              <a:rPr lang="hu-HU" b="1" dirty="0">
                <a:solidFill>
                  <a:srgbClr val="FFFFFF"/>
                </a:solidFill>
              </a:rPr>
              <a:t>    </a:t>
            </a:r>
            <a:r>
              <a:rPr lang="hu-HU" dirty="0"/>
              <a:t>           </a:t>
            </a:r>
            <a:r>
              <a:rPr lang="hu-HU" sz="2400" b="1" dirty="0">
                <a:solidFill>
                  <a:srgbClr val="FFFFFF"/>
                </a:solidFill>
              </a:rPr>
              <a:t>Külön operációs rendszere is van így</a:t>
            </a:r>
          </a:p>
          <a:p>
            <a:pPr marL="0" indent="0">
              <a:buNone/>
            </a:pPr>
            <a:r>
              <a:rPr lang="hu-HU" sz="2400" b="1" dirty="0">
                <a:solidFill>
                  <a:srgbClr val="FFFFFF"/>
                </a:solidFill>
                <a:latin typeface="Calibri"/>
              </a:rPr>
              <a:t>                                                                             </a:t>
            </a:r>
            <a:r>
              <a:rPr lang="hu-HU" sz="2400" b="1" dirty="0" smtClean="0">
                <a:solidFill>
                  <a:srgbClr val="FFFFFF"/>
                </a:solidFill>
                <a:latin typeface="Calibri"/>
              </a:rPr>
              <a:t>még jobbá </a:t>
            </a:r>
            <a:r>
              <a:rPr lang="hu-HU" sz="2400" b="1" dirty="0">
                <a:solidFill>
                  <a:srgbClr val="FFFFFF"/>
                </a:solidFill>
                <a:latin typeface="Calibri"/>
              </a:rPr>
              <a:t>teszi ezt a monitort.</a:t>
            </a:r>
          </a:p>
          <a:p>
            <a:pPr marL="0" indent="0">
              <a:buNone/>
            </a:pPr>
            <a:endParaRPr lang="hu-HU" sz="3200" b="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endParaRPr lang="hu-HU" sz="3200" b="1" dirty="0">
              <a:solidFill>
                <a:srgbClr val="000000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hu-HU" sz="3200" b="1" dirty="0">
                <a:solidFill>
                  <a:srgbClr val="000000"/>
                </a:solidFill>
                <a:latin typeface="Calibri"/>
              </a:rPr>
              <a:t>De melyik az én kedvencem? </a:t>
            </a:r>
            <a:r>
              <a:rPr lang="hu-HU" sz="3200" b="1" dirty="0" smtClean="0">
                <a:solidFill>
                  <a:srgbClr val="000000"/>
                </a:solidFill>
                <a:latin typeface="Calibri"/>
              </a:rPr>
              <a:t>Az első. </a:t>
            </a:r>
            <a:r>
              <a:rPr lang="hu-HU" sz="3200" b="1" dirty="0">
                <a:solidFill>
                  <a:srgbClr val="000000"/>
                </a:solidFill>
                <a:latin typeface="Calibri"/>
              </a:rPr>
              <a:t>Hogy </a:t>
            </a:r>
            <a:r>
              <a:rPr lang="hu-HU" sz="3200" b="1" dirty="0" smtClean="0">
                <a:solidFill>
                  <a:srgbClr val="000000"/>
                </a:solidFill>
                <a:latin typeface="Calibri"/>
              </a:rPr>
              <a:t>miért?</a:t>
            </a:r>
          </a:p>
          <a:p>
            <a:pPr marL="0" indent="0" algn="just">
              <a:buNone/>
            </a:pPr>
            <a:r>
              <a:rPr lang="hu-HU" sz="3200" b="1" dirty="0" smtClean="0">
                <a:solidFill>
                  <a:srgbClr val="000000"/>
                </a:solidFill>
                <a:latin typeface="Calibri"/>
              </a:rPr>
              <a:t>Én </a:t>
            </a:r>
            <a:r>
              <a:rPr lang="hu-HU" sz="3200" b="1" dirty="0">
                <a:solidFill>
                  <a:srgbClr val="000000"/>
                </a:solidFill>
                <a:latin typeface="Calibri"/>
              </a:rPr>
              <a:t>is szoktam gamerkedni és mivel ki is próbáltam már, nagyon elvarázsolt. Igaz az ára egy kicsit borsos de </a:t>
            </a:r>
            <a:r>
              <a:rPr lang="hu-HU" sz="3200" b="1" dirty="0" smtClean="0">
                <a:solidFill>
                  <a:srgbClr val="000000"/>
                </a:solidFill>
                <a:latin typeface="Calibri"/>
              </a:rPr>
              <a:t>mindenkinek </a:t>
            </a:r>
            <a:r>
              <a:rPr lang="hu-HU" sz="3200" b="1" dirty="0">
                <a:solidFill>
                  <a:srgbClr val="000000"/>
                </a:solidFill>
                <a:latin typeface="Calibri"/>
              </a:rPr>
              <a:t>csak ajánlani tudom, ugyanis gyönyörű ahogy ki van dolgozva a képminősége. Szóval én ezt a monitort választanám.</a:t>
            </a:r>
          </a:p>
          <a:p>
            <a:pPr marL="0" indent="0">
              <a:buNone/>
            </a:pPr>
            <a:endParaRPr lang="hu-HU" sz="32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565753" y="425885"/>
            <a:ext cx="3416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000000"/>
                </a:solidFill>
                <a:latin typeface="Calibri Light"/>
                <a:ea typeface="+mj-ea"/>
                <a:cs typeface="+mj-cs"/>
              </a:rPr>
              <a:t>LG 34UM97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88481" y="629887"/>
            <a:ext cx="4527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  V  S        Apple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74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FFFFFF"/>
                </a:solidFill>
              </a:rPr>
              <a:t> </a:t>
            </a:r>
            <a:r>
              <a:rPr lang="hu-HU" b="1" dirty="0" smtClean="0">
                <a:solidFill>
                  <a:srgbClr val="FFFFFF"/>
                </a:solidFill>
              </a:rPr>
              <a:t>Az </a:t>
            </a:r>
            <a:r>
              <a:rPr lang="hu-HU" b="1" dirty="0">
                <a:solidFill>
                  <a:srgbClr val="FFFFFF"/>
                </a:solidFill>
              </a:rPr>
              <a:t>én monitorom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3416" y="1825625"/>
            <a:ext cx="104410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FFFFFF"/>
                </a:solidFill>
                <a:latin typeface="Calibri"/>
              </a:rPr>
              <a:t>Az én monitorom egy Dell P2717. Én teljesen megbízom ebben a monitorban. Még egyszer sem volt vele gond. Karácsonyra kaptam a szüleimtől. Tökéletes akármilyen feladatra. Van egy laptopom(az is Dell) és néha rá szoktam kötni erre a monitort, ugyanis nagyobb képernyőn nézni a dolgokat sokkal jobb. Legtöbbször a számítógépemre van kötve, amin egyedül vagy a barátaimmal szoktam játszani. Igaz a jövőben biztosan le fogom majd cserélni de addig is várok egy pár évet, ugyanis addig teljesen </a:t>
            </a:r>
          </a:p>
          <a:p>
            <a:pPr marL="0" indent="0">
              <a:buNone/>
            </a:pPr>
            <a:r>
              <a:rPr lang="hu-HU" b="1" dirty="0">
                <a:solidFill>
                  <a:srgbClr val="FFFFFF"/>
                </a:solidFill>
                <a:latin typeface="Calibri"/>
              </a:rPr>
              <a:t>tökéletes bármilyen célra.</a:t>
            </a:r>
          </a:p>
          <a:p>
            <a:pPr marL="0" indent="0">
              <a:buNone/>
            </a:pPr>
            <a:endParaRPr lang="hu-HU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488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    Milyen monitort szeretnék a jövőben?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6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Nem tudom, hogy milyen monitor lesz a jövőben a divat, ezért még nem is tudom annyira igazán. Majd csak pár évvel később szeretném lecserélni a monitoromat. De ha mégis választanom kéne akkor mindenféle </a:t>
            </a:r>
            <a:r>
              <a:rPr lang="hu-HU" dirty="0" smtClean="0">
                <a:solidFill>
                  <a:srgbClr val="000000"/>
                </a:solidFill>
                <a:latin typeface="Calibri"/>
              </a:rPr>
              <a:t>képen </a:t>
            </a:r>
            <a:r>
              <a:rPr lang="hu-HU" dirty="0">
                <a:solidFill>
                  <a:srgbClr val="000000"/>
                </a:solidFill>
                <a:latin typeface="Calibri"/>
              </a:rPr>
              <a:t>egy hajlított monitort szeretnék majd a jövőben vásárolni. Addig még fejlődni fog a mai technika és szerintem a jövőbeli monitorokhoz nézve a mostani monitorom olyan lesz, mint most nekem egy nagy, dobozos CRT monitor. </a:t>
            </a:r>
            <a:r>
              <a:rPr lang="hu-HU" dirty="0" smtClean="0">
                <a:solidFill>
                  <a:srgbClr val="000000"/>
                </a:solidFill>
                <a:latin typeface="Calibri"/>
              </a:rPr>
              <a:t>Nagyon </a:t>
            </a:r>
            <a:r>
              <a:rPr lang="hu-HU" dirty="0">
                <a:solidFill>
                  <a:srgbClr val="000000"/>
                </a:solidFill>
                <a:latin typeface="Calibri"/>
              </a:rPr>
              <a:t>tetszenek azok a monitorok, amik meg vannak hajlítva és  már akár 70 000 forint értékben is vásárolhatunk ívelt monitorokat. De mivel nem tudom mit hoz a jövő, </a:t>
            </a:r>
            <a:r>
              <a:rPr lang="hu-HU" dirty="0" smtClean="0">
                <a:solidFill>
                  <a:srgbClr val="000000"/>
                </a:solidFill>
                <a:latin typeface="Calibri"/>
              </a:rPr>
              <a:t>ezért ezt a kérdést inkább nyitva hagyom.</a:t>
            </a:r>
            <a:endParaRPr lang="hu-HU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422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1041" y="365125"/>
            <a:ext cx="10852759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Calibri Light"/>
              </a:rPr>
              <a:t>Mennyire érik meg az árukat a monitorok?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0830" y="1690688"/>
            <a:ext cx="10515600" cy="48550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 algn="just">
              <a:buNone/>
            </a:pPr>
            <a:r>
              <a:rPr lang="hu-HU" sz="3200" dirty="0">
                <a:solidFill>
                  <a:srgbClr val="000000"/>
                </a:solidFill>
              </a:rPr>
              <a:t>Amikor monitort veszünk, ne a legdrágábbat válasszuk, ugyanis ennyi pénzért nagyjából ugyan azt a minőséget és ugyan olyan méretet megvásárolhatjuk kevesebb pénzből. Ezzel talán még annyi pénzt is megspórolhatunk, amiből kitelik még egy számítógépre is. Vegyük például az Asus 2 termékét: a VX279H- t és a PB279Q-t. A minőség szinte ugyan az, viszont a VX ára 75 500 Ft a PB-é pedig 232 500 Ft. Hát ez nagyon nem mindegy. Én ezt sokszor figyelembe szoktam venni elektronikus cikkek vásárlásánál. Mindig megkérdezem az eladókat, hogy ha van 2 hasonló tulajdonságú  termék melyik az olcsóbb és melyiket lenne e szerint megvásárolni</a:t>
            </a:r>
            <a:r>
              <a:rPr lang="hu-HU" sz="3200" dirty="0" smtClean="0">
                <a:solidFill>
                  <a:srgbClr val="000000"/>
                </a:solidFill>
              </a:rPr>
              <a:t>.</a:t>
            </a:r>
            <a:endParaRPr lang="hu-H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9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               </a:t>
            </a:r>
            <a:r>
              <a:rPr lang="hu-HU" b="1" dirty="0" smtClean="0"/>
              <a:t> Kérdéseim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sz="4000" b="1" dirty="0"/>
              <a:t>Mi a monitor?</a:t>
            </a:r>
            <a:endParaRPr lang="hu-HU" sz="4000" b="1" dirty="0">
              <a:solidFill>
                <a:srgbClr val="000000"/>
              </a:solidFill>
              <a:latin typeface="Calibri"/>
            </a:endParaRPr>
          </a:p>
          <a:p>
            <a:pPr marL="0" indent="0" algn="just">
              <a:buNone/>
            </a:pPr>
            <a:r>
              <a:rPr lang="hu-HU" sz="4000" b="1" dirty="0"/>
              <a:t>Hogyan működnek a CRT az LCD és a PDP monitorok?</a:t>
            </a:r>
          </a:p>
          <a:p>
            <a:pPr marL="0" indent="0" algn="just">
              <a:buNone/>
            </a:pPr>
            <a:r>
              <a:rPr lang="hu-HU" sz="4000" b="1" dirty="0"/>
              <a:t>Hogyan óvhatjuk szemünket számítógépezés közben</a:t>
            </a:r>
            <a:r>
              <a:rPr lang="hu-HU" sz="4000" b="1" dirty="0" smtClean="0"/>
              <a:t>?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2031170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0726" y="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7F7F7F"/>
                </a:solidFill>
                <a:latin typeface="Calibri Light"/>
              </a:rPr>
              <a:t>        Köszönöm szépen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7160" y="1039660"/>
            <a:ext cx="10515600" cy="58183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b="1" u="sng" dirty="0" smtClean="0">
                <a:solidFill>
                  <a:srgbClr val="7F7F7F"/>
                </a:solidFill>
                <a:latin typeface="Calibri"/>
              </a:rPr>
              <a:t>Felhasznált oldalak:</a:t>
            </a:r>
          </a:p>
          <a:p>
            <a:pPr marL="0" indent="0">
              <a:buNone/>
            </a:pP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4"/>
              </a:rPr>
              <a:t>www.informatika.gtportal.eu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5"/>
              </a:rPr>
              <a:t>www.lg.com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6"/>
              </a:rPr>
              <a:t>www.apple.com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www.mediamarkt.hu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www.konzolvilag.hu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www.arukereso.hu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7"/>
              </a:rPr>
              <a:t>www.geeks.hu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8"/>
              </a:rPr>
              <a:t>www.</a:t>
            </a: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8"/>
              </a:rPr>
              <a:t>gamestar.hu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http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://users.iit.uni-miskolc.hu/~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rovid/monitorok.html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://users.atw.hu/pataky2009/informatika/07.htm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indent="0">
              <a:buNone/>
            </a:pPr>
            <a:endParaRPr lang="hu-HU" b="1" dirty="0" smtClean="0">
              <a:solidFill>
                <a:srgbClr val="7F7F7F"/>
              </a:solidFill>
              <a:latin typeface="Calibri"/>
            </a:endParaRPr>
          </a:p>
          <a:p>
            <a:pPr marL="0" indent="0">
              <a:buNone/>
            </a:pPr>
            <a:endParaRPr lang="hu-HU" b="1" dirty="0">
              <a:solidFill>
                <a:srgbClr val="7F7F7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728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FFFF"/>
                </a:solidFill>
                <a:latin typeface="Calibri Light"/>
              </a:rPr>
              <a:t> </a:t>
            </a:r>
            <a:r>
              <a:rPr lang="hu-HU" b="1" dirty="0">
                <a:solidFill>
                  <a:srgbClr val="FFFFFF"/>
                </a:solidFill>
                <a:latin typeface="Calibri Light"/>
              </a:rPr>
              <a:t> A monitor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hu-HU" sz="4400" b="1" dirty="0">
                <a:solidFill>
                  <a:srgbClr val="FFFFFF"/>
                </a:solidFill>
              </a:rPr>
              <a:t>A monitor </a:t>
            </a:r>
            <a:r>
              <a:rPr lang="hu-HU" sz="4400" b="1" dirty="0" smtClean="0">
                <a:solidFill>
                  <a:srgbClr val="FFFFFF"/>
                </a:solidFill>
              </a:rPr>
              <a:t>egy hardver, egy </a:t>
            </a:r>
            <a:r>
              <a:rPr lang="hu-HU" sz="4400" b="1" dirty="0">
                <a:solidFill>
                  <a:srgbClr val="FFFFFF"/>
                </a:solidFill>
              </a:rPr>
              <a:t>olyan </a:t>
            </a:r>
            <a:r>
              <a:rPr lang="hu-HU" sz="4400" b="1" dirty="0" smtClean="0">
                <a:solidFill>
                  <a:srgbClr val="FFFFFF"/>
                </a:solidFill>
              </a:rPr>
              <a:t>output, tehát kiviteli eszköz, periféria, </a:t>
            </a:r>
            <a:r>
              <a:rPr lang="hu-HU" sz="4400" b="1" dirty="0">
                <a:solidFill>
                  <a:srgbClr val="FFFFFF"/>
                </a:solidFill>
              </a:rPr>
              <a:t>amely a </a:t>
            </a:r>
            <a:r>
              <a:rPr lang="hu-HU" sz="4400" b="1" dirty="0" smtClean="0">
                <a:solidFill>
                  <a:srgbClr val="FFFFFF"/>
                </a:solidFill>
              </a:rPr>
              <a:t>televízióhoz hasonló, de annál nagyobb felbontású. A</a:t>
            </a:r>
            <a:r>
              <a:rPr lang="hu-HU" sz="4400" b="1" dirty="0">
                <a:solidFill>
                  <a:srgbClr val="FFFFFF"/>
                </a:solidFill>
              </a:rPr>
              <a:t> számítógép tevékenységét tudatja </a:t>
            </a:r>
            <a:r>
              <a:rPr lang="hu-HU" sz="4400" b="1" dirty="0" smtClean="0">
                <a:solidFill>
                  <a:srgbClr val="FFFFFF"/>
                </a:solidFill>
              </a:rPr>
              <a:t>a</a:t>
            </a:r>
            <a:r>
              <a:rPr lang="hu-HU" sz="4400" b="1" dirty="0">
                <a:solidFill>
                  <a:srgbClr val="FFFFFF"/>
                </a:solidFill>
              </a:rPr>
              <a:t> felhasználóval színes képek, videók </a:t>
            </a:r>
            <a:r>
              <a:rPr lang="hu-HU" sz="4400" b="1" dirty="0" smtClean="0">
                <a:solidFill>
                  <a:srgbClr val="FFFFFF"/>
                </a:solidFill>
              </a:rPr>
              <a:t>formájában megjeleníti.</a:t>
            </a:r>
            <a:endParaRPr lang="hu-HU" sz="44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195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7" y="2918563"/>
            <a:ext cx="10870549" cy="31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24197" y="1089763"/>
            <a:ext cx="11024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/>
              <a:t>A MONITOROK TÍPUSAI</a:t>
            </a:r>
            <a:endParaRPr lang="hu-HU" sz="6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869590" y="6432300"/>
            <a:ext cx="4120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http://monitorguru.hu/lap/modul/kat/cikkek/k/tesztek_review</a:t>
            </a:r>
          </a:p>
        </p:txBody>
      </p:sp>
    </p:spTree>
    <p:extLst>
      <p:ext uri="{BB962C8B-B14F-4D97-AF65-F5344CB8AC3E}">
        <p14:creationId xmlns:p14="http://schemas.microsoft.com/office/powerpoint/2010/main" val="2718979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0048" y="365125"/>
            <a:ext cx="7139837" cy="1325563"/>
          </a:xfrm>
        </p:spPr>
        <p:txBody>
          <a:bodyPr/>
          <a:lstStyle/>
          <a:p>
            <a:pPr marL="742950" indent="-742950" algn="ctr">
              <a:buFont typeface="+mj-lt"/>
              <a:buAutoNum type="arabicPeriod"/>
            </a:pPr>
            <a:r>
              <a:rPr lang="hu-HU" b="1" dirty="0" smtClean="0">
                <a:solidFill>
                  <a:srgbClr val="000000"/>
                </a:solidFill>
                <a:latin typeface="Calibri Light"/>
              </a:rPr>
              <a:t>CRT </a:t>
            </a:r>
            <a:r>
              <a:rPr lang="hu-HU" b="1" dirty="0">
                <a:solidFill>
                  <a:srgbClr val="000000"/>
                </a:solidFill>
                <a:latin typeface="Calibri Light"/>
              </a:rPr>
              <a:t>Monitor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30048" y="1825625"/>
            <a:ext cx="7277623" cy="32724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hu-HU" dirty="0"/>
              <a:t>  </a:t>
            </a:r>
            <a:r>
              <a:rPr lang="hu-HU" sz="3600" dirty="0" smtClean="0">
                <a:solidFill>
                  <a:srgbClr val="252525"/>
                </a:solidFill>
              </a:rPr>
              <a:t>A </a:t>
            </a:r>
            <a:r>
              <a:rPr lang="hu-HU" sz="3600" dirty="0">
                <a:solidFill>
                  <a:srgbClr val="252525"/>
                </a:solidFill>
              </a:rPr>
              <a:t>Katódsugárcsőben elektronok </a:t>
            </a:r>
            <a:r>
              <a:rPr lang="hu-HU" sz="3600" dirty="0" smtClean="0">
                <a:solidFill>
                  <a:srgbClr val="252525"/>
                </a:solidFill>
              </a:rPr>
              <a:t>ütköznek a</a:t>
            </a:r>
            <a:r>
              <a:rPr lang="hu-HU" sz="3600" dirty="0">
                <a:solidFill>
                  <a:srgbClr val="252525"/>
                </a:solidFill>
              </a:rPr>
              <a:t> </a:t>
            </a:r>
            <a:r>
              <a:rPr lang="hu-HU" sz="3600" dirty="0" smtClean="0">
                <a:solidFill>
                  <a:srgbClr val="0B0080"/>
                </a:solidFill>
              </a:rPr>
              <a:t>fluor</a:t>
            </a:r>
            <a:r>
              <a:rPr lang="hu-HU" sz="3600" dirty="0" smtClean="0">
                <a:solidFill>
                  <a:srgbClr val="252525"/>
                </a:solidFill>
              </a:rPr>
              <a:t>eszcens képernyőhöz</a:t>
            </a:r>
            <a:r>
              <a:rPr lang="hu-HU" sz="3600" dirty="0">
                <a:solidFill>
                  <a:srgbClr val="252525"/>
                </a:solidFill>
              </a:rPr>
              <a:t>, ahol a luminofor </a:t>
            </a:r>
            <a:r>
              <a:rPr lang="hu-HU" sz="3600" dirty="0" smtClean="0">
                <a:solidFill>
                  <a:srgbClr val="252525"/>
                </a:solidFill>
              </a:rPr>
              <a:t>képpontokat</a:t>
            </a:r>
            <a:r>
              <a:rPr lang="hu-HU" sz="3600" dirty="0">
                <a:solidFill>
                  <a:srgbClr val="252525"/>
                </a:solidFill>
              </a:rPr>
              <a:t> ingerelve, villanást hoznak létre. Ezek a </a:t>
            </a:r>
            <a:r>
              <a:rPr lang="hu-HU" sz="3600" dirty="0" smtClean="0">
                <a:solidFill>
                  <a:srgbClr val="252525"/>
                </a:solidFill>
              </a:rPr>
              <a:t>villanások</a:t>
            </a:r>
            <a:r>
              <a:rPr lang="hu-HU" sz="3600" dirty="0">
                <a:solidFill>
                  <a:srgbClr val="252525"/>
                </a:solidFill>
              </a:rPr>
              <a:t> csinálják a képet.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691960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25" y="587224"/>
            <a:ext cx="7452986" cy="558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256734" y="6450904"/>
            <a:ext cx="250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http://slideplayer.hu/slide/2022144</a:t>
            </a:r>
            <a:r>
              <a:rPr lang="hu-H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7356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000000"/>
                </a:solidFill>
                <a:latin typeface="Calibri Light"/>
              </a:rPr>
              <a:t>2. Az </a:t>
            </a:r>
            <a:r>
              <a:rPr lang="hu-HU" b="1" dirty="0">
                <a:solidFill>
                  <a:srgbClr val="000000"/>
                </a:solidFill>
                <a:latin typeface="Calibri Light"/>
              </a:rPr>
              <a:t> LCD Monitor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28725" y="2020710"/>
            <a:ext cx="9510264" cy="41562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hu-HU" dirty="0">
                <a:solidFill>
                  <a:srgbClr val="252525"/>
                </a:solidFill>
              </a:rPr>
              <a:t>Két, belső felületén mikronméretű </a:t>
            </a:r>
            <a:r>
              <a:rPr lang="hu-HU" dirty="0" smtClean="0">
                <a:solidFill>
                  <a:srgbClr val="252525"/>
                </a:solidFill>
              </a:rPr>
              <a:t>gödrökkel </a:t>
            </a:r>
            <a:r>
              <a:rPr lang="hu-HU" dirty="0">
                <a:solidFill>
                  <a:srgbClr val="252525"/>
                </a:solidFill>
              </a:rPr>
              <a:t>ellátott átlátszó lap közé folyadékkristályos anyagot tesznek, amely nyugodt állapotában igazodik a belső felület által meghatározott helyzethez, így csavart állapot lép fel. A kijelző első és hátsó oldalára egy-egy polárszűrőt tesznek, amelyek a fény minden irányú rezgését csak egy megadott síkban engedik tovább. A csavart elhelyezkedésű folyadékkristály különleges tulajdonsága, hogy a rá eső fény rezgési síkját elfordítja. Ha hátul megvilágítják a panelt, akkor a hátsó polarizátoron átjutó fényt a folyadékkristály elfordítja, így a fény az első szűrőn átmegy, és világos képet kapunk.</a:t>
            </a:r>
            <a:endParaRPr lang="hu-HU" dirty="0">
              <a:solidFill>
                <a:srgbClr val="25252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337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4" y="466394"/>
            <a:ext cx="8931057" cy="53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129392" y="6375748"/>
            <a:ext cx="375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http://oktel.hu/szolgaltatas/kamerarendszer/monitorok</a:t>
            </a:r>
            <a:r>
              <a:rPr lang="hu-H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5246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3. A </a:t>
            </a:r>
            <a:r>
              <a:rPr lang="hu-HU" b="1" dirty="0"/>
              <a:t>PDP Monitor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hu-HU" sz="4000" dirty="0">
                <a:solidFill>
                  <a:srgbClr val="252525"/>
                </a:solidFill>
              </a:rPr>
              <a:t>A PDP működése az LCD-nél egyszerűbb. A lényeg az, hogy a három alapszínnek megfelelő képpont fényerősségét szabályozni lehessen. A PDP-nél a képpontok a CRT-hez hasonlóan látható fényt vetítenek ki, ha megfelelő hullámhosszú energia éri őket.</a:t>
            </a:r>
          </a:p>
        </p:txBody>
      </p:sp>
    </p:spTree>
    <p:extLst>
      <p:ext uri="{BB962C8B-B14F-4D97-AF65-F5344CB8AC3E}">
        <p14:creationId xmlns:p14="http://schemas.microsoft.com/office/powerpoint/2010/main" val="1174067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08" y="1352810"/>
            <a:ext cx="9465132" cy="413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148197" y="6513533"/>
            <a:ext cx="6719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https://prohardver.hu/tema/plazma_tv_hozzaszolas_elott_olvasd_el_az_1_hozzasz/hsz_3951-4000.html</a:t>
            </a:r>
          </a:p>
        </p:txBody>
      </p:sp>
    </p:spTree>
    <p:extLst>
      <p:ext uri="{BB962C8B-B14F-4D97-AF65-F5344CB8AC3E}">
        <p14:creationId xmlns:p14="http://schemas.microsoft.com/office/powerpoint/2010/main" val="3981614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766</Words>
  <Application>Microsoft Office PowerPoint</Application>
  <PresentationFormat>Szélesvásznú</PresentationFormat>
  <Paragraphs>85</Paragraphs>
  <Slides>19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office theme</vt:lpstr>
      <vt:lpstr>A MONITOROK</vt:lpstr>
      <vt:lpstr>  A monitor</vt:lpstr>
      <vt:lpstr>PowerPoint bemutató</vt:lpstr>
      <vt:lpstr>CRT Monitor</vt:lpstr>
      <vt:lpstr>PowerPoint bemutató</vt:lpstr>
      <vt:lpstr>2. Az  LCD Monitor</vt:lpstr>
      <vt:lpstr>PowerPoint bemutató</vt:lpstr>
      <vt:lpstr>3. A PDP Monitor</vt:lpstr>
      <vt:lpstr>PowerPoint bemutató</vt:lpstr>
      <vt:lpstr>MONITOROK JELLEMZŐI:</vt:lpstr>
      <vt:lpstr>                    Energiatakarékosság</vt:lpstr>
      <vt:lpstr>                       </vt:lpstr>
      <vt:lpstr>PowerPoint bemutató</vt:lpstr>
      <vt:lpstr>PowerPoint bemutató</vt:lpstr>
      <vt:lpstr> Az én monitorom</vt:lpstr>
      <vt:lpstr>    Milyen monitort szeretnék a jövőben?</vt:lpstr>
      <vt:lpstr>Mennyire érik meg az árukat a monitorok?</vt:lpstr>
      <vt:lpstr>                Kérdéseim</vt:lpstr>
      <vt:lpstr>        Köszönöm szépen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</dc:creator>
  <cp:lastModifiedBy>tanár</cp:lastModifiedBy>
  <cp:revision>37</cp:revision>
  <dcterms:created xsi:type="dcterms:W3CDTF">2013-07-15T20:26:40Z</dcterms:created>
  <dcterms:modified xsi:type="dcterms:W3CDTF">2017-02-20T08:15:56Z</dcterms:modified>
</cp:coreProperties>
</file>