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2" r:id="rId3"/>
    <p:sldId id="257" r:id="rId4"/>
    <p:sldId id="259" r:id="rId5"/>
    <p:sldId id="258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68" r:id="rId14"/>
    <p:sldId id="272" r:id="rId15"/>
    <p:sldId id="274" r:id="rId16"/>
    <p:sldId id="267" r:id="rId17"/>
    <p:sldId id="275" r:id="rId18"/>
    <p:sldId id="260" r:id="rId19"/>
    <p:sldId id="278" r:id="rId20"/>
    <p:sldId id="276" r:id="rId21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8" autoAdjust="0"/>
    <p:restoredTop sz="98822" autoAdjust="0"/>
  </p:normalViewPr>
  <p:slideViewPr>
    <p:cSldViewPr snapToGrid="0">
      <p:cViewPr varScale="1">
        <p:scale>
          <a:sx n="72" d="100"/>
          <a:sy n="72" d="100"/>
        </p:scale>
        <p:origin x="8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3239A-5185-42A3-B823-E984B9F0BBDE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08C31-822D-4B8B-9CA5-ACF992B0E0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68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74CCF-06F8-4300-8BBA-0F71098FCA50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C1FF8-97E4-4AD4-8BF0-C9AEE84396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498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5F93-6C87-4945-9E0D-1BE04604426E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84C4B-77FB-4C79-9A73-CF4AAD3FD82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439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Cím, 2 objektu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7CFF-B3D1-4F43-98F5-6394B81C9A45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BE56-556B-4B39-9F32-1EE8A5B450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00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06126-B529-44AF-BA69-14C39C6CD379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8C784-AC34-4324-A74A-9BA107BAB99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882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FDD-8418-4C5E-9F73-22CC2F1167EF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FB15-F22E-48D3-8D6F-4D77543A31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34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58E9B-F384-43AC-820E-3C904FDB2B14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36F14-3EFF-4B1F-99A9-BEA0C94CC4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045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BF1B7-5999-4399-A490-CAEB5002CF9C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AB84F-2256-420B-9CDF-BCBF1DC669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829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FC14B-FA1D-46BB-87DD-E3856E0B011E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4E24-C9D9-4BD7-8689-44C6709174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958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C12B-72AF-4B44-997F-20D0427A5DFD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8839-2C23-4D25-A6C6-0ECB28D861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60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E187B-DEBD-451D-871B-3BADE18D8370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B15A6-D5AE-417A-AA28-ED1933487E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05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21C59-E8C5-49C8-AB82-C68812CC796F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022A-6FDB-4A2C-BA9A-8CA51FE10B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711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80B792-4A0D-42CD-9A78-898902431259}" type="datetimeFigureOut">
              <a:rPr lang="hu-HU"/>
              <a:pPr>
                <a:defRPr/>
              </a:pPr>
              <a:t>2017.02.15.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F43860-659E-4B71-A881-9B21BF57F4D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gudanggarment.files.wordpress.com/2014/08/klik-disini9.gif?w" TargetMode="External"/><Relationship Id="rId13" Type="http://schemas.openxmlformats.org/officeDocument/2006/relationships/hyperlink" Target="http://vignette2.wikia.nocookie.net/tibia/images/e/e2/Error_Icon.png/revision/latest?cb=20070306163505&amp;path-prefix=en" TargetMode="External"/><Relationship Id="rId3" Type="http://schemas.openxmlformats.org/officeDocument/2006/relationships/hyperlink" Target="https://hu.wikipedia.org/wiki/Kat%C3%B3dsug%C3%A1rcs%C5%91#/media/File:Cathode_ray_tube_diagram-hu.svg" TargetMode="External"/><Relationship Id="rId7" Type="http://schemas.openxmlformats.org/officeDocument/2006/relationships/hyperlink" Target="http://iceflowstudios.com/v3/wp-content/uploads/2012/01/GlowOn.gif" TargetMode="External"/><Relationship Id="rId12" Type="http://schemas.openxmlformats.org/officeDocument/2006/relationships/hyperlink" Target="http://diszitok.lapunk.hu/tarhely/diszitok/kepek/chicken2.gif" TargetMode="External"/><Relationship Id="rId2" Type="http://schemas.openxmlformats.org/officeDocument/2006/relationships/hyperlink" Target="http://informatika.gtportal.eu/index.php?f0=Monitor_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bsolutedream.deviantart.com/art/Animation-Commissions-are-CLOSED-653798895" TargetMode="External"/><Relationship Id="rId11" Type="http://schemas.openxmlformats.org/officeDocument/2006/relationships/hyperlink" Target="https://s3.amazonaws.com/media-p.slid.es/uploads/429569/images/2122364/arrow_left.gif" TargetMode="External"/><Relationship Id="rId5" Type="http://schemas.openxmlformats.org/officeDocument/2006/relationships/hyperlink" Target="http://www.tferi.hu/monitorok/lcd-tft-stb?start=1" TargetMode="External"/><Relationship Id="rId10" Type="http://schemas.openxmlformats.org/officeDocument/2006/relationships/hyperlink" Target="https://s3.amazonaws.com/media-p.slid.es/uploads/429569/images/2112069/arrow.gif" TargetMode="External"/><Relationship Id="rId4" Type="http://schemas.openxmlformats.org/officeDocument/2006/relationships/hyperlink" Target="http://infotan68.uw.hu/Alap/monitor.pdf" TargetMode="External"/><Relationship Id="rId9" Type="http://schemas.openxmlformats.org/officeDocument/2006/relationships/hyperlink" Target="http://1.bp.blogspot.com/-48mRdMLROec/VXlX7tMcmTI/AAAAAAAABEo/x-r9V0hzeOc/s1600/Click-Here-To-Register-Your-Account-For-Free.gi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" Target="slide6.xml"/><Relationship Id="rId7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slide" Target="slide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3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slide" Target="slide3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462213"/>
            <a:ext cx="157003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3346450" y="1377950"/>
            <a:ext cx="5638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6000"/>
              <a:t>Monitorok</a:t>
            </a:r>
            <a:endParaRPr lang="hu-HU" altLang="hu-HU" sz="6000">
              <a:solidFill>
                <a:srgbClr val="BAB9B9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BAB9B9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BAB9B9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BAB9B9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BAB9B9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BAB9B9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/>
              <a:t>Brotscholl Dávid 5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/>
              <a:t>Herendi Német Nemzetiségi Nyelvoktató Általános Iskola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000"/>
              <a:t>Felkészítő tanár: Ravasz Imréné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Kép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345113"/>
            <a:ext cx="863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Manapság vásárolható monitorok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legújabb LCD monitorokon kívül ma már a piacon nem találhatók másfajta kijelzők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Ok: az LCD monitorok annyival jobbak és olcsóbbak lettek, hogy nem érte meg mást gyártani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következő diákon két LCD monitor összehasonlítása látható:</a:t>
            </a:r>
          </a:p>
        </p:txBody>
      </p:sp>
      <p:pic>
        <p:nvPicPr>
          <p:cNvPr id="11268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95300" y="238125"/>
            <a:ext cx="12522200" cy="1325563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600" dirty="0" smtClean="0">
                <a:latin typeface="Arial" panose="020B0604020202020204" pitchFamily="34" charset="0"/>
              </a:rPr>
              <a:t/>
            </a:r>
            <a:br>
              <a:rPr lang="hu-HU" altLang="hu-HU" sz="3600" dirty="0" smtClean="0">
                <a:latin typeface="Arial" panose="020B0604020202020204" pitchFamily="34" charset="0"/>
              </a:rPr>
            </a:br>
            <a:r>
              <a:rPr lang="hu-HU" alt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Min gondolkodjunk el ha monitort szeretnénk vásárolni?</a:t>
            </a:r>
            <a:br>
              <a:rPr lang="hu-HU" alt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hu-HU" altLang="hu-H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 dolog, ami nagyon fontos:</a:t>
            </a:r>
          </a:p>
          <a:p>
            <a:pPr eaLnBrk="1" hangingPunct="1"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Mire szeretném használni? (irodai munka, </a:t>
            </a:r>
            <a:r>
              <a:rPr lang="hu-HU" altLang="hu-H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netezés</a:t>
            </a: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játék, filmnézés)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Mennyi pénzt szánok rá? (4K monitornál egyéb hardver költség is jelentkezhet)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Hol szeretném elhelyezni? </a:t>
            </a:r>
          </a:p>
          <a:p>
            <a:pPr lvl="1" eaLnBrk="1" hangingPunct="1"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</p:txBody>
      </p:sp>
      <p:pic>
        <p:nvPicPr>
          <p:cNvPr id="12292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Válaszaim a feltett kérdésekre: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838200" y="2041525"/>
            <a:ext cx="10515600" cy="26701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Mire szeretném használni? : internetes játék, irodai munka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Mennyi pénzt szánok rá? : 50.000-200.000 Ft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Hol szeretném elhelyezni? : asztalon, kis helyen</a:t>
            </a:r>
          </a:p>
          <a:p>
            <a:pPr eaLnBrk="1" hangingPunct="1"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</p:txBody>
      </p:sp>
      <p:pic>
        <p:nvPicPr>
          <p:cNvPr id="13316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Gamer</a:t>
            </a: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jelölt: LG 34UC79G-B</a:t>
            </a: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Játékokhoz kiváló választás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Gyönyörű design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Ívelt panel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34 hüvelykes kijelző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Ára: 160.000 Ft</a:t>
            </a:r>
          </a:p>
          <a:p>
            <a:pPr eaLnBrk="1" hangingPunct="1"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</p:txBody>
      </p:sp>
      <p:pic>
        <p:nvPicPr>
          <p:cNvPr id="14340" name="Picture 5" descr="lg_34uc79g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7788" y="-4167188"/>
            <a:ext cx="541972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lg_34uc79g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825625"/>
            <a:ext cx="486727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Kép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Irodai jelölt: Dell P2417H monitor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Kiváló választás irodai munkához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Egyszerű, hagyományos monitor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Ajánlott: átlagos felhasználás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Jó képminőség, állíthatóság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Kis helyen elfér</a:t>
            </a:r>
          </a:p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Ára: 59.800 Ft</a:t>
            </a:r>
          </a:p>
          <a:p>
            <a:pPr eaLnBrk="1" hangingPunct="1"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</p:txBody>
      </p:sp>
      <p:pic>
        <p:nvPicPr>
          <p:cNvPr id="15364" name="Picture 5" descr="dell_p2417h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2514600"/>
            <a:ext cx="36449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Kép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838200" y="247650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Melyikre esne a választásom? 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Az én személyes választásom a </a:t>
            </a:r>
            <a:r>
              <a:rPr lang="hu-HU" alt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Gamer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monitorra esne, hisz számomra fontos, hogy jó monitorom legyen. Sokat játszom, videókat nézek.</a:t>
            </a:r>
          </a:p>
          <a:p>
            <a:pPr eaLnBrk="1" hangingPunct="1"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Igaz, az a hátránya megvan, hogy jóval drágább, és ha ki szeretném használni új gépet kellene vennem.</a:t>
            </a:r>
          </a:p>
        </p:txBody>
      </p:sp>
      <p:pic>
        <p:nvPicPr>
          <p:cNvPr id="16388" name="Picture 5" descr="Képtalálat a következ&amp;odblac;re: „LG 34UC79G-B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911350"/>
            <a:ext cx="446563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727075" y="220663"/>
            <a:ext cx="11039475" cy="1325562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Milyen monitort látsz a képen?</a:t>
            </a:r>
            <a:endParaRPr lang="hu-HU" altLang="hu-H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7411" name="Picture 15" descr="Képtalálat a következ&amp;odblac;re: „lcd monito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2474913"/>
            <a:ext cx="25050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98500" y="1717675"/>
            <a:ext cx="4373563" cy="80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Katódsugaras monitor</a:t>
            </a:r>
          </a:p>
          <a:p>
            <a:pPr>
              <a:defRPr/>
            </a:pP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850900" y="2944813"/>
            <a:ext cx="3028950" cy="80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LCD monitor</a:t>
            </a:r>
          </a:p>
          <a:p>
            <a:pPr>
              <a:defRPr/>
            </a:pP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84225" y="4275138"/>
            <a:ext cx="2971800" cy="800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alt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Plazma monitor</a:t>
            </a:r>
          </a:p>
          <a:p>
            <a:pPr>
              <a:defRPr/>
            </a:pPr>
            <a:endParaRPr lang="hu-HU" dirty="0"/>
          </a:p>
        </p:txBody>
      </p:sp>
      <p:pic>
        <p:nvPicPr>
          <p:cNvPr id="17417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Kép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345113"/>
            <a:ext cx="863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529138"/>
            <a:ext cx="90011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00" y="1702651"/>
            <a:ext cx="900000" cy="9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44" y="2944813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Ellenőrző kérdések</a:t>
            </a:r>
            <a:r>
              <a:rPr lang="hu-HU" altLang="hu-HU" dirty="0" smtClean="0">
                <a:latin typeface="Arial" panose="020B0604020202020204" pitchFamily="34" charset="0"/>
              </a:rPr>
              <a:t/>
            </a:r>
            <a:br>
              <a:rPr lang="hu-HU" altLang="hu-HU" dirty="0" smtClean="0">
                <a:latin typeface="Arial" panose="020B0604020202020204" pitchFamily="34" charset="0"/>
              </a:rPr>
            </a:br>
            <a:endParaRPr lang="hu-HU" altLang="hu-HU" dirty="0" smtClean="0">
              <a:latin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Hány csoportra oszthatók a monitorok működési elvük alapján?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Melyik monitor típuson található elektron ágyú?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Könnyű, kis helyet foglal. Melyik monitorra gondoltam?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Melyik monitornak nagy a sugárzása?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Melyik monitort gyártják még ma is?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Melyik monitor nem volt soha piacvezető?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hu-HU" smtClean="0">
              <a:latin typeface="Arial" panose="020B0604020202020204" pitchFamily="34" charset="0"/>
            </a:endParaRPr>
          </a:p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  <p:pic>
        <p:nvPicPr>
          <p:cNvPr id="18436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Kép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838200" y="350838"/>
            <a:ext cx="10515600" cy="1325562"/>
          </a:xfrm>
        </p:spPr>
        <p:txBody>
          <a:bodyPr/>
          <a:lstStyle/>
          <a:p>
            <a:pPr eaLnBrk="1" hangingPunct="1"/>
            <a:r>
              <a:rPr lang="hu-HU" altLang="hu-HU" sz="4000" b="1" smtClean="0">
                <a:latin typeface="Arial" panose="020B0604020202020204" pitchFamily="34" charset="0"/>
              </a:rPr>
              <a:t>Források megjelölése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609600" y="1703388"/>
            <a:ext cx="11341100" cy="43513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hu-HU" altLang="hu-HU" sz="24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200" dirty="0" smtClean="0">
                <a:latin typeface="Arial" panose="020B0604020202020204" pitchFamily="34" charset="0"/>
                <a:hlinkClick r:id="rId2"/>
              </a:rPr>
              <a:t>http://informatika.gtportal.eu/index.php?f0=Monitor_10</a:t>
            </a:r>
            <a:r>
              <a:rPr lang="hu-HU" altLang="hu-HU" sz="1200" dirty="0" smtClean="0">
                <a:latin typeface="Arial" panose="020B0604020202020204" pitchFamily="34" charset="0"/>
              </a:rPr>
              <a:t> 	letöltés, megtekintés ideje: 2017.01.16</a:t>
            </a:r>
          </a:p>
          <a:p>
            <a:pPr eaLnBrk="1" hangingPunct="1"/>
            <a:r>
              <a:rPr lang="hu-HU" altLang="hu-HU" sz="1200" dirty="0" smtClean="0">
                <a:latin typeface="Arial" panose="020B0604020202020204" pitchFamily="34" charset="0"/>
                <a:hlinkClick r:id="rId3"/>
              </a:rPr>
              <a:t>https://hu.wikipedia.org/wiki/Kat%C3%B3dsug%C3%A1rcs%C5%91#/media/File:Cathode_ray_tube_diagram-hu.svg</a:t>
            </a:r>
            <a:r>
              <a:rPr lang="hu-HU" altLang="hu-HU" sz="1200" dirty="0" smtClean="0">
                <a:latin typeface="Arial" panose="020B0604020202020204" pitchFamily="34" charset="0"/>
              </a:rPr>
              <a:t> Letöltés, megtekintés ideje : 2017.01.21</a:t>
            </a:r>
          </a:p>
          <a:p>
            <a:pPr eaLnBrk="1" hangingPunct="1"/>
            <a:r>
              <a:rPr lang="hu-HU" altLang="hu-HU" sz="1200" dirty="0" smtClean="0">
                <a:latin typeface="Arial" panose="020B0604020202020204" pitchFamily="34" charset="0"/>
                <a:hlinkClick r:id="rId4"/>
              </a:rPr>
              <a:t>http://infotan68.uw.hu/Alap/monitor.pdf</a:t>
            </a:r>
            <a:r>
              <a:rPr lang="hu-HU" altLang="hu-HU" sz="1200" dirty="0" smtClean="0">
                <a:latin typeface="Arial" panose="020B0604020202020204" pitchFamily="34" charset="0"/>
              </a:rPr>
              <a:t> Letöltés, megtekintés ideje : 2017.01.21</a:t>
            </a:r>
          </a:p>
          <a:p>
            <a:pPr eaLnBrk="1" hangingPunct="1"/>
            <a:r>
              <a:rPr lang="hu-HU" altLang="hu-HU" sz="1200" dirty="0" smtClean="0">
                <a:latin typeface="Arial" panose="020B0604020202020204" pitchFamily="34" charset="0"/>
                <a:hlinkClick r:id="rId5"/>
              </a:rPr>
              <a:t>http://www.tferi.hu/monitorok/lcd-tft-stb?start=1</a:t>
            </a:r>
            <a:r>
              <a:rPr lang="hu-HU" altLang="hu-HU" sz="1200" dirty="0" smtClean="0">
                <a:latin typeface="Arial" panose="020B0604020202020204" pitchFamily="34" charset="0"/>
              </a:rPr>
              <a:t> Letöltés, megtekintés ideje :</a:t>
            </a:r>
            <a:r>
              <a:rPr lang="hu-HU" altLang="hu-HU" sz="1200" dirty="0" smtClean="0">
                <a:latin typeface="Arial" panose="020B0604020202020204" pitchFamily="34" charset="0"/>
              </a:rPr>
              <a:t>2017.01.22</a:t>
            </a:r>
          </a:p>
          <a:p>
            <a:pPr eaLnBrk="1" hangingPunct="1"/>
            <a:r>
              <a:rPr lang="hu-HU" altLang="hu-HU" sz="1200" dirty="0" smtClean="0">
                <a:latin typeface="Arial" panose="020B0604020202020204" pitchFamily="34" charset="0"/>
                <a:hlinkClick r:id="rId6"/>
              </a:rPr>
              <a:t>http://absolutedream.deviantart.com/art/Animation-Commissions-are-CLOSED-653798895</a:t>
            </a:r>
            <a:endParaRPr lang="hu-HU" altLang="hu-HU" sz="12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1200" dirty="0" smtClean="0"/>
              <a:t>Gombok letöltés ideje: 2017.02.10.</a:t>
            </a:r>
          </a:p>
          <a:p>
            <a:pPr eaLnBrk="1" hangingPunct="1"/>
            <a:r>
              <a:rPr lang="hu-HU" altLang="hu-HU" sz="1200" u="sng" dirty="0" smtClean="0">
                <a:hlinkClick r:id="rId7"/>
              </a:rPr>
              <a:t>http://iceflowstudios.com/v3/wp-content/uploads/2012/01/GlowOn.gif</a:t>
            </a:r>
            <a:endParaRPr lang="hu-HU" altLang="hu-HU" sz="1200" u="sng" dirty="0" smtClean="0"/>
          </a:p>
          <a:p>
            <a:pPr eaLnBrk="1" hangingPunct="1"/>
            <a:r>
              <a:rPr lang="hu-HU" altLang="hu-HU" sz="1200" u="sng" dirty="0" smtClean="0">
                <a:hlinkClick r:id="rId8"/>
              </a:rPr>
              <a:t>https://gudanggarment.files.wordpress.com/2014/08/klik-disini9.gif?w</a:t>
            </a:r>
            <a:r>
              <a:rPr lang="hu-HU" altLang="hu-HU" sz="1200" dirty="0" smtClean="0"/>
              <a:t>=</a:t>
            </a:r>
          </a:p>
          <a:p>
            <a:pPr eaLnBrk="1" hangingPunct="1"/>
            <a:r>
              <a:rPr lang="hu-HU" altLang="hu-HU" sz="1200" u="sng" dirty="0" smtClean="0">
                <a:hlinkClick r:id="rId9"/>
              </a:rPr>
              <a:t>http://1.bp.blogspot.com/-48mRdMLROec/VXlX7tMcmTI/AAAAAAAABEo/x-r9V0hzeOc/s1600/Click-Here-To-Register-Your-Account-For-Free.gif</a:t>
            </a:r>
            <a:endParaRPr lang="hu-HU" altLang="hu-HU" sz="1200" u="sng" dirty="0" smtClean="0"/>
          </a:p>
          <a:p>
            <a:pPr eaLnBrk="1" hangingPunct="1"/>
            <a:r>
              <a:rPr lang="hu-HU" altLang="hu-HU" sz="1200" u="sng" dirty="0" smtClean="0">
                <a:hlinkClick r:id="rId10"/>
              </a:rPr>
              <a:t>https://s3.amazonaws.com/media-p.slid.es/uploads/429569/images/2112069/arrow.gif</a:t>
            </a:r>
            <a:endParaRPr lang="hu-HU" altLang="hu-HU" sz="1200" u="sng" dirty="0" smtClean="0"/>
          </a:p>
          <a:p>
            <a:pPr eaLnBrk="1" hangingPunct="1"/>
            <a:r>
              <a:rPr lang="hu-HU" altLang="hu-HU" sz="1200" u="sng" dirty="0" smtClean="0">
                <a:hlinkClick r:id="rId11"/>
              </a:rPr>
              <a:t>https://s3.amazonaws.com/media-p.slid.es/uploads/429569/images/2122364/arrow_left.gif</a:t>
            </a:r>
            <a:endParaRPr lang="hu-HU" altLang="hu-HU" sz="1200" u="sng" dirty="0" smtClean="0"/>
          </a:p>
          <a:p>
            <a:pPr eaLnBrk="1" hangingPunct="1"/>
            <a:r>
              <a:rPr lang="hu-HU" altLang="hu-HU" sz="1200" dirty="0" smtClean="0">
                <a:hlinkClick r:id="rId12"/>
              </a:rPr>
              <a:t>http://diszitok.lapunk.hu/tarhely/diszitok/kepek/chicken2.gif</a:t>
            </a:r>
            <a:endParaRPr lang="hu-HU" altLang="hu-HU" sz="1200" dirty="0" smtClean="0"/>
          </a:p>
          <a:p>
            <a:pPr eaLnBrk="1" hangingPunct="1"/>
            <a:r>
              <a:rPr lang="hu-HU" altLang="hu-HU" sz="1200" dirty="0" smtClean="0">
                <a:hlinkClick r:id="rId13"/>
              </a:rPr>
              <a:t>http://vignette2.wikia.nocookie.net/tibia/images/e/e2/Error_Icon.png/revision/latest?cb=20070306163505&amp;path-prefix=en</a:t>
            </a:r>
            <a:endParaRPr lang="hu-HU" altLang="hu-HU" sz="1200" dirty="0" smtClean="0"/>
          </a:p>
          <a:p>
            <a:pPr eaLnBrk="1" hangingPunct="1"/>
            <a:endParaRPr lang="hu-HU" altLang="hu-HU" sz="1200" dirty="0" smtClean="0"/>
          </a:p>
          <a:p>
            <a:pPr eaLnBrk="1" hangingPunct="1"/>
            <a:endParaRPr lang="hu-HU" altLang="hu-HU" sz="1200" dirty="0" smtClean="0"/>
          </a:p>
          <a:p>
            <a:pPr eaLnBrk="1" hangingPunct="1"/>
            <a:endParaRPr lang="hu-HU" altLang="hu-HU" sz="1200" dirty="0" smtClean="0"/>
          </a:p>
          <a:p>
            <a:pPr eaLnBrk="1" hangingPunct="1"/>
            <a:endParaRPr lang="hu-HU" altLang="hu-HU" sz="1200" dirty="0" smtClean="0"/>
          </a:p>
          <a:p>
            <a:pPr eaLnBrk="1" hangingPunct="1"/>
            <a:endParaRPr lang="hu-HU" altLang="hu-HU" sz="1200" dirty="0" smtClean="0"/>
          </a:p>
          <a:p>
            <a:pPr eaLnBrk="1" hangingPunct="1"/>
            <a:endParaRPr lang="hu-HU" altLang="hu-HU" sz="1200" dirty="0" smtClean="0"/>
          </a:p>
          <a:p>
            <a:pPr eaLnBrk="1" hangingPunct="1"/>
            <a:endParaRPr lang="hu-HU" altLang="hu-HU" sz="12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hu-HU" altLang="hu-HU" dirty="0" smtClean="0"/>
              <a:t> </a:t>
            </a:r>
          </a:p>
          <a:p>
            <a:pPr eaLnBrk="1" hangingPunct="1"/>
            <a:endParaRPr lang="hu-HU" altLang="hu-HU" sz="1200" dirty="0" smtClean="0">
              <a:latin typeface="Arial" panose="020B0604020202020204" pitchFamily="34" charset="0"/>
            </a:endParaRPr>
          </a:p>
          <a:p>
            <a:pPr eaLnBrk="1" hangingPunct="1"/>
            <a:endParaRPr lang="hu-HU" altLang="hu-HU" sz="2400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Miért fontos a jó monitor?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A számítógép és a felhasználó között fontos kapocs a monitor, hisz erről kapjuk az információ túlnyomó részét.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A kijelzők nagyon sokat változtak az idő folyamán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Például 15 éve még teljesen más technológiák álltak rendelkezésünkre mint napjainkban</a:t>
            </a:r>
          </a:p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  <p:pic>
        <p:nvPicPr>
          <p:cNvPr id="3076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Kép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5345113"/>
            <a:ext cx="863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5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144463" y="46038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07" name="AutoShape 7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144463" y="46038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08" name="AutoShape 9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144463" y="46038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09" name="AutoShape 11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144463" y="46038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10" name="AutoShape 13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144463" y="46038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11" name="AutoShape 15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144463" y="46038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12" name="AutoShape 17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0" y="0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13" name="AutoShape 19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3152775" y="1466850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14" name="AutoShape 21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3152775" y="1466850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1515" name="AutoShape 23" descr="Képtalálat a következ&amp;odblac;re: „gamer monitor”"/>
          <p:cNvSpPr>
            <a:spLocks noChangeAspect="1" noChangeArrowheads="1"/>
          </p:cNvSpPr>
          <p:nvPr/>
        </p:nvSpPr>
        <p:spPr bwMode="auto">
          <a:xfrm>
            <a:off x="3152775" y="1466850"/>
            <a:ext cx="58864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9720" name="Rectangle 24"/>
          <p:cNvSpPr>
            <a:spLocks noGrp="1"/>
          </p:cNvSpPr>
          <p:nvPr>
            <p:ph type="title"/>
          </p:nvPr>
        </p:nvSpPr>
        <p:spPr>
          <a:xfrm>
            <a:off x="1335088" y="627063"/>
            <a:ext cx="9521825" cy="1046162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altLang="hu-H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Köszönöm a figyelmet!</a:t>
            </a:r>
          </a:p>
        </p:txBody>
      </p:sp>
      <p:pic>
        <p:nvPicPr>
          <p:cNvPr id="21517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27188"/>
            <a:ext cx="816927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Kép 15">
            <a:hlinkHover r:id="" action="ppaction://hlinkshowjump?jump=endshow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25" y="5462588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zövegdoboz 1"/>
          <p:cNvSpPr txBox="1">
            <a:spLocks noChangeArrowheads="1"/>
          </p:cNvSpPr>
          <p:nvPr/>
        </p:nvSpPr>
        <p:spPr bwMode="auto">
          <a:xfrm>
            <a:off x="1044575" y="549275"/>
            <a:ext cx="999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Monitorok csoportosítása működési elvük alapján</a:t>
            </a:r>
          </a:p>
        </p:txBody>
      </p:sp>
      <p:grpSp>
        <p:nvGrpSpPr>
          <p:cNvPr id="4099" name="Csoportba foglalás 3"/>
          <p:cNvGrpSpPr>
            <a:grpSpLocks noChangeAspect="1"/>
          </p:cNvGrpSpPr>
          <p:nvPr/>
        </p:nvGrpSpPr>
        <p:grpSpPr bwMode="auto">
          <a:xfrm>
            <a:off x="2028825" y="2462213"/>
            <a:ext cx="1531938" cy="2128837"/>
            <a:chOff x="260077" y="2542634"/>
            <a:chExt cx="2381250" cy="3309002"/>
          </a:xfrm>
        </p:grpSpPr>
        <p:pic>
          <p:nvPicPr>
            <p:cNvPr id="4108" name="Picture 2" descr="http://informatika.gtportal.eu/kepek/_Monitorok_programozott_szakiskola_html_5145c388.jp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77" y="2542634"/>
              <a:ext cx="2381250" cy="238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" name="Szövegdoboz 2"/>
            <p:cNvSpPr txBox="1">
              <a:spLocks noChangeArrowheads="1"/>
            </p:cNvSpPr>
            <p:nvPr/>
          </p:nvSpPr>
          <p:spPr bwMode="auto">
            <a:xfrm>
              <a:off x="309429" y="5037340"/>
              <a:ext cx="2331898" cy="81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u-HU" altLang="hu-H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Katódsugárcsöves monitor</a:t>
              </a:r>
            </a:p>
          </p:txBody>
        </p:sp>
      </p:grpSp>
      <p:grpSp>
        <p:nvGrpSpPr>
          <p:cNvPr id="4100" name="Csoportba foglalás 4"/>
          <p:cNvGrpSpPr>
            <a:grpSpLocks noChangeAspect="1"/>
          </p:cNvGrpSpPr>
          <p:nvPr/>
        </p:nvGrpSpPr>
        <p:grpSpPr bwMode="auto">
          <a:xfrm>
            <a:off x="5616575" y="2462213"/>
            <a:ext cx="1625600" cy="1800225"/>
            <a:chOff x="3578043" y="2257153"/>
            <a:chExt cx="2547257" cy="2820418"/>
          </a:xfrm>
        </p:grpSpPr>
        <p:pic>
          <p:nvPicPr>
            <p:cNvPr id="4106" name="Picture 4" descr="http://informatika.gtportal.eu/kepek/_Monitorok_programozott_szakiskola_html_m4fb2319f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043" y="2257153"/>
              <a:ext cx="2381250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Szövegdoboz 6"/>
            <p:cNvSpPr txBox="1">
              <a:spLocks noChangeArrowheads="1"/>
            </p:cNvSpPr>
            <p:nvPr/>
          </p:nvSpPr>
          <p:spPr bwMode="auto">
            <a:xfrm>
              <a:off x="3578043" y="4769166"/>
              <a:ext cx="2547257" cy="308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u-HU" altLang="hu-H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Folyadékkristályos monitor</a:t>
              </a:r>
            </a:p>
          </p:txBody>
        </p:sp>
      </p:grpSp>
      <p:grpSp>
        <p:nvGrpSpPr>
          <p:cNvPr id="4101" name="Csoportba foglalás 18"/>
          <p:cNvGrpSpPr>
            <a:grpSpLocks noChangeAspect="1"/>
          </p:cNvGrpSpPr>
          <p:nvPr/>
        </p:nvGrpSpPr>
        <p:grpSpPr bwMode="auto">
          <a:xfrm>
            <a:off x="8431213" y="2462213"/>
            <a:ext cx="1520825" cy="2128837"/>
            <a:chOff x="7389767" y="2182520"/>
            <a:chExt cx="2381250" cy="3334909"/>
          </a:xfrm>
        </p:grpSpPr>
        <p:pic>
          <p:nvPicPr>
            <p:cNvPr id="4104" name="Picture 6" descr="http://informatika.gtportal.eu/kepek/_Monitorok_programozott_szakiskola_html_ea5a8af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9767" y="2182520"/>
              <a:ext cx="2381250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Szövegdoboz 1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509078" y="4696758"/>
              <a:ext cx="2261939" cy="820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hu-HU" altLang="hu-H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Gázplazmás monitor</a:t>
              </a:r>
            </a:p>
          </p:txBody>
        </p:sp>
      </p:grpSp>
      <p:pic>
        <p:nvPicPr>
          <p:cNvPr id="410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88" y="3044825"/>
            <a:ext cx="15509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Kép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08325"/>
            <a:ext cx="1298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églalap 1"/>
          <p:cNvSpPr>
            <a:spLocks noChangeArrowheads="1"/>
          </p:cNvSpPr>
          <p:nvPr/>
        </p:nvSpPr>
        <p:spPr bwMode="auto">
          <a:xfrm>
            <a:off x="3729038" y="401638"/>
            <a:ext cx="494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Katódsugárcsöves monitor</a:t>
            </a:r>
            <a:endParaRPr lang="hu-HU" altLang="hu-H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Téglalap 3"/>
          <p:cNvSpPr>
            <a:spLocks noChangeArrowheads="1"/>
          </p:cNvSpPr>
          <p:nvPr/>
        </p:nvSpPr>
        <p:spPr bwMode="auto">
          <a:xfrm>
            <a:off x="4991100" y="858838"/>
            <a:ext cx="609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i="1">
                <a:solidFill>
                  <a:srgbClr val="008800"/>
                </a:solidFill>
                <a:latin typeface="tahoma" panose="020B0604030504040204" pitchFamily="34" charset="0"/>
              </a:rPr>
              <a:t> </a:t>
            </a:r>
            <a:r>
              <a:rPr lang="hu-HU" altLang="hu-HU" sz="1800" i="1">
                <a:latin typeface="tahoma" panose="020B0604030504040204" pitchFamily="34" charset="0"/>
              </a:rPr>
              <a:t>Rövidítése: CRT</a:t>
            </a:r>
            <a:r>
              <a:rPr lang="hu-HU" altLang="hu-HU" sz="1800">
                <a:latin typeface="tahoma" panose="020B0604030504040204" pitchFamily="34" charset="0"/>
              </a:rPr>
              <a:t> </a:t>
            </a:r>
            <a:r>
              <a:rPr lang="hu-HU" altLang="hu-HU" sz="1800"/>
              <a:t/>
            </a:r>
            <a:br>
              <a:rPr lang="hu-HU" altLang="hu-HU" sz="1800"/>
            </a:br>
            <a:r>
              <a:rPr lang="hu-HU" altLang="hu-HU" sz="1800"/>
              <a:t>Angolul: </a:t>
            </a:r>
            <a:r>
              <a:rPr lang="hu-HU" altLang="hu-HU" sz="1800" b="1">
                <a:latin typeface="tahoma" panose="020B0604030504040204" pitchFamily="34" charset="0"/>
              </a:rPr>
              <a:t>C</a:t>
            </a:r>
            <a:r>
              <a:rPr lang="hu-HU" altLang="hu-HU" sz="1800">
                <a:latin typeface="tahoma" panose="020B0604030504040204" pitchFamily="34" charset="0"/>
              </a:rPr>
              <a:t>athode </a:t>
            </a:r>
            <a:r>
              <a:rPr lang="hu-HU" altLang="hu-HU" sz="1800" b="1">
                <a:latin typeface="tahoma" panose="020B0604030504040204" pitchFamily="34" charset="0"/>
              </a:rPr>
              <a:t>R</a:t>
            </a:r>
            <a:r>
              <a:rPr lang="hu-HU" altLang="hu-HU" sz="1800">
                <a:latin typeface="tahoma" panose="020B0604030504040204" pitchFamily="34" charset="0"/>
              </a:rPr>
              <a:t>ay </a:t>
            </a:r>
            <a:r>
              <a:rPr lang="hu-HU" altLang="hu-HU" sz="1800" b="1">
                <a:latin typeface="tahoma" panose="020B0604030504040204" pitchFamily="34" charset="0"/>
              </a:rPr>
              <a:t>T</a:t>
            </a:r>
            <a:r>
              <a:rPr lang="hu-HU" altLang="hu-HU" sz="1800">
                <a:latin typeface="tahoma" panose="020B0604030504040204" pitchFamily="34" charset="0"/>
              </a:rPr>
              <a:t>ube</a:t>
            </a:r>
            <a:endParaRPr lang="hu-HU" altLang="hu-HU" sz="1800"/>
          </a:p>
        </p:txBody>
      </p:sp>
      <p:sp>
        <p:nvSpPr>
          <p:cNvPr id="5124" name="Téglalap 4"/>
          <p:cNvSpPr>
            <a:spLocks noChangeArrowheads="1"/>
          </p:cNvSpPr>
          <p:nvPr/>
        </p:nvSpPr>
        <p:spPr bwMode="auto">
          <a:xfrm>
            <a:off x="4632325" y="2176463"/>
            <a:ext cx="609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730375"/>
            <a:ext cx="357663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églalap 4"/>
          <p:cNvSpPr>
            <a:spLocks noChangeArrowheads="1"/>
          </p:cNvSpPr>
          <p:nvPr/>
        </p:nvSpPr>
        <p:spPr bwMode="auto">
          <a:xfrm>
            <a:off x="5299075" y="2122488"/>
            <a:ext cx="564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Miről ismerhető fel?</a:t>
            </a:r>
          </a:p>
        </p:txBody>
      </p:sp>
      <p:sp>
        <p:nvSpPr>
          <p:cNvPr id="5127" name="Téglalap 4"/>
          <p:cNvSpPr>
            <a:spLocks noChangeArrowheads="1"/>
          </p:cNvSpPr>
          <p:nvPr/>
        </p:nvSpPr>
        <p:spPr bwMode="auto">
          <a:xfrm>
            <a:off x="4691063" y="4848225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4865688" y="2894013"/>
            <a:ext cx="7134225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Mélysége és szélessége közel azonos</a:t>
            </a:r>
            <a:b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(így   sok    helyet foglal az asztalon)</a:t>
            </a:r>
          </a:p>
          <a:p>
            <a:pPr>
              <a:buFontTx/>
              <a:buChar char="•"/>
              <a:defRPr/>
            </a:pPr>
            <a:endParaRPr lang="hu-HU" alt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Képaránya általában 4:3, mint a régi televízióknak </a:t>
            </a:r>
          </a:p>
          <a:p>
            <a:pPr>
              <a:buFontTx/>
              <a:buChar char="•"/>
              <a:defRPr/>
            </a:pPr>
            <a:endParaRPr lang="hu-HU" alt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Nehéz </a:t>
            </a:r>
          </a:p>
          <a:p>
            <a:pPr>
              <a:buFontTx/>
              <a:buChar char="•"/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</p:txBody>
      </p:sp>
      <p:pic>
        <p:nvPicPr>
          <p:cNvPr id="512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Kép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5395913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zövegdoboz 1"/>
          <p:cNvSpPr txBox="1">
            <a:spLocks noChangeArrowheads="1"/>
          </p:cNvSpPr>
          <p:nvPr/>
        </p:nvSpPr>
        <p:spPr bwMode="auto">
          <a:xfrm>
            <a:off x="1149350" y="914400"/>
            <a:ext cx="10175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147" name="Rectangle 4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Katódsugárcsöves monitor működési elve</a:t>
            </a:r>
          </a:p>
        </p:txBody>
      </p:sp>
      <p:sp>
        <p:nvSpPr>
          <p:cNvPr id="6148" name="Rectangle 5"/>
          <p:cNvSpPr>
            <a:spLocks noGrp="1"/>
          </p:cNvSpPr>
          <p:nvPr>
            <p:ph type="body" idx="4294967295"/>
          </p:nvPr>
        </p:nvSpPr>
        <p:spPr>
          <a:xfrm>
            <a:off x="5545138" y="1690688"/>
            <a:ext cx="5808662" cy="4351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képcső hátulján egy elektron ágyú van , amely </a:t>
            </a:r>
            <a:r>
              <a:rPr lang="hu-HU" alt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elektrom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sugarakat bocsált ki magából amelynek </a:t>
            </a:r>
            <a:r>
              <a:rPr lang="hu-HU" alt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utja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sok erős mágnes előtt vezet amelyek így eltérítik és gyorsítják így a sugár a foszfor-alapú réteggel fedett képcső elejének különböző részeit találja el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Becsapódás hatására ez a réteg fényt bocsált ki, és így világít a monitor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Nagy sugárzás</a:t>
            </a:r>
          </a:p>
        </p:txBody>
      </p:sp>
      <p:pic>
        <p:nvPicPr>
          <p:cNvPr id="6149" name="Picture 11" descr="Cathode ray tube diagram-hu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028825"/>
            <a:ext cx="49926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Kép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345113"/>
            <a:ext cx="863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Folyadékkristályos monitor 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5630863" y="2286000"/>
            <a:ext cx="5289550" cy="28781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Miről ismerhető fel?</a:t>
            </a:r>
            <a:b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hu-HU" altLang="hu-H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Lényegesebben vékonyabb mint a CRT monitor </a:t>
            </a:r>
          </a:p>
          <a:p>
            <a:pPr eaLnBrk="1" hangingPunct="1"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Képarány: Jellemzően 16:9 </a:t>
            </a:r>
          </a:p>
          <a:p>
            <a:pPr eaLnBrk="1" hangingPunct="1">
              <a:defRPr/>
            </a:pPr>
            <a:r>
              <a:rPr lang="hu-HU" altLang="hu-HU" dirty="0" smtClean="0">
                <a:latin typeface="Arial" panose="020B0604020202020204" pitchFamily="34" charset="0"/>
              </a:rPr>
              <a:t>Kis helyet foglal, könnyű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hu-HU" altLang="hu-HU" dirty="0" smtClean="0">
              <a:latin typeface="Arial" panose="020B0604020202020204" pitchFamily="34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835150"/>
            <a:ext cx="36099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21200" y="1333500"/>
            <a:ext cx="42799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Rövidítés:LCD</a:t>
            </a:r>
            <a:r>
              <a:rPr lang="hu-HU" altLang="hu-HU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hu-HU" altLang="hu-HU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Angolul:Liquid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Cristal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Display  </a:t>
            </a:r>
          </a:p>
          <a:p>
            <a:pPr algn="ctr">
              <a:defRPr/>
            </a:pPr>
            <a:endParaRPr lang="hu-HU" dirty="0"/>
          </a:p>
        </p:txBody>
      </p:sp>
      <p:pic>
        <p:nvPicPr>
          <p:cNvPr id="7174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Kép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838200" y="53975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Az LCD monitor működési elve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23863" y="1576388"/>
            <a:ext cx="7620000" cy="36306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hu-HU" alt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Napjainkban már szinte követhetetlen, hogy hány fajta LCD technológiára alapuló kijelző típust gyártanak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hu-HU" alt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folyadékkristályos anyagok folyékonyak mint ahogy azt nevük is mutatja a molekulák szintjén szilárdak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hu-HU" alt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monitor belső felületén mikron méretű árkokkal ellátott átlátszó lap közé folyadékkristályos anyagot helyeznek el ez nyugalmi helyzetben csavart állapotot vesz fel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hu-HU" alt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kép egy lapos műanyaggal bevont felületen generálódik</a:t>
            </a:r>
          </a:p>
        </p:txBody>
      </p:sp>
      <p:pic>
        <p:nvPicPr>
          <p:cNvPr id="8196" name="Picture 7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1863725"/>
            <a:ext cx="38258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Kép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Gázplazmás monitor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523875" y="2127250"/>
            <a:ext cx="4859338" cy="4103688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endParaRPr lang="hu-HU" altLang="hu-HU" sz="2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r>
              <a:rPr lang="hu-HU" alt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Miről ismerhető fel?</a:t>
            </a: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None/>
              <a:defRPr/>
            </a:pPr>
            <a:endParaRPr lang="hu-HU" altLang="hu-H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Kis méretűt nem gyártanak 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Képarány: 16:9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Nagyon szép fekete képe van és magas villanyos fogyasztása miatt érezhetően meleg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Kis helyet foglal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127250"/>
            <a:ext cx="410051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10000" y="1231900"/>
            <a:ext cx="4000500" cy="757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hu-HU" altLang="hu-H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Rövidítése:PDP</a:t>
            </a:r>
            <a:endParaRPr lang="hu-HU" alt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Angolul:Plasma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Display Panel</a:t>
            </a:r>
            <a:r>
              <a:rPr lang="hu-HU" alt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u-HU" alt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defRPr/>
            </a:pPr>
            <a:endParaRPr lang="hu-HU" dirty="0"/>
          </a:p>
        </p:txBody>
      </p:sp>
      <p:pic>
        <p:nvPicPr>
          <p:cNvPr id="9222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Kép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alt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PDP monitor működési elve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3"/>
          </p:nvPr>
        </p:nvSpPr>
        <p:spPr>
          <a:xfrm>
            <a:off x="6257925" y="1606550"/>
            <a:ext cx="5181600" cy="4351338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Gábor Dénes plazmakutatásai alapján készítette a </a:t>
            </a:r>
            <a:r>
              <a:rPr lang="hu-HU" altLang="hu-H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Plato</a:t>
            </a: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Computer System még 1964-ben.</a:t>
            </a:r>
          </a:p>
          <a:p>
            <a:pPr eaLnBrk="1" hangingPunct="1"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plazma kijelző három alapszínt tartalmaz ugyanúgy mint az LCD is</a:t>
            </a:r>
          </a:p>
          <a:p>
            <a:pPr eaLnBrk="1" hangingPunct="1">
              <a:defRPr/>
            </a:pPr>
            <a:r>
              <a:rPr lang="hu-HU" alt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töltőgáz az elektromos gerjesztés hatására ultraibolya színképtartományba sugároz és ez a fénycsőhöz hasonlóan ezt UV sugárzás  fényporral alakítja át látható fénnyé.</a:t>
            </a:r>
          </a:p>
        </p:txBody>
      </p:sp>
      <p:pic>
        <p:nvPicPr>
          <p:cNvPr id="10244" name="Picture 12" descr="Plas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606550"/>
            <a:ext cx="49117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164138"/>
            <a:ext cx="21780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Kép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00675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578</Words>
  <Application>Microsoft Office PowerPoint</Application>
  <PresentationFormat>Szélesvásznú</PresentationFormat>
  <Paragraphs>120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Calibri</vt:lpstr>
      <vt:lpstr>Arial</vt:lpstr>
      <vt:lpstr>Calibri Light</vt:lpstr>
      <vt:lpstr>Malgun Gothic Semilight</vt:lpstr>
      <vt:lpstr>tahoma</vt:lpstr>
      <vt:lpstr>Office-téma</vt:lpstr>
      <vt:lpstr>PowerPoint-bemutató</vt:lpstr>
      <vt:lpstr>Miért fontos a jó monitor?</vt:lpstr>
      <vt:lpstr>PowerPoint-bemutató</vt:lpstr>
      <vt:lpstr>PowerPoint-bemutató</vt:lpstr>
      <vt:lpstr>A Katódsugárcsöves monitor működési elve</vt:lpstr>
      <vt:lpstr>Folyadékkristályos monitor </vt:lpstr>
      <vt:lpstr>Az LCD monitor működési elve</vt:lpstr>
      <vt:lpstr>Gázplazmás monitor</vt:lpstr>
      <vt:lpstr>A PDP monitor működési elve</vt:lpstr>
      <vt:lpstr>Manapság vásárolható monitorok</vt:lpstr>
      <vt:lpstr> Min gondolkodjunk el ha monitort szeretnénk vásárolni? </vt:lpstr>
      <vt:lpstr>Válaszaim a feltett kérdésekre:</vt:lpstr>
      <vt:lpstr>Gamer jelölt: LG 34UC79G-B </vt:lpstr>
      <vt:lpstr>Irodai jelölt: Dell P2417H monitor</vt:lpstr>
      <vt:lpstr>Melyikre esne a választásom? </vt:lpstr>
      <vt:lpstr>Milyen monitort látsz a képen?</vt:lpstr>
      <vt:lpstr>Ellenőrző kérdések </vt:lpstr>
      <vt:lpstr>Források megjelölése</vt:lpstr>
      <vt:lpstr>PowerPoint-bemutató</vt:lpstr>
      <vt:lpstr>Köszönöm a figyelmet!</vt:lpstr>
    </vt:vector>
  </TitlesOfParts>
  <Company>Herendi Német Nemzetiségi Nyelvoktató Általános Isk.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Monitorok</dc:title>
  <dc:creator>tanarok</dc:creator>
  <cp:lastModifiedBy>tanarok</cp:lastModifiedBy>
  <cp:revision>48</cp:revision>
  <dcterms:created xsi:type="dcterms:W3CDTF">2017-01-16T13:51:45Z</dcterms:created>
  <dcterms:modified xsi:type="dcterms:W3CDTF">2017-02-15T10:28:33Z</dcterms:modified>
</cp:coreProperties>
</file>