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3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Picture 2" descr="Képtalálat a következőre: „menü png”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665" y="0"/>
            <a:ext cx="826009" cy="8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Képtalálat a következőre: „last png”">
            <a:hlinkClick r:id="" action="ppaction://hlinkshowjump?jump=lastslide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34" y="17617"/>
            <a:ext cx="738439" cy="7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Képtalálat a következőre: „back png”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83391" y="-39097"/>
            <a:ext cx="795153" cy="7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Képtalálat a következőre: „back png”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05" y="-39096"/>
            <a:ext cx="795153" cy="7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Képtalálat a következőre: „first png”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80" y="0"/>
            <a:ext cx="716963" cy="7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3956" y="0"/>
            <a:ext cx="6823494" cy="1560452"/>
          </a:xfrm>
        </p:spPr>
        <p:txBody>
          <a:bodyPr>
            <a:noAutofit/>
          </a:bodyPr>
          <a:lstStyle/>
          <a:p>
            <a:r>
              <a:rPr lang="hu-HU" sz="8000" dirty="0"/>
              <a:t>A monitorok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8" name="Picture 4" descr="Képtalálat a következőre: „back png”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33453" y="0"/>
            <a:ext cx="739323" cy="7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éptalálat a következőre: „last png”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779" y="885"/>
            <a:ext cx="738439" cy="7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éptalálat a következőre: „menü png”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665" y="0"/>
            <a:ext cx="826009" cy="8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monitor png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90" y="1013770"/>
            <a:ext cx="5902419" cy="59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715788" y="2410691"/>
            <a:ext cx="48463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 smtClean="0"/>
              <a:t>Készítette: Anda Attila</a:t>
            </a:r>
          </a:p>
          <a:p>
            <a:pPr>
              <a:spcAft>
                <a:spcPts val="1200"/>
              </a:spcAft>
            </a:pPr>
            <a:r>
              <a:rPr lang="hu-HU" sz="2000" dirty="0" smtClean="0"/>
              <a:t>Felkészítő tanár: Vargáné Gyömrei Anita</a:t>
            </a:r>
          </a:p>
          <a:p>
            <a:pPr>
              <a:spcAft>
                <a:spcPts val="1200"/>
              </a:spcAft>
            </a:pPr>
            <a:r>
              <a:rPr lang="hu-HU" sz="2000" dirty="0" smtClean="0"/>
              <a:t>Iskolám: Orosházi Vörösmarty Mihály Általános Iskola </a:t>
            </a:r>
          </a:p>
          <a:p>
            <a:pPr>
              <a:spcAft>
                <a:spcPts val="1200"/>
              </a:spcAft>
            </a:pPr>
            <a:r>
              <a:rPr lang="hu-HU" sz="2000" dirty="0" smtClean="0"/>
              <a:t>Iskolám címe: Vörösmarty u. 4.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625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Grafikus színes (</a:t>
            </a:r>
            <a:r>
              <a:rPr lang="hu-HU" dirty="0" err="1"/>
              <a:t>vga,SVGA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6329" y="1744033"/>
            <a:ext cx="9236165" cy="318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/>
              <a:t>A ma elterjedt operációs rendszerek általában grafikus üzemmódban működnek, de a számítógépek bekapcsolásakor – az operációs rendszer indulása előtt – még az egyszerűbb, karakteres üzemmódban </a:t>
            </a:r>
            <a:r>
              <a:rPr lang="hu-HU" sz="1600" dirty="0" err="1"/>
              <a:t>jelzik</a:t>
            </a:r>
            <a:r>
              <a:rPr lang="hu-HU" sz="1600" dirty="0"/>
              <a:t> ki az üzeneteket. Olyan nagygépes rendszereknél, ahol nem elsődleges cél a grafikus megjelenítés, egyes monitormeghajtók továbbra is csak karakteres üzemmódban dolgoznak. Linux operációs rendszer esetén a karakteres felület mellett a grafikus felület párhuzamosan, teljes értékűen, programok futtatására használható. (A grafikus felület nem vesz részt a tényleges működésben.) A színes monitorban színkeverést alkalmaznak. Ez abból áll, hogy a piros, zöld, és kék színt egy pontban (legalábbis nagyon közel) hozzák létre, így a szemünk összekeveri ezeket. A keverékből lesz a monitor által megjelenített barna, vagy narancssárga szín. A színes CRT monitorok ehhez három elektronágyút, és háromféle fényport alkalmaznak.</a:t>
            </a:r>
            <a:br>
              <a:rPr lang="hu-HU" sz="1600" dirty="0"/>
            </a:br>
            <a:endParaRPr lang="hu-HU" sz="16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2973237" y="4662396"/>
            <a:ext cx="6481313" cy="1857917"/>
            <a:chOff x="3059503" y="4815527"/>
            <a:chExt cx="3379317" cy="931822"/>
          </a:xfrm>
        </p:grpSpPr>
        <p:pic>
          <p:nvPicPr>
            <p:cNvPr id="2052" name="Picture 4" descr="Képtalálat a következőre: „svga crt monitor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391" y="4815527"/>
              <a:ext cx="1242429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Kapcsolódó ké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503" y="4815527"/>
              <a:ext cx="124243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90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</a:t>
            </a:r>
            <a:r>
              <a:rPr lang="hu-HU" dirty="0" err="1"/>
              <a:t>LCd</a:t>
            </a:r>
            <a:r>
              <a:rPr lang="hu-HU" dirty="0"/>
              <a:t> monitorok működési elve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Az </a:t>
            </a:r>
            <a:r>
              <a:rPr lang="hu-HU" b="1" dirty="0"/>
              <a:t>LCD működési elve</a:t>
            </a:r>
            <a:r>
              <a:rPr lang="hu-HU" dirty="0"/>
              <a:t>: két, belső felületén mikronméretű árkokkal ellátott átlátszó lap közé folyadékkristályos anyagot helyeznek, amely nyugalmi állapotában igazodik a belső felület által meghatározott irányhoz, így csavart állapotot vesz fel. A kijelző első és hátsó oldalára egy-egy </a:t>
            </a:r>
            <a:r>
              <a:rPr lang="hu-HU" dirty="0" err="1"/>
              <a:t>polárszűrőt</a:t>
            </a:r>
            <a:r>
              <a:rPr lang="hu-HU" dirty="0"/>
              <a:t> helyeznek, amelyek a fény minden irányú rezgését csak egy meghatározott síkban engedik tovább. A csavart elhelyezkedésű folyadékkristály különleges tulajdonsága, hogy a rá eső fény rezgési síkját elforgatja. Ha hátul megvilágítják a panelt, akkor a hátsó polarizátoron átjutó fényt a folyadékkristály elforgatja (innen ered a Twisted </a:t>
            </a:r>
            <a:r>
              <a:rPr lang="hu-HU" dirty="0" err="1"/>
              <a:t>Nematic</a:t>
            </a:r>
            <a:r>
              <a:rPr lang="hu-HU" dirty="0"/>
              <a:t>, TN megnevezés), így a fény az első szűrőn átjut, és világos képpontot kapunk. Ha kristályokra feszültséget kapcsolunk, nem forgatják el a fényt, az eredmény pedig fekete képpont. A </a:t>
            </a:r>
            <a:r>
              <a:rPr lang="hu-HU" dirty="0" err="1"/>
              <a:t>polárszűrő</a:t>
            </a:r>
            <a:r>
              <a:rPr lang="hu-HU" dirty="0"/>
              <a:t> elé már csak egy színszűrőt kell helyezni. Előfordulhat a gyártás tökéletlensége miatt, hogy a képernyőn halott vagy „</a:t>
            </a:r>
            <a:r>
              <a:rPr lang="hu-HU" dirty="0" err="1"/>
              <a:t>beragadt</a:t>
            </a:r>
            <a:r>
              <a:rPr lang="hu-HU" dirty="0"/>
              <a:t>” képpontokat találunk. Ez a "pixelhiba".</a:t>
            </a:r>
          </a:p>
        </p:txBody>
      </p:sp>
    </p:spTree>
    <p:extLst>
      <p:ext uri="{BB962C8B-B14F-4D97-AF65-F5344CB8AC3E}">
        <p14:creationId xmlns:p14="http://schemas.microsoft.com/office/powerpoint/2010/main" val="40176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Lcd</a:t>
            </a:r>
            <a:r>
              <a:rPr lang="hu-HU" dirty="0"/>
              <a:t> monitorok felbontása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Képtalálat a következőre: „uhd xhd felbont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22" y="2249487"/>
            <a:ext cx="7772778" cy="41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jövő monitorjai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55937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Manapság a monitorok </a:t>
            </a:r>
            <a:r>
              <a:rPr lang="hu-HU" sz="1800" dirty="0" err="1"/>
              <a:t>laposak</a:t>
            </a:r>
            <a:r>
              <a:rPr lang="hu-HU" sz="1800" dirty="0"/>
              <a:t> és fényérzékeny pixelt tartalmaznak, de a vizuális élmény ellenére, amelyet nyújtanak, még mindig csak egydimenziósak.</a:t>
            </a:r>
          </a:p>
          <a:p>
            <a:pPr marL="0" indent="0">
              <a:buNone/>
            </a:pPr>
            <a:r>
              <a:rPr lang="hu-HU" sz="1800" dirty="0"/>
              <a:t>„Nagyon sok előnyük van. A mai monitorok passzívvá tesznek minket. Órákig csak ülünk és a monitort bámuljuk, de a jövőben ez az interakció teljesen megváltozik. Az e-mailben kapott formákat érezhetjük, megérinthetjük vagy akár meg is ölelhetjük. Bármi lehetséges” – mondja Daniel </a:t>
            </a:r>
            <a:r>
              <a:rPr lang="hu-HU" sz="1800" dirty="0" err="1"/>
              <a:t>Leithinger</a:t>
            </a:r>
            <a:r>
              <a:rPr lang="hu-HU" sz="1800" dirty="0"/>
              <a:t> kutató.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3590925"/>
            <a:ext cx="2771775" cy="18182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590925"/>
            <a:ext cx="2717798" cy="18104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5" y="3590925"/>
            <a:ext cx="2678212" cy="18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 err="1"/>
              <a:t>Quiz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Melyik monitor fajtához tartozik a karakteres(zöldbetűs megjelenítő)?</a:t>
            </a:r>
          </a:p>
          <a:p>
            <a:pPr marL="0" indent="0">
              <a:buNone/>
            </a:pPr>
            <a:r>
              <a:rPr lang="hu-HU" dirty="0">
                <a:hlinkClick r:id="rId2" action="ppaction://hlinksldjump"/>
              </a:rPr>
              <a:t>A, a CRT katódsugárcsöveshez 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3" action="ppaction://hlinksldjump"/>
              </a:rPr>
              <a:t>B, az LCD paneleshez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2" action="ppaction://hlinksldjump"/>
              </a:rPr>
              <a:t>C, Egyikhez 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7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Helyes válasz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4219860" cy="364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Gratulálok! Helyesen válaszoltál! Tovább jutottál a 2. kérdésre.</a:t>
            </a:r>
          </a:p>
          <a:p>
            <a:pPr marL="0" indent="0">
              <a:buNone/>
            </a:pPr>
            <a:r>
              <a:rPr lang="hu-HU" sz="3200" dirty="0">
                <a:hlinkClick r:id="rId2" action="ppaction://hlinksldjump"/>
              </a:rPr>
              <a:t>2. kérdés</a:t>
            </a:r>
            <a:endParaRPr lang="hu-HU" sz="3200" dirty="0"/>
          </a:p>
        </p:txBody>
      </p:sp>
      <p:pic>
        <p:nvPicPr>
          <p:cNvPr id="2050" name="Picture 2" descr="Képtalálat a következőre: „pipa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28" y="-541840"/>
            <a:ext cx="5582652" cy="5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37" y="2765717"/>
            <a:ext cx="5151472" cy="42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Helytelen válasz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Sajnos, rosszul válaszoltál.</a:t>
            </a:r>
          </a:p>
          <a:p>
            <a:pPr marL="0" indent="0">
              <a:buNone/>
            </a:pPr>
            <a:r>
              <a:rPr lang="hu-HU" sz="3600" dirty="0"/>
              <a:t>Próbálkozz újra!</a:t>
            </a:r>
          </a:p>
          <a:p>
            <a:pPr marL="0" indent="0">
              <a:buNone/>
            </a:pPr>
            <a:r>
              <a:rPr lang="hu-HU" sz="3600" dirty="0" err="1">
                <a:hlinkClick r:id="rId2" action="ppaction://hlinksldjump"/>
              </a:rPr>
              <a:t>Újrapróbálkozás</a:t>
            </a:r>
            <a:endParaRPr lang="hu-HU" sz="3600" dirty="0"/>
          </a:p>
        </p:txBody>
      </p:sp>
      <p:pic>
        <p:nvPicPr>
          <p:cNvPr id="1026" name="Picture 2" descr="Képtalálat a következőre: „X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06" y="1219585"/>
            <a:ext cx="2975806" cy="28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82" y="427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kérdés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086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Milyen a felbontása a FULLHD monitoroknak?</a:t>
            </a:r>
          </a:p>
          <a:p>
            <a:pPr marL="0" indent="0">
              <a:buNone/>
            </a:pPr>
            <a:r>
              <a:rPr lang="hu-HU" dirty="0">
                <a:hlinkClick r:id="rId2" action="ppaction://hlinksldjump"/>
              </a:rPr>
              <a:t>A, 1280x720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2" action="ppaction://hlinksldjump"/>
              </a:rPr>
              <a:t>B,  3840x2160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3" action="ppaction://hlinksldjump"/>
              </a:rPr>
              <a:t>C, 1920x1080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50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Helytelen válasz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Sajnos, rosszul válaszoltál.</a:t>
            </a:r>
          </a:p>
          <a:p>
            <a:pPr marL="0" indent="0">
              <a:buNone/>
            </a:pPr>
            <a:r>
              <a:rPr lang="hu-HU" sz="3600" dirty="0"/>
              <a:t>Próbálkozz újra!</a:t>
            </a:r>
          </a:p>
          <a:p>
            <a:pPr marL="0" indent="0">
              <a:buNone/>
            </a:pPr>
            <a:r>
              <a:rPr lang="hu-HU" sz="3600" dirty="0" err="1">
                <a:hlinkClick r:id="rId2" action="ppaction://hlinksldjump"/>
              </a:rPr>
              <a:t>Újrapróbálkozás</a:t>
            </a:r>
            <a:endParaRPr lang="hu-HU" sz="3600" dirty="0"/>
          </a:p>
        </p:txBody>
      </p:sp>
      <p:pic>
        <p:nvPicPr>
          <p:cNvPr id="1026" name="Picture 2" descr="Képtalálat a következőre: „X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06" y="1219585"/>
            <a:ext cx="2975806" cy="28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82" y="427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Helyes válasz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4219860" cy="364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Gratulálok! Helyesen válaszoltál! Tovább jutottál a 3. kérdésre.</a:t>
            </a:r>
          </a:p>
          <a:p>
            <a:pPr marL="0" indent="0">
              <a:buNone/>
            </a:pPr>
            <a:r>
              <a:rPr lang="hu-HU" sz="3200" dirty="0">
                <a:hlinkClick r:id="rId2" action="ppaction://hlinksldjump"/>
              </a:rPr>
              <a:t>3. kérdés</a:t>
            </a:r>
            <a:endParaRPr lang="hu-HU" sz="3200" dirty="0"/>
          </a:p>
        </p:txBody>
      </p:sp>
      <p:pic>
        <p:nvPicPr>
          <p:cNvPr id="2050" name="Picture 2" descr="Képtalálat a következőre: „pipa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28" y="-541840"/>
            <a:ext cx="5582652" cy="5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37" y="2765717"/>
            <a:ext cx="5151472" cy="42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: lekerekített 15"/>
          <p:cNvSpPr/>
          <p:nvPr/>
        </p:nvSpPr>
        <p:spPr>
          <a:xfrm>
            <a:off x="7748957" y="2097088"/>
            <a:ext cx="3298454" cy="7841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: lekerekített 13"/>
          <p:cNvSpPr/>
          <p:nvPr/>
        </p:nvSpPr>
        <p:spPr>
          <a:xfrm>
            <a:off x="1682152" y="3773102"/>
            <a:ext cx="3200400" cy="7507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/>
          <p:cNvSpPr/>
          <p:nvPr/>
        </p:nvSpPr>
        <p:spPr>
          <a:xfrm>
            <a:off x="8337483" y="5529532"/>
            <a:ext cx="3334057" cy="7850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: lekerekített 2"/>
          <p:cNvSpPr/>
          <p:nvPr/>
        </p:nvSpPr>
        <p:spPr>
          <a:xfrm>
            <a:off x="7748337" y="3734602"/>
            <a:ext cx="3299074" cy="78927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Lekerekített téglalap 9">
            <a:hlinkClick r:id="rId2" action="ppaction://hlinksldjump"/>
          </p:cNvPr>
          <p:cNvSpPr/>
          <p:nvPr/>
        </p:nvSpPr>
        <p:spPr>
          <a:xfrm>
            <a:off x="1682151" y="2097088"/>
            <a:ext cx="3200400" cy="7841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/>
              <a:t>Menü</a:t>
            </a:r>
          </a:p>
        </p:txBody>
      </p:sp>
      <p:pic>
        <p:nvPicPr>
          <p:cNvPr id="1026" name="Picture 2" descr="Képtalálat a következőre: „menü png”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773" y="0"/>
            <a:ext cx="907227" cy="9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éptalálat a következőre: „first png”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80" y="0"/>
            <a:ext cx="716963" cy="7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éptalálat a következőre: „last png”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34" y="17617"/>
            <a:ext cx="738439" cy="7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éptalálat a következőre: „back png”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05" y="-39096"/>
            <a:ext cx="795153" cy="7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éptalálat a következőre: „back png”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83391" y="-39097"/>
            <a:ext cx="795153" cy="7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682151" y="3756481"/>
            <a:ext cx="3769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hlinkClick r:id="rId2" action="ppaction://hlinksldjump"/>
              </a:rPr>
              <a:t>A Monitorok története</a:t>
            </a:r>
            <a:endParaRPr lang="hu-HU" sz="2800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										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75204" y="3836573"/>
            <a:ext cx="366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hlinkClick r:id="rId8" action="ppaction://hlinksldjump"/>
              </a:rPr>
              <a:t>A </a:t>
            </a:r>
            <a:r>
              <a:rPr lang="hu-HU" sz="2800" dirty="0">
                <a:solidFill>
                  <a:srgbClr val="FFC000"/>
                </a:solidFill>
                <a:hlinkClick r:id="rId8" action="ppaction://hlinksldjump"/>
              </a:rPr>
              <a:t>Monitorok működése</a:t>
            </a:r>
            <a:endParaRPr lang="hu-HU" sz="2800" dirty="0">
              <a:solidFill>
                <a:srgbClr val="FFC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852035" y="2145251"/>
            <a:ext cx="322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hlinkClick r:id="rId9" action="ppaction://hlinksldjump"/>
              </a:rPr>
              <a:t>Mi is az a monitor?</a:t>
            </a:r>
            <a:endParaRPr lang="hu-HU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360596" y="2204651"/>
            <a:ext cx="229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hlinkClick r:id="rId10" action="ppaction://hlinksldjump"/>
              </a:rPr>
              <a:t>A felbontás</a:t>
            </a:r>
            <a:endParaRPr lang="hu-HU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337484" y="5637095"/>
            <a:ext cx="3562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hlinkClick r:id="rId11" action="ppaction://hlinksldjump"/>
              </a:rPr>
              <a:t>Navigációs gombok</a:t>
            </a:r>
            <a:endParaRPr lang="hu-HU" sz="3000" dirty="0"/>
          </a:p>
        </p:txBody>
      </p:sp>
      <p:sp>
        <p:nvSpPr>
          <p:cNvPr id="11" name="Téglalap: lekerekített 10"/>
          <p:cNvSpPr/>
          <p:nvPr/>
        </p:nvSpPr>
        <p:spPr>
          <a:xfrm>
            <a:off x="1682151" y="5046452"/>
            <a:ext cx="3200400" cy="6575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722803" y="5113624"/>
            <a:ext cx="28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hlinkClick r:id="rId12" action="ppaction://hlinksldjump"/>
              </a:rPr>
              <a:t>Quiz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157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kérdés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Milyen fajtájú a képen látható monitor?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387" y="1462875"/>
            <a:ext cx="2565164" cy="23471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35166" y="3157702"/>
            <a:ext cx="4860834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hu-HU" sz="2400" dirty="0">
                <a:hlinkClick r:id="rId3" action="ppaction://hlinksldjump"/>
              </a:rPr>
              <a:t>A, CRT (katódsugárcsöves)  </a:t>
            </a:r>
            <a:endParaRPr lang="hu-HU" sz="2400" dirty="0"/>
          </a:p>
          <a:p>
            <a:pPr>
              <a:spcBef>
                <a:spcPts val="1000"/>
              </a:spcBef>
            </a:pPr>
            <a:r>
              <a:rPr lang="hu-HU" sz="2400" dirty="0">
                <a:hlinkClick r:id="rId4" action="ppaction://hlinksldjump"/>
              </a:rPr>
              <a:t>B, Grafikus fekete-fehér </a:t>
            </a:r>
            <a:r>
              <a:rPr lang="hu-HU" sz="2400" dirty="0" err="1">
                <a:hlinkClick r:id="rId4" action="ppaction://hlinksldjump"/>
              </a:rPr>
              <a:t>monocróm</a:t>
            </a:r>
            <a:endParaRPr lang="hu-HU" sz="2400" dirty="0"/>
          </a:p>
          <a:p>
            <a:pPr>
              <a:spcBef>
                <a:spcPts val="1000"/>
              </a:spcBef>
            </a:pPr>
            <a:r>
              <a:rPr lang="hu-HU" sz="2400" dirty="0">
                <a:hlinkClick r:id="rId3" action="ppaction://hlinksldjump"/>
              </a:rPr>
              <a:t>C, LCD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7802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Helytelen válasz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Sajnos, rosszul válaszoltál.</a:t>
            </a:r>
          </a:p>
          <a:p>
            <a:pPr marL="0" indent="0">
              <a:buNone/>
            </a:pPr>
            <a:r>
              <a:rPr lang="hu-HU" sz="3600" dirty="0"/>
              <a:t>Próbálkozz újra!</a:t>
            </a:r>
          </a:p>
          <a:p>
            <a:pPr marL="0" indent="0">
              <a:buNone/>
            </a:pPr>
            <a:r>
              <a:rPr lang="hu-HU" sz="3600" dirty="0" err="1">
                <a:hlinkClick r:id="rId2" action="ppaction://hlinksldjump"/>
              </a:rPr>
              <a:t>Újrapróbálkozás</a:t>
            </a:r>
            <a:endParaRPr lang="hu-HU" sz="3600" dirty="0"/>
          </a:p>
        </p:txBody>
      </p:sp>
      <p:pic>
        <p:nvPicPr>
          <p:cNvPr id="1026" name="Picture 2" descr="Képtalálat a következőre: „X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06" y="1219585"/>
            <a:ext cx="2975806" cy="28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82" y="427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Helyes válasz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4219860" cy="364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Gratulálok! Helyesen válaszoltál! Teljesítetted a QUIZ-t.</a:t>
            </a:r>
          </a:p>
        </p:txBody>
      </p:sp>
      <p:pic>
        <p:nvPicPr>
          <p:cNvPr id="2050" name="Picture 2" descr="Képtalálat a következőre: „pipa p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28" y="-541840"/>
            <a:ext cx="5582652" cy="5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37" y="2765717"/>
            <a:ext cx="5151472" cy="42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Források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74426"/>
            <a:ext cx="9905999" cy="3541714"/>
          </a:xfrm>
        </p:spPr>
        <p:txBody>
          <a:bodyPr/>
          <a:lstStyle/>
          <a:p>
            <a:r>
              <a:rPr lang="hu-HU" dirty="0" smtClean="0"/>
              <a:t>Google </a:t>
            </a:r>
          </a:p>
          <a:p>
            <a:r>
              <a:rPr lang="hu-HU" dirty="0" smtClean="0"/>
              <a:t>Google képek</a:t>
            </a:r>
          </a:p>
          <a:p>
            <a:r>
              <a:rPr lang="hu-HU" dirty="0" err="1" smtClean="0"/>
              <a:t>Wikipédia</a:t>
            </a:r>
            <a:endParaRPr lang="hu-HU" dirty="0" smtClean="0"/>
          </a:p>
        </p:txBody>
      </p:sp>
      <p:pic>
        <p:nvPicPr>
          <p:cNvPr id="4" name="Kép 3" descr="File:&lt;strong&gt;Google&lt;/strong&gt; Chrome icon (2011).&lt;strong&gt;png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2" y="825216"/>
            <a:ext cx="4666728" cy="4666728"/>
          </a:xfrm>
          <a:prstGeom prst="rect">
            <a:avLst/>
          </a:prstGeom>
        </p:spPr>
      </p:pic>
      <p:pic>
        <p:nvPicPr>
          <p:cNvPr id="5" name="Kép 4" descr="File:&lt;strong&gt;Wikipedia&lt;/strong&gt; logo silver.&lt;strong&gt;png&lt;/strong&gt;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12" y="3532014"/>
            <a:ext cx="3133898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40628" y="3906837"/>
            <a:ext cx="6659033" cy="2508714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 descr="Képtalálat a következőre: „smiley p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38" y="3138604"/>
            <a:ext cx="3276947" cy="32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0035" y="2097088"/>
            <a:ext cx="76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Remélem sok hasznos információt tudtál meg a monitorokról és élvezted az előadásomat.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265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55487"/>
            <a:ext cx="9905999" cy="3541714"/>
          </a:xfrm>
        </p:spPr>
        <p:txBody>
          <a:bodyPr/>
          <a:lstStyle/>
          <a:p>
            <a:endParaRPr lang="hu-HU" dirty="0"/>
          </a:p>
          <a:p>
            <a:pPr marL="668338" indent="0">
              <a:buNone/>
            </a:pPr>
            <a:r>
              <a:rPr lang="hu-HU" dirty="0"/>
              <a:t>    Menü</a:t>
            </a:r>
          </a:p>
          <a:p>
            <a:pPr marL="4752975" indent="0">
              <a:buNone/>
            </a:pPr>
            <a:endParaRPr lang="hu-HU" dirty="0"/>
          </a:p>
          <a:p>
            <a:pPr marL="982663" indent="0">
              <a:buNone/>
              <a:tabLst>
                <a:tab pos="801688" algn="l"/>
              </a:tabLst>
            </a:pPr>
            <a:r>
              <a:rPr lang="hu-HU" dirty="0"/>
              <a:t>Előző dia</a:t>
            </a:r>
          </a:p>
          <a:p>
            <a:pPr marL="982663" indent="0">
              <a:buNone/>
              <a:tabLst>
                <a:tab pos="801688" algn="l"/>
              </a:tabLst>
            </a:pPr>
            <a:endParaRPr lang="hu-HU" dirty="0"/>
          </a:p>
          <a:p>
            <a:pPr marL="982663" indent="0">
              <a:buNone/>
              <a:tabLst>
                <a:tab pos="801688" algn="l"/>
              </a:tabLst>
            </a:pPr>
            <a:r>
              <a:rPr lang="hu-HU" dirty="0"/>
              <a:t>Következő dia</a:t>
            </a:r>
          </a:p>
        </p:txBody>
      </p:sp>
      <p:pic>
        <p:nvPicPr>
          <p:cNvPr id="4" name="Picture 2" descr="Képtalálat a következőre: „menü png”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59" y="2276402"/>
            <a:ext cx="826009" cy="8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éptalálat a következőre: „back png”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59" y="3301485"/>
            <a:ext cx="795153" cy="7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back png”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235" y="4433976"/>
            <a:ext cx="739323" cy="7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first png”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01" y="2276402"/>
            <a:ext cx="716963" cy="7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871684" y="2381356"/>
            <a:ext cx="136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Első dia</a:t>
            </a:r>
          </a:p>
        </p:txBody>
      </p:sp>
      <p:pic>
        <p:nvPicPr>
          <p:cNvPr id="2056" name="Picture 8" descr="Képtalálat a következőre: „last png”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97" y="3433613"/>
            <a:ext cx="738439" cy="7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871684" y="3526344"/>
            <a:ext cx="19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Utolsó dia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465687" y="931699"/>
            <a:ext cx="7257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/>
              <a:t>Navigációs gombok</a:t>
            </a:r>
          </a:p>
        </p:txBody>
      </p:sp>
    </p:spTree>
    <p:extLst>
      <p:ext uri="{BB962C8B-B14F-4D97-AF65-F5344CB8AC3E}">
        <p14:creationId xmlns:p14="http://schemas.microsoft.com/office/powerpoint/2010/main" val="16545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 monitor?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/>
              <a:t>monitor</a:t>
            </a:r>
            <a:r>
              <a:rPr lang="hu-HU" dirty="0"/>
              <a:t> a számítógép megjelenítő perifériája. A monitort VGA, DVI, HDMI vagy </a:t>
            </a:r>
            <a:r>
              <a:rPr lang="hu-HU" dirty="0" err="1"/>
              <a:t>DisplayPort</a:t>
            </a:r>
            <a:r>
              <a:rPr lang="hu-HU" dirty="0"/>
              <a:t> monitorkábel köti össze a videóadapterrel (videokártya), mely utasításai alapján jeleníti meg a kívánt képet.</a:t>
            </a:r>
          </a:p>
        </p:txBody>
      </p:sp>
    </p:spTree>
    <p:extLst>
      <p:ext uri="{BB962C8B-B14F-4D97-AF65-F5344CB8AC3E}">
        <p14:creationId xmlns:p14="http://schemas.microsoft.com/office/powerpoint/2010/main" val="32337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felbontás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 régebbi monitorok fekete-fehérek (monokrómok) voltak, de ma már csak színes monitorokat gyártanak. A CRT monitoroknál probléma volt a sugárzás egészségkárosító hatása, de a mai katódsugárcsöves monitorok mind Low </a:t>
            </a:r>
            <a:r>
              <a:rPr lang="hu-HU" dirty="0" err="1"/>
              <a:t>Radiation</a:t>
            </a:r>
            <a:r>
              <a:rPr lang="hu-HU" dirty="0"/>
              <a:t>, azaz alacsony sugárzásúak, ezért egészségre nem károsak. A monitoron megjelenített kép pixelekből áll (Picture </a:t>
            </a:r>
            <a:r>
              <a:rPr lang="hu-HU" dirty="0" err="1"/>
              <a:t>Element</a:t>
            </a:r>
            <a:r>
              <a:rPr lang="hu-HU" dirty="0"/>
              <a:t>). A pixel lényegében egy pont, ezek alkotják a képernyőmátrixot. Minél több ilyen apró pontból áll a kép, értelemszerűen annál élesebb. Ma a legjobban elterjedt felbontás az 1024×768 pixel (a webfelületek többségét is ilyen méretűre optimalizálják) de grafikai alkalmazásokhoz vagy egyéb speciális célokra az 1600×1200 pixeles felbontás is gyakori.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79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8525" y="475905"/>
            <a:ext cx="9905998" cy="1478570"/>
          </a:xfrm>
        </p:spPr>
        <p:txBody>
          <a:bodyPr/>
          <a:lstStyle/>
          <a:p>
            <a:r>
              <a:rPr lang="hu-HU" dirty="0"/>
              <a:t>A monitorok </a:t>
            </a:r>
            <a:r>
              <a:rPr lang="hu-HU" dirty="0" err="1"/>
              <a:t>története,fajtái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459684"/>
            <a:ext cx="9905999" cy="5016617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dirty="0">
                <a:hlinkClick r:id="rId2" action="ppaction://hlinksldjump"/>
              </a:rPr>
              <a:t>„CRT” katódsugárcsöves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>
                <a:hlinkClick r:id="rId3" action="ppaction://hlinksldjump"/>
              </a:rPr>
              <a:t>karakteres (zöldbetűs megjelenítő ) </a:t>
            </a:r>
            <a:r>
              <a:rPr lang="hu-HU" dirty="0"/>
              <a:t>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>
                <a:hlinkClick r:id="rId4" action="ppaction://hlinksldjump"/>
              </a:rPr>
              <a:t>grafikus fekete-fehér </a:t>
            </a:r>
            <a:r>
              <a:rPr lang="hu-HU" dirty="0" err="1">
                <a:hlinkClick r:id="rId4" action="ppaction://hlinksldjump"/>
              </a:rPr>
              <a:t>monocróm</a:t>
            </a:r>
            <a:r>
              <a:rPr lang="hu-HU" dirty="0"/>
              <a:t>	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>
                <a:hlinkClick r:id="rId5" action="ppaction://hlinksldjump"/>
              </a:rPr>
              <a:t>grafikus színes (VGA, SVGA)</a:t>
            </a:r>
            <a:r>
              <a:rPr lang="hu-HU" dirty="0"/>
              <a:t>			</a:t>
            </a:r>
          </a:p>
          <a:p>
            <a:r>
              <a:rPr lang="hu-HU" dirty="0"/>
              <a:t> </a:t>
            </a:r>
            <a:r>
              <a:rPr lang="hu-HU" dirty="0">
                <a:hlinkClick r:id="rId6" action="ppaction://hlinksldjump"/>
              </a:rPr>
              <a:t>LCD paneles 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hlinkClick r:id="rId6" action="ppaction://hlinksldjump"/>
              </a:rPr>
              <a:t>LCD Monitorok működési elve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>
                <a:hlinkClick r:id="rId7" action="ppaction://hlinksldjump"/>
              </a:rPr>
              <a:t>LCD Monitorok felbontása</a:t>
            </a:r>
            <a:endParaRPr lang="hu-HU" dirty="0"/>
          </a:p>
          <a:p>
            <a:r>
              <a:rPr lang="hu-HU" dirty="0">
                <a:hlinkClick r:id="rId8" action="ppaction://hlinksldjump"/>
              </a:rPr>
              <a:t>A jövő monitorjai</a:t>
            </a:r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1026" name="Picture 2" descr="Képtalálat a következőre: „grafikus színes monitor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24" y="1459684"/>
            <a:ext cx="5426464" cy="4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Karakteres (zöldbetűs megjelenítő)</a:t>
            </a:r>
          </a:p>
        </p:txBody>
      </p:sp>
      <p:pic>
        <p:nvPicPr>
          <p:cNvPr id="1026" name="Picture 2" descr="Képtalálat a következőre: „karakteres monitor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475" y="3683523"/>
            <a:ext cx="2987557" cy="21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41413" y="1984075"/>
            <a:ext cx="1011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karakteres</a:t>
            </a:r>
            <a:r>
              <a:rPr lang="hu-HU" dirty="0"/>
              <a:t>: a képernyő csak karaktereket képes megjeleníteni, a képernyő karakterhelyekre van osztva, ez számítógépenként változó.</a:t>
            </a:r>
          </a:p>
          <a:p>
            <a:endParaRPr lang="hu-HU" dirty="0"/>
          </a:p>
        </p:txBody>
      </p:sp>
      <p:pic>
        <p:nvPicPr>
          <p:cNvPr id="1028" name="Picture 4" descr="Képtalálat a következőre: „computadora printaform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36" y="3683523"/>
            <a:ext cx="3101711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CRT (</a:t>
            </a:r>
            <a:r>
              <a:rPr lang="hu-HU" dirty="0" err="1"/>
              <a:t>katódsúgárcsöves</a:t>
            </a:r>
            <a:r>
              <a:rPr lang="hu-HU" dirty="0"/>
              <a:t>) monitorok működése</a:t>
            </a:r>
          </a:p>
        </p:txBody>
      </p:sp>
      <p:pic>
        <p:nvPicPr>
          <p:cNvPr id="3078" name="Picture 6" descr="A CRT monitor működési el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5" y="3863672"/>
            <a:ext cx="3100257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41413" y="2097088"/>
            <a:ext cx="8135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CRT: A monitorok közül a katódsugárcsöves terjedt el először, abból is a monokróm. A működése röviden úgy foglalható össze, hogy egy elektron ágyú által kilőtt elektronsugár </a:t>
            </a:r>
            <a:r>
              <a:rPr lang="hu-HU" dirty="0" err="1"/>
              <a:t>soronként</a:t>
            </a:r>
            <a:r>
              <a:rPr lang="hu-HU" dirty="0"/>
              <a:t> </a:t>
            </a:r>
            <a:r>
              <a:rPr lang="hu-HU" dirty="0" err="1"/>
              <a:t>végigpásztázza</a:t>
            </a:r>
            <a:r>
              <a:rPr lang="hu-HU" dirty="0"/>
              <a:t> belülről a képernyőt. A monitor belső felületén fénypor (tévesen foszfornak is nevezik) van, ami az elektron becsapódásakor felvillan. A pásztázás minimum másodpercenként 60-szor megtörténik, így a szemünk összeköti a felvillanásokat, és képet látunk, amit a sötét és világos pontok rajzolnak ki. </a:t>
            </a:r>
          </a:p>
        </p:txBody>
      </p:sp>
      <p:pic>
        <p:nvPicPr>
          <p:cNvPr id="3074" name="Picture 2" descr="Képtalálat a következőre: „svga crt monito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35" y="3851414"/>
            <a:ext cx="3470155" cy="26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Grafikus fekete-fehér </a:t>
            </a:r>
            <a:r>
              <a:rPr lang="hu-HU" dirty="0" err="1"/>
              <a:t>monocróm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b="1" dirty="0"/>
              <a:t>grafikus:</a:t>
            </a:r>
            <a:r>
              <a:rPr lang="hu-HU" sz="1800" dirty="0"/>
              <a:t> A megjelenített kép nem csak karaktereket tartalmaz, hanem a teljes képernyőt betöltő grafikus felületet definiál, ahol a képpontokat külön-külön kezeli.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75" y="3596475"/>
            <a:ext cx="2745177" cy="23471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687" y="3596475"/>
            <a:ext cx="2565164" cy="23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503</TotalTime>
  <Words>490</Words>
  <Application>Microsoft Office PowerPoint</Application>
  <PresentationFormat>Szélesvásznú</PresentationFormat>
  <Paragraphs>91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Tw Cen MT</vt:lpstr>
      <vt:lpstr>Wingdings</vt:lpstr>
      <vt:lpstr>Áramkör</vt:lpstr>
      <vt:lpstr>A monitorok</vt:lpstr>
      <vt:lpstr>Menü</vt:lpstr>
      <vt:lpstr> </vt:lpstr>
      <vt:lpstr>Mi is az a monitor?</vt:lpstr>
      <vt:lpstr>felbontás</vt:lpstr>
      <vt:lpstr>A monitorok története,fajtái </vt:lpstr>
      <vt:lpstr>Karakteres (zöldbetűs megjelenítő)</vt:lpstr>
      <vt:lpstr>CRT (katódsúgárcsöves) monitorok működése</vt:lpstr>
      <vt:lpstr>Grafikus fekete-fehér monocróm</vt:lpstr>
      <vt:lpstr>Grafikus színes (vga,SVGA)</vt:lpstr>
      <vt:lpstr>1. LCd monitorok működési elve</vt:lpstr>
      <vt:lpstr>2. Lcd monitorok felbontása</vt:lpstr>
      <vt:lpstr>A jövő monitorjai</vt:lpstr>
      <vt:lpstr>Quiz</vt:lpstr>
      <vt:lpstr>Helyes válasz</vt:lpstr>
      <vt:lpstr>Helytelen válasz</vt:lpstr>
      <vt:lpstr>2. kérdés</vt:lpstr>
      <vt:lpstr>Helytelen válasz</vt:lpstr>
      <vt:lpstr>Helyes válasz</vt:lpstr>
      <vt:lpstr>3. kérdés</vt:lpstr>
      <vt:lpstr>Helytelen válasz</vt:lpstr>
      <vt:lpstr>Helyes válasz</vt:lpstr>
      <vt:lpstr>Források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monitorok</dc:title>
  <dc:creator>Diak</dc:creator>
  <cp:lastModifiedBy>V-né Gyömrei Anita</cp:lastModifiedBy>
  <cp:revision>81</cp:revision>
  <dcterms:created xsi:type="dcterms:W3CDTF">2017-01-05T10:28:03Z</dcterms:created>
  <dcterms:modified xsi:type="dcterms:W3CDTF">2017-02-09T10:45:51Z</dcterms:modified>
</cp:coreProperties>
</file>