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8" r:id="rId3"/>
    <p:sldId id="274" r:id="rId4"/>
    <p:sldId id="275" r:id="rId5"/>
    <p:sldId id="278" r:id="rId6"/>
    <p:sldId id="276" r:id="rId7"/>
    <p:sldId id="279" r:id="rId8"/>
    <p:sldId id="280" r:id="rId9"/>
    <p:sldId id="281" r:id="rId10"/>
    <p:sldId id="282" r:id="rId11"/>
    <p:sldId id="277" r:id="rId12"/>
    <p:sldId id="283" r:id="rId13"/>
    <p:sldId id="284" r:id="rId14"/>
    <p:sldId id="285" r:id="rId15"/>
    <p:sldId id="289" r:id="rId16"/>
    <p:sldId id="292" r:id="rId17"/>
    <p:sldId id="288" r:id="rId18"/>
    <p:sldId id="286" r:id="rId19"/>
    <p:sldId id="287" r:id="rId20"/>
    <p:sldId id="290" r:id="rId21"/>
    <p:sldId id="291" r:id="rId22"/>
    <p:sldId id="293" r:id="rId23"/>
    <p:sldId id="294" r:id="rId24"/>
    <p:sldId id="295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Dátum hely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0E6C727-248B-4923-BEE8-8B8EF15E161A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Jegyzetek hely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1BDDC7-94AD-4BA3-979E-200EEA43486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1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/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/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/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/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/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/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/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/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/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/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/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/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/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/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/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/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/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/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/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/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/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/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/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/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/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/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/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/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/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/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/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/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/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/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/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/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/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/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/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/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/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/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/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/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/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/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/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/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/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/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/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/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/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/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/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hu-HU" sz="48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59" name="Subtitle 2"/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7C96A3"/>
                </a:solidFill>
              </a:defRPr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60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C185060-10D8-4C6F-ABBF-3C465E6B1A05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1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2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B852F13-2FF4-41E0-A4D1-D98FFA2D428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9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hu-HU" sz="32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777809-DFD6-4E1E-8FD1-B3AA2F8737A8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C4D809-F603-4282-9F0F-5111B5506D5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0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C83E68-BC2E-4693-A3D8-E56B7A708D70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C474C7-D3F0-49AC-A574-E6BA7F67209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19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9FF80-80E6-439F-95A6-3FC7A5D98189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414FE-758E-477D-ACDA-6731BF4E2FA7}" type="slidenum">
              <a:t>‹#›</a:t>
            </a:fld>
            <a:endParaRPr lang="hu-HU"/>
          </a:p>
        </p:txBody>
      </p:sp>
      <p:sp>
        <p:nvSpPr>
          <p:cNvPr id="8" name="TextBox 59"/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/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79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02035-4313-4AD8-B97B-E75CC7DB5D07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8CA1B-56FE-4629-A5EC-654B1529D89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76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8FBD1-7CEC-4DB4-9007-D0091818EBA9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50E951-B238-417D-83AB-1502DCAFE08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43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6D696-1B3A-4A8A-A6CA-9F686E088655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4B839-FC2F-40D9-8F5F-4AFAD5C5A88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10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F8100-F918-4978-9B40-99B721AC0B3D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A13B9-B3D8-4D6A-86AD-200724A9E91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04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44632D-40E0-4173-9361-3C0CC7CA9EBE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D95BB-4281-4D8D-A16A-370658BCC0E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64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DE27B5-231B-4386-9305-B0ADB5883DC6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411589-CE20-4EDB-94FC-56ABEEAC222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36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B753F-D956-4FCA-BF6C-CB6AA056D35B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38839-F899-49B1-AA5E-07780CBD0F9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8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EB11B3-5A90-462E-8299-85AE3A82AC6C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4599B7-C041-4129-8CA4-5BFF947B409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18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1EB23-FAFF-4C3D-9CEC-ECAF28B6873D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8A87F-E741-4F14-8136-10D73D6A108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0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u-HU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0DC867-2EB7-4F55-BD0F-D68834390FC6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273FD5-1498-49C0-80A4-88A5DC52EFA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8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B3B78-1CD4-41A4-A8A2-6D1199205EE3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3098B-5087-4445-B1DB-0FEB47F50DE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50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hu-HU" sz="32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A6FF1-74C3-4D57-B501-991AAB2EBFAB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C7B31-49E2-49DB-95F4-1E08B7324C16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32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hu-HU" sz="32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CFE776-7E17-4AAE-8287-29E788C8BC3C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0FA646-AEC8-41F1-92B2-77546939168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68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/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/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/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/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/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/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/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41A39772-D830-468D-B15F-B4BE746D2397}" type="datetime1">
              <a:rPr lang="hu-HU"/>
              <a:pPr lvl="0"/>
              <a:t>2017.02.15.</a:t>
            </a:fld>
            <a:endParaRPr lang="hu-HU"/>
          </a:p>
        </p:txBody>
      </p:sp>
      <p:sp>
        <p:nvSpPr>
          <p:cNvPr id="4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hu-HU"/>
          </a:p>
        </p:txBody>
      </p:sp>
      <p:sp>
        <p:nvSpPr>
          <p:cNvPr id="4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01C38A34-94EF-4087-973C-0874CDB4CE54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u-HU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u-HU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audio" Target="../media/audio2.wav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audio" Target="../media/audio1.wav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shop.hu/adobe/adobe-premiere-elements.php" TargetMode="External"/><Relationship Id="rId7" Type="http://schemas.openxmlformats.org/officeDocument/2006/relationships/hyperlink" Target="https://www.google.hu/search?q=viszontl%C3%A1t%C3%A1sra&amp;biw=1184&amp;bih=564&amp;source=lnms&amp;tbm=isch&amp;sa=X&amp;sqi=2&amp;ved=0ahUKEwjMqvyB5JLSAhVlCcAKHbhlAlIQ_AUIBigB#tbm=isch&amp;q=k%C3%B6sz%C3%B6n%C3%B6m+a+figyelmet&amp;imgrc=vjgcvvlFPyZl5M" TargetMode="External"/><Relationship Id="rId2" Type="http://schemas.openxmlformats.org/officeDocument/2006/relationships/hyperlink" Target="https://www.microsoftstore.com/store/mseea/hu_HU/pdp/Windows-10-Home/productID.32045800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ukereso.hu/tapegyseg-c3158/chieftec/smart-600w-gps-600a8-p112001083/" TargetMode="External"/><Relationship Id="rId5" Type="http://schemas.openxmlformats.org/officeDocument/2006/relationships/hyperlink" Target="https://www.aqua.hu/msi-h81m-p33-alaplap-248993.html" TargetMode="External"/><Relationship Id="rId4" Type="http://schemas.openxmlformats.org/officeDocument/2006/relationships/hyperlink" Target="http://www.arukereso.hu/processzor-c3139/intel/core-i5-4460-3-2ghz-lga1150-p22976838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ukereso.hu/szamitogep-haz-c3085/kolink/aviator-p322308739/?gclid=CjwKEAiAtefDBRDTnbDnvM735xISJABlvGOvA18JE1df-J1Ee1go1TsPXT-Ibi398DS0AFKEkS375RoCW9fw_wcB" TargetMode="External"/><Relationship Id="rId7" Type="http://schemas.openxmlformats.org/officeDocument/2006/relationships/slide" Target="slide1.xml"/><Relationship Id="rId2" Type="http://schemas.openxmlformats.org/officeDocument/2006/relationships/hyperlink" Target="http://www.arukereso.hu/videokartya-c3142/asus/geforce-gtx-950-directcu-ii-2gb-gddr5-128bit-pcie-strix-gtx950-dc2oc-2gd5-gaming-p29972704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ukereso.hu/merevlemez-c3103/western-digital/3-5-1tb-64mb-5400rpm-sata-3-wd10ezrz-p297751233/" TargetMode="External"/><Relationship Id="rId5" Type="http://schemas.openxmlformats.org/officeDocument/2006/relationships/hyperlink" Target="http://ssd-meghajto.arukereso.hu/samsung/750-evo-2-5-120gb-sata-3-mz-750120bw-p332994229/" TargetMode="External"/><Relationship Id="rId4" Type="http://schemas.openxmlformats.org/officeDocument/2006/relationships/hyperlink" Target="http://www.arukereso.hu/optikai-meghajto-c3092/lg/gh24nsd1-p30083174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942106" y="1122361"/>
            <a:ext cx="11430000" cy="1454581"/>
          </a:xfrm>
        </p:spPr>
        <p:txBody>
          <a:bodyPr anchorCtr="1"/>
          <a:lstStyle/>
          <a:p>
            <a:pPr lvl="0" algn="ctr"/>
            <a:r>
              <a:rPr lang="hu-HU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Ilyen számítógépet szeretnék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2084237" y="3228115"/>
            <a:ext cx="7938656" cy="2895603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hu-HU" sz="3200" u="sng" dirty="0">
                <a:solidFill>
                  <a:srgbClr val="000000"/>
                </a:solidFill>
              </a:rPr>
              <a:t>Készítette</a:t>
            </a:r>
            <a:r>
              <a:rPr lang="hu-HU" sz="3200" dirty="0">
                <a:solidFill>
                  <a:srgbClr val="000000"/>
                </a:solidFill>
              </a:rPr>
              <a:t> : </a:t>
            </a:r>
            <a:r>
              <a:rPr lang="hu-HU" sz="2400" dirty="0">
                <a:solidFill>
                  <a:srgbClr val="000000"/>
                </a:solidFill>
              </a:rPr>
              <a:t>Ágoston Kevin</a:t>
            </a:r>
          </a:p>
          <a:p>
            <a:pPr lvl="0">
              <a:lnSpc>
                <a:spcPct val="110000"/>
              </a:lnSpc>
            </a:pPr>
            <a:r>
              <a:rPr lang="hu-HU" sz="2800" u="sng" dirty="0" smtClean="0">
                <a:solidFill>
                  <a:srgbClr val="000000"/>
                </a:solidFill>
              </a:rPr>
              <a:t>Felkészítő tanárom</a:t>
            </a:r>
            <a:r>
              <a:rPr lang="hu-HU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>
                <a:solidFill>
                  <a:srgbClr val="000000"/>
                </a:solidFill>
              </a:rPr>
              <a:t>: </a:t>
            </a:r>
            <a:r>
              <a:rPr lang="hu-HU" sz="2400" dirty="0">
                <a:solidFill>
                  <a:srgbClr val="000000"/>
                </a:solidFill>
              </a:rPr>
              <a:t>GONDINÉ FŐZŐ ILDIKÓ </a:t>
            </a:r>
          </a:p>
          <a:p>
            <a:pPr lvl="0">
              <a:lnSpc>
                <a:spcPct val="110000"/>
              </a:lnSpc>
            </a:pPr>
            <a:r>
              <a:rPr lang="hu-HU" sz="2800" u="sng" dirty="0">
                <a:solidFill>
                  <a:srgbClr val="000000"/>
                </a:solidFill>
              </a:rPr>
              <a:t>Iskolám Neve</a:t>
            </a:r>
            <a:r>
              <a:rPr lang="hu-HU" sz="2800" dirty="0">
                <a:solidFill>
                  <a:srgbClr val="000000"/>
                </a:solidFill>
              </a:rPr>
              <a:t> </a:t>
            </a:r>
            <a:r>
              <a:rPr lang="hu-HU" sz="2400" dirty="0">
                <a:solidFill>
                  <a:srgbClr val="000000"/>
                </a:solidFill>
              </a:rPr>
              <a:t>: Kónyi Deák Ferenc Általános Iskola és Alapfokú Művészeti Iskola</a:t>
            </a:r>
          </a:p>
          <a:p>
            <a:pPr lvl="0">
              <a:lnSpc>
                <a:spcPct val="110000"/>
              </a:lnSpc>
            </a:pPr>
            <a:r>
              <a:rPr lang="hu-HU" sz="2800" u="sng" dirty="0">
                <a:solidFill>
                  <a:srgbClr val="000000"/>
                </a:solidFill>
              </a:rPr>
              <a:t>Címe</a:t>
            </a:r>
            <a:r>
              <a:rPr lang="hu-HU" sz="2400" dirty="0">
                <a:solidFill>
                  <a:srgbClr val="000000"/>
                </a:solidFill>
              </a:rPr>
              <a:t> : 9144 Kóny, Béke utca 1.</a:t>
            </a:r>
          </a:p>
          <a:p>
            <a:pPr lvl="0">
              <a:lnSpc>
                <a:spcPct val="110000"/>
              </a:lnSpc>
            </a:pPr>
            <a:endParaRPr lang="hu-H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4594375" cy="1478566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Egyéb kiegészítők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LG GH24NSD1</a:t>
            </a:r>
          </a:p>
          <a:p>
            <a:pPr lvl="0"/>
            <a:r>
              <a:rPr lang="hu-HU">
                <a:solidFill>
                  <a:srgbClr val="000000"/>
                </a:solidFill>
              </a:rPr>
              <a:t>DVD író</a:t>
            </a:r>
          </a:p>
          <a:p>
            <a:pPr lvl="0"/>
            <a:r>
              <a:rPr lang="hu-HU">
                <a:solidFill>
                  <a:srgbClr val="000000"/>
                </a:solidFill>
              </a:rPr>
              <a:t>Kialakítás: Belső</a:t>
            </a:r>
          </a:p>
          <a:p>
            <a:pPr lvl="0"/>
            <a:r>
              <a:rPr lang="hu-HU">
                <a:solidFill>
                  <a:srgbClr val="000000"/>
                </a:solidFill>
              </a:rPr>
              <a:t>SATA interfész</a:t>
            </a:r>
          </a:p>
          <a:p>
            <a:pPr lvl="0"/>
            <a:r>
              <a:rPr lang="hu-HU">
                <a:solidFill>
                  <a:srgbClr val="000000"/>
                </a:solidFill>
              </a:rPr>
              <a:t>Támogatja a DVD-RAM lemezeket</a:t>
            </a:r>
          </a:p>
          <a:p>
            <a:pPr lvl="0"/>
            <a:r>
              <a:rPr lang="hu-HU">
                <a:solidFill>
                  <a:srgbClr val="FF0000"/>
                </a:solidFill>
              </a:rPr>
              <a:t>Ára: 3 792 Ft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1667" l="0" r="993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015" y="2249488"/>
            <a:ext cx="5191570" cy="2512048"/>
          </a:xfrm>
        </p:spPr>
      </p:pic>
      <p:sp>
        <p:nvSpPr>
          <p:cNvPr id="5" name="Szövegdoboz 4"/>
          <p:cNvSpPr txBox="1"/>
          <p:nvPr/>
        </p:nvSpPr>
        <p:spPr>
          <a:xfrm>
            <a:off x="6380015" y="872840"/>
            <a:ext cx="442652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104 908 Ft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 gépház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951015"/>
            <a:ext cx="5868994" cy="2964877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Kolink Aviator</a:t>
            </a:r>
          </a:p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Alaplap formátum: ATX,Micro-ATX,Mini-ITX</a:t>
            </a:r>
          </a:p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Integrált kártyaolvasó</a:t>
            </a:r>
          </a:p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Ventilátor: 3 db 120mm kék</a:t>
            </a:r>
          </a:p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Ház formátum: Midi Torony</a:t>
            </a:r>
          </a:p>
          <a:p>
            <a:pPr lvl="0">
              <a:lnSpc>
                <a:spcPct val="90000"/>
              </a:lnSpc>
            </a:pPr>
            <a:r>
              <a:rPr lang="hu-HU" sz="2000">
                <a:solidFill>
                  <a:srgbClr val="000000"/>
                </a:solidFill>
              </a:rPr>
              <a:t>2db SSD és 3db HDD Tartó</a:t>
            </a:r>
          </a:p>
          <a:p>
            <a:pPr lvl="0">
              <a:lnSpc>
                <a:spcPct val="90000"/>
              </a:lnSpc>
            </a:pPr>
            <a:r>
              <a:rPr lang="hu-HU">
                <a:solidFill>
                  <a:srgbClr val="FF0000"/>
                </a:solidFill>
              </a:rPr>
              <a:t>Ára: 17 574 Ft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9901" r="899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249" y="1870359"/>
            <a:ext cx="3736156" cy="3699159"/>
          </a:xfrm>
        </p:spPr>
      </p:pic>
      <p:sp>
        <p:nvSpPr>
          <p:cNvPr id="5" name="Szövegdoboz 4"/>
          <p:cNvSpPr txBox="1"/>
          <p:nvPr/>
        </p:nvSpPr>
        <p:spPr>
          <a:xfrm>
            <a:off x="1141408" y="1908288"/>
            <a:ext cx="761496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választottam,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mert támogatja a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micro-ATX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méretű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alaplapot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és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tetszik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kialakítása.</a:t>
            </a:r>
          </a:p>
        </p:txBody>
      </p:sp>
      <p:sp>
        <p:nvSpPr>
          <p:cNvPr id="6" name="Szövegdoboz 6"/>
          <p:cNvSpPr txBox="1"/>
          <p:nvPr/>
        </p:nvSpPr>
        <p:spPr>
          <a:xfrm>
            <a:off x="6617247" y="387687"/>
            <a:ext cx="435033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87 334 Ft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Az operációs rendszer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3837709"/>
            <a:ext cx="4878388" cy="1953496"/>
          </a:xfrm>
        </p:spPr>
        <p:txBody>
          <a:bodyPr/>
          <a:lstStyle/>
          <a:p>
            <a:pPr lvl="0"/>
            <a:r>
              <a:rPr lang="hu-HU" sz="2800" dirty="0">
                <a:solidFill>
                  <a:srgbClr val="000000"/>
                </a:solidFill>
              </a:rPr>
              <a:t>Windows 10 Home 64bit</a:t>
            </a:r>
          </a:p>
          <a:p>
            <a:pPr lvl="0"/>
            <a:r>
              <a:rPr lang="hu-HU" sz="2800" dirty="0">
                <a:solidFill>
                  <a:srgbClr val="FF0000"/>
                </a:solidFill>
              </a:rPr>
              <a:t>Ára: 40 999 Ft</a:t>
            </a:r>
          </a:p>
          <a:p>
            <a:pPr lvl="0"/>
            <a:endParaRPr lang="hu-HU" sz="2800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hu-HU" sz="2800" dirty="0"/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020964" y="1329464"/>
            <a:ext cx="3622624" cy="5016480"/>
          </a:xfrm>
        </p:spPr>
      </p:pic>
      <p:sp>
        <p:nvSpPr>
          <p:cNvPr id="5" name="Szövegdoboz 4"/>
          <p:cNvSpPr txBox="1"/>
          <p:nvPr/>
        </p:nvSpPr>
        <p:spPr>
          <a:xfrm>
            <a:off x="7020964" y="618518"/>
            <a:ext cx="422563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46 335 Ft 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72515" y="2418048"/>
            <a:ext cx="5993597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választottam mert a 2009-ben kiadott Windows 7 már kezd elavulni.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Az irodai Szoftvercsomag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16044" cy="3541718"/>
          </a:xfrm>
        </p:spPr>
        <p:txBody>
          <a:bodyPr/>
          <a:lstStyle/>
          <a:p>
            <a:pPr lvl="0"/>
            <a:r>
              <a:rPr lang="hu-HU" sz="2800" dirty="0">
                <a:solidFill>
                  <a:srgbClr val="000000"/>
                </a:solidFill>
              </a:rPr>
              <a:t>Office 365 </a:t>
            </a:r>
          </a:p>
          <a:p>
            <a:pPr lvl="0"/>
            <a:r>
              <a:rPr lang="hu-HU" sz="2800" dirty="0">
                <a:solidFill>
                  <a:srgbClr val="000000"/>
                </a:solidFill>
              </a:rPr>
              <a:t>Tartalmazza: Word,PowerPoint,Excel,Access,Publisher,</a:t>
            </a:r>
            <a:r>
              <a:rPr lang="hu-HU" sz="2800" dirty="0" err="1">
                <a:solidFill>
                  <a:srgbClr val="000000"/>
                </a:solidFill>
              </a:rPr>
              <a:t>OneNotem</a:t>
            </a:r>
            <a:r>
              <a:rPr lang="hu-HU" sz="2800" dirty="0">
                <a:solidFill>
                  <a:srgbClr val="000000"/>
                </a:solidFill>
              </a:rPr>
              <a:t>,Outlook</a:t>
            </a:r>
          </a:p>
          <a:p>
            <a:pPr lvl="0"/>
            <a:r>
              <a:rPr lang="hu-HU" sz="2800" dirty="0">
                <a:solidFill>
                  <a:srgbClr val="FF0000"/>
                </a:solidFill>
              </a:rPr>
              <a:t>Ára: 20 999 Ft</a:t>
            </a:r>
          </a:p>
          <a:p>
            <a:pPr marL="0" lvl="0" indent="0">
              <a:buNone/>
            </a:pPr>
            <a:endParaRPr lang="hu-HU" sz="2800" dirty="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809509" y="2249488"/>
            <a:ext cx="4819994" cy="2443734"/>
          </a:xfrm>
        </p:spPr>
      </p:pic>
      <p:sp>
        <p:nvSpPr>
          <p:cNvPr id="5" name="Szövegdoboz 5"/>
          <p:cNvSpPr txBox="1"/>
          <p:nvPr/>
        </p:nvSpPr>
        <p:spPr>
          <a:xfrm>
            <a:off x="7578437" y="849633"/>
            <a:ext cx="360217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25 336 Ft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 videószerkesztő Program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3390494"/>
            <a:ext cx="4878388" cy="2400711"/>
          </a:xfrm>
        </p:spPr>
        <p:txBody>
          <a:bodyPr/>
          <a:lstStyle/>
          <a:p>
            <a:pPr lvl="0"/>
            <a:r>
              <a:rPr lang="hu-HU" dirty="0">
                <a:solidFill>
                  <a:srgbClr val="000000"/>
                </a:solidFill>
              </a:rPr>
              <a:t>Adobe Premiere </a:t>
            </a:r>
            <a:r>
              <a:rPr lang="hu-HU" dirty="0" err="1">
                <a:solidFill>
                  <a:srgbClr val="000000"/>
                </a:solidFill>
              </a:rPr>
              <a:t>Elements</a:t>
            </a:r>
            <a:r>
              <a:rPr lang="hu-HU" dirty="0">
                <a:solidFill>
                  <a:srgbClr val="000000"/>
                </a:solidFill>
              </a:rPr>
              <a:t> 15</a:t>
            </a:r>
          </a:p>
          <a:p>
            <a:pPr lvl="0"/>
            <a:r>
              <a:rPr lang="hu-HU" dirty="0">
                <a:solidFill>
                  <a:srgbClr val="FF0000"/>
                </a:solidFill>
              </a:rPr>
              <a:t>Ára:24.488 Ft</a:t>
            </a:r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" b="99297" l="9965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4693" y="1707440"/>
            <a:ext cx="4208452" cy="4208452"/>
          </a:xfrm>
        </p:spPr>
      </p:pic>
      <p:sp>
        <p:nvSpPr>
          <p:cNvPr id="5" name="Szövegdoboz 4"/>
          <p:cNvSpPr txBox="1"/>
          <p:nvPr/>
        </p:nvSpPr>
        <p:spPr>
          <a:xfrm>
            <a:off x="1252388" y="1911928"/>
            <a:ext cx="686788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választottam mert teljesen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megfelel mindenféle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videó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szerkesztéséhez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és hamar meg lehet tanulni a kezelését.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58546" y="618518"/>
            <a:ext cx="328885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 848 Ft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6599368" y="5337308"/>
            <a:ext cx="2226366" cy="7653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4273825" y="5337308"/>
            <a:ext cx="2226366" cy="7653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2683565" y="4517333"/>
            <a:ext cx="7633252" cy="7653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7086386" y="3414085"/>
            <a:ext cx="1739348" cy="765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4273825" y="3414086"/>
            <a:ext cx="1739348" cy="765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2405269" y="2594111"/>
            <a:ext cx="8030818" cy="7653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2405269" y="824943"/>
            <a:ext cx="8030818" cy="7752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4396409" y="1719467"/>
            <a:ext cx="6039678" cy="7752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2405270" y="1709527"/>
            <a:ext cx="1769165" cy="7752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461264" y="2703443"/>
            <a:ext cx="10018432" cy="3329610"/>
          </a:xfrm>
        </p:spPr>
        <p:txBody>
          <a:bodyPr anchorCtr="1">
            <a:normAutofit fontScale="90000"/>
          </a:bodyPr>
          <a:lstStyle/>
          <a:p>
            <a:pPr lvl="0" algn="ctr">
              <a:spcBef>
                <a:spcPts val="1800"/>
              </a:spcBef>
            </a:pPr>
            <a:r>
              <a:rPr lang="hu-HU" sz="1900" dirty="0">
                <a:solidFill>
                  <a:srgbClr val="5B9BD5"/>
                </a:solidFill>
              </a:rPr>
              <a:t> </a:t>
            </a:r>
            <a:br>
              <a:rPr lang="hu-HU" sz="1900" dirty="0">
                <a:solidFill>
                  <a:srgbClr val="5B9BD5"/>
                </a:solidFill>
              </a:rPr>
            </a:br>
            <a:r>
              <a:rPr lang="hu-HU" sz="2900" b="1" dirty="0">
                <a:solidFill>
                  <a:srgbClr val="000000"/>
                </a:solidFill>
              </a:rPr>
              <a:t>Mire Kell figyelned </a:t>
            </a:r>
            <a:r>
              <a:rPr lang="hu-HU" sz="2900" b="1" dirty="0" smtClean="0">
                <a:solidFill>
                  <a:srgbClr val="000000"/>
                </a:solidFill>
              </a:rPr>
              <a:t>számítógép </a:t>
            </a:r>
            <a:r>
              <a:rPr lang="hu-HU" sz="2900" b="1" dirty="0">
                <a:solidFill>
                  <a:srgbClr val="000000"/>
                </a:solidFill>
              </a:rPr>
              <a:t>vásárlásakor </a:t>
            </a:r>
            <a:r>
              <a:rPr lang="hu-HU" sz="2900" b="1" dirty="0" smtClean="0">
                <a:solidFill>
                  <a:srgbClr val="000000"/>
                </a:solidFill>
              </a:rPr>
              <a:t>?</a:t>
            </a:r>
            <a:br>
              <a:rPr lang="hu-HU" sz="2900" b="1" dirty="0" smtClean="0">
                <a:solidFill>
                  <a:srgbClr val="000000"/>
                </a:solidFill>
              </a:rPr>
            </a:br>
            <a:r>
              <a:rPr lang="hu-HU" sz="2900" b="1" dirty="0">
                <a:solidFill>
                  <a:srgbClr val="000000"/>
                </a:solidFill>
              </a:rPr>
              <a:t/>
            </a:r>
            <a:br>
              <a:rPr lang="hu-HU" sz="2900" b="1" dirty="0">
                <a:solidFill>
                  <a:srgbClr val="000000"/>
                </a:solidFill>
              </a:rPr>
            </a:br>
            <a:r>
              <a:rPr lang="hu-HU" sz="25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75000"/>
                  </a:schemeClr>
                </a:solidFill>
                <a:hlinkClick r:id="rId2" action="ppaction://hlinksldjump">
                  <a:snd r:embed="rId3" name="bomb.wav"/>
                </a:hlinkClick>
              </a:rPr>
              <a:t>Színére</a:t>
            </a:r>
            <a:r>
              <a:rPr lang="hu-HU" sz="2500" dirty="0" smtClean="0">
                <a:solidFill>
                  <a:srgbClr val="5B9BD5"/>
                </a:solidFill>
              </a:rPr>
              <a:t>          </a:t>
            </a:r>
            <a:r>
              <a:rPr lang="hu-HU" sz="25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hlinkClick r:id="rId4" action="ppaction://hlinksldjump">
                  <a:snd r:embed="rId5" name="drumroll.wav"/>
                </a:hlinkClick>
              </a:rPr>
              <a:t>alplap</a:t>
            </a:r>
            <a:r>
              <a:rPr lang="hu-HU" sz="25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hlinkClick r:id="rId4" action="ppaction://hlinksldjump">
                  <a:snd r:embed="rId5" name="drumroll.wav"/>
                </a:hlinkClick>
              </a:rPr>
              <a:t> </a:t>
            </a:r>
            <a:r>
              <a:rPr lang="hu-HU" sz="25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hlinkClick r:id="rId4" action="ppaction://hlinksldjump">
                  <a:snd r:embed="rId5" name="drumroll.wav"/>
                </a:hlinkClick>
              </a:rPr>
              <a:t>és a processzor kompatibilitására</a:t>
            </a:r>
            <a:r>
              <a:rPr lang="hu-HU" sz="2500" dirty="0">
                <a:hlinkClick r:id="rId4" action="ppaction://hlinksldjump"/>
              </a:rPr>
              <a:t/>
            </a:r>
            <a:br>
              <a:rPr lang="hu-HU" sz="2500" dirty="0">
                <a:hlinkClick r:id="rId4" action="ppaction://hlinksldjump"/>
              </a:rPr>
            </a:br>
            <a:r>
              <a:rPr lang="hu-HU" sz="2500" dirty="0">
                <a:hlinkClick r:id="rId4" action="ppaction://hlinksldjump"/>
              </a:rPr>
              <a:t/>
            </a:r>
            <a:br>
              <a:rPr lang="hu-HU" sz="2500" dirty="0">
                <a:hlinkClick r:id="rId4" action="ppaction://hlinksldjump"/>
              </a:rPr>
            </a:br>
            <a:r>
              <a:rPr lang="hu-HU" sz="2900" dirty="0">
                <a:solidFill>
                  <a:srgbClr val="000000"/>
                </a:solidFill>
              </a:rPr>
              <a:t/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900" b="1" dirty="0" smtClean="0">
                <a:solidFill>
                  <a:srgbClr val="000000"/>
                </a:solidFill>
              </a:rPr>
              <a:t>1 tb hány </a:t>
            </a:r>
            <a:r>
              <a:rPr lang="hu-HU" sz="2900" b="1" dirty="0" err="1" smtClean="0">
                <a:solidFill>
                  <a:srgbClr val="000000"/>
                </a:solidFill>
              </a:rPr>
              <a:t>gb</a:t>
            </a:r>
            <a:r>
              <a:rPr lang="hu-HU" sz="2900" b="1" dirty="0" smtClean="0">
                <a:solidFill>
                  <a:srgbClr val="000000"/>
                </a:solidFill>
              </a:rPr>
              <a:t>?</a:t>
            </a:r>
            <a:r>
              <a:rPr lang="hu-HU" sz="2900" b="1" dirty="0"/>
              <a:t/>
            </a:r>
            <a:br>
              <a:rPr lang="hu-HU" sz="2900" b="1" dirty="0"/>
            </a:br>
            <a:r>
              <a:rPr lang="hu-HU" sz="2500" dirty="0"/>
              <a:t/>
            </a:r>
            <a:br>
              <a:rPr lang="hu-HU" sz="2500" dirty="0"/>
            </a:br>
            <a:r>
              <a:rPr lang="hu-HU" sz="2500" dirty="0" smtClean="0">
                <a:ln>
                  <a:solidFill>
                    <a:srgbClr val="00B0F0"/>
                  </a:solidFill>
                </a:ln>
              </a:rPr>
              <a:t>   </a:t>
            </a:r>
            <a:r>
              <a:rPr lang="hu-HU" sz="25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hlinkClick r:id="rId4" action="ppaction://hlinksldjump">
                  <a:snd r:embed="rId5" name="drumroll.wav"/>
                </a:hlinkClick>
              </a:rPr>
              <a:t>1024gb </a:t>
            </a:r>
            <a:r>
              <a:rPr lang="hu-HU" sz="2500" dirty="0" smtClean="0">
                <a:solidFill>
                  <a:srgbClr val="00B0F0"/>
                </a:solidFill>
              </a:rPr>
              <a:t> </a:t>
            </a:r>
            <a:r>
              <a:rPr lang="hu-HU" sz="2500" dirty="0" smtClean="0"/>
              <a:t>                       </a:t>
            </a:r>
            <a:r>
              <a:rPr lang="hu-HU" sz="2500" dirty="0" smtClean="0">
                <a:ln>
                  <a:solidFill>
                    <a:srgbClr val="00B0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hlinkClick r:id="rId2" action="ppaction://hlinksldjump">
                  <a:snd r:embed="rId3" name="bomb.wav"/>
                </a:hlinkClick>
              </a:rPr>
              <a:t>1100gb</a:t>
            </a:r>
            <a:r>
              <a:rPr lang="hu-HU" sz="2500" dirty="0">
                <a:solidFill>
                  <a:srgbClr val="5B9BD5"/>
                </a:solidFill>
                <a:hlinkClick r:id="rId2" action="ppaction://hlinksldjump"/>
              </a:rPr>
              <a:t/>
            </a:r>
            <a:br>
              <a:rPr lang="hu-HU" sz="2500" dirty="0">
                <a:solidFill>
                  <a:srgbClr val="5B9BD5"/>
                </a:solidFill>
                <a:hlinkClick r:id="rId2" action="ppaction://hlinksldjump"/>
              </a:rPr>
            </a:br>
            <a:r>
              <a:rPr lang="hu-HU" sz="2500" dirty="0">
                <a:solidFill>
                  <a:srgbClr val="5B9BD5"/>
                </a:solidFill>
              </a:rPr>
              <a:t/>
            </a:r>
            <a:br>
              <a:rPr lang="hu-HU" sz="2500" dirty="0">
                <a:solidFill>
                  <a:srgbClr val="5B9BD5"/>
                </a:solidFill>
              </a:rPr>
            </a:br>
            <a:r>
              <a:rPr lang="hu-HU" sz="2500" dirty="0" smtClean="0">
                <a:solidFill>
                  <a:srgbClr val="5B9BD5"/>
                </a:solidFill>
              </a:rPr>
              <a:t/>
            </a:r>
            <a:br>
              <a:rPr lang="hu-HU" sz="2500" dirty="0" smtClean="0">
                <a:solidFill>
                  <a:srgbClr val="5B9BD5"/>
                </a:solidFill>
              </a:rPr>
            </a:br>
            <a:r>
              <a:rPr lang="hu-HU" sz="2900" dirty="0">
                <a:solidFill>
                  <a:srgbClr val="5B9BD5"/>
                </a:solidFill>
              </a:rPr>
              <a:t/>
            </a:r>
            <a:br>
              <a:rPr lang="hu-HU" sz="2900" dirty="0">
                <a:solidFill>
                  <a:srgbClr val="5B9BD5"/>
                </a:solidFill>
              </a:rPr>
            </a:br>
            <a:r>
              <a:rPr lang="hu-HU" sz="2900" b="1" dirty="0" smtClean="0">
                <a:solidFill>
                  <a:srgbClr val="000000"/>
                </a:solidFill>
              </a:rPr>
              <a:t>Milyen operációsrendszert választottam ?</a:t>
            </a:r>
            <a:br>
              <a:rPr lang="hu-HU" sz="2900" b="1" dirty="0" smtClean="0">
                <a:solidFill>
                  <a:srgbClr val="000000"/>
                </a:solidFill>
              </a:rPr>
            </a:br>
            <a:r>
              <a:rPr lang="hu-HU" sz="2900" dirty="0"/>
              <a:t/>
            </a:r>
            <a:br>
              <a:rPr lang="hu-HU" sz="2900" dirty="0"/>
            </a:br>
            <a:r>
              <a:rPr lang="hu-HU" sz="2600" dirty="0" smtClean="0">
                <a:solidFill>
                  <a:srgbClr val="5B9BD5"/>
                </a:solidFill>
                <a:hlinkClick r:id="rId6" action="ppaction://hlinksldjump">
                  <a:snd r:embed="rId5" name="drumroll.wav"/>
                </a:hlinkClick>
              </a:rPr>
              <a:t>Windows </a:t>
            </a:r>
            <a:r>
              <a:rPr lang="hu-HU" sz="2600" dirty="0" smtClean="0">
                <a:solidFill>
                  <a:srgbClr val="5B9BD5"/>
                </a:solidFill>
                <a:hlinkClick r:id="rId4" action="ppaction://hlinksldjump"/>
              </a:rPr>
              <a:t>10</a:t>
            </a:r>
            <a:r>
              <a:rPr lang="hu-HU" sz="2600" dirty="0" smtClean="0">
                <a:solidFill>
                  <a:srgbClr val="5B9BD5"/>
                </a:solidFill>
              </a:rPr>
              <a:t>     </a:t>
            </a:r>
            <a:r>
              <a:rPr lang="hu-HU" sz="2600" dirty="0" smtClean="0">
                <a:solidFill>
                  <a:srgbClr val="5B9BD5"/>
                </a:solidFill>
                <a:hlinkClick r:id="rId2" action="ppaction://hlinksldjump">
                  <a:snd r:embed="rId3" name="bomb.wav"/>
                </a:hlinkClick>
              </a:rPr>
              <a:t>Windows 98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900" dirty="0"/>
              <a:t/>
            </a:r>
            <a:br>
              <a:rPr lang="hu-HU" sz="2900" dirty="0"/>
            </a:b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/>
            </a:r>
            <a:br>
              <a:rPr lang="hu-HU" sz="1900" dirty="0"/>
            </a:br>
            <a:r>
              <a:rPr lang="hu-HU" sz="1900" dirty="0"/>
              <a:t/>
            </a:r>
            <a:br>
              <a:rPr lang="hu-HU" sz="1900" dirty="0"/>
            </a:br>
            <a:endParaRPr lang="hu-HU" sz="19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6147303" y="5272566"/>
            <a:ext cx="894806" cy="679010"/>
          </a:xfrm>
          <a:prstGeom prst="roundRect">
            <a:avLst/>
          </a:prstGeom>
          <a:solidFill>
            <a:srgbClr val="CE3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4917519" y="5272566"/>
            <a:ext cx="912913" cy="679010"/>
          </a:xfrm>
          <a:prstGeom prst="roundRect">
            <a:avLst/>
          </a:prstGeom>
          <a:solidFill>
            <a:srgbClr val="CE3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3857775" y="4505608"/>
            <a:ext cx="4336610" cy="679010"/>
          </a:xfrm>
          <a:prstGeom prst="roundRect">
            <a:avLst/>
          </a:prstGeom>
          <a:solidFill>
            <a:srgbClr val="CE32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6026080" y="3293953"/>
            <a:ext cx="4575527" cy="6790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1493822" y="3293953"/>
            <a:ext cx="4336610" cy="6790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3032911" y="2544024"/>
            <a:ext cx="6192570" cy="6790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8021370" y="1141721"/>
            <a:ext cx="1985521" cy="7242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2415765" y="1141721"/>
            <a:ext cx="5270627" cy="7242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457607" y="280657"/>
            <a:ext cx="8646060" cy="7242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1061895" y="417443"/>
            <a:ext cx="9928372" cy="5463214"/>
          </a:xfrm>
        </p:spPr>
        <p:txBody>
          <a:bodyPr anchorCtr="1">
            <a:normAutofit/>
          </a:bodyPr>
          <a:lstStyle/>
          <a:p>
            <a:pPr marL="0" lvl="0" indent="0" algn="ctr">
              <a:buNone/>
            </a:pPr>
            <a:r>
              <a:rPr lang="hu-HU" sz="3200" dirty="0" smtClean="0">
                <a:solidFill>
                  <a:srgbClr val="000000"/>
                </a:solidFill>
              </a:rPr>
              <a:t>Melyik </a:t>
            </a:r>
            <a:r>
              <a:rPr lang="hu-HU" sz="3200" dirty="0">
                <a:solidFill>
                  <a:srgbClr val="000000"/>
                </a:solidFill>
              </a:rPr>
              <a:t>program kell </a:t>
            </a:r>
            <a:r>
              <a:rPr lang="hu-HU" sz="3200" dirty="0" smtClean="0">
                <a:solidFill>
                  <a:srgbClr val="000000"/>
                </a:solidFill>
              </a:rPr>
              <a:t>videó szerkesztéséhez</a:t>
            </a:r>
            <a:r>
              <a:rPr lang="hu-HU" sz="3200" dirty="0">
                <a:solidFill>
                  <a:srgbClr val="000000"/>
                </a:solidFill>
              </a:rPr>
              <a:t>?</a:t>
            </a:r>
          </a:p>
          <a:p>
            <a:pPr marL="0" lvl="0" indent="0" algn="ctr">
              <a:buNone/>
            </a:pPr>
            <a:r>
              <a:rPr lang="hu-HU" sz="3200" dirty="0">
                <a:hlinkClick r:id="rId2" action="ppaction://hlinksldjump">
                  <a:snd r:embed="rId3" name="drumroll.wav"/>
                </a:hlinkClick>
              </a:rPr>
              <a:t>Adobe Premiere </a:t>
            </a:r>
            <a:r>
              <a:rPr lang="hu-HU" sz="3200" dirty="0" err="1">
                <a:hlinkClick r:id="rId2" action="ppaction://hlinksldjump">
                  <a:snd r:embed="rId3" name="drumroll.wav"/>
                </a:hlinkClick>
              </a:rPr>
              <a:t>Elements</a:t>
            </a:r>
            <a:r>
              <a:rPr lang="hu-HU" sz="3200" dirty="0">
                <a:hlinkClick r:id="rId2" action="ppaction://hlinksldjump">
                  <a:snd r:embed="rId3" name="drumroll.wav"/>
                </a:hlinkClick>
              </a:rPr>
              <a:t> 15</a:t>
            </a:r>
            <a:r>
              <a:rPr lang="hu-HU" sz="3200" dirty="0"/>
              <a:t>         </a:t>
            </a:r>
            <a:r>
              <a:rPr lang="hu-HU" sz="3200" dirty="0">
                <a:hlinkClick r:id="rId4" action="ppaction://hlinksldjump">
                  <a:snd r:embed="rId5" name="bomb.wav"/>
                </a:hlinkClick>
              </a:rPr>
              <a:t>Excel</a:t>
            </a:r>
            <a:endParaRPr lang="hu-HU" sz="3200" dirty="0"/>
          </a:p>
          <a:p>
            <a:pPr marL="0" lvl="0" indent="0" algn="ctr">
              <a:buNone/>
            </a:pPr>
            <a:endParaRPr lang="hu-HU" sz="3200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hu-HU" sz="3200" dirty="0" smtClean="0">
                <a:solidFill>
                  <a:srgbClr val="000000"/>
                </a:solidFill>
              </a:rPr>
              <a:t>Milyen </a:t>
            </a:r>
            <a:r>
              <a:rPr lang="hu-HU" sz="3200" dirty="0" err="1">
                <a:solidFill>
                  <a:srgbClr val="000000"/>
                </a:solidFill>
              </a:rPr>
              <a:t>videókártyát</a:t>
            </a:r>
            <a:r>
              <a:rPr lang="hu-HU" sz="3200" dirty="0">
                <a:solidFill>
                  <a:srgbClr val="000000"/>
                </a:solidFill>
              </a:rPr>
              <a:t> választottam?</a:t>
            </a:r>
          </a:p>
          <a:p>
            <a:pPr marL="0" lvl="0" indent="0" algn="ctr">
              <a:buNone/>
            </a:pPr>
            <a:r>
              <a:rPr lang="hu-HU" sz="3200" dirty="0"/>
              <a:t> </a:t>
            </a:r>
            <a:r>
              <a:rPr lang="hu-HU" sz="3200" dirty="0">
                <a:hlinkClick r:id="rId2" action="ppaction://hlinksldjump">
                  <a:snd r:embed="rId3" name="drumroll.wav"/>
                </a:hlinkClick>
              </a:rPr>
              <a:t>ASUS </a:t>
            </a:r>
            <a:r>
              <a:rPr lang="hu-HU" sz="3200" dirty="0" err="1">
                <a:hlinkClick r:id="rId2" action="ppaction://hlinksldjump">
                  <a:snd r:embed="rId3" name="drumroll.wav"/>
                </a:hlinkClick>
              </a:rPr>
              <a:t>GeForce</a:t>
            </a:r>
            <a:r>
              <a:rPr lang="hu-HU" sz="3200" dirty="0">
                <a:hlinkClick r:id="rId2" action="ppaction://hlinksldjump">
                  <a:snd r:embed="rId3" name="drumroll.wav"/>
                </a:hlinkClick>
              </a:rPr>
              <a:t> GTX 950</a:t>
            </a:r>
            <a:r>
              <a:rPr lang="hu-HU" sz="3200" dirty="0"/>
              <a:t>   </a:t>
            </a:r>
            <a:r>
              <a:rPr lang="hu-HU" sz="3200" dirty="0">
                <a:hlinkClick r:id="rId4" action="ppaction://hlinksldjump">
                  <a:snd r:embed="rId5" name="bomb.wav"/>
                </a:hlinkClick>
              </a:rPr>
              <a:t>ASUS  </a:t>
            </a:r>
            <a:r>
              <a:rPr lang="hu-HU" sz="3200" dirty="0" err="1">
                <a:hlinkClick r:id="rId4" action="ppaction://hlinksldjump">
                  <a:snd r:embed="rId5" name="bomb.wav"/>
                </a:hlinkClick>
              </a:rPr>
              <a:t>Geforce</a:t>
            </a:r>
            <a:r>
              <a:rPr lang="hu-HU" sz="3200" dirty="0">
                <a:hlinkClick r:id="rId4" action="ppaction://hlinksldjump">
                  <a:snd r:embed="rId5" name="bomb.wav"/>
                </a:hlinkClick>
              </a:rPr>
              <a:t> </a:t>
            </a:r>
            <a:r>
              <a:rPr lang="hu-HU" sz="3200" dirty="0" err="1">
                <a:hlinkClick r:id="rId4" action="ppaction://hlinksldjump">
                  <a:snd r:embed="rId5" name="bomb.wav"/>
                </a:hlinkClick>
              </a:rPr>
              <a:t>Gtx</a:t>
            </a:r>
            <a:r>
              <a:rPr lang="hu-HU" sz="3200" dirty="0">
                <a:hlinkClick r:id="rId4" action="ppaction://hlinksldjump">
                  <a:snd r:embed="rId5" name="bomb.wav"/>
                </a:hlinkClick>
              </a:rPr>
              <a:t> 1050Ti</a:t>
            </a:r>
            <a:endParaRPr lang="hu-HU" sz="3200" dirty="0"/>
          </a:p>
          <a:p>
            <a:pPr marL="0" lvl="0" indent="0" algn="ctr">
              <a:buNone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hu-HU" sz="2800" dirty="0" smtClean="0">
                <a:solidFill>
                  <a:srgbClr val="000000"/>
                </a:solidFill>
              </a:rPr>
              <a:t>Hány </a:t>
            </a:r>
            <a:r>
              <a:rPr lang="hu-HU" sz="2800" dirty="0">
                <a:solidFill>
                  <a:srgbClr val="000000"/>
                </a:solidFill>
              </a:rPr>
              <a:t>kérdést tettem fel?</a:t>
            </a:r>
          </a:p>
          <a:p>
            <a:pPr marL="0" lvl="0" indent="0" algn="ctr">
              <a:buNone/>
            </a:pPr>
            <a:r>
              <a:rPr lang="hu-HU" sz="2800" dirty="0">
                <a:hlinkClick r:id="rId6" action="ppaction://hlinksldjump">
                  <a:snd r:embed="rId3" name="drumroll.wav"/>
                </a:hlinkClick>
              </a:rPr>
              <a:t>6  </a:t>
            </a:r>
            <a:r>
              <a:rPr lang="hu-HU" sz="2800" dirty="0"/>
              <a:t>         </a:t>
            </a:r>
            <a:r>
              <a:rPr lang="hu-HU" sz="2800" dirty="0">
                <a:hlinkClick r:id="rId4" action="ppaction://hlinksldjump">
                  <a:snd r:embed="rId5" name="bomb.wav"/>
                </a:hlinkClick>
              </a:rPr>
              <a:t>8</a:t>
            </a:r>
            <a:endParaRPr lang="hu-HU" sz="2800" dirty="0"/>
          </a:p>
          <a:p>
            <a:pPr marL="0" lvl="0" indent="0" algn="ctr">
              <a:buNone/>
            </a:pPr>
            <a:endParaRPr lang="hu-HU" sz="2800" dirty="0"/>
          </a:p>
          <a:p>
            <a:pPr marL="0" lvl="0" indent="0" algn="ctr">
              <a:buNone/>
            </a:pPr>
            <a:endParaRPr lang="hu-HU" sz="3200" dirty="0"/>
          </a:p>
          <a:p>
            <a:pPr marL="0" lvl="0" indent="0" algn="ctr">
              <a:buNone/>
            </a:pPr>
            <a:endParaRPr lang="hu-HU" sz="3200" dirty="0"/>
          </a:p>
          <a:p>
            <a:pPr marL="0" lvl="0" indent="0" algn="ctr">
              <a:buNone/>
            </a:pPr>
            <a:endParaRPr lang="hu-HU" sz="3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99" y="1698725"/>
            <a:ext cx="5697269" cy="455781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46886" y="498396"/>
            <a:ext cx="101693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139700" dir="11580000" sx="107000" sy="107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</a:rPr>
              <a:t>Köszönöm a </a:t>
            </a:r>
            <a:r>
              <a:rPr lang="hu-HU" sz="7200" b="1" cap="none" spc="0" dirty="0" smtClean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139700" dir="11580000" sx="107000" sy="107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</a:rPr>
              <a:t>figyelmet</a:t>
            </a:r>
            <a:r>
              <a:rPr lang="hu-HU" sz="7200" b="1" cap="none" spc="0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139700" dir="11580000" sx="107000" sy="107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432352" y="706584"/>
            <a:ext cx="9905996" cy="734290"/>
          </a:xfrm>
        </p:spPr>
        <p:txBody>
          <a:bodyPr/>
          <a:lstStyle/>
          <a:p>
            <a:pPr lvl="0"/>
            <a:r>
              <a:rPr lang="hu-HU" sz="4000" b="1" i="1" u="sng">
                <a:solidFill>
                  <a:srgbClr val="000000"/>
                </a:solidFill>
              </a:rPr>
              <a:t>Források: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1230860" y="1440874"/>
            <a:ext cx="9905996" cy="4959925"/>
          </a:xfrm>
        </p:spPr>
        <p:txBody>
          <a:bodyPr>
            <a:normAutofit lnSpcReduction="10000"/>
          </a:bodyPr>
          <a:lstStyle/>
          <a:p>
            <a:pPr marL="285750" lvl="0" indent="-285750">
              <a:buChar char="•"/>
            </a:pPr>
            <a:r>
              <a:rPr lang="hu-HU" dirty="0">
                <a:hlinkClick r:id="rId2"/>
              </a:rPr>
              <a:t>https://products.office.com/hu-hu/buy/office</a:t>
            </a:r>
          </a:p>
          <a:p>
            <a:pPr marL="285750" lvl="0" indent="-285750">
              <a:buChar char="•"/>
            </a:pPr>
            <a:r>
              <a:rPr lang="hu-HU" dirty="0">
                <a:hlinkClick r:id="rId2"/>
              </a:rPr>
              <a:t>https://www.microsoftstore.com/store/mseea/hu_HU/pdp/Windows-10-Home/productID.320458000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3"/>
              </a:rPr>
              <a:t>https://www.designshop.hu/adobe/adobe-premiere-elements.php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4"/>
              </a:rPr>
              <a:t>http://www.arukereso.hu/processzor-c3139/intel/core-i5-4460-3-2ghz-lga1150-p229768381/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www.aqua.hu/msi-h81m-p33-alaplap-248993.html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6"/>
              </a:rPr>
              <a:t>http://www.arukereso.hu/tapegyseg-c3158/chieftec/smart-600w-gps-600a8-p112001083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pPr marL="285750" lvl="0" indent="-285750">
              <a:buChar char="•"/>
            </a:pPr>
            <a:r>
              <a:rPr lang="hu-HU" dirty="0" smtClean="0">
                <a:hlinkClick r:id="rId7"/>
              </a:rPr>
              <a:t>https://www.google.hu/search?q=viszontl%C3%A1t%C3%A1sra&amp;biw=1184&amp;bih=564&amp;source=lnms&amp;tbm=isch&amp;sa=X&amp;sqi=2&amp;ved=0ahUKEwjMqvyB5JLSAhVlCcAKHbhlAlIQ_AUIBigB#tbm=isch&amp;q=k%C3%B6sz%C3%B6n%C3%B6m+a+figyelmet&amp;imgrc=vjgcvvlFPyZl5M</a:t>
            </a:r>
            <a:r>
              <a:rPr lang="hu-HU" dirty="0" smtClean="0"/>
              <a:t>:</a:t>
            </a:r>
          </a:p>
          <a:p>
            <a:pPr marL="285750" lvl="0" indent="-285750">
              <a:buChar char="•"/>
            </a:pPr>
            <a:endParaRPr lang="hu-HU" dirty="0"/>
          </a:p>
          <a:p>
            <a:pPr marL="285750" lvl="0" indent="-285750">
              <a:buChar char="•"/>
            </a:pPr>
            <a:endParaRPr lang="hu-HU" dirty="0"/>
          </a:p>
          <a:p>
            <a:pPr marL="285750" lvl="0" indent="-285750">
              <a:buChar char="•"/>
            </a:pPr>
            <a:endParaRPr lang="hu-H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498759"/>
            <a:ext cx="9905996" cy="775859"/>
          </a:xfrm>
        </p:spPr>
        <p:txBody>
          <a:bodyPr/>
          <a:lstStyle/>
          <a:p>
            <a:pPr lvl="0"/>
            <a:r>
              <a:rPr lang="hu-HU" sz="4000" b="1" i="1" u="sng">
                <a:solidFill>
                  <a:srgbClr val="000000"/>
                </a:solidFill>
              </a:rPr>
              <a:t>Források: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1141408" y="1413159"/>
            <a:ext cx="9905996" cy="4385965"/>
          </a:xfrm>
        </p:spPr>
        <p:txBody>
          <a:bodyPr/>
          <a:lstStyle/>
          <a:p>
            <a:pPr marL="285750" lvl="0" indent="-285750">
              <a:buChar char="•"/>
            </a:pPr>
            <a:r>
              <a:rPr lang="hu-HU" dirty="0">
                <a:hlinkClick r:id="rId2"/>
              </a:rPr>
              <a:t>http://www.arukereso.hu/videokartya-c3142/asus/geforce-gtx-950-directcu-ii-2gb-gddr5-128bit-pcie-strix-gtx950-dc2oc-2gd5-gaming-p299727047/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3"/>
              </a:rPr>
              <a:t>http://www.arukereso.hu/szamitogep-haz-c3085/kolink/aviator-p322308739/?gclid=CjwKEAiAtefDBRDTnbDnvM735xISJABlvGOvA18JE1df-J1Ee1go1TsPXT-Ibi398DS0AFKEkS375RoCW9fw_wcB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4"/>
              </a:rPr>
              <a:t>http://www.arukereso.hu/optikai-meghajto-c3092/lg/gh24nsd1-p300831747/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5"/>
              </a:rPr>
              <a:t>http://ssd-meghajto.arukereso.hu/samsung/750-evo-2-5-120gb-sata-3-mz-750120bw-p332994229/</a:t>
            </a:r>
            <a:endParaRPr lang="hu-HU" dirty="0"/>
          </a:p>
          <a:p>
            <a:pPr marL="285750" lvl="0" indent="-285750">
              <a:buChar char="•"/>
            </a:pPr>
            <a:r>
              <a:rPr lang="hu-HU" dirty="0">
                <a:hlinkClick r:id="rId6"/>
              </a:rPr>
              <a:t>http://www.arukereso.hu/merevlemez-c3103/western-digital/3-5-1tb-64mb-5400rpm-sata-3-wd10ezrz-p297751233/</a:t>
            </a:r>
            <a:endParaRPr lang="hu-HU" dirty="0"/>
          </a:p>
          <a:p>
            <a:pPr marL="285750" lvl="0" indent="-285750">
              <a:buChar char="•"/>
            </a:pPr>
            <a:endParaRPr lang="hu-HU" dirty="0"/>
          </a:p>
          <a:p>
            <a:pPr marL="285750" lvl="0" indent="-285750">
              <a:buChar char="•"/>
            </a:pPr>
            <a:endParaRPr lang="hu-HU" dirty="0"/>
          </a:p>
        </p:txBody>
      </p:sp>
      <p:sp>
        <p:nvSpPr>
          <p:cNvPr id="5" name="Balra nyíl 3"/>
          <p:cNvSpPr/>
          <p:nvPr/>
        </p:nvSpPr>
        <p:spPr>
          <a:xfrm>
            <a:off x="4330710" y="5442780"/>
            <a:ext cx="2036615" cy="1122206"/>
          </a:xfrm>
          <a:custGeom>
            <a:avLst>
              <a:gd name="f0" fmla="val 59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hlinkClick r:id="rId7" action="ppaction://hlinksldjump"/>
              </a:rPr>
              <a:t>kezdő dia</a:t>
            </a:r>
            <a:r>
              <a:rPr lang="hu-HU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endParaRPr lang="hu-HU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271604" y="290943"/>
            <a:ext cx="7985156" cy="5849655"/>
          </a:xfrm>
        </p:spPr>
        <p:txBody>
          <a:bodyPr/>
          <a:lstStyle/>
          <a:p>
            <a:pPr lvl="0"/>
            <a:r>
              <a:rPr lang="hu-HU" sz="2900" dirty="0">
                <a:solidFill>
                  <a:srgbClr val="000000"/>
                </a:solidFill>
              </a:rPr>
              <a:t>Hogy miért ezt választottam?</a:t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900" dirty="0">
                <a:solidFill>
                  <a:srgbClr val="000000"/>
                </a:solidFill>
              </a:rPr>
              <a:t/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900" dirty="0">
                <a:solidFill>
                  <a:srgbClr val="000000"/>
                </a:solidFill>
              </a:rPr>
              <a:t>Már régóta szeretnék egy korszerű számítógépet perifériákkal, ezért ki is választottam egyet,   de  ez  a számítógép sajnos  nem alkalmas videó </a:t>
            </a:r>
            <a:r>
              <a:rPr lang="hu-HU" sz="2900" dirty="0" smtClean="0">
                <a:solidFill>
                  <a:srgbClr val="000000"/>
                </a:solidFill>
              </a:rPr>
              <a:t>szerkesztésre, </a:t>
            </a:r>
            <a:r>
              <a:rPr lang="hu-HU" sz="2900" dirty="0">
                <a:solidFill>
                  <a:srgbClr val="000000"/>
                </a:solidFill>
              </a:rPr>
              <a:t>ezért </a:t>
            </a:r>
            <a:r>
              <a:rPr lang="hu-HU" sz="2900" dirty="0" smtClean="0">
                <a:solidFill>
                  <a:srgbClr val="000000"/>
                </a:solidFill>
              </a:rPr>
              <a:t>állítottam egyet  </a:t>
            </a:r>
            <a:r>
              <a:rPr lang="hu-HU" sz="2900" dirty="0">
                <a:solidFill>
                  <a:srgbClr val="000000"/>
                </a:solidFill>
              </a:rPr>
              <a:t>össze én</a:t>
            </a:r>
            <a:r>
              <a:rPr lang="hu-HU" sz="2900" dirty="0" smtClean="0">
                <a:solidFill>
                  <a:srgbClr val="000000"/>
                </a:solidFill>
              </a:rPr>
              <a:t>.</a:t>
            </a:r>
            <a:br>
              <a:rPr lang="hu-HU" sz="2900" dirty="0" smtClean="0">
                <a:solidFill>
                  <a:srgbClr val="000000"/>
                </a:solidFill>
              </a:rPr>
            </a:br>
            <a:r>
              <a:rPr lang="hu-HU" sz="2900" dirty="0" smtClean="0">
                <a:solidFill>
                  <a:srgbClr val="000000"/>
                </a:solidFill>
              </a:rPr>
              <a:t> </a:t>
            </a:r>
            <a:r>
              <a:rPr lang="hu-HU" sz="2900" dirty="0">
                <a:solidFill>
                  <a:srgbClr val="000000"/>
                </a:solidFill>
              </a:rPr>
              <a:t/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900" dirty="0" smtClean="0">
                <a:solidFill>
                  <a:srgbClr val="000000"/>
                </a:solidFill>
              </a:rPr>
              <a:t>A </a:t>
            </a:r>
            <a:r>
              <a:rPr lang="hu-HU" sz="2900" dirty="0">
                <a:solidFill>
                  <a:srgbClr val="000000"/>
                </a:solidFill>
              </a:rPr>
              <a:t>KÖVETKEZŐ DIÁKON BEMUTATOM ÁLMAIM SZÁMÍTÓGÉPÉT</a:t>
            </a:r>
            <a:r>
              <a:rPr lang="hu-HU" sz="2900" dirty="0" smtClean="0">
                <a:solidFill>
                  <a:srgbClr val="000000"/>
                </a:solidFill>
              </a:rPr>
              <a:t>. 300 000 Ft-ból gazdálkodhattam.</a:t>
            </a:r>
            <a:r>
              <a:rPr lang="hu-HU" sz="2900" dirty="0">
                <a:solidFill>
                  <a:srgbClr val="000000"/>
                </a:solidFill>
              </a:rPr>
              <a:t/>
            </a:r>
            <a:br>
              <a:rPr lang="hu-HU" sz="2900" dirty="0">
                <a:solidFill>
                  <a:srgbClr val="000000"/>
                </a:solidFill>
              </a:rPr>
            </a:br>
            <a:r>
              <a:rPr lang="hu-HU" sz="2900" dirty="0"/>
              <a:t/>
            </a:r>
            <a:br>
              <a:rPr lang="hu-HU" sz="2900" dirty="0"/>
            </a:br>
            <a:endParaRPr lang="hu-HU" sz="2500" dirty="0"/>
          </a:p>
        </p:txBody>
      </p:sp>
      <p:pic>
        <p:nvPicPr>
          <p:cNvPr id="3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7" b="20505"/>
          <a:stretch/>
        </p:blipFill>
        <p:spPr>
          <a:xfrm>
            <a:off x="8075199" y="887240"/>
            <a:ext cx="3877649" cy="2752253"/>
          </a:xfrm>
        </p:spPr>
      </p:pic>
      <p:pic>
        <p:nvPicPr>
          <p:cNvPr id="4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15" y="4025765"/>
            <a:ext cx="3271144" cy="22030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églalap 4"/>
          <p:cNvSpPr/>
          <p:nvPr/>
        </p:nvSpPr>
        <p:spPr>
          <a:xfrm>
            <a:off x="9431897" y="5769406"/>
            <a:ext cx="2460778" cy="914400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4" action="ppaction://hlinksldjump"/>
              </a:rPr>
              <a:t>Források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3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u-HU" sz="5400">
                <a:solidFill>
                  <a:srgbClr val="000000"/>
                </a:solidFill>
              </a:rPr>
              <a:t>Jó válasz</a:t>
            </a:r>
          </a:p>
        </p:txBody>
      </p:sp>
      <p:pic>
        <p:nvPicPr>
          <p:cNvPr id="3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75" y="2249488"/>
            <a:ext cx="4722281" cy="3541708"/>
          </a:xfrm>
        </p:spPr>
      </p:pic>
      <p:sp>
        <p:nvSpPr>
          <p:cNvPr id="4" name="Balra nyíl 7"/>
          <p:cNvSpPr/>
          <p:nvPr/>
        </p:nvSpPr>
        <p:spPr>
          <a:xfrm>
            <a:off x="983674" y="5084621"/>
            <a:ext cx="2471440" cy="1330040"/>
          </a:xfrm>
          <a:custGeom>
            <a:avLst>
              <a:gd name="f0" fmla="val 58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Vissza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u-HU" sz="5400">
                <a:solidFill>
                  <a:srgbClr val="000000"/>
                </a:solidFill>
              </a:rPr>
              <a:t>Rossz válasz</a:t>
            </a:r>
          </a:p>
        </p:txBody>
      </p:sp>
      <p:pic>
        <p:nvPicPr>
          <p:cNvPr id="3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994" y="2493815"/>
            <a:ext cx="3346841" cy="3297381"/>
          </a:xfrm>
        </p:spPr>
      </p:pic>
      <p:sp>
        <p:nvSpPr>
          <p:cNvPr id="4" name="Balra nyíl 7"/>
          <p:cNvSpPr/>
          <p:nvPr/>
        </p:nvSpPr>
        <p:spPr>
          <a:xfrm>
            <a:off x="1025234" y="5056906"/>
            <a:ext cx="2479962" cy="1468581"/>
          </a:xfrm>
          <a:custGeom>
            <a:avLst>
              <a:gd name="f0" fmla="val 63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Vissza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u-HU" sz="5400">
                <a:solidFill>
                  <a:srgbClr val="000000"/>
                </a:solidFill>
              </a:rPr>
              <a:t>Jó válasz</a:t>
            </a:r>
          </a:p>
        </p:txBody>
      </p:sp>
      <p:pic>
        <p:nvPicPr>
          <p:cNvPr id="3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75" y="2249488"/>
            <a:ext cx="4722281" cy="3541708"/>
          </a:xfrm>
        </p:spPr>
      </p:pic>
      <p:sp>
        <p:nvSpPr>
          <p:cNvPr id="4" name="Balra nyíl 4"/>
          <p:cNvSpPr/>
          <p:nvPr/>
        </p:nvSpPr>
        <p:spPr>
          <a:xfrm>
            <a:off x="1141408" y="5140034"/>
            <a:ext cx="2322228" cy="1219196"/>
          </a:xfrm>
          <a:custGeom>
            <a:avLst>
              <a:gd name="f0" fmla="val 567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Vissza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u-HU" sz="5400">
                <a:solidFill>
                  <a:srgbClr val="000000"/>
                </a:solidFill>
              </a:rPr>
              <a:t>Rossz válasz</a:t>
            </a:r>
          </a:p>
        </p:txBody>
      </p:sp>
      <p:pic>
        <p:nvPicPr>
          <p:cNvPr id="3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994" y="2249488"/>
            <a:ext cx="3594835" cy="3541708"/>
          </a:xfrm>
        </p:spPr>
      </p:pic>
      <p:sp>
        <p:nvSpPr>
          <p:cNvPr id="4" name="Balra nyíl 4"/>
          <p:cNvSpPr/>
          <p:nvPr/>
        </p:nvSpPr>
        <p:spPr>
          <a:xfrm>
            <a:off x="969821" y="4572000"/>
            <a:ext cx="2770906" cy="1579415"/>
          </a:xfrm>
          <a:custGeom>
            <a:avLst>
              <a:gd name="f0" fmla="val 615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Vissza</a:t>
            </a:r>
            <a:endParaRPr lang="hu-HU" sz="3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u-HU" sz="5400">
                <a:solidFill>
                  <a:srgbClr val="000000"/>
                </a:solidFill>
              </a:rPr>
              <a:t>Jó válasz</a:t>
            </a:r>
          </a:p>
        </p:txBody>
      </p:sp>
      <p:pic>
        <p:nvPicPr>
          <p:cNvPr id="3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275" y="2249488"/>
            <a:ext cx="4722281" cy="3541708"/>
          </a:xfrm>
        </p:spPr>
      </p:pic>
      <p:sp>
        <p:nvSpPr>
          <p:cNvPr id="4" name="Balra nyíl 4"/>
          <p:cNvSpPr/>
          <p:nvPr/>
        </p:nvSpPr>
        <p:spPr>
          <a:xfrm>
            <a:off x="1141408" y="5140034"/>
            <a:ext cx="2322228" cy="1219196"/>
          </a:xfrm>
          <a:custGeom>
            <a:avLst>
              <a:gd name="f0" fmla="val 567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*/ f21 f22 1"/>
              <a:gd name="f30" fmla="*/ f22 f13 1"/>
              <a:gd name="f31" fmla="*/ f21 f12 1"/>
              <a:gd name="f32" fmla="+- f25 0 f3"/>
              <a:gd name="f33" fmla="+- f26 0 f3"/>
              <a:gd name="f34" fmla="*/ 21600 f27 1"/>
              <a:gd name="f35" fmla="*/ 0 f27 1"/>
              <a:gd name="f36" fmla="*/ f29 1 10800"/>
              <a:gd name="f37" fmla="*/ f28 f13 1"/>
              <a:gd name="f38" fmla="+- f21 0 f36"/>
              <a:gd name="f39" fmla="*/ f35 1 f27"/>
              <a:gd name="f40" fmla="*/ f34 1 f27"/>
              <a:gd name="f41" fmla="*/ f38 f12 1"/>
              <a:gd name="f42" fmla="*/ f40 f12 1"/>
              <a:gd name="f43" fmla="*/ f39 f13 1"/>
              <a:gd name="f44" fmla="*/ f40 f13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1" t="f30" r="f42" b="f37"/>
            <a:pathLst>
              <a:path w="21600" h="21600">
                <a:moveTo>
                  <a:pt x="f8" y="f22"/>
                </a:moveTo>
                <a:lnTo>
                  <a:pt x="f21" y="f22"/>
                </a:lnTo>
                <a:lnTo>
                  <a:pt x="f21" y="f7"/>
                </a:lnTo>
                <a:lnTo>
                  <a:pt x="f7" y="f9"/>
                </a:lnTo>
                <a:lnTo>
                  <a:pt x="f21" y="f8"/>
                </a:lnTo>
                <a:lnTo>
                  <a:pt x="f21" y="f28"/>
                </a:lnTo>
                <a:lnTo>
                  <a:pt x="f8" y="f28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hlinkClick r:id="rId3" action="ppaction://hlinksldjump"/>
              </a:rPr>
              <a:t>Vissza</a:t>
            </a:r>
            <a:endParaRPr lang="hu-HU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06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1061865"/>
            <a:ext cx="9905996" cy="1478566"/>
          </a:xfrm>
        </p:spPr>
        <p:txBody>
          <a:bodyPr>
            <a:normAutofit fontScale="90000"/>
          </a:bodyPr>
          <a:lstStyle/>
          <a:p>
            <a:pPr lvl="0"/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/>
            </a:r>
            <a:br>
              <a:rPr lang="hu-HU" sz="2600" dirty="0"/>
            </a:br>
            <a:r>
              <a:rPr lang="hu-HU" sz="3100" cap="none" dirty="0" smtClean="0">
                <a:solidFill>
                  <a:srgbClr val="000000"/>
                </a:solidFill>
                <a:latin typeface="+mn-lt"/>
              </a:rPr>
              <a:t>Azért ezt választottam mert elég népszerű processzor és az árához képest nagyon jó a teljesítménye.</a:t>
            </a:r>
            <a:br>
              <a:rPr lang="hu-HU" sz="3100" cap="none" dirty="0" smtClean="0">
                <a:solidFill>
                  <a:srgbClr val="000000"/>
                </a:solidFill>
                <a:latin typeface="+mn-lt"/>
              </a:rPr>
            </a:br>
            <a:r>
              <a:rPr lang="hu-HU" sz="2600" dirty="0">
                <a:solidFill>
                  <a:srgbClr val="000000"/>
                </a:solidFill>
              </a:rPr>
              <a:t/>
            </a:r>
            <a:br>
              <a:rPr lang="hu-HU" sz="2600" dirty="0">
                <a:solidFill>
                  <a:srgbClr val="000000"/>
                </a:solidFill>
              </a:rPr>
            </a:br>
            <a:endParaRPr lang="hu-HU" sz="2600" dirty="0">
              <a:solidFill>
                <a:srgbClr val="0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5273244" cy="291826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000000"/>
                </a:solidFill>
              </a:rPr>
              <a:t>Intel </a:t>
            </a:r>
            <a:r>
              <a:rPr lang="hu-HU" sz="2200" dirty="0" err="1">
                <a:solidFill>
                  <a:srgbClr val="000000"/>
                </a:solidFill>
              </a:rPr>
              <a:t>Core</a:t>
            </a:r>
            <a:r>
              <a:rPr lang="hu-HU" sz="2200" dirty="0">
                <a:solidFill>
                  <a:srgbClr val="000000"/>
                </a:solidFill>
              </a:rPr>
              <a:t> i5-4460</a:t>
            </a:r>
          </a:p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000000"/>
                </a:solidFill>
              </a:rPr>
              <a:t>Órajel: 3.2GHz</a:t>
            </a:r>
          </a:p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000000"/>
                </a:solidFill>
              </a:rPr>
              <a:t>Foglalat: LGA1150</a:t>
            </a:r>
          </a:p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000000"/>
                </a:solidFill>
              </a:rPr>
              <a:t>4 Magos Processzor </a:t>
            </a:r>
          </a:p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Turbo</a:t>
            </a:r>
            <a:r>
              <a:rPr lang="hu-HU" sz="2200" dirty="0">
                <a:solidFill>
                  <a:srgbClr val="000000"/>
                </a:solidFill>
              </a:rPr>
              <a:t> </a:t>
            </a:r>
            <a:r>
              <a:rPr lang="hu-HU" sz="2200" dirty="0" err="1">
                <a:solidFill>
                  <a:srgbClr val="000000"/>
                </a:solidFill>
              </a:rPr>
              <a:t>Boost</a:t>
            </a:r>
            <a:r>
              <a:rPr lang="hu-HU" sz="2200" dirty="0">
                <a:solidFill>
                  <a:srgbClr val="000000"/>
                </a:solidFill>
              </a:rPr>
              <a:t> technológia</a:t>
            </a:r>
          </a:p>
          <a:p>
            <a:pPr lvl="0">
              <a:lnSpc>
                <a:spcPct val="100000"/>
              </a:lnSpc>
            </a:pPr>
            <a:r>
              <a:rPr lang="hu-HU" sz="2200" dirty="0">
                <a:solidFill>
                  <a:srgbClr val="FF0000"/>
                </a:solidFill>
              </a:rPr>
              <a:t>Ára: 57 490 Ft</a:t>
            </a:r>
          </a:p>
          <a:p>
            <a:pPr lvl="0">
              <a:lnSpc>
                <a:spcPct val="100000"/>
              </a:lnSpc>
            </a:pPr>
            <a:endParaRPr lang="hu-HU" sz="2200" dirty="0"/>
          </a:p>
          <a:p>
            <a:pPr marL="0" lvl="0" indent="0">
              <a:lnSpc>
                <a:spcPct val="100000"/>
              </a:lnSpc>
              <a:buNone/>
            </a:pPr>
            <a:endParaRPr lang="hu-HU" sz="2200" dirty="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" b="98869" l="1923" r="957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256" y="1930837"/>
            <a:ext cx="3787618" cy="3219474"/>
          </a:xfrm>
        </p:spPr>
      </p:pic>
      <p:sp>
        <p:nvSpPr>
          <p:cNvPr id="5" name="Szövegdoboz 4"/>
          <p:cNvSpPr txBox="1"/>
          <p:nvPr/>
        </p:nvSpPr>
        <p:spPr>
          <a:xfrm>
            <a:off x="1648690" y="457200"/>
            <a:ext cx="27293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Processzor </a:t>
            </a:r>
            <a:r>
              <a:rPr lang="hu-HU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                       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01880" y="180548"/>
            <a:ext cx="404552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242 510 Ft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41408" y="5527959"/>
            <a:ext cx="915553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 mire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jó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</a:t>
            </a:r>
            <a:r>
              <a:rPr lang="hu-HU" sz="2800" dirty="0">
                <a:solidFill>
                  <a:srgbClr val="000000"/>
                </a:solidFill>
                <a:latin typeface="Calibri"/>
              </a:rPr>
              <a:t>p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rocesszor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?   A processzor a számítógép „agya” . A processzor nyitja meg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többek között a fájlokat,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mappákat.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579415" y="618518"/>
            <a:ext cx="3034143" cy="545265"/>
          </a:xfrm>
        </p:spPr>
        <p:txBody>
          <a:bodyPr/>
          <a:lstStyle/>
          <a:p>
            <a:pPr lvl="0"/>
            <a:r>
              <a:rPr lang="hu-HU" sz="3200">
                <a:solidFill>
                  <a:srgbClr val="000000"/>
                </a:solidFill>
              </a:rPr>
              <a:t>Az alaplap                                       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557195" y="1956304"/>
            <a:ext cx="6048948" cy="3435922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hu-HU" sz="2000" dirty="0">
                <a:solidFill>
                  <a:srgbClr val="000000"/>
                </a:solidFill>
              </a:rPr>
              <a:t>MSI H81M-P33</a:t>
            </a:r>
          </a:p>
          <a:p>
            <a:pPr lvl="0">
              <a:lnSpc>
                <a:spcPct val="110000"/>
              </a:lnSpc>
            </a:pPr>
            <a:r>
              <a:rPr lang="hu-HU" sz="2000" dirty="0">
                <a:solidFill>
                  <a:srgbClr val="000000"/>
                </a:solidFill>
              </a:rPr>
              <a:t>Méret: Micro ATX</a:t>
            </a:r>
          </a:p>
          <a:p>
            <a:pPr lvl="0">
              <a:lnSpc>
                <a:spcPct val="110000"/>
              </a:lnSpc>
            </a:pPr>
            <a:r>
              <a:rPr lang="hu-HU" sz="2000" dirty="0">
                <a:solidFill>
                  <a:srgbClr val="000000"/>
                </a:solidFill>
              </a:rPr>
              <a:t>Memória foglalat: 2 db DDR3 </a:t>
            </a:r>
          </a:p>
          <a:p>
            <a:pPr lvl="0">
              <a:lnSpc>
                <a:spcPct val="110000"/>
              </a:lnSpc>
            </a:pPr>
            <a:r>
              <a:rPr lang="hu-HU" sz="2000" dirty="0">
                <a:solidFill>
                  <a:srgbClr val="000000"/>
                </a:solidFill>
              </a:rPr>
              <a:t>Merevlemez csatlakozó: 4</a:t>
            </a:r>
          </a:p>
          <a:p>
            <a:pPr lvl="0">
              <a:lnSpc>
                <a:spcPct val="110000"/>
              </a:lnSpc>
            </a:pPr>
            <a:r>
              <a:rPr lang="hu-HU" sz="2000" dirty="0">
                <a:solidFill>
                  <a:srgbClr val="000000"/>
                </a:solidFill>
              </a:rPr>
              <a:t>CPU Foglalat: </a:t>
            </a:r>
            <a:r>
              <a:rPr lang="hu-HU" sz="2000" dirty="0" err="1">
                <a:solidFill>
                  <a:srgbClr val="000000"/>
                </a:solidFill>
              </a:rPr>
              <a:t>Socket</a:t>
            </a:r>
            <a:r>
              <a:rPr lang="hu-HU" sz="2000" dirty="0">
                <a:solidFill>
                  <a:srgbClr val="000000"/>
                </a:solidFill>
              </a:rPr>
              <a:t> 1150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FF0000"/>
                </a:solidFill>
              </a:rPr>
              <a:t>Ára:11.990 Ft</a:t>
            </a:r>
          </a:p>
          <a:p>
            <a:pPr lvl="0">
              <a:lnSpc>
                <a:spcPct val="110000"/>
              </a:lnSpc>
            </a:pPr>
            <a:endParaRPr lang="hu-HU" sz="2000" dirty="0"/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 rot="16200004">
            <a:off x="7409987" y="1836655"/>
            <a:ext cx="4594027" cy="3675220"/>
          </a:xfrm>
        </p:spPr>
      </p:pic>
      <p:sp>
        <p:nvSpPr>
          <p:cNvPr id="5" name="Szövegdoboz 4"/>
          <p:cNvSpPr txBox="1"/>
          <p:nvPr/>
        </p:nvSpPr>
        <p:spPr>
          <a:xfrm>
            <a:off x="831714" y="5737170"/>
            <a:ext cx="10379626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választottam mert az Intel az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Core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i5-4460-as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prcesszorhoz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teljesen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megfelel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és nem nagyméretű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ATX-es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hanem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micro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ATX–es,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ezért jobban elfér a gépházban.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606143" y="457200"/>
            <a:ext cx="393846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:230 520 Ft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677055" y="537603"/>
            <a:ext cx="4128653" cy="836209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 memória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598608" y="2777928"/>
            <a:ext cx="4878388" cy="4179018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000000"/>
                </a:solidFill>
              </a:rPr>
              <a:t>Kingston </a:t>
            </a:r>
            <a:r>
              <a:rPr lang="hu-HU" dirty="0" err="1">
                <a:solidFill>
                  <a:srgbClr val="000000"/>
                </a:solidFill>
              </a:rPr>
              <a:t>Fury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Hyprex</a:t>
            </a:r>
            <a:r>
              <a:rPr lang="hu-HU" dirty="0">
                <a:solidFill>
                  <a:srgbClr val="000000"/>
                </a:solidFill>
              </a:rPr>
              <a:t> 8gb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000000"/>
                </a:solidFill>
              </a:rPr>
              <a:t>DDR3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000000"/>
                </a:solidFill>
              </a:rPr>
              <a:t>2db 4Gb-os modul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000000"/>
                </a:solidFill>
              </a:rPr>
              <a:t>Feszültség: 1.5 V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000000"/>
                </a:solidFill>
              </a:rPr>
              <a:t>Sebesség: 1866 MHz</a:t>
            </a:r>
          </a:p>
          <a:p>
            <a:pPr lvl="0">
              <a:lnSpc>
                <a:spcPct val="110000"/>
              </a:lnSpc>
            </a:pPr>
            <a:r>
              <a:rPr lang="hu-HU" dirty="0">
                <a:solidFill>
                  <a:srgbClr val="FF0000"/>
                </a:solidFill>
              </a:rPr>
              <a:t>Ára: 18 980 Ft</a:t>
            </a:r>
          </a:p>
          <a:p>
            <a:pPr lvl="0">
              <a:lnSpc>
                <a:spcPct val="110000"/>
              </a:lnSpc>
            </a:pPr>
            <a:endParaRPr lang="hu-HU" dirty="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6996" y="2777928"/>
            <a:ext cx="4734571" cy="2183824"/>
          </a:xfrm>
        </p:spPr>
      </p:pic>
      <p:sp>
        <p:nvSpPr>
          <p:cNvPr id="5" name="Szövegdoboz 4"/>
          <p:cNvSpPr txBox="1"/>
          <p:nvPr/>
        </p:nvSpPr>
        <p:spPr>
          <a:xfrm>
            <a:off x="1246911" y="1667444"/>
            <a:ext cx="962649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választottam, hogy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gyorsabb legyen a </a:t>
            </a:r>
            <a:r>
              <a:rPr lang="hu-HU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videószerkesztés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sp>
        <p:nvSpPr>
          <p:cNvPr id="6" name="Szövegdoboz 6"/>
          <p:cNvSpPr txBox="1"/>
          <p:nvPr/>
        </p:nvSpPr>
        <p:spPr>
          <a:xfrm>
            <a:off x="6982687" y="618518"/>
            <a:ext cx="39623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211 540 Ft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349224" y="619231"/>
            <a:ext cx="3624553" cy="1478566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 tápegység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590796"/>
            <a:ext cx="4878388" cy="3200409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hu-HU">
                <a:solidFill>
                  <a:srgbClr val="000000"/>
                </a:solidFill>
              </a:rPr>
              <a:t>Chieftec Smart Series 600W</a:t>
            </a:r>
          </a:p>
          <a:p>
            <a:pPr lvl="0">
              <a:lnSpc>
                <a:spcPct val="110000"/>
              </a:lnSpc>
            </a:pPr>
            <a:r>
              <a:rPr lang="hu-HU">
                <a:solidFill>
                  <a:srgbClr val="000000"/>
                </a:solidFill>
              </a:rPr>
              <a:t>Tápegység teljesítménye: 600W</a:t>
            </a:r>
          </a:p>
          <a:p>
            <a:pPr lvl="0">
              <a:lnSpc>
                <a:spcPct val="110000"/>
              </a:lnSpc>
            </a:pPr>
            <a:r>
              <a:rPr lang="hu-HU">
                <a:solidFill>
                  <a:srgbClr val="000000"/>
                </a:solidFill>
              </a:rPr>
              <a:t>Ventilátor mérete: 120mm</a:t>
            </a:r>
          </a:p>
          <a:p>
            <a:pPr lvl="0">
              <a:lnSpc>
                <a:spcPct val="110000"/>
              </a:lnSpc>
            </a:pPr>
            <a:r>
              <a:rPr lang="hu-HU">
                <a:solidFill>
                  <a:srgbClr val="000000"/>
                </a:solidFill>
              </a:rPr>
              <a:t>PFC: Aktív</a:t>
            </a:r>
          </a:p>
          <a:p>
            <a:pPr lvl="0">
              <a:lnSpc>
                <a:spcPct val="110000"/>
              </a:lnSpc>
            </a:pPr>
            <a:r>
              <a:rPr lang="hu-HU">
                <a:solidFill>
                  <a:srgbClr val="FF0000"/>
                </a:solidFill>
              </a:rPr>
              <a:t>Ára: 14 180 Ft</a:t>
            </a:r>
          </a:p>
          <a:p>
            <a:pPr marL="0" lvl="0" indent="0">
              <a:lnSpc>
                <a:spcPct val="110000"/>
              </a:lnSpc>
              <a:buNone/>
            </a:pPr>
            <a:endParaRPr lang="hu-HU"/>
          </a:p>
          <a:p>
            <a:pPr lvl="0">
              <a:lnSpc>
                <a:spcPct val="110000"/>
              </a:lnSpc>
            </a:pPr>
            <a:endParaRPr lang="hu-HU"/>
          </a:p>
          <a:p>
            <a:pPr lvl="0">
              <a:lnSpc>
                <a:spcPct val="110000"/>
              </a:lnSpc>
            </a:pPr>
            <a:endParaRPr lang="hu-HU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9304" l="0" r="98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007" y="1897745"/>
            <a:ext cx="4604442" cy="3893460"/>
          </a:xfrm>
        </p:spPr>
      </p:pic>
      <p:sp>
        <p:nvSpPr>
          <p:cNvPr id="5" name="Szövegdoboz 4"/>
          <p:cNvSpPr txBox="1"/>
          <p:nvPr/>
        </p:nvSpPr>
        <p:spPr>
          <a:xfrm>
            <a:off x="1141408" y="1721393"/>
            <a:ext cx="807216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választottam,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mert nagy a teljesítménye.</a:t>
            </a:r>
          </a:p>
        </p:txBody>
      </p:sp>
      <p:sp>
        <p:nvSpPr>
          <p:cNvPr id="6" name="Szövegdoboz 9"/>
          <p:cNvSpPr txBox="1"/>
          <p:nvPr/>
        </p:nvSpPr>
        <p:spPr>
          <a:xfrm>
            <a:off x="6687007" y="619231"/>
            <a:ext cx="388400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197 360 Ft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3790809" cy="1478566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Az adattárolás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840181"/>
            <a:ext cx="5148556" cy="36576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Elsődleges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Samsung 750 EVO 2.5 SSD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Kapacitás: 120gb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Csatlakozók: SATA3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NAND flash típusa: MLC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FF0000"/>
                </a:solidFill>
              </a:rPr>
              <a:t>Ára: 23 490 Ft</a:t>
            </a:r>
          </a:p>
          <a:p>
            <a:pPr lvl="0">
              <a:lnSpc>
                <a:spcPct val="100000"/>
              </a:lnSpc>
            </a:pPr>
            <a:endParaRPr lang="hu-HU" sz="1900"/>
          </a:p>
          <a:p>
            <a:pPr lvl="0">
              <a:lnSpc>
                <a:spcPct val="100000"/>
              </a:lnSpc>
            </a:pPr>
            <a:endParaRPr lang="hu-HU" sz="1900"/>
          </a:p>
        </p:txBody>
      </p:sp>
      <p:sp>
        <p:nvSpPr>
          <p:cNvPr id="4" name="Szövegdoboz 6"/>
          <p:cNvSpPr txBox="1"/>
          <p:nvPr/>
        </p:nvSpPr>
        <p:spPr>
          <a:xfrm>
            <a:off x="1141408" y="1925781"/>
            <a:ext cx="1105059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választottam ezt, hogy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gyorsabban lehessen másolni a videó fájlokat.</a:t>
            </a:r>
          </a:p>
        </p:txBody>
      </p:sp>
      <p:sp>
        <p:nvSpPr>
          <p:cNvPr id="5" name="Szövegdoboz 7"/>
          <p:cNvSpPr txBox="1"/>
          <p:nvPr/>
        </p:nvSpPr>
        <p:spPr>
          <a:xfrm>
            <a:off x="6750548" y="618518"/>
            <a:ext cx="429685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173 870 Ft  </a:t>
            </a:r>
          </a:p>
        </p:txBody>
      </p:sp>
      <p:pic>
        <p:nvPicPr>
          <p:cNvPr id="6" name="Tartalom helye 7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9109" y="2249488"/>
            <a:ext cx="4242377" cy="31676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576949"/>
            <a:ext cx="3846231" cy="1478566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Az Adattárolás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590796"/>
            <a:ext cx="4878388" cy="320040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Másodlagos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Western Digital 3.5 Blue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Kapacitás: 1TB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Csatlakozók: SATA3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000000"/>
                </a:solidFill>
              </a:rPr>
              <a:t>Fordulatszám: 5400 rpm</a:t>
            </a:r>
          </a:p>
          <a:p>
            <a:pPr lvl="0">
              <a:lnSpc>
                <a:spcPct val="100000"/>
              </a:lnSpc>
            </a:pPr>
            <a:r>
              <a:rPr lang="hu-HU">
                <a:solidFill>
                  <a:srgbClr val="FF0000"/>
                </a:solidFill>
              </a:rPr>
              <a:t>Ára: 15 410 Ft</a:t>
            </a:r>
          </a:p>
          <a:p>
            <a:pPr lvl="0">
              <a:lnSpc>
                <a:spcPct val="100000"/>
              </a:lnSpc>
            </a:pPr>
            <a:endParaRPr lang="hu-HU" sz="2000"/>
          </a:p>
          <a:p>
            <a:pPr lvl="0">
              <a:lnSpc>
                <a:spcPct val="100000"/>
              </a:lnSpc>
            </a:pPr>
            <a:endParaRPr lang="hu-HU" sz="200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516047" y="1732349"/>
            <a:ext cx="3221230" cy="4382627"/>
          </a:xfrm>
        </p:spPr>
      </p:pic>
      <p:sp>
        <p:nvSpPr>
          <p:cNvPr id="5" name="Szövegdoboz 4"/>
          <p:cNvSpPr txBox="1"/>
          <p:nvPr/>
        </p:nvSpPr>
        <p:spPr>
          <a:xfrm>
            <a:off x="1286862" y="1732349"/>
            <a:ext cx="622918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választottam mert 1000gb-os és sok </a:t>
            </a:r>
            <a:r>
              <a:rPr lang="hu-HU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videófáljt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lehet rajt tárolni.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622468" y="576949"/>
            <a:ext cx="411480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158 460 Ft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3527572" cy="1478566"/>
          </a:xfrm>
        </p:spPr>
        <p:txBody>
          <a:bodyPr/>
          <a:lstStyle/>
          <a:p>
            <a:pPr lvl="0"/>
            <a:r>
              <a:rPr lang="hu-HU">
                <a:solidFill>
                  <a:srgbClr val="000000"/>
                </a:solidFill>
              </a:rPr>
              <a:t>A videókártya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141408" y="2840181"/>
            <a:ext cx="5125385" cy="367145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ASUS GeForce GTX 950</a:t>
            </a:r>
          </a:p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Csatolófelület: PCI-Express</a:t>
            </a:r>
          </a:p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Memória mérete: 2048 MB</a:t>
            </a:r>
          </a:p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Memória típusa: DDR5</a:t>
            </a:r>
          </a:p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Hűtés típusa: DirectCU II </a:t>
            </a:r>
          </a:p>
          <a:p>
            <a:pPr lvl="0">
              <a:lnSpc>
                <a:spcPct val="110000"/>
              </a:lnSpc>
            </a:pPr>
            <a:r>
              <a:rPr lang="hu-HU" sz="2000">
                <a:solidFill>
                  <a:srgbClr val="000000"/>
                </a:solidFill>
              </a:rPr>
              <a:t>STRIX-GAMING</a:t>
            </a:r>
          </a:p>
          <a:p>
            <a:pPr lvl="0">
              <a:lnSpc>
                <a:spcPct val="110000"/>
              </a:lnSpc>
            </a:pPr>
            <a:r>
              <a:rPr lang="hu-HU">
                <a:solidFill>
                  <a:srgbClr val="FF0000"/>
                </a:solidFill>
              </a:rPr>
              <a:t>Ára: 49 760 Ft</a:t>
            </a:r>
          </a:p>
          <a:p>
            <a:pPr lvl="0">
              <a:lnSpc>
                <a:spcPct val="110000"/>
              </a:lnSpc>
            </a:pPr>
            <a:endParaRPr lang="hu-HU" sz="2000"/>
          </a:p>
          <a:p>
            <a:pPr lvl="0">
              <a:lnSpc>
                <a:spcPct val="110000"/>
              </a:lnSpc>
            </a:pPr>
            <a:endParaRPr lang="hu-HU" sz="2000"/>
          </a:p>
          <a:p>
            <a:pPr lvl="0">
              <a:lnSpc>
                <a:spcPct val="110000"/>
              </a:lnSpc>
            </a:pPr>
            <a:endParaRPr lang="hu-HU" sz="2000"/>
          </a:p>
          <a:p>
            <a:pPr lvl="0">
              <a:lnSpc>
                <a:spcPct val="110000"/>
              </a:lnSpc>
            </a:pPr>
            <a:endParaRPr lang="hu-HU" sz="2000"/>
          </a:p>
        </p:txBody>
      </p:sp>
      <p:pic>
        <p:nvPicPr>
          <p:cNvPr id="4" name="Tartalom helye 4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" b="94901" l="14815" r="974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408" y="2450481"/>
            <a:ext cx="4780611" cy="3906380"/>
          </a:xfrm>
        </p:spPr>
      </p:pic>
      <p:sp>
        <p:nvSpPr>
          <p:cNvPr id="5" name="Szövegdoboz 4"/>
          <p:cNvSpPr txBox="1"/>
          <p:nvPr/>
        </p:nvSpPr>
        <p:spPr>
          <a:xfrm>
            <a:off x="1312996" y="1704112"/>
            <a:ext cx="8268326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Azért ezt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választottam,</a:t>
            </a:r>
            <a:r>
              <a:rPr lang="hu-HU" sz="28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mert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videó szerkesztése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után hamarabb </a:t>
            </a:r>
            <a:r>
              <a:rPr lang="hu-HU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rendereli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ki a </a:t>
            </a:r>
            <a:r>
              <a:rPr lang="hu-HU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szerkesztett </a:t>
            </a:r>
            <a:r>
              <a:rPr lang="hu-HU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videót.</a:t>
            </a:r>
          </a:p>
        </p:txBody>
      </p:sp>
      <p:sp>
        <p:nvSpPr>
          <p:cNvPr id="6" name="Szövegdoboz 6"/>
          <p:cNvSpPr txBox="1"/>
          <p:nvPr/>
        </p:nvSpPr>
        <p:spPr>
          <a:xfrm>
            <a:off x="6009573" y="156856"/>
            <a:ext cx="38654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Még maradt : 108 700 Ft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Áramkö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851</TotalTime>
  <Words>622</Words>
  <Application>Microsoft Office PowerPoint</Application>
  <PresentationFormat>Szélesvásznú</PresentationFormat>
  <Paragraphs>145</Paragraphs>
  <Slides>24</Slides>
  <Notes>0</Notes>
  <HiddenSlides>5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Tw Cen MT</vt:lpstr>
      <vt:lpstr>Áramkör</vt:lpstr>
      <vt:lpstr>Ilyen számítógépet szeretnék</vt:lpstr>
      <vt:lpstr>Hogy miért ezt választottam?  Már régóta szeretnék egy korszerű számítógépet perifériákkal, ezért ki is választottam egyet,   de  ez  a számítógép sajnos  nem alkalmas videó szerkesztésre, ezért állítottam egyet  össze én.   A KÖVETKEZŐ DIÁKON BEMUTATOM ÁLMAIM SZÁMÍTÓGÉPÉT. 300 000 Ft-ból gazdálkodhattam.  </vt:lpstr>
      <vt:lpstr>  Azért ezt választottam mert elég népszerű processzor és az árához képest nagyon jó a teljesítménye.  </vt:lpstr>
      <vt:lpstr>Az alaplap                                       </vt:lpstr>
      <vt:lpstr>A memória</vt:lpstr>
      <vt:lpstr>A tápegység</vt:lpstr>
      <vt:lpstr>Az adattárolás</vt:lpstr>
      <vt:lpstr>Az Adattárolás</vt:lpstr>
      <vt:lpstr>A videókártya</vt:lpstr>
      <vt:lpstr>Egyéb kiegészítők</vt:lpstr>
      <vt:lpstr>A gépház</vt:lpstr>
      <vt:lpstr>Az operációs rendszer</vt:lpstr>
      <vt:lpstr>Az irodai Szoftvercsomag</vt:lpstr>
      <vt:lpstr>A videószerkesztő Program</vt:lpstr>
      <vt:lpstr>  Mire Kell figyelned számítógép vásárlásakor ?  Színére          alplap és a processzor kompatibilitására   1 tb hány gb?     1024gb                         1100gb    Milyen operációsrendszert választottam ?  Windows 10     Windows 98        </vt:lpstr>
      <vt:lpstr>PowerPoint bemutató</vt:lpstr>
      <vt:lpstr>PowerPoint bemutató</vt:lpstr>
      <vt:lpstr>Források:</vt:lpstr>
      <vt:lpstr>Források:</vt:lpstr>
      <vt:lpstr>Jó válasz</vt:lpstr>
      <vt:lpstr>Rossz válasz</vt:lpstr>
      <vt:lpstr>Jó válasz</vt:lpstr>
      <vt:lpstr>Rossz válasz</vt:lpstr>
      <vt:lpstr>Jó válasz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kevin</dc:creator>
  <cp:lastModifiedBy>USER</cp:lastModifiedBy>
  <cp:revision>55</cp:revision>
  <dcterms:created xsi:type="dcterms:W3CDTF">2017-01-14T20:58:04Z</dcterms:created>
  <dcterms:modified xsi:type="dcterms:W3CDTF">2017-02-15T19:08:12Z</dcterms:modified>
</cp:coreProperties>
</file>