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1" r:id="rId1"/>
  </p:sldMasterIdLst>
  <p:sldIdLst>
    <p:sldId id="256" r:id="rId2"/>
    <p:sldId id="268" r:id="rId3"/>
    <p:sldId id="257" r:id="rId4"/>
    <p:sldId id="258" r:id="rId5"/>
    <p:sldId id="260" r:id="rId6"/>
    <p:sldId id="261" r:id="rId7"/>
    <p:sldId id="262" r:id="rId8"/>
    <p:sldId id="269" r:id="rId9"/>
    <p:sldId id="270" r:id="rId10"/>
    <p:sldId id="259" r:id="rId11"/>
    <p:sldId id="273" r:id="rId12"/>
    <p:sldId id="263" r:id="rId13"/>
    <p:sldId id="275" r:id="rId14"/>
    <p:sldId id="264" r:id="rId15"/>
    <p:sldId id="265" r:id="rId16"/>
    <p:sldId id="266" r:id="rId17"/>
    <p:sldId id="267" r:id="rId18"/>
    <p:sldId id="274" r:id="rId19"/>
    <p:sldId id="272" r:id="rId20"/>
    <p:sldId id="276" r:id="rId21"/>
    <p:sldId id="271" r:id="rId2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5897"/>
  </p:normalViewPr>
  <p:slideViewPr>
    <p:cSldViewPr snapToGrid="0">
      <p:cViewPr>
        <p:scale>
          <a:sx n="89" d="100"/>
          <a:sy n="89" d="100"/>
        </p:scale>
        <p:origin x="1184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hu-HU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6A65-9C5A-4BC0-872B-D421D0CD263B}" type="datetimeFigureOut">
              <a:rPr lang="hu-HU" smtClean="0"/>
              <a:t>2016. 03. 13.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EB4A-030D-4E0E-9E4E-B291B953FA6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20055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6A65-9C5A-4BC0-872B-D421D0CD263B}" type="datetimeFigureOut">
              <a:rPr lang="hu-HU" smtClean="0"/>
              <a:t>2016. 03. 13.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EB4A-030D-4E0E-9E4E-B291B953FA6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9174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6A65-9C5A-4BC0-872B-D421D0CD263B}" type="datetimeFigureOut">
              <a:rPr lang="hu-HU" smtClean="0"/>
              <a:t>2016. 03. 13.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EB4A-030D-4E0E-9E4E-B291B953FA6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717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hu-HU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6A65-9C5A-4BC0-872B-D421D0CD263B}" type="datetimeFigureOut">
              <a:rPr lang="hu-HU" smtClean="0"/>
              <a:t>2016. 03. 13.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EB4A-030D-4E0E-9E4E-B291B953FA6C}" type="slidenum">
              <a:rPr lang="hu-HU" smtClean="0"/>
              <a:t>‹#›</a:t>
            </a:fld>
            <a:endParaRPr lang="hu-HU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8579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6A65-9C5A-4BC0-872B-D421D0CD263B}" type="datetimeFigureOut">
              <a:rPr lang="hu-HU" smtClean="0"/>
              <a:t>2016. 03. 13.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EB4A-030D-4E0E-9E4E-B291B953FA6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71986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hu-HU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hu-HU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6A65-9C5A-4BC0-872B-D421D0CD263B}" type="datetimeFigureOut">
              <a:rPr lang="hu-HU" smtClean="0"/>
              <a:t>2016. 03. 13.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EB4A-030D-4E0E-9E4E-B291B953FA6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7784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6A65-9C5A-4BC0-872B-D421D0CD263B}" type="datetimeFigureOut">
              <a:rPr lang="hu-HU" smtClean="0"/>
              <a:t>2016. 03. 13.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EB4A-030D-4E0E-9E4E-B291B953FA6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66029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6A65-9C5A-4BC0-872B-D421D0CD263B}" type="datetimeFigureOut">
              <a:rPr lang="hu-HU" smtClean="0"/>
              <a:t>2016. 03. 13.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EB4A-030D-4E0E-9E4E-B291B953FA6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4936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6A65-9C5A-4BC0-872B-D421D0CD263B}" type="datetimeFigureOut">
              <a:rPr lang="hu-HU" smtClean="0"/>
              <a:t>2016. 03. 13.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EB4A-030D-4E0E-9E4E-B291B953FA6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69483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6A65-9C5A-4BC0-872B-D421D0CD263B}" type="datetimeFigureOut">
              <a:rPr lang="hu-HU" smtClean="0"/>
              <a:t>2016. 03. 13.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EB4A-030D-4E0E-9E4E-B291B953FA6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6893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hu-HU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6A65-9C5A-4BC0-872B-D421D0CD263B}" type="datetimeFigureOut">
              <a:rPr lang="hu-HU" smtClean="0"/>
              <a:t>2016. 03. 13.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EB4A-030D-4E0E-9E4E-B291B953FA6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00665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6A65-9C5A-4BC0-872B-D421D0CD263B}" type="datetimeFigureOut">
              <a:rPr lang="hu-HU" smtClean="0"/>
              <a:t>2016. 03. 13.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EB4A-030D-4E0E-9E4E-B291B953FA6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8288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hu-H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6A65-9C5A-4BC0-872B-D421D0CD263B}" type="datetimeFigureOut">
              <a:rPr lang="hu-HU" smtClean="0"/>
              <a:t>2016. 03. 13.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EB4A-030D-4E0E-9E4E-B291B953FA6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2456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6A65-9C5A-4BC0-872B-D421D0CD263B}" type="datetimeFigureOut">
              <a:rPr lang="hu-HU" smtClean="0"/>
              <a:t>2016. 03. 13.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EB4A-030D-4E0E-9E4E-B291B953FA6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217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6A65-9C5A-4BC0-872B-D421D0CD263B}" type="datetimeFigureOut">
              <a:rPr lang="hu-HU" smtClean="0"/>
              <a:t>2016. 03. 13.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EB4A-030D-4E0E-9E4E-B291B953FA6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98734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6A65-9C5A-4BC0-872B-D421D0CD263B}" type="datetimeFigureOut">
              <a:rPr lang="hu-HU" smtClean="0"/>
              <a:t>2016. 03. 13.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EB4A-030D-4E0E-9E4E-B291B953FA6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02103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6A65-9C5A-4BC0-872B-D421D0CD263B}" type="datetimeFigureOut">
              <a:rPr lang="hu-HU" smtClean="0"/>
              <a:t>2016. 03. 13.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EB4A-030D-4E0E-9E4E-B291B953FA6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6100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7A086A65-9C5A-4BC0-872B-D421D0CD263B}" type="datetimeFigureOut">
              <a:rPr lang="hu-HU" smtClean="0"/>
              <a:t>2016. 03. 13.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3C77EB4A-030D-4E0E-9E4E-B291B953FA6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90877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02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  <p:sldLayoutId id="2147484013" r:id="rId12"/>
    <p:sldLayoutId id="2147484014" r:id="rId13"/>
    <p:sldLayoutId id="2147484015" r:id="rId14"/>
    <p:sldLayoutId id="2147484016" r:id="rId15"/>
    <p:sldLayoutId id="2147484017" r:id="rId16"/>
    <p:sldLayoutId id="214748401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040905" y="633413"/>
            <a:ext cx="8825658" cy="1307926"/>
          </a:xfrm>
        </p:spPr>
        <p:txBody>
          <a:bodyPr>
            <a:normAutofit/>
          </a:bodyPr>
          <a:lstStyle/>
          <a:p>
            <a:r>
              <a:rPr lang="hu-HU" sz="4400" b="1" dirty="0" smtClean="0"/>
              <a:t>Otthoni </a:t>
            </a:r>
            <a:r>
              <a:rPr lang="hu-HU" sz="4400" b="1" dirty="0"/>
              <a:t>számítógépes hálózatban használható </a:t>
            </a:r>
            <a:r>
              <a:rPr lang="hu-HU" sz="4400" b="1" dirty="0" smtClean="0"/>
              <a:t>eszközök</a:t>
            </a:r>
            <a:br>
              <a:rPr lang="hu-HU" sz="4400" b="1" dirty="0" smtClean="0"/>
            </a:br>
            <a:r>
              <a:rPr lang="hu-HU" sz="4400" b="1" dirty="0" smtClean="0"/>
              <a:t>legfontosabb jellemzői és beállításai</a:t>
            </a:r>
            <a:endParaRPr lang="hu-HU" sz="4400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541179" y="4622104"/>
            <a:ext cx="9542272" cy="181836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hu-HU" dirty="0" smtClean="0">
                <a:solidFill>
                  <a:schemeClr val="tx1"/>
                </a:solidFill>
              </a:rPr>
              <a:t>Juhász Barnabás		</a:t>
            </a:r>
          </a:p>
          <a:p>
            <a:pPr algn="l"/>
            <a:r>
              <a:rPr lang="hu-HU" dirty="0" smtClean="0">
                <a:solidFill>
                  <a:schemeClr val="tx1"/>
                </a:solidFill>
              </a:rPr>
              <a:t>Földvári </a:t>
            </a:r>
            <a:r>
              <a:rPr lang="hu-HU" dirty="0">
                <a:solidFill>
                  <a:schemeClr val="tx1"/>
                </a:solidFill>
              </a:rPr>
              <a:t>E</a:t>
            </a:r>
            <a:r>
              <a:rPr lang="hu-HU" dirty="0" smtClean="0">
                <a:solidFill>
                  <a:schemeClr val="tx1"/>
                </a:solidFill>
              </a:rPr>
              <a:t>szter</a:t>
            </a:r>
          </a:p>
          <a:p>
            <a:pPr algn="l"/>
            <a:r>
              <a:rPr lang="hu-HU" dirty="0">
                <a:solidFill>
                  <a:schemeClr val="tx1"/>
                </a:solidFill>
              </a:rPr>
              <a:t>Budapesti Műszaki Szakképzési Centrum Egressy Gábor Két Tanítási Nyelvű Szakközépiskolája</a:t>
            </a:r>
          </a:p>
        </p:txBody>
      </p:sp>
    </p:spTree>
    <p:extLst>
      <p:ext uri="{BB962C8B-B14F-4D97-AF65-F5344CB8AC3E}">
        <p14:creationId xmlns:p14="http://schemas.microsoft.com/office/powerpoint/2010/main" val="37083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1451" y="14760"/>
            <a:ext cx="10131425" cy="1456267"/>
          </a:xfrm>
        </p:spPr>
        <p:txBody>
          <a:bodyPr>
            <a:normAutofit/>
          </a:bodyPr>
          <a:lstStyle/>
          <a:p>
            <a:r>
              <a:rPr lang="hu-HU" sz="4000" dirty="0" smtClean="0"/>
              <a:t>Konzol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46111" y="1471027"/>
            <a:ext cx="10283827" cy="491548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hu-HU" sz="3600" dirty="0" smtClean="0"/>
              <a:t>A </a:t>
            </a:r>
            <a:r>
              <a:rPr lang="hu-HU" sz="3600" dirty="0" err="1" smtClean="0"/>
              <a:t>Tv-hez</a:t>
            </a:r>
            <a:r>
              <a:rPr lang="hu-HU" sz="3600" dirty="0" smtClean="0"/>
              <a:t> kapcsolva játszhatunk vagy akár filmet is nézhetünk rajta.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u-HU" sz="3600" dirty="0" smtClean="0"/>
              <a:t>Hálózathoz vezetékkel és vezeték nélkül is csatlakoztathatjuk.</a:t>
            </a:r>
          </a:p>
          <a:p>
            <a:pPr lvl="1">
              <a:lnSpc>
                <a:spcPct val="100000"/>
              </a:lnSpc>
              <a:buFont typeface="Wingdings" charset="2"/>
              <a:buChar char="Ø"/>
            </a:pPr>
            <a:r>
              <a:rPr lang="hu-HU" sz="3200" dirty="0" smtClean="0"/>
              <a:t>Célszerű a vezetékes megoldást választani, hogy akadozás nélkül működjön a játék.</a:t>
            </a:r>
          </a:p>
          <a:p>
            <a:pPr>
              <a:lnSpc>
                <a:spcPct val="100000"/>
              </a:lnSpc>
            </a:pPr>
            <a:endParaRPr lang="hu-HU" sz="3600" dirty="0"/>
          </a:p>
          <a:p>
            <a:endParaRPr lang="hu-HU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9963149" y="6027003"/>
            <a:ext cx="2500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/>
              <a:t>Kiváncsi</a:t>
            </a:r>
            <a:r>
              <a:rPr lang="hu-HU" sz="2400" dirty="0" smtClean="0"/>
              <a:t> vagy az „extráira”?</a:t>
            </a:r>
            <a:r>
              <a:rPr lang="hu-HU" sz="2400" dirty="0" smtClean="0">
                <a:sym typeface="Wingdings"/>
              </a:rPr>
              <a:t>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92600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nagybetűs ”extrák”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9999" y="1825624"/>
            <a:ext cx="10795775" cy="5032375"/>
          </a:xfrm>
        </p:spPr>
        <p:txBody>
          <a:bodyPr>
            <a:normAutofit/>
          </a:bodyPr>
          <a:lstStyle/>
          <a:p>
            <a:r>
              <a:rPr lang="hu-HU" sz="3200" dirty="0" smtClean="0"/>
              <a:t>Az XBOX ONE játékunkat megoszthatjuk bármely Windows 10-es rendszerű számítógépünkre.</a:t>
            </a:r>
          </a:p>
          <a:p>
            <a:pPr lvl="1">
              <a:buFont typeface="Wingdings" charset="2"/>
              <a:buChar char="Ø"/>
            </a:pPr>
            <a:r>
              <a:rPr lang="hu-HU" sz="2800" dirty="0" smtClean="0"/>
              <a:t>Miért jó ez</a:t>
            </a:r>
            <a:r>
              <a:rPr lang="hu-HU" dirty="0" smtClean="0"/>
              <a:t>?</a:t>
            </a:r>
          </a:p>
          <a:p>
            <a:pPr lvl="2">
              <a:buFont typeface="Wingdings" charset="2"/>
              <a:buChar char="Ø"/>
            </a:pPr>
            <a:r>
              <a:rPr lang="hu-HU" sz="2400" dirty="0" smtClean="0"/>
              <a:t>Nem kell újra megvennünk a játékot, folytathatjuk számítógépen is, ahol abbahagytuk.</a:t>
            </a:r>
          </a:p>
          <a:p>
            <a:pPr marL="914400" lvl="2" indent="0">
              <a:buNone/>
            </a:pPr>
            <a:endParaRPr lang="hu-HU" dirty="0" smtClean="0"/>
          </a:p>
          <a:p>
            <a:r>
              <a:rPr lang="hu-HU" sz="3200" dirty="0" smtClean="0"/>
              <a:t>Az úgynevezett </a:t>
            </a:r>
            <a:r>
              <a:rPr lang="hu-HU" sz="3200" dirty="0" err="1" smtClean="0"/>
              <a:t>SmartGlass</a:t>
            </a:r>
            <a:r>
              <a:rPr lang="hu-HU" sz="3200" dirty="0" smtClean="0"/>
              <a:t> alkalmazással telefonról és </a:t>
            </a:r>
            <a:r>
              <a:rPr lang="hu-HU" sz="3200" dirty="0" err="1" smtClean="0"/>
              <a:t>tabletről</a:t>
            </a:r>
            <a:r>
              <a:rPr lang="hu-HU" sz="3200" dirty="0" smtClean="0"/>
              <a:t> </a:t>
            </a:r>
            <a:r>
              <a:rPr lang="hu-HU" sz="3200" dirty="0" err="1" smtClean="0"/>
              <a:t>írányíthatjuk</a:t>
            </a:r>
            <a:r>
              <a:rPr lang="hu-HU" sz="3200" dirty="0" smtClean="0"/>
              <a:t> XBOX ONE konzolunkat</a:t>
            </a:r>
          </a:p>
          <a:p>
            <a:pPr lvl="1">
              <a:buFont typeface="Wingdings" charset="2"/>
              <a:buChar char="Ø"/>
            </a:pPr>
            <a:r>
              <a:rPr lang="hu-HU" sz="2800" dirty="0" smtClean="0"/>
              <a:t>Na és ez miért jó?</a:t>
            </a:r>
          </a:p>
          <a:p>
            <a:pPr lvl="2">
              <a:buFont typeface="Wingdings" charset="2"/>
              <a:buChar char="Ø"/>
            </a:pPr>
            <a:r>
              <a:rPr lang="hu-HU" sz="2400" dirty="0" smtClean="0"/>
              <a:t>Megnézhetjük képernyő fotóinkat, elindíthatjuk a töltéseket stb..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30500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router (</a:t>
            </a:r>
            <a:r>
              <a:rPr lang="en-US" dirty="0" err="1" smtClean="0"/>
              <a:t>WiFi</a:t>
            </a:r>
            <a:r>
              <a:rPr lang="en-US" dirty="0" smtClean="0"/>
              <a:t>-s)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638" y="1499130"/>
            <a:ext cx="10357337" cy="43994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err="1" smtClean="0">
                <a:ea typeface="Abadi MT Condensed Extra Bold" charset="0"/>
                <a:cs typeface="Abadi MT Condensed Extra Bold" charset="0"/>
              </a:rPr>
              <a:t>Mi</a:t>
            </a:r>
            <a:r>
              <a:rPr lang="en-US" b="1" dirty="0" smtClean="0">
                <a:ea typeface="Abadi MT Condensed Extra Bold" charset="0"/>
                <a:cs typeface="Abadi MT Condensed Extra Bold" charset="0"/>
              </a:rPr>
              <a:t> is </a:t>
            </a:r>
            <a:r>
              <a:rPr lang="en-US" b="1" dirty="0" err="1" smtClean="0">
                <a:ea typeface="Abadi MT Condensed Extra Bold" charset="0"/>
                <a:cs typeface="Abadi MT Condensed Extra Bold" charset="0"/>
              </a:rPr>
              <a:t>az</a:t>
            </a:r>
            <a:r>
              <a:rPr lang="en-US" b="1" dirty="0" smtClean="0">
                <a:ea typeface="Abadi MT Condensed Extra Bold" charset="0"/>
                <a:cs typeface="Abadi MT Condensed Extra Bold" charset="0"/>
              </a:rPr>
              <a:t>?</a:t>
            </a:r>
          </a:p>
          <a:p>
            <a:pPr lvl="1">
              <a:buFont typeface="Wingdings" charset="2"/>
              <a:buChar char="Ø"/>
            </a:pPr>
            <a:r>
              <a:rPr lang="en-US" sz="2800" dirty="0" smtClean="0">
                <a:ea typeface="Abadi MT Condensed Extra Bold" charset="0"/>
                <a:cs typeface="Abadi MT Condensed Extra Bold" charset="0"/>
              </a:rPr>
              <a:t>Magyar </a:t>
            </a:r>
            <a:r>
              <a:rPr lang="en-US" sz="2800" dirty="0" err="1" smtClean="0">
                <a:ea typeface="Abadi MT Condensed Extra Bold" charset="0"/>
                <a:cs typeface="Abadi MT Condensed Extra Bold" charset="0"/>
              </a:rPr>
              <a:t>nevén</a:t>
            </a:r>
            <a:r>
              <a:rPr lang="en-US" sz="2800" dirty="0" smtClean="0">
                <a:ea typeface="Abadi MT Condensed Extra Bold" charset="0"/>
                <a:cs typeface="Abadi MT Condensed Extra Bold" charset="0"/>
              </a:rPr>
              <a:t>, </a:t>
            </a:r>
            <a:r>
              <a:rPr lang="en-US" sz="2800" dirty="0" err="1" smtClean="0">
                <a:ea typeface="Abadi MT Condensed Extra Bold" charset="0"/>
                <a:cs typeface="Abadi MT Condensed Extra Bold" charset="0"/>
              </a:rPr>
              <a:t>útválasztó</a:t>
            </a:r>
            <a:endParaRPr lang="en-US" sz="2800" dirty="0" smtClean="0">
              <a:ea typeface="Abadi MT Condensed Extra Bold" charset="0"/>
              <a:cs typeface="Abadi MT Condensed Extra Bold" charset="0"/>
            </a:endParaRPr>
          </a:p>
          <a:p>
            <a:pPr lvl="1">
              <a:buFont typeface="Wingdings" charset="2"/>
              <a:buChar char="Ø"/>
            </a:pPr>
            <a:r>
              <a:rPr lang="en-US" sz="2800" dirty="0" err="1" smtClean="0">
                <a:ea typeface="Abadi MT Condensed Extra Bold" charset="0"/>
                <a:cs typeface="Abadi MT Condensed Extra Bold" charset="0"/>
              </a:rPr>
              <a:t>Adatforgalom</a:t>
            </a:r>
            <a:r>
              <a:rPr lang="en-US" sz="2800" dirty="0" smtClean="0">
                <a:ea typeface="Abadi MT Condensed Extra Bold" charset="0"/>
                <a:cs typeface="Abadi MT Condensed Extra Bold" charset="0"/>
              </a:rPr>
              <a:t> </a:t>
            </a:r>
            <a:r>
              <a:rPr lang="en-US" sz="2800" dirty="0" err="1" smtClean="0">
                <a:ea typeface="Abadi MT Condensed Extra Bold" charset="0"/>
                <a:cs typeface="Abadi MT Condensed Extra Bold" charset="0"/>
              </a:rPr>
              <a:t>irányító</a:t>
            </a:r>
            <a:endParaRPr lang="en-US" sz="2800" dirty="0" smtClean="0">
              <a:ea typeface="Abadi MT Condensed Extra Bold" charset="0"/>
              <a:cs typeface="Abadi MT Condensed Extra Bold" charset="0"/>
            </a:endParaRPr>
          </a:p>
          <a:p>
            <a:pPr marL="0" indent="0">
              <a:buNone/>
            </a:pPr>
            <a:r>
              <a:rPr lang="en-US" b="1" dirty="0" err="1" smtClean="0">
                <a:ea typeface="Abadi MT Condensed Extra Bold" charset="0"/>
                <a:cs typeface="Abadi MT Condensed Extra Bold" charset="0"/>
              </a:rPr>
              <a:t>Hogyan</a:t>
            </a:r>
            <a:r>
              <a:rPr lang="en-US" b="1" dirty="0" smtClean="0">
                <a:ea typeface="Abadi MT Condensed Extra Bold" charset="0"/>
                <a:cs typeface="Abadi MT Condensed Extra Bold" charset="0"/>
              </a:rPr>
              <a:t> </a:t>
            </a:r>
            <a:r>
              <a:rPr lang="en-US" b="1" dirty="0" err="1" smtClean="0">
                <a:ea typeface="Abadi MT Condensed Extra Bold" charset="0"/>
                <a:cs typeface="Abadi MT Condensed Extra Bold" charset="0"/>
              </a:rPr>
              <a:t>működik</a:t>
            </a:r>
            <a:r>
              <a:rPr lang="en-US" b="1" dirty="0" smtClean="0">
                <a:ea typeface="Abadi MT Condensed Extra Bold" charset="0"/>
                <a:cs typeface="Abadi MT Condensed Extra Bold" charset="0"/>
              </a:rPr>
              <a:t>?</a:t>
            </a:r>
          </a:p>
          <a:p>
            <a:pPr lvl="1">
              <a:buFont typeface="Wingdings" charset="2"/>
              <a:buChar char="Ø"/>
            </a:pPr>
            <a:r>
              <a:rPr lang="en-US" sz="2800" dirty="0" err="1">
                <a:ea typeface="Abadi MT Condensed Extra Bold" charset="0"/>
                <a:cs typeface="Abadi MT Condensed Extra Bold" charset="0"/>
              </a:rPr>
              <a:t>A</a:t>
            </a:r>
            <a:r>
              <a:rPr lang="en-US" sz="2800" dirty="0" err="1" smtClean="0">
                <a:ea typeface="Abadi MT Condensed Extra Bold" charset="0"/>
                <a:cs typeface="Abadi MT Condensed Extra Bold" charset="0"/>
              </a:rPr>
              <a:t>z</a:t>
            </a:r>
            <a:r>
              <a:rPr lang="en-US" sz="2800" dirty="0" smtClean="0">
                <a:ea typeface="Abadi MT Condensed Extra Bold" charset="0"/>
                <a:cs typeface="Abadi MT Condensed Extra Bold" charset="0"/>
              </a:rPr>
              <a:t> </a:t>
            </a:r>
            <a:r>
              <a:rPr lang="en-US" sz="2800" dirty="0">
                <a:ea typeface="Abadi MT Condensed Extra Bold" charset="0"/>
                <a:cs typeface="Abadi MT Condensed Extra Bold" charset="0"/>
              </a:rPr>
              <a:t>internet </a:t>
            </a:r>
            <a:r>
              <a:rPr lang="en-US" sz="2800" dirty="0" err="1">
                <a:ea typeface="Abadi MT Condensed Extra Bold" charset="0"/>
                <a:cs typeface="Abadi MT Condensed Extra Bold" charset="0"/>
              </a:rPr>
              <a:t>modemét</a:t>
            </a:r>
            <a:r>
              <a:rPr lang="en-US" sz="2800" dirty="0">
                <a:ea typeface="Abadi MT Condensed Extra Bold" charset="0"/>
                <a:cs typeface="Abadi MT Condensed Extra Bold" charset="0"/>
              </a:rPr>
              <a:t> </a:t>
            </a:r>
            <a:r>
              <a:rPr lang="en-US" sz="2800" dirty="0" err="1">
                <a:ea typeface="Abadi MT Condensed Extra Bold" charset="0"/>
                <a:cs typeface="Abadi MT Condensed Extra Bold" charset="0"/>
              </a:rPr>
              <a:t>rácsatlakoztatva</a:t>
            </a:r>
            <a:r>
              <a:rPr lang="en-US" sz="2800" dirty="0">
                <a:ea typeface="Abadi MT Condensed Extra Bold" charset="0"/>
                <a:cs typeface="Abadi MT Condensed Extra Bold" charset="0"/>
              </a:rPr>
              <a:t> </a:t>
            </a:r>
            <a:r>
              <a:rPr lang="en-US" sz="2800" dirty="0" err="1">
                <a:ea typeface="Abadi MT Condensed Extra Bold" charset="0"/>
                <a:cs typeface="Abadi MT Condensed Extra Bold" charset="0"/>
              </a:rPr>
              <a:t>az</a:t>
            </a:r>
            <a:r>
              <a:rPr lang="en-US" sz="2800" dirty="0">
                <a:ea typeface="Abadi MT Condensed Extra Bold" charset="0"/>
                <a:cs typeface="Abadi MT Condensed Extra Bold" charset="0"/>
              </a:rPr>
              <a:t> internet </a:t>
            </a:r>
            <a:r>
              <a:rPr lang="en-US" sz="2800" dirty="0" err="1">
                <a:ea typeface="Abadi MT Condensed Extra Bold" charset="0"/>
                <a:cs typeface="Abadi MT Condensed Extra Bold" charset="0"/>
              </a:rPr>
              <a:t>csomagokat</a:t>
            </a:r>
            <a:r>
              <a:rPr lang="en-US" sz="2800" dirty="0">
                <a:ea typeface="Abadi MT Condensed Extra Bold" charset="0"/>
                <a:cs typeface="Abadi MT Condensed Extra Bold" charset="0"/>
              </a:rPr>
              <a:t> "</a:t>
            </a:r>
            <a:r>
              <a:rPr lang="en-US" sz="2800" dirty="0" err="1">
                <a:ea typeface="Abadi MT Condensed Extra Bold" charset="0"/>
                <a:cs typeface="Abadi MT Condensed Extra Bold" charset="0"/>
              </a:rPr>
              <a:t>szétszórja</a:t>
            </a:r>
            <a:r>
              <a:rPr lang="en-US" sz="2800" dirty="0">
                <a:ea typeface="Abadi MT Condensed Extra Bold" charset="0"/>
                <a:cs typeface="Abadi MT Condensed Extra Bold" charset="0"/>
              </a:rPr>
              <a:t>"</a:t>
            </a:r>
            <a:endParaRPr lang="en-US" sz="2800" dirty="0" smtClean="0">
              <a:ea typeface="Abadi MT Condensed Extra Bold" charset="0"/>
              <a:cs typeface="Abadi MT Condensed Extra Bold" charset="0"/>
            </a:endParaRPr>
          </a:p>
          <a:p>
            <a:pPr marL="0" indent="0">
              <a:buNone/>
            </a:pPr>
            <a:r>
              <a:rPr lang="en-US" b="1" dirty="0" err="1" smtClean="0">
                <a:ea typeface="Abadi MT Condensed Extra Bold" charset="0"/>
                <a:cs typeface="Abadi MT Condensed Extra Bold" charset="0"/>
              </a:rPr>
              <a:t>Amire</a:t>
            </a:r>
            <a:r>
              <a:rPr lang="en-US" b="1" dirty="0" smtClean="0">
                <a:ea typeface="Abadi MT Condensed Extra Bold" charset="0"/>
                <a:cs typeface="Abadi MT Condensed Extra Bold" charset="0"/>
              </a:rPr>
              <a:t> </a:t>
            </a:r>
            <a:r>
              <a:rPr lang="en-US" b="1" dirty="0" err="1" smtClean="0">
                <a:ea typeface="Abadi MT Condensed Extra Bold" charset="0"/>
                <a:cs typeface="Abadi MT Condensed Extra Bold" charset="0"/>
              </a:rPr>
              <a:t>nekünk</a:t>
            </a:r>
            <a:r>
              <a:rPr lang="en-US" b="1" dirty="0" smtClean="0">
                <a:ea typeface="Abadi MT Condensed Extra Bold" charset="0"/>
                <a:cs typeface="Abadi MT Condensed Extra Bold" charset="0"/>
              </a:rPr>
              <a:t> </a:t>
            </a:r>
            <a:r>
              <a:rPr lang="en-US" b="1" dirty="0" err="1" smtClean="0">
                <a:ea typeface="Abadi MT Condensed Extra Bold" charset="0"/>
                <a:cs typeface="Abadi MT Condensed Extra Bold" charset="0"/>
              </a:rPr>
              <a:t>szükségünk</a:t>
            </a:r>
            <a:r>
              <a:rPr lang="en-US" b="1" dirty="0" smtClean="0">
                <a:ea typeface="Abadi MT Condensed Extra Bold" charset="0"/>
                <a:cs typeface="Abadi MT Condensed Extra Bold" charset="0"/>
              </a:rPr>
              <a:t> van, </a:t>
            </a:r>
            <a:r>
              <a:rPr lang="en-US" b="1" dirty="0" err="1" smtClean="0">
                <a:ea typeface="Abadi MT Condensed Extra Bold" charset="0"/>
                <a:cs typeface="Abadi MT Condensed Extra Bold" charset="0"/>
              </a:rPr>
              <a:t>az</a:t>
            </a:r>
            <a:r>
              <a:rPr lang="en-US" b="1" dirty="0" smtClean="0">
                <a:ea typeface="Abadi MT Condensed Extra Bold" charset="0"/>
                <a:cs typeface="Abadi MT Condensed Extra Bold" charset="0"/>
              </a:rPr>
              <a:t> a SOHO router</a:t>
            </a:r>
            <a:r>
              <a:rPr lang="en-US" dirty="0" smtClean="0">
                <a:ea typeface="Abadi MT Condensed Extra Bold" charset="0"/>
                <a:cs typeface="Abadi MT Condensed Extra Bold" charset="0"/>
              </a:rPr>
              <a:t>.</a:t>
            </a:r>
          </a:p>
          <a:p>
            <a:pPr lvl="1">
              <a:buFont typeface="Wingdings" charset="2"/>
              <a:buChar char="Ø"/>
            </a:pPr>
            <a:r>
              <a:rPr lang="en-US" sz="2800" dirty="0" err="1" smtClean="0">
                <a:ea typeface="Abadi MT Condensed Extra Bold" charset="0"/>
                <a:cs typeface="Abadi MT Condensed Extra Bold" charset="0"/>
              </a:rPr>
              <a:t>Otthoni</a:t>
            </a:r>
            <a:r>
              <a:rPr lang="en-US" sz="2800" dirty="0" smtClean="0">
                <a:ea typeface="Abadi MT Condensed Extra Bold" charset="0"/>
                <a:cs typeface="Abadi MT Condensed Extra Bold" charset="0"/>
              </a:rPr>
              <a:t> </a:t>
            </a:r>
            <a:r>
              <a:rPr lang="en-US" sz="2800" dirty="0" err="1" smtClean="0">
                <a:ea typeface="Abadi MT Condensed Extra Bold" charset="0"/>
                <a:cs typeface="Abadi MT Condensed Extra Bold" charset="0"/>
              </a:rPr>
              <a:t>hálózatokra</a:t>
            </a:r>
            <a:r>
              <a:rPr lang="en-US" sz="2800" dirty="0" smtClean="0">
                <a:ea typeface="Abadi MT Condensed Extra Bold" charset="0"/>
                <a:cs typeface="Abadi MT Condensed Extra Bold" charset="0"/>
              </a:rPr>
              <a:t> </a:t>
            </a:r>
            <a:r>
              <a:rPr lang="en-US" sz="2800" dirty="0" err="1" smtClean="0">
                <a:ea typeface="Abadi MT Condensed Extra Bold" charset="0"/>
                <a:cs typeface="Abadi MT Condensed Extra Bold" charset="0"/>
              </a:rPr>
              <a:t>tervezett</a:t>
            </a:r>
            <a:endParaRPr lang="en-US" sz="2800" dirty="0" smtClean="0">
              <a:ea typeface="Abadi MT Condensed Extra Bold" charset="0"/>
              <a:cs typeface="Abadi MT Condensed Extra Bold" charset="0"/>
            </a:endParaRPr>
          </a:p>
          <a:p>
            <a:pPr lvl="1">
              <a:buFont typeface="Wingdings" charset="2"/>
              <a:buChar char="Ø"/>
            </a:pPr>
            <a:r>
              <a:rPr lang="en-US" sz="2800" dirty="0" err="1" smtClean="0">
                <a:ea typeface="Abadi MT Condensed Extra Bold" charset="0"/>
                <a:cs typeface="Abadi MT Condensed Extra Bold" charset="0"/>
              </a:rPr>
              <a:t>Sajnos</a:t>
            </a:r>
            <a:r>
              <a:rPr lang="en-US" sz="2800" dirty="0" smtClean="0">
                <a:ea typeface="Abadi MT Condensed Extra Bold" charset="0"/>
                <a:cs typeface="Abadi MT Condensed Extra Bold" charset="0"/>
              </a:rPr>
              <a:t> </a:t>
            </a:r>
            <a:r>
              <a:rPr lang="en-US" sz="2800" dirty="0" err="1" smtClean="0">
                <a:ea typeface="Abadi MT Condensed Extra Bold" charset="0"/>
                <a:cs typeface="Abadi MT Condensed Extra Bold" charset="0"/>
              </a:rPr>
              <a:t>többségük</a:t>
            </a:r>
            <a:r>
              <a:rPr lang="en-US" sz="2800" dirty="0" smtClean="0">
                <a:ea typeface="Abadi MT Condensed Extra Bold" charset="0"/>
                <a:cs typeface="Abadi MT Condensed Extra Bold" charset="0"/>
              </a:rPr>
              <a:t> </a:t>
            </a:r>
            <a:r>
              <a:rPr lang="en-US" sz="2800" dirty="0" err="1" smtClean="0">
                <a:ea typeface="Abadi MT Condensed Extra Bold" charset="0"/>
                <a:cs typeface="Abadi MT Condensed Extra Bold" charset="0"/>
              </a:rPr>
              <a:t>feltörhető</a:t>
            </a:r>
            <a:endParaRPr lang="en-US" sz="2800" dirty="0" smtClean="0">
              <a:ea typeface="Abadi MT Condensed Extra Bold" charset="0"/>
              <a:cs typeface="Abadi MT Condensed Extra Bold" charset="0"/>
            </a:endParaRPr>
          </a:p>
          <a:p>
            <a:pPr lvl="1">
              <a:buFont typeface="Wingdings" charset="2"/>
              <a:buChar char="Ø"/>
            </a:pPr>
            <a:r>
              <a:rPr lang="en-US" sz="2800" dirty="0" err="1" smtClean="0">
                <a:ea typeface="Abadi MT Condensed Extra Bold" charset="0"/>
                <a:cs typeface="Abadi MT Condensed Extra Bold" charset="0"/>
              </a:rPr>
              <a:t>Teljesítménye</a:t>
            </a:r>
            <a:r>
              <a:rPr lang="en-US" sz="2800" dirty="0" smtClean="0">
                <a:ea typeface="Abadi MT Condensed Extra Bold" charset="0"/>
                <a:cs typeface="Abadi MT Condensed Extra Bold" charset="0"/>
              </a:rPr>
              <a:t> is “</a:t>
            </a:r>
            <a:r>
              <a:rPr lang="en-US" sz="2800" dirty="0" err="1" smtClean="0">
                <a:ea typeface="Abadi MT Condensed Extra Bold" charset="0"/>
                <a:cs typeface="Abadi MT Condensed Extra Bold" charset="0"/>
              </a:rPr>
              <a:t>otthonira</a:t>
            </a:r>
            <a:r>
              <a:rPr lang="en-US" sz="2800" dirty="0" smtClean="0">
                <a:ea typeface="Abadi MT Condensed Extra Bold" charset="0"/>
                <a:cs typeface="Abadi MT Condensed Extra Bold" charset="0"/>
              </a:rPr>
              <a:t>” van </a:t>
            </a:r>
            <a:r>
              <a:rPr lang="en-US" sz="2800" dirty="0" err="1" smtClean="0">
                <a:ea typeface="Abadi MT Condensed Extra Bold" charset="0"/>
                <a:cs typeface="Abadi MT Condensed Extra Bold" charset="0"/>
              </a:rPr>
              <a:t>korlátozva</a:t>
            </a:r>
            <a:endParaRPr lang="en-US" sz="2800" dirty="0"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04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</a:t>
            </a:r>
            <a:r>
              <a:rPr lang="hu-HU" dirty="0" err="1" smtClean="0"/>
              <a:t>router</a:t>
            </a:r>
            <a:r>
              <a:rPr lang="hu-HU" dirty="0" smtClean="0"/>
              <a:t> biztonsági beállításai</a:t>
            </a:r>
            <a:br>
              <a:rPr lang="hu-HU" dirty="0" smtClean="0"/>
            </a:br>
            <a:r>
              <a:rPr lang="hu-HU" dirty="0"/>
              <a:t> </a:t>
            </a:r>
            <a:r>
              <a:rPr lang="hu-HU" dirty="0" smtClean="0"/>
              <a:t> (</a:t>
            </a:r>
            <a:r>
              <a:rPr lang="hu-HU" sz="3600" dirty="0" smtClean="0"/>
              <a:t>Amit érdemes elvégeznünk</a:t>
            </a:r>
            <a:r>
              <a:rPr lang="hu-HU" dirty="0" smtClean="0"/>
              <a:t>)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b="1" dirty="0" smtClean="0"/>
              <a:t>Alapértelmezett jelszó megváltoztatása</a:t>
            </a:r>
          </a:p>
          <a:p>
            <a:pPr lvl="1">
              <a:buFont typeface="Wingdings" charset="2"/>
              <a:buChar char="Ø"/>
            </a:pPr>
            <a:r>
              <a:rPr lang="hu-HU" sz="2800" dirty="0" smtClean="0"/>
              <a:t>Kisbetűkben, nagybetűkben, számokban gazdag legyen</a:t>
            </a:r>
          </a:p>
          <a:p>
            <a:pPr lvl="2">
              <a:buFont typeface="Wingdings" charset="2"/>
              <a:buChar char="Ø"/>
            </a:pPr>
            <a:r>
              <a:rPr lang="hu-HU" sz="2800" dirty="0" smtClean="0"/>
              <a:t>Érdemes néha-néha megváltoztatni</a:t>
            </a:r>
          </a:p>
          <a:p>
            <a:pPr marL="914400" lvl="2" indent="0">
              <a:buNone/>
            </a:pPr>
            <a:endParaRPr lang="hu-HU" dirty="0" smtClean="0"/>
          </a:p>
          <a:p>
            <a:r>
              <a:rPr lang="hu-HU" b="1" dirty="0" err="1" smtClean="0"/>
              <a:t>Tiltsuk</a:t>
            </a:r>
            <a:r>
              <a:rPr lang="hu-HU" b="1" dirty="0" smtClean="0"/>
              <a:t> le a távoli hozzáférést</a:t>
            </a:r>
          </a:p>
          <a:p>
            <a:pPr lvl="1">
              <a:buFont typeface="Wingdings" charset="2"/>
              <a:buChar char="Ø"/>
            </a:pPr>
            <a:r>
              <a:rPr lang="hu-HU" sz="2800" dirty="0" smtClean="0"/>
              <a:t>C</a:t>
            </a:r>
            <a:r>
              <a:rPr lang="en-US" sz="2800" dirty="0" smtClean="0"/>
              <a:t>s</a:t>
            </a:r>
            <a:r>
              <a:rPr lang="hu-HU" sz="2800" dirty="0" err="1" smtClean="0"/>
              <a:t>ak</a:t>
            </a:r>
            <a:r>
              <a:rPr lang="hu-HU" sz="2800" dirty="0" smtClean="0"/>
              <a:t> az otthoni hálózathoz </a:t>
            </a:r>
            <a:r>
              <a:rPr lang="hu-HU" sz="2800" dirty="0" err="1" smtClean="0"/>
              <a:t>csatlakozottak</a:t>
            </a:r>
            <a:r>
              <a:rPr lang="hu-HU" sz="2800" dirty="0" smtClean="0"/>
              <a:t> képesek hozzáférni</a:t>
            </a:r>
          </a:p>
          <a:p>
            <a:pPr marL="457200" lvl="1" indent="0">
              <a:buNone/>
            </a:pPr>
            <a:endParaRPr lang="hu-HU" dirty="0" smtClean="0"/>
          </a:p>
          <a:p>
            <a:r>
              <a:rPr lang="hu-HU" b="1" dirty="0" smtClean="0"/>
              <a:t>Titkosítás</a:t>
            </a:r>
          </a:p>
          <a:p>
            <a:pPr lvl="1">
              <a:buFont typeface="Wingdings" charset="2"/>
              <a:buChar char="Ø"/>
            </a:pPr>
            <a:r>
              <a:rPr lang="hu-HU" sz="2800" dirty="0" smtClean="0"/>
              <a:t>WPA vagy WPA2 típusú titkosítást válasszuk, ez kevésbé feltörhető</a:t>
            </a:r>
          </a:p>
          <a:p>
            <a:pPr>
              <a:buFont typeface="Wingdings" charset="2"/>
              <a:buChar char="Ø"/>
            </a:pPr>
            <a:endParaRPr lang="hu-HU" dirty="0"/>
          </a:p>
        </p:txBody>
      </p:sp>
      <p:sp>
        <p:nvSpPr>
          <p:cNvPr id="4" name="TextBox 3"/>
          <p:cNvSpPr txBox="1"/>
          <p:nvPr/>
        </p:nvSpPr>
        <p:spPr>
          <a:xfrm>
            <a:off x="9810750" y="6176963"/>
            <a:ext cx="3086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WPA és WPA2 azok </a:t>
            </a:r>
            <a:r>
              <a:rPr lang="hu-HU" smtClean="0"/>
              <a:t>biztonsági protokollok.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840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639" y="-176213"/>
            <a:ext cx="10131425" cy="1456267"/>
          </a:xfrm>
        </p:spPr>
        <p:txBody>
          <a:bodyPr/>
          <a:lstStyle/>
          <a:p>
            <a:r>
              <a:rPr lang="en-US" b="1" dirty="0" err="1" smtClean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Telefon</a:t>
            </a:r>
            <a:endParaRPr lang="en-US" b="1" dirty="0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464" y="1441977"/>
            <a:ext cx="10515600" cy="65161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 smtClean="0">
                <a:solidFill>
                  <a:schemeClr val="bg1"/>
                </a:solidFill>
                <a:latin typeface="+mj-lt"/>
                <a:ea typeface="Arial Rounded MT Bold" charset="0"/>
                <a:cs typeface="Arial Rounded MT Bold" charset="0"/>
              </a:rPr>
              <a:t>Otthoni</a:t>
            </a:r>
            <a:r>
              <a:rPr lang="en-US" b="1" dirty="0" smtClean="0">
                <a:solidFill>
                  <a:schemeClr val="bg1"/>
                </a:solidFill>
                <a:latin typeface="+mj-lt"/>
                <a:ea typeface="Arial Rounded MT Bold" charset="0"/>
                <a:cs typeface="Arial Rounded MT Bold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+mj-lt"/>
                <a:ea typeface="Arial Rounded MT Bold" charset="0"/>
                <a:cs typeface="Arial Rounded MT Bold" charset="0"/>
              </a:rPr>
              <a:t>hálózathoz</a:t>
            </a:r>
            <a:r>
              <a:rPr lang="en-US" b="1" dirty="0" smtClean="0">
                <a:solidFill>
                  <a:schemeClr val="bg1"/>
                </a:solidFill>
                <a:latin typeface="+mj-lt"/>
                <a:ea typeface="Arial Rounded MT Bold" charset="0"/>
                <a:cs typeface="Arial Rounded MT Bold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+mj-lt"/>
                <a:ea typeface="Arial Rounded MT Bold" charset="0"/>
                <a:cs typeface="Arial Rounded MT Bold" charset="0"/>
              </a:rPr>
              <a:t>való</a:t>
            </a:r>
            <a:r>
              <a:rPr lang="en-US" b="1" dirty="0" smtClean="0">
                <a:solidFill>
                  <a:schemeClr val="bg1"/>
                </a:solidFill>
                <a:latin typeface="+mj-lt"/>
                <a:ea typeface="Arial Rounded MT Bold" charset="0"/>
                <a:cs typeface="Arial Rounded MT Bold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+mj-lt"/>
                <a:ea typeface="Arial Rounded MT Bold" charset="0"/>
                <a:cs typeface="Arial Rounded MT Bold" charset="0"/>
              </a:rPr>
              <a:t>csatlakoztatás</a:t>
            </a:r>
            <a:endParaRPr lang="en-US" b="1" dirty="0" smtClean="0">
              <a:solidFill>
                <a:schemeClr val="bg1"/>
              </a:solidFill>
              <a:latin typeface="+mj-lt"/>
              <a:ea typeface="Arial Rounded MT Bold" charset="0"/>
              <a:cs typeface="Arial Rounded MT Bold" charset="0"/>
            </a:endParaRPr>
          </a:p>
          <a:p>
            <a:pPr lvl="1"/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  <a:ea typeface="Arial Rounded MT Bold" charset="0"/>
                <a:cs typeface="Arial Rounded MT Bold" charset="0"/>
              </a:rPr>
              <a:t>Csak</a:t>
            </a:r>
            <a:r>
              <a:rPr lang="en-US" sz="2800" dirty="0" smtClean="0">
                <a:solidFill>
                  <a:schemeClr val="bg1"/>
                </a:solidFill>
                <a:latin typeface="+mj-lt"/>
                <a:ea typeface="Arial Rounded MT Bold" charset="0"/>
                <a:cs typeface="Arial Rounded MT Bold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  <a:ea typeface="Arial Rounded MT Bold" charset="0"/>
                <a:cs typeface="Arial Rounded MT Bold" charset="0"/>
              </a:rPr>
              <a:t>WiFi</a:t>
            </a:r>
            <a:r>
              <a:rPr lang="en-US" sz="2800" dirty="0" smtClean="0">
                <a:solidFill>
                  <a:schemeClr val="bg1"/>
                </a:solidFill>
                <a:latin typeface="+mj-lt"/>
                <a:ea typeface="Arial Rounded MT Bold" charset="0"/>
                <a:cs typeface="Arial Rounded MT Bold" charset="0"/>
              </a:rPr>
              <a:t>-n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  <a:ea typeface="Arial Rounded MT Bold" charset="0"/>
                <a:cs typeface="Arial Rounded MT Bold" charset="0"/>
              </a:rPr>
              <a:t>keresztül</a:t>
            </a:r>
            <a:r>
              <a:rPr lang="en-US" sz="2800" dirty="0" smtClean="0">
                <a:solidFill>
                  <a:schemeClr val="bg1"/>
                </a:solidFill>
                <a:latin typeface="+mj-lt"/>
                <a:ea typeface="Arial Rounded MT Bold" charset="0"/>
                <a:cs typeface="Arial Rounded MT Bold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  <a:ea typeface="Arial Rounded MT Bold" charset="0"/>
                <a:cs typeface="Arial Rounded MT Bold" charset="0"/>
              </a:rPr>
              <a:t>lehetséges</a:t>
            </a:r>
            <a:endParaRPr lang="en-US" sz="2800" dirty="0" smtClean="0">
              <a:solidFill>
                <a:schemeClr val="bg1"/>
              </a:solidFill>
              <a:latin typeface="+mj-lt"/>
              <a:ea typeface="Arial Rounded MT Bold" charset="0"/>
              <a:cs typeface="Arial Rounded MT Bold" charset="0"/>
            </a:endParaRPr>
          </a:p>
          <a:p>
            <a:pPr lvl="2"/>
            <a:r>
              <a:rPr lang="en-US" sz="2800" dirty="0" smtClean="0">
                <a:solidFill>
                  <a:schemeClr val="bg1"/>
                </a:solidFill>
                <a:latin typeface="+mj-lt"/>
                <a:ea typeface="Arial Rounded MT Bold" charset="0"/>
                <a:cs typeface="Arial Rounded MT Bold" charset="0"/>
              </a:rPr>
              <a:t> A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  <a:ea typeface="Arial Rounded MT Bold" charset="0"/>
                <a:cs typeface="Arial Rounded MT Bold" charset="0"/>
              </a:rPr>
              <a:t>szolgáltató</a:t>
            </a:r>
            <a:r>
              <a:rPr lang="en-US" sz="2800" dirty="0" smtClean="0">
                <a:solidFill>
                  <a:schemeClr val="bg1"/>
                </a:solidFill>
                <a:latin typeface="+mj-lt"/>
                <a:ea typeface="Arial Rounded MT Bold" charset="0"/>
                <a:cs typeface="Arial Rounded MT Bold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  <a:ea typeface="Arial Rounded MT Bold" charset="0"/>
                <a:cs typeface="Arial Rounded MT Bold" charset="0"/>
              </a:rPr>
              <a:t>nem</a:t>
            </a:r>
            <a:r>
              <a:rPr lang="en-US" sz="2800" dirty="0" smtClean="0">
                <a:solidFill>
                  <a:schemeClr val="bg1"/>
                </a:solidFill>
                <a:latin typeface="+mj-lt"/>
                <a:ea typeface="Arial Rounded MT Bold" charset="0"/>
                <a:cs typeface="Arial Rounded MT Bold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  <a:ea typeface="Arial Rounded MT Bold" charset="0"/>
                <a:cs typeface="Arial Rounded MT Bold" charset="0"/>
              </a:rPr>
              <a:t>számol</a:t>
            </a:r>
            <a:r>
              <a:rPr lang="en-US" sz="2800" dirty="0" smtClean="0">
                <a:solidFill>
                  <a:schemeClr val="bg1"/>
                </a:solidFill>
                <a:latin typeface="+mj-lt"/>
                <a:ea typeface="Arial Rounded MT Bold" charset="0"/>
                <a:cs typeface="Arial Rounded MT Bold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  <a:ea typeface="Arial Rounded MT Bold" charset="0"/>
                <a:cs typeface="Arial Rounded MT Bold" charset="0"/>
              </a:rPr>
              <a:t>fel</a:t>
            </a:r>
            <a:r>
              <a:rPr lang="en-US" sz="2800" dirty="0" smtClean="0">
                <a:solidFill>
                  <a:schemeClr val="bg1"/>
                </a:solidFill>
                <a:latin typeface="+mj-lt"/>
                <a:ea typeface="Arial Rounded MT Bold" charset="0"/>
                <a:cs typeface="Arial Rounded MT Bold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  <a:ea typeface="Arial Rounded MT Bold" charset="0"/>
                <a:cs typeface="Arial Rounded MT Bold" charset="0"/>
              </a:rPr>
              <a:t>érte</a:t>
            </a:r>
            <a:r>
              <a:rPr lang="en-US" sz="2800" dirty="0" smtClean="0">
                <a:solidFill>
                  <a:schemeClr val="bg1"/>
                </a:solidFill>
                <a:latin typeface="+mj-lt"/>
                <a:ea typeface="Arial Rounded MT Bold" charset="0"/>
                <a:cs typeface="Arial Rounded MT Bold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  <a:ea typeface="Arial Rounded MT Bold" charset="0"/>
                <a:cs typeface="Arial Rounded MT Bold" charset="0"/>
              </a:rPr>
              <a:t>plusz</a:t>
            </a:r>
            <a:r>
              <a:rPr lang="en-US" sz="2800" dirty="0" smtClean="0">
                <a:solidFill>
                  <a:schemeClr val="bg1"/>
                </a:solidFill>
                <a:latin typeface="+mj-lt"/>
                <a:ea typeface="Arial Rounded MT Bold" charset="0"/>
                <a:cs typeface="Arial Rounded MT Bold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  <a:ea typeface="Arial Rounded MT Bold" charset="0"/>
                <a:cs typeface="Arial Rounded MT Bold" charset="0"/>
              </a:rPr>
              <a:t>költséget</a:t>
            </a:r>
            <a:endParaRPr lang="en-US" sz="2800" dirty="0" smtClean="0">
              <a:solidFill>
                <a:schemeClr val="bg1"/>
              </a:solidFill>
              <a:latin typeface="+mj-lt"/>
              <a:ea typeface="Arial Rounded MT Bold" charset="0"/>
              <a:cs typeface="Arial Rounded MT Bold" charset="0"/>
            </a:endParaRPr>
          </a:p>
          <a:p>
            <a:endParaRPr lang="en-US" dirty="0" smtClean="0">
              <a:solidFill>
                <a:schemeClr val="bg1"/>
              </a:solidFill>
              <a:latin typeface="+mj-lt"/>
              <a:ea typeface="Arial Rounded MT Bold" charset="0"/>
              <a:cs typeface="Arial Rounded MT Bold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+mj-lt"/>
              <a:ea typeface="Arial Rounded MT Bold" charset="0"/>
              <a:cs typeface="Arial Rounded MT Bold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+mj-lt"/>
              <a:ea typeface="Arial Rounded MT Bold" charset="0"/>
              <a:cs typeface="Arial Rounded MT Bold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  <a:latin typeface="+mj-lt"/>
                <a:ea typeface="Arial Rounded MT Bold" charset="0"/>
                <a:cs typeface="Arial Rounded MT Bold" charset="0"/>
              </a:rPr>
              <a:t>Extra </a:t>
            </a:r>
            <a:r>
              <a:rPr lang="en-US" b="1" dirty="0" err="1" smtClean="0">
                <a:solidFill>
                  <a:schemeClr val="bg1"/>
                </a:solidFill>
                <a:latin typeface="+mj-lt"/>
                <a:ea typeface="Arial Rounded MT Bold" charset="0"/>
                <a:cs typeface="Arial Rounded MT Bold" charset="0"/>
              </a:rPr>
              <a:t>opciók</a:t>
            </a:r>
            <a:endParaRPr lang="en-US" b="1" dirty="0" smtClean="0">
              <a:solidFill>
                <a:schemeClr val="bg1"/>
              </a:solidFill>
              <a:latin typeface="+mj-lt"/>
              <a:ea typeface="Arial Rounded MT Bold" charset="0"/>
              <a:cs typeface="Arial Rounded MT Bold" charset="0"/>
            </a:endParaRPr>
          </a:p>
          <a:p>
            <a:pPr lvl="1"/>
            <a:r>
              <a:rPr lang="en-US" sz="2800" dirty="0" err="1" smtClean="0">
                <a:solidFill>
                  <a:schemeClr val="bg1"/>
                </a:solidFill>
                <a:latin typeface="+mj-lt"/>
                <a:ea typeface="Arial Rounded MT Bold" charset="0"/>
                <a:cs typeface="Arial Rounded MT Bold" charset="0"/>
              </a:rPr>
              <a:t>Automatikus</a:t>
            </a:r>
            <a:r>
              <a:rPr lang="en-US" sz="2800" dirty="0" smtClean="0">
                <a:solidFill>
                  <a:schemeClr val="bg1"/>
                </a:solidFill>
                <a:latin typeface="+mj-lt"/>
                <a:ea typeface="Arial Rounded MT Bold" charset="0"/>
                <a:cs typeface="Arial Rounded MT Bold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  <a:ea typeface="Arial Rounded MT Bold" charset="0"/>
                <a:cs typeface="Arial Rounded MT Bold" charset="0"/>
              </a:rPr>
              <a:t>csatlakozás</a:t>
            </a:r>
            <a:r>
              <a:rPr lang="en-US" sz="2800" dirty="0" smtClean="0">
                <a:solidFill>
                  <a:schemeClr val="bg1"/>
                </a:solidFill>
                <a:latin typeface="+mj-lt"/>
                <a:ea typeface="Arial Rounded MT Bold" charset="0"/>
                <a:cs typeface="Arial Rounded MT Bold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  <a:ea typeface="Arial Rounded MT Bold" charset="0"/>
                <a:cs typeface="Arial Rounded MT Bold" charset="0"/>
              </a:rPr>
              <a:t>otthoni</a:t>
            </a:r>
            <a:r>
              <a:rPr lang="en-US" sz="2800" dirty="0" smtClean="0">
                <a:solidFill>
                  <a:schemeClr val="bg1"/>
                </a:solidFill>
                <a:latin typeface="+mj-lt"/>
                <a:ea typeface="Arial Rounded MT Bold" charset="0"/>
                <a:cs typeface="Arial Rounded MT Bold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  <a:ea typeface="Arial Rounded MT Bold" charset="0"/>
                <a:cs typeface="Arial Rounded MT Bold" charset="0"/>
              </a:rPr>
              <a:t>WiFire</a:t>
            </a:r>
            <a:endParaRPr lang="en-US" sz="2800" dirty="0" smtClean="0">
              <a:solidFill>
                <a:schemeClr val="bg1"/>
              </a:solidFill>
              <a:latin typeface="+mj-lt"/>
              <a:ea typeface="Arial Rounded MT Bold" charset="0"/>
              <a:cs typeface="Arial Rounded MT Bold" charset="0"/>
            </a:endParaRPr>
          </a:p>
          <a:p>
            <a:pPr lvl="1"/>
            <a:r>
              <a:rPr lang="en-US" sz="2800" dirty="0" err="1" smtClean="0">
                <a:solidFill>
                  <a:schemeClr val="bg1"/>
                </a:solidFill>
                <a:latin typeface="+mj-lt"/>
                <a:ea typeface="Arial Rounded MT Bold" charset="0"/>
                <a:cs typeface="Arial Rounded MT Bold" charset="0"/>
              </a:rPr>
              <a:t>Automatikus</a:t>
            </a:r>
            <a:r>
              <a:rPr lang="en-US" sz="2800" dirty="0" smtClean="0">
                <a:solidFill>
                  <a:schemeClr val="bg1"/>
                </a:solidFill>
                <a:latin typeface="+mj-lt"/>
                <a:ea typeface="Arial Rounded MT Bold" charset="0"/>
                <a:cs typeface="Arial Rounded MT Bold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  <a:ea typeface="Arial Rounded MT Bold" charset="0"/>
                <a:cs typeface="Arial Rounded MT Bold" charset="0"/>
              </a:rPr>
              <a:t>csatlakozás</a:t>
            </a:r>
            <a:r>
              <a:rPr lang="en-US" sz="2800" dirty="0" smtClean="0">
                <a:solidFill>
                  <a:schemeClr val="bg1"/>
                </a:solidFill>
                <a:latin typeface="+mj-lt"/>
                <a:ea typeface="Arial Rounded MT Bold" charset="0"/>
                <a:cs typeface="Arial Rounded MT Bold" charset="0"/>
              </a:rPr>
              <a:t> </a:t>
            </a:r>
          </a:p>
          <a:p>
            <a:pPr marL="457200" lvl="1" indent="0">
              <a:buNone/>
            </a:pPr>
            <a:r>
              <a:rPr lang="en-US" sz="2800" dirty="0" err="1">
                <a:solidFill>
                  <a:schemeClr val="bg1"/>
                </a:solidFill>
                <a:latin typeface="+mj-lt"/>
                <a:ea typeface="Arial Rounded MT Bold" charset="0"/>
                <a:cs typeface="Arial Rounded MT Bold" charset="0"/>
              </a:rPr>
              <a:t>j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  <a:ea typeface="Arial Rounded MT Bold" charset="0"/>
                <a:cs typeface="Arial Rounded MT Bold" charset="0"/>
              </a:rPr>
              <a:t>elszó</a:t>
            </a:r>
            <a:r>
              <a:rPr lang="en-US" sz="2800" dirty="0" smtClean="0">
                <a:solidFill>
                  <a:schemeClr val="bg1"/>
                </a:solidFill>
                <a:latin typeface="+mj-lt"/>
                <a:ea typeface="Arial Rounded MT Bold" charset="0"/>
                <a:cs typeface="Arial Rounded MT Bold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  <a:ea typeface="Arial Rounded MT Bold" charset="0"/>
                <a:cs typeface="Arial Rounded MT Bold" charset="0"/>
              </a:rPr>
              <a:t>nélküli</a:t>
            </a:r>
            <a:r>
              <a:rPr lang="en-US" sz="2800" dirty="0" smtClean="0">
                <a:solidFill>
                  <a:schemeClr val="bg1"/>
                </a:solidFill>
                <a:latin typeface="+mj-lt"/>
                <a:ea typeface="Arial Rounded MT Bold" charset="0"/>
                <a:cs typeface="Arial Rounded MT Bold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  <a:ea typeface="Arial Rounded MT Bold" charset="0"/>
                <a:cs typeface="Arial Rounded MT Bold" charset="0"/>
              </a:rPr>
              <a:t>WiFire</a:t>
            </a:r>
            <a:endParaRPr lang="en-US" sz="2800" dirty="0" smtClean="0">
              <a:solidFill>
                <a:schemeClr val="bg1"/>
              </a:solidFill>
              <a:latin typeface="+mj-lt"/>
              <a:ea typeface="Arial Rounded MT Bold" charset="0"/>
              <a:cs typeface="Arial Rounded MT Bold" charset="0"/>
            </a:endParaRP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05611" y="4611231"/>
            <a:ext cx="52720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err="1" smtClean="0">
                <a:solidFill>
                  <a:schemeClr val="bg1"/>
                </a:solidFill>
                <a:latin typeface="+mj-lt"/>
                <a:ea typeface="Arial Rounded MT Bold" charset="0"/>
                <a:cs typeface="Arial Rounded MT Bold" charset="0"/>
              </a:rPr>
              <a:t>Hogy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  <a:ea typeface="Arial Rounded MT Bold" charset="0"/>
                <a:cs typeface="Arial Rounded MT Bold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+mj-lt"/>
                <a:ea typeface="Arial Rounded MT Bold" charset="0"/>
                <a:cs typeface="Arial Rounded MT Bold" charset="0"/>
              </a:rPr>
              <a:t>miért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  <a:ea typeface="Arial Rounded MT Bold" charset="0"/>
                <a:cs typeface="Arial Rounded MT Bold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+mj-lt"/>
                <a:ea typeface="Arial Rounded MT Bold" charset="0"/>
                <a:cs typeface="Arial Rounded MT Bold" charset="0"/>
              </a:rPr>
              <a:t>jó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  <a:ea typeface="Arial Rounded MT Bold" charset="0"/>
                <a:cs typeface="Arial Rounded MT Bold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+mj-lt"/>
                <a:ea typeface="Arial Rounded MT Bold" charset="0"/>
                <a:cs typeface="Arial Rounded MT Bold" charset="0"/>
              </a:rPr>
              <a:t>ez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  <a:ea typeface="Arial Rounded MT Bold" charset="0"/>
                <a:cs typeface="Arial Rounded MT Bold" charset="0"/>
              </a:rPr>
              <a:t>?</a:t>
            </a:r>
          </a:p>
          <a:p>
            <a:pPr marL="914400" lvl="1" indent="-457200" algn="r">
              <a:buFont typeface="Arial" charset="0"/>
              <a:buChar char="•"/>
            </a:pPr>
            <a:r>
              <a:rPr lang="en-US" sz="2800" dirty="0" err="1" smtClean="0">
                <a:solidFill>
                  <a:schemeClr val="bg1"/>
                </a:solidFill>
                <a:latin typeface="+mj-lt"/>
                <a:ea typeface="Arial Rounded MT Bold" charset="0"/>
                <a:cs typeface="Arial Rounded MT Bold" charset="0"/>
              </a:rPr>
              <a:t>Olyan</a:t>
            </a:r>
            <a:r>
              <a:rPr lang="en-US" sz="2800" dirty="0" smtClean="0">
                <a:solidFill>
                  <a:schemeClr val="bg1"/>
                </a:solidFill>
                <a:latin typeface="+mj-lt"/>
                <a:ea typeface="Arial Rounded MT Bold" charset="0"/>
                <a:cs typeface="Arial Rounded MT Bold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  <a:ea typeface="Arial Rounded MT Bold" charset="0"/>
                <a:cs typeface="Arial Rounded MT Bold" charset="0"/>
              </a:rPr>
              <a:t>helyen</a:t>
            </a:r>
            <a:r>
              <a:rPr lang="en-US" sz="2800" dirty="0" smtClean="0">
                <a:solidFill>
                  <a:schemeClr val="bg1"/>
                </a:solidFill>
                <a:latin typeface="+mj-lt"/>
                <a:ea typeface="Arial Rounded MT Bold" charset="0"/>
                <a:cs typeface="Arial Rounded MT Bold" charset="0"/>
              </a:rPr>
              <a:t> is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  <a:ea typeface="Arial Rounded MT Bold" charset="0"/>
                <a:cs typeface="Arial Rounded MT Bold" charset="0"/>
              </a:rPr>
              <a:t>hozzáférhetünk</a:t>
            </a:r>
            <a:r>
              <a:rPr lang="en-US" sz="2800" dirty="0" smtClean="0">
                <a:solidFill>
                  <a:schemeClr val="bg1"/>
                </a:solidFill>
                <a:latin typeface="+mj-lt"/>
                <a:ea typeface="Arial Rounded MT Bold" charset="0"/>
                <a:cs typeface="Arial Rounded MT Bold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  <a:ea typeface="Arial Rounded MT Bold" charset="0"/>
                <a:cs typeface="Arial Rounded MT Bold" charset="0"/>
              </a:rPr>
              <a:t>az</a:t>
            </a:r>
            <a:r>
              <a:rPr lang="en-US" sz="2800" dirty="0" smtClean="0">
                <a:solidFill>
                  <a:schemeClr val="bg1"/>
                </a:solidFill>
                <a:latin typeface="+mj-lt"/>
                <a:ea typeface="Arial Rounded MT Bold" charset="0"/>
                <a:cs typeface="Arial Rounded MT Bold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  <a:ea typeface="Arial Rounded MT Bold" charset="0"/>
                <a:cs typeface="Arial Rounded MT Bold" charset="0"/>
              </a:rPr>
              <a:t>internethez</a:t>
            </a:r>
            <a:r>
              <a:rPr lang="en-US" sz="2800" dirty="0" smtClean="0">
                <a:solidFill>
                  <a:schemeClr val="bg1"/>
                </a:solidFill>
                <a:latin typeface="+mj-lt"/>
                <a:ea typeface="Arial Rounded MT Bold" charset="0"/>
                <a:cs typeface="Arial Rounded MT Bold" charset="0"/>
              </a:rPr>
              <a:t> mint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  <a:ea typeface="Arial Rounded MT Bold" charset="0"/>
                <a:cs typeface="Arial Rounded MT Bold" charset="0"/>
              </a:rPr>
              <a:t>példáúl</a:t>
            </a:r>
            <a:endParaRPr lang="en-US" sz="2800" dirty="0" smtClean="0">
              <a:solidFill>
                <a:schemeClr val="bg1"/>
              </a:solidFill>
              <a:latin typeface="+mj-lt"/>
              <a:ea typeface="Arial Rounded MT Bold" charset="0"/>
              <a:cs typeface="Arial Rounded MT Bold" charset="0"/>
            </a:endParaRPr>
          </a:p>
          <a:p>
            <a:pPr lvl="2" algn="r"/>
            <a:r>
              <a:rPr lang="en-US" sz="2800" dirty="0" err="1" smtClean="0">
                <a:solidFill>
                  <a:schemeClr val="bg1"/>
                </a:solidFill>
                <a:latin typeface="+mj-lt"/>
                <a:ea typeface="Arial Rounded MT Bold" charset="0"/>
                <a:cs typeface="Arial Rounded MT Bold" charset="0"/>
              </a:rPr>
              <a:t>Éttermek,kávézók</a:t>
            </a:r>
            <a:endParaRPr lang="en-US" sz="2800" dirty="0" smtClean="0">
              <a:solidFill>
                <a:schemeClr val="bg1"/>
              </a:solidFill>
              <a:latin typeface="+mj-lt"/>
              <a:ea typeface="Arial Rounded MT Bold" charset="0"/>
              <a:cs typeface="Arial Rounded MT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78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0026" y="1465792"/>
            <a:ext cx="10772774" cy="4777845"/>
          </a:xfrm>
        </p:spPr>
        <p:txBody>
          <a:bodyPr>
            <a:normAutofit lnSpcReduction="10000"/>
          </a:bodyPr>
          <a:lstStyle/>
          <a:p>
            <a:r>
              <a:rPr lang="en-US" sz="3500" dirty="0" smtClean="0">
                <a:solidFill>
                  <a:schemeClr val="bg1"/>
                </a:solidFill>
                <a:latin typeface="+mj-lt"/>
                <a:ea typeface="Arial Rounded MT Bold" charset="0"/>
                <a:cs typeface="Arial Rounded MT Bold" charset="0"/>
              </a:rPr>
              <a:t>A </a:t>
            </a:r>
            <a:r>
              <a:rPr lang="en-US" sz="3500" dirty="0" err="1" smtClean="0">
                <a:solidFill>
                  <a:schemeClr val="bg1"/>
                </a:solidFill>
                <a:latin typeface="+mj-lt"/>
                <a:ea typeface="Arial Rounded MT Bold" charset="0"/>
                <a:cs typeface="Arial Rounded MT Bold" charset="0"/>
              </a:rPr>
              <a:t>telefonokhoz</a:t>
            </a:r>
            <a:r>
              <a:rPr lang="en-US" sz="3500" dirty="0" smtClean="0">
                <a:solidFill>
                  <a:schemeClr val="bg1"/>
                </a:solidFill>
                <a:latin typeface="+mj-lt"/>
                <a:ea typeface="Arial Rounded MT Bold" charset="0"/>
                <a:cs typeface="Arial Rounded MT Bold" charset="0"/>
              </a:rPr>
              <a:t> </a:t>
            </a:r>
            <a:r>
              <a:rPr lang="en-US" sz="3500" dirty="0" err="1" smtClean="0">
                <a:solidFill>
                  <a:schemeClr val="bg1"/>
                </a:solidFill>
                <a:latin typeface="+mj-lt"/>
                <a:ea typeface="Arial Rounded MT Bold" charset="0"/>
                <a:cs typeface="Arial Rounded MT Bold" charset="0"/>
              </a:rPr>
              <a:t>hasonló</a:t>
            </a:r>
            <a:r>
              <a:rPr lang="en-US" sz="3500" dirty="0" smtClean="0">
                <a:solidFill>
                  <a:schemeClr val="bg1"/>
                </a:solidFill>
                <a:latin typeface="+mj-lt"/>
                <a:ea typeface="Arial Rounded MT Bold" charset="0"/>
                <a:cs typeface="Arial Rounded MT Bold" charset="0"/>
              </a:rPr>
              <a:t> </a:t>
            </a:r>
            <a:r>
              <a:rPr lang="en-US" sz="3500" dirty="0" err="1" smtClean="0">
                <a:solidFill>
                  <a:schemeClr val="bg1"/>
                </a:solidFill>
                <a:latin typeface="+mj-lt"/>
                <a:ea typeface="Arial Rounded MT Bold" charset="0"/>
                <a:cs typeface="Arial Rounded MT Bold" charset="0"/>
              </a:rPr>
              <a:t>tulajdonságokkal</a:t>
            </a:r>
            <a:r>
              <a:rPr lang="en-US" sz="3500" dirty="0" smtClean="0">
                <a:solidFill>
                  <a:schemeClr val="bg1"/>
                </a:solidFill>
                <a:latin typeface="+mj-lt"/>
                <a:ea typeface="Arial Rounded MT Bold" charset="0"/>
                <a:cs typeface="Arial Rounded MT Bold" charset="0"/>
              </a:rPr>
              <a:t> </a:t>
            </a:r>
            <a:r>
              <a:rPr lang="en-US" sz="3500" dirty="0" err="1" smtClean="0">
                <a:solidFill>
                  <a:schemeClr val="bg1"/>
                </a:solidFill>
                <a:latin typeface="+mj-lt"/>
                <a:ea typeface="Arial Rounded MT Bold" charset="0"/>
                <a:cs typeface="Arial Rounded MT Bold" charset="0"/>
              </a:rPr>
              <a:t>rendelkezik,kivéve</a:t>
            </a:r>
            <a:r>
              <a:rPr lang="en-US" sz="3500" dirty="0" smtClean="0">
                <a:solidFill>
                  <a:schemeClr val="bg1"/>
                </a:solidFill>
                <a:latin typeface="+mj-lt"/>
                <a:ea typeface="Arial Rounded MT Bold" charset="0"/>
                <a:cs typeface="Arial Rounded MT Bold" charset="0"/>
              </a:rPr>
              <a:t> a..</a:t>
            </a:r>
          </a:p>
          <a:p>
            <a:pPr lvl="1">
              <a:buFont typeface="Wingdings" charset="2"/>
              <a:buChar char="Ø"/>
            </a:pPr>
            <a:r>
              <a:rPr lang="en-US" sz="3500" dirty="0" err="1" smtClean="0">
                <a:solidFill>
                  <a:schemeClr val="bg1"/>
                </a:solidFill>
                <a:latin typeface="+mj-lt"/>
                <a:ea typeface="Arial Rounded MT Bold" charset="0"/>
                <a:cs typeface="Arial Rounded MT Bold" charset="0"/>
              </a:rPr>
              <a:t>Kijelző</a:t>
            </a:r>
            <a:r>
              <a:rPr lang="en-US" sz="3500" dirty="0" smtClean="0">
                <a:solidFill>
                  <a:schemeClr val="bg1"/>
                </a:solidFill>
                <a:latin typeface="+mj-lt"/>
                <a:ea typeface="Arial Rounded MT Bold" charset="0"/>
                <a:cs typeface="Arial Rounded MT Bold" charset="0"/>
              </a:rPr>
              <a:t> </a:t>
            </a:r>
            <a:r>
              <a:rPr lang="en-US" sz="3500" dirty="0" err="1" smtClean="0">
                <a:solidFill>
                  <a:schemeClr val="bg1"/>
                </a:solidFill>
                <a:latin typeface="+mj-lt"/>
                <a:ea typeface="Arial Rounded MT Bold" charset="0"/>
                <a:cs typeface="Arial Rounded MT Bold" charset="0"/>
              </a:rPr>
              <a:t>méretet</a:t>
            </a:r>
            <a:endParaRPr lang="en-US" sz="3500" dirty="0" smtClean="0">
              <a:solidFill>
                <a:schemeClr val="bg1"/>
              </a:solidFill>
              <a:latin typeface="+mj-lt"/>
              <a:ea typeface="Arial Rounded MT Bold" charset="0"/>
              <a:cs typeface="Arial Rounded MT Bold" charset="0"/>
            </a:endParaRPr>
          </a:p>
          <a:p>
            <a:pPr lvl="1">
              <a:buFont typeface="Wingdings" charset="2"/>
              <a:buChar char="Ø"/>
            </a:pPr>
            <a:r>
              <a:rPr lang="en-US" sz="3500" dirty="0" err="1" smtClean="0">
                <a:solidFill>
                  <a:schemeClr val="bg1"/>
                </a:solidFill>
                <a:latin typeface="+mj-lt"/>
                <a:ea typeface="Arial Rounded MT Bold" charset="0"/>
                <a:cs typeface="Arial Rounded MT Bold" charset="0"/>
              </a:rPr>
              <a:t>Üzem</a:t>
            </a:r>
            <a:r>
              <a:rPr lang="en-US" sz="3500" dirty="0" smtClean="0">
                <a:solidFill>
                  <a:schemeClr val="bg1"/>
                </a:solidFill>
                <a:latin typeface="+mj-lt"/>
                <a:ea typeface="Arial Rounded MT Bold" charset="0"/>
                <a:cs typeface="Arial Rounded MT Bold" charset="0"/>
              </a:rPr>
              <a:t> </a:t>
            </a:r>
            <a:r>
              <a:rPr lang="en-US" sz="3500" dirty="0" err="1" smtClean="0">
                <a:solidFill>
                  <a:schemeClr val="bg1"/>
                </a:solidFill>
                <a:latin typeface="+mj-lt"/>
                <a:ea typeface="Arial Rounded MT Bold" charset="0"/>
                <a:cs typeface="Arial Rounded MT Bold" charset="0"/>
              </a:rPr>
              <a:t>időt</a:t>
            </a:r>
            <a:endParaRPr lang="en-US" sz="3500" dirty="0" smtClean="0">
              <a:solidFill>
                <a:schemeClr val="bg1"/>
              </a:solidFill>
              <a:latin typeface="+mj-lt"/>
              <a:ea typeface="Arial Rounded MT Bold" charset="0"/>
              <a:cs typeface="Arial Rounded MT Bold" charset="0"/>
            </a:endParaRPr>
          </a:p>
          <a:p>
            <a:pPr lvl="1">
              <a:buFont typeface="Wingdings" charset="2"/>
              <a:buChar char="Ø"/>
            </a:pPr>
            <a:endParaRPr lang="en-US" sz="2800" dirty="0">
              <a:solidFill>
                <a:schemeClr val="bg1"/>
              </a:solidFill>
              <a:latin typeface="+mj-lt"/>
              <a:ea typeface="Arial Rounded MT Bold" charset="0"/>
              <a:cs typeface="Arial Rounded MT Bold" charset="0"/>
            </a:endParaRPr>
          </a:p>
          <a:p>
            <a:pPr marL="457200" lvl="1" indent="0">
              <a:buNone/>
            </a:pPr>
            <a:endParaRPr lang="en-US" sz="2800" dirty="0" smtClean="0">
              <a:solidFill>
                <a:schemeClr val="bg1"/>
              </a:solidFill>
              <a:latin typeface="+mj-lt"/>
              <a:ea typeface="Arial Rounded MT Bold" charset="0"/>
              <a:cs typeface="Arial Rounded MT Bold" charset="0"/>
            </a:endParaRPr>
          </a:p>
          <a:p>
            <a:pPr marL="457200" lvl="1" indent="0">
              <a:buNone/>
            </a:pPr>
            <a:endParaRPr lang="en-US" sz="2000" dirty="0" smtClean="0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r>
              <a:rPr lang="en-US" sz="3500" dirty="0" err="1" smtClean="0">
                <a:solidFill>
                  <a:schemeClr val="bg1"/>
                </a:solidFill>
                <a:latin typeface="+mj-lt"/>
                <a:ea typeface="Arial Rounded MT Bold" charset="0"/>
                <a:cs typeface="Arial Rounded MT Bold" charset="0"/>
              </a:rPr>
              <a:t>Csatlakoztatása</a:t>
            </a:r>
            <a:r>
              <a:rPr lang="en-US" sz="3500" dirty="0" smtClean="0">
                <a:solidFill>
                  <a:schemeClr val="bg1"/>
                </a:solidFill>
                <a:latin typeface="+mj-lt"/>
                <a:ea typeface="Arial Rounded MT Bold" charset="0"/>
                <a:cs typeface="Arial Rounded MT Bold" charset="0"/>
              </a:rPr>
              <a:t> </a:t>
            </a:r>
            <a:r>
              <a:rPr lang="en-US" sz="3500" dirty="0" err="1" smtClean="0">
                <a:solidFill>
                  <a:schemeClr val="bg1"/>
                </a:solidFill>
                <a:latin typeface="+mj-lt"/>
                <a:ea typeface="Arial Rounded MT Bold" charset="0"/>
                <a:cs typeface="Arial Rounded MT Bold" charset="0"/>
              </a:rPr>
              <a:t>az</a:t>
            </a:r>
            <a:r>
              <a:rPr lang="en-US" sz="3500" dirty="0" smtClean="0">
                <a:solidFill>
                  <a:schemeClr val="bg1"/>
                </a:solidFill>
                <a:latin typeface="+mj-lt"/>
                <a:ea typeface="Arial Rounded MT Bold" charset="0"/>
                <a:cs typeface="Arial Rounded MT Bold" charset="0"/>
              </a:rPr>
              <a:t> </a:t>
            </a:r>
            <a:r>
              <a:rPr lang="en-US" sz="3500" dirty="0" err="1" smtClean="0">
                <a:solidFill>
                  <a:schemeClr val="bg1"/>
                </a:solidFill>
                <a:latin typeface="+mj-lt"/>
                <a:ea typeface="Arial Rounded MT Bold" charset="0"/>
                <a:cs typeface="Arial Rounded MT Bold" charset="0"/>
              </a:rPr>
              <a:t>otthoni</a:t>
            </a:r>
            <a:r>
              <a:rPr lang="en-US" sz="3500" dirty="0" smtClean="0">
                <a:solidFill>
                  <a:schemeClr val="bg1"/>
                </a:solidFill>
                <a:latin typeface="+mj-lt"/>
                <a:ea typeface="Arial Rounded MT Bold" charset="0"/>
                <a:cs typeface="Arial Rounded MT Bold" charset="0"/>
              </a:rPr>
              <a:t> </a:t>
            </a:r>
            <a:r>
              <a:rPr lang="en-US" sz="3500" dirty="0" err="1" smtClean="0">
                <a:solidFill>
                  <a:schemeClr val="bg1"/>
                </a:solidFill>
                <a:latin typeface="+mj-lt"/>
                <a:ea typeface="Arial Rounded MT Bold" charset="0"/>
                <a:cs typeface="Arial Rounded MT Bold" charset="0"/>
              </a:rPr>
              <a:t>hálózathoz</a:t>
            </a:r>
            <a:endParaRPr lang="en-US" sz="3500" dirty="0" smtClean="0">
              <a:solidFill>
                <a:schemeClr val="bg1"/>
              </a:solidFill>
              <a:latin typeface="+mj-lt"/>
              <a:ea typeface="Arial Rounded MT Bold" charset="0"/>
              <a:cs typeface="Arial Rounded MT Bold" charset="0"/>
            </a:endParaRPr>
          </a:p>
          <a:p>
            <a:pPr lvl="1">
              <a:buFont typeface="Wingdings" charset="2"/>
              <a:buChar char="Ø"/>
            </a:pPr>
            <a:r>
              <a:rPr lang="en-US" sz="3500" dirty="0" smtClean="0">
                <a:solidFill>
                  <a:schemeClr val="bg1"/>
                </a:solidFill>
                <a:latin typeface="+mj-lt"/>
                <a:ea typeface="Arial Rounded MT Bold" charset="0"/>
                <a:cs typeface="Arial Rounded MT Bold" charset="0"/>
              </a:rPr>
              <a:t>A </a:t>
            </a:r>
            <a:r>
              <a:rPr lang="en-US" sz="3500" dirty="0" err="1" smtClean="0">
                <a:solidFill>
                  <a:schemeClr val="bg1"/>
                </a:solidFill>
                <a:latin typeface="+mj-lt"/>
                <a:ea typeface="Arial Rounded MT Bold" charset="0"/>
                <a:cs typeface="Arial Rounded MT Bold" charset="0"/>
              </a:rPr>
              <a:t>szolgáltató</a:t>
            </a:r>
            <a:r>
              <a:rPr lang="en-US" sz="3500" dirty="0" smtClean="0">
                <a:solidFill>
                  <a:schemeClr val="bg1"/>
                </a:solidFill>
                <a:latin typeface="+mj-lt"/>
                <a:ea typeface="Arial Rounded MT Bold" charset="0"/>
                <a:cs typeface="Arial Rounded MT Bold" charset="0"/>
              </a:rPr>
              <a:t> </a:t>
            </a:r>
            <a:r>
              <a:rPr lang="en-US" sz="3500" dirty="0" err="1" smtClean="0">
                <a:solidFill>
                  <a:schemeClr val="bg1"/>
                </a:solidFill>
                <a:latin typeface="+mj-lt"/>
                <a:ea typeface="Arial Rounded MT Bold" charset="0"/>
                <a:cs typeface="Arial Rounded MT Bold" charset="0"/>
              </a:rPr>
              <a:t>nem</a:t>
            </a:r>
            <a:r>
              <a:rPr lang="en-US" sz="3500" dirty="0" smtClean="0">
                <a:solidFill>
                  <a:schemeClr val="bg1"/>
                </a:solidFill>
                <a:latin typeface="+mj-lt"/>
                <a:ea typeface="Arial Rounded MT Bold" charset="0"/>
                <a:cs typeface="Arial Rounded MT Bold" charset="0"/>
              </a:rPr>
              <a:t> </a:t>
            </a:r>
            <a:r>
              <a:rPr lang="en-US" sz="3500" dirty="0" err="1" smtClean="0">
                <a:solidFill>
                  <a:schemeClr val="bg1"/>
                </a:solidFill>
                <a:latin typeface="+mj-lt"/>
                <a:ea typeface="Arial Rounded MT Bold" charset="0"/>
                <a:cs typeface="Arial Rounded MT Bold" charset="0"/>
              </a:rPr>
              <a:t>számol</a:t>
            </a:r>
            <a:r>
              <a:rPr lang="en-US" sz="3500" dirty="0" smtClean="0">
                <a:solidFill>
                  <a:schemeClr val="bg1"/>
                </a:solidFill>
                <a:latin typeface="+mj-lt"/>
                <a:ea typeface="Arial Rounded MT Bold" charset="0"/>
                <a:cs typeface="Arial Rounded MT Bold" charset="0"/>
              </a:rPr>
              <a:t> </a:t>
            </a:r>
            <a:r>
              <a:rPr lang="en-US" sz="3500" dirty="0" err="1" smtClean="0">
                <a:solidFill>
                  <a:schemeClr val="bg1"/>
                </a:solidFill>
                <a:latin typeface="+mj-lt"/>
                <a:ea typeface="Arial Rounded MT Bold" charset="0"/>
                <a:cs typeface="Arial Rounded MT Bold" charset="0"/>
              </a:rPr>
              <a:t>fel</a:t>
            </a:r>
            <a:r>
              <a:rPr lang="en-US" sz="3500" dirty="0" smtClean="0">
                <a:solidFill>
                  <a:schemeClr val="bg1"/>
                </a:solidFill>
                <a:latin typeface="+mj-lt"/>
                <a:ea typeface="Arial Rounded MT Bold" charset="0"/>
                <a:cs typeface="Arial Rounded MT Bold" charset="0"/>
              </a:rPr>
              <a:t> </a:t>
            </a:r>
            <a:r>
              <a:rPr lang="en-US" sz="3500" dirty="0" err="1" smtClean="0">
                <a:solidFill>
                  <a:schemeClr val="bg1"/>
                </a:solidFill>
                <a:latin typeface="+mj-lt"/>
                <a:ea typeface="Arial Rounded MT Bold" charset="0"/>
                <a:cs typeface="Arial Rounded MT Bold" charset="0"/>
              </a:rPr>
              <a:t>plusz</a:t>
            </a:r>
            <a:r>
              <a:rPr lang="en-US" sz="3500" dirty="0" smtClean="0">
                <a:solidFill>
                  <a:schemeClr val="bg1"/>
                </a:solidFill>
                <a:latin typeface="+mj-lt"/>
                <a:ea typeface="Arial Rounded MT Bold" charset="0"/>
                <a:cs typeface="Arial Rounded MT Bold" charset="0"/>
              </a:rPr>
              <a:t> </a:t>
            </a:r>
            <a:r>
              <a:rPr lang="en-US" sz="3500" dirty="0" err="1" smtClean="0">
                <a:solidFill>
                  <a:schemeClr val="bg1"/>
                </a:solidFill>
                <a:latin typeface="+mj-lt"/>
                <a:ea typeface="Arial Rounded MT Bold" charset="0"/>
                <a:cs typeface="Arial Rounded MT Bold" charset="0"/>
              </a:rPr>
              <a:t>költséget</a:t>
            </a:r>
            <a:endParaRPr lang="en-US" sz="3500" dirty="0" smtClean="0">
              <a:solidFill>
                <a:schemeClr val="bg1"/>
              </a:solidFill>
              <a:latin typeface="+mj-lt"/>
              <a:ea typeface="Arial Rounded MT Bold" charset="0"/>
              <a:cs typeface="Arial Rounded MT Bold" charset="0"/>
            </a:endParaRPr>
          </a:p>
          <a:p>
            <a:pPr lvl="1">
              <a:buFont typeface="Wingdings" charset="2"/>
              <a:buChar char="Ø"/>
            </a:pPr>
            <a:r>
              <a:rPr lang="en-US" sz="3500" dirty="0" err="1" smtClean="0">
                <a:solidFill>
                  <a:schemeClr val="bg1"/>
                </a:solidFill>
                <a:latin typeface="+mj-lt"/>
                <a:ea typeface="Arial Rounded MT Bold" charset="0"/>
                <a:cs typeface="Arial Rounded MT Bold" charset="0"/>
              </a:rPr>
              <a:t>Csak</a:t>
            </a:r>
            <a:r>
              <a:rPr lang="en-US" sz="3500" dirty="0" smtClean="0">
                <a:solidFill>
                  <a:schemeClr val="bg1"/>
                </a:solidFill>
                <a:latin typeface="+mj-lt"/>
                <a:ea typeface="Arial Rounded MT Bold" charset="0"/>
                <a:cs typeface="Arial Rounded MT Bold" charset="0"/>
              </a:rPr>
              <a:t> </a:t>
            </a:r>
            <a:r>
              <a:rPr lang="en-US" sz="3500" dirty="0" err="1" smtClean="0">
                <a:solidFill>
                  <a:schemeClr val="bg1"/>
                </a:solidFill>
                <a:latin typeface="+mj-lt"/>
                <a:ea typeface="Arial Rounded MT Bold" charset="0"/>
                <a:cs typeface="Arial Rounded MT Bold" charset="0"/>
              </a:rPr>
              <a:t>WiFin</a:t>
            </a:r>
            <a:r>
              <a:rPr lang="en-US" sz="3500" dirty="0" smtClean="0">
                <a:solidFill>
                  <a:schemeClr val="bg1"/>
                </a:solidFill>
                <a:latin typeface="+mj-lt"/>
                <a:ea typeface="Arial Rounded MT Bold" charset="0"/>
                <a:cs typeface="Arial Rounded MT Bold" charset="0"/>
              </a:rPr>
              <a:t> </a:t>
            </a:r>
            <a:r>
              <a:rPr lang="en-US" sz="3500" dirty="0" err="1" smtClean="0">
                <a:solidFill>
                  <a:schemeClr val="bg1"/>
                </a:solidFill>
                <a:latin typeface="+mj-lt"/>
                <a:ea typeface="Arial Rounded MT Bold" charset="0"/>
                <a:cs typeface="Arial Rounded MT Bold" charset="0"/>
              </a:rPr>
              <a:t>keresztül</a:t>
            </a:r>
            <a:r>
              <a:rPr lang="en-US" sz="3500" dirty="0" smtClean="0">
                <a:solidFill>
                  <a:schemeClr val="bg1"/>
                </a:solidFill>
                <a:latin typeface="+mj-lt"/>
                <a:ea typeface="Arial Rounded MT Bold" charset="0"/>
                <a:cs typeface="Arial Rounded MT Bold" charset="0"/>
              </a:rPr>
              <a:t> </a:t>
            </a:r>
            <a:r>
              <a:rPr lang="en-US" sz="3500" dirty="0" err="1" smtClean="0">
                <a:solidFill>
                  <a:schemeClr val="bg1"/>
                </a:solidFill>
                <a:latin typeface="+mj-lt"/>
                <a:ea typeface="Arial Rounded MT Bold" charset="0"/>
                <a:cs typeface="Arial Rounded MT Bold" charset="0"/>
              </a:rPr>
              <a:t>lehetséges</a:t>
            </a:r>
            <a:endParaRPr lang="en-US" sz="3500" dirty="0" smtClean="0">
              <a:solidFill>
                <a:schemeClr val="bg1"/>
              </a:solidFill>
              <a:latin typeface="+mj-lt"/>
              <a:ea typeface="Arial Rounded MT Bold" charset="0"/>
              <a:cs typeface="Arial Rounded MT Bold" charset="0"/>
            </a:endParaRPr>
          </a:p>
          <a:p>
            <a:pPr marL="0" indent="0">
              <a:buNone/>
            </a:pPr>
            <a:endParaRPr lang="en-US" sz="2200" dirty="0" smtClean="0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lvl="1"/>
            <a:endParaRPr lang="en-US" sz="2400" dirty="0" smtClean="0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026" y="273605"/>
            <a:ext cx="3671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Tablet</a:t>
            </a:r>
            <a:endParaRPr lang="en-US" sz="3600" dirty="0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6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47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Számítógép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9999" y="1443038"/>
            <a:ext cx="10838639" cy="5272087"/>
          </a:xfrm>
        </p:spPr>
        <p:txBody>
          <a:bodyPr>
            <a:normAutofit/>
          </a:bodyPr>
          <a:lstStyle/>
          <a:p>
            <a:r>
              <a:rPr lang="en-US" sz="3200" b="1" dirty="0" err="1" smtClean="0"/>
              <a:t>Csatlakoztatása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otthoni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hálózathoz</a:t>
            </a:r>
            <a:endParaRPr lang="en-US" sz="3200" b="1" dirty="0" smtClean="0"/>
          </a:p>
          <a:p>
            <a:pPr marL="457200" lvl="1" indent="0">
              <a:buNone/>
            </a:pPr>
            <a:r>
              <a:rPr lang="en-US" sz="3200" dirty="0" err="1" smtClean="0"/>
              <a:t>Vezetékes</a:t>
            </a:r>
            <a:r>
              <a:rPr lang="en-US" sz="3200" dirty="0" smtClean="0"/>
              <a:t> </a:t>
            </a:r>
            <a:r>
              <a:rPr lang="en-US" sz="3200" dirty="0" err="1" smtClean="0"/>
              <a:t>vagy</a:t>
            </a:r>
            <a:r>
              <a:rPr lang="en-US" sz="3200" dirty="0" smtClean="0"/>
              <a:t> </a:t>
            </a:r>
            <a:r>
              <a:rPr lang="en-US" sz="3200" dirty="0" err="1" smtClean="0"/>
              <a:t>vezeték</a:t>
            </a:r>
            <a:r>
              <a:rPr lang="en-US" sz="3200" dirty="0" smtClean="0"/>
              <a:t> </a:t>
            </a:r>
            <a:r>
              <a:rPr lang="en-US" sz="3200" dirty="0" err="1" smtClean="0"/>
              <a:t>nélküli</a:t>
            </a:r>
            <a:r>
              <a:rPr lang="en-US" sz="3200" dirty="0" smtClean="0"/>
              <a:t> </a:t>
            </a:r>
            <a:r>
              <a:rPr lang="en-US" sz="3200" dirty="0" err="1" smtClean="0"/>
              <a:t>hálózathoz</a:t>
            </a:r>
            <a:r>
              <a:rPr lang="en-US" sz="3200" dirty="0" smtClean="0"/>
              <a:t> is </a:t>
            </a:r>
            <a:r>
              <a:rPr lang="en-US" sz="3200" dirty="0" err="1" smtClean="0"/>
              <a:t>lehetséges</a:t>
            </a:r>
            <a:endParaRPr lang="en-US" sz="3200" dirty="0" smtClean="0"/>
          </a:p>
          <a:p>
            <a:pPr lvl="2">
              <a:buFont typeface="Wingdings" charset="2"/>
              <a:buChar char="Ø"/>
            </a:pPr>
            <a:r>
              <a:rPr lang="en-US" sz="3200" dirty="0" smtClean="0"/>
              <a:t>A </a:t>
            </a:r>
            <a:r>
              <a:rPr lang="en-US" sz="3200" dirty="0" err="1" smtClean="0"/>
              <a:t>legtöbb</a:t>
            </a:r>
            <a:r>
              <a:rPr lang="en-US" sz="3200" dirty="0" smtClean="0"/>
              <a:t> </a:t>
            </a:r>
            <a:r>
              <a:rPr lang="en-US" sz="3200" dirty="0" err="1" smtClean="0"/>
              <a:t>asztali</a:t>
            </a:r>
            <a:r>
              <a:rPr lang="en-US" sz="3200" dirty="0" smtClean="0"/>
              <a:t> </a:t>
            </a:r>
            <a:r>
              <a:rPr lang="en-US" sz="3200" dirty="0" err="1" smtClean="0"/>
              <a:t>számítógéphez</a:t>
            </a:r>
            <a:r>
              <a:rPr lang="en-US" sz="3200" dirty="0" smtClean="0"/>
              <a:t> </a:t>
            </a:r>
            <a:r>
              <a:rPr lang="en-US" sz="3200" dirty="0" err="1" smtClean="0"/>
              <a:t>szükségünk</a:t>
            </a:r>
            <a:r>
              <a:rPr lang="en-US" sz="3200" dirty="0" smtClean="0"/>
              <a:t> van </a:t>
            </a:r>
            <a:r>
              <a:rPr lang="en-US" sz="3200" dirty="0" err="1" smtClean="0"/>
              <a:t>Wifi</a:t>
            </a:r>
            <a:r>
              <a:rPr lang="en-US" sz="3200" dirty="0" smtClean="0"/>
              <a:t> </a:t>
            </a:r>
            <a:r>
              <a:rPr lang="en-US" sz="3200" dirty="0" err="1" smtClean="0"/>
              <a:t>kártyára</a:t>
            </a:r>
            <a:endParaRPr lang="en-US" sz="3200" dirty="0"/>
          </a:p>
          <a:p>
            <a:r>
              <a:rPr lang="en-US" sz="3200" b="1" dirty="0" err="1" smtClean="0"/>
              <a:t>Tulajdonságai</a:t>
            </a:r>
            <a:endParaRPr lang="en-US" sz="3200" b="1" dirty="0" smtClean="0"/>
          </a:p>
          <a:p>
            <a:pPr lvl="1">
              <a:buFont typeface="Wingdings" charset="2"/>
              <a:buChar char="Ø"/>
            </a:pPr>
            <a:r>
              <a:rPr lang="en-US" sz="3200" dirty="0" err="1" smtClean="0"/>
              <a:t>Tablethez</a:t>
            </a:r>
            <a:r>
              <a:rPr lang="en-US" sz="3200" dirty="0" smtClean="0"/>
              <a:t> </a:t>
            </a:r>
            <a:r>
              <a:rPr lang="en-US" sz="3200" dirty="0" err="1" smtClean="0"/>
              <a:t>és</a:t>
            </a:r>
            <a:r>
              <a:rPr lang="en-US" sz="3200" dirty="0" smtClean="0"/>
              <a:t> </a:t>
            </a:r>
            <a:r>
              <a:rPr lang="en-US" sz="3200" dirty="0" err="1" smtClean="0"/>
              <a:t>telefonhoz</a:t>
            </a:r>
            <a:r>
              <a:rPr lang="en-US" sz="3200" dirty="0" smtClean="0"/>
              <a:t> </a:t>
            </a:r>
            <a:r>
              <a:rPr lang="en-US" sz="3200" dirty="0" err="1" smtClean="0"/>
              <a:t>képest</a:t>
            </a:r>
            <a:r>
              <a:rPr lang="en-US" sz="3200" dirty="0" smtClean="0"/>
              <a:t> </a:t>
            </a:r>
            <a:r>
              <a:rPr lang="en-US" sz="3200" dirty="0" err="1" smtClean="0"/>
              <a:t>kevésbé</a:t>
            </a:r>
            <a:r>
              <a:rPr lang="en-US" sz="3200" dirty="0" smtClean="0"/>
              <a:t> </a:t>
            </a:r>
            <a:r>
              <a:rPr lang="en-US" sz="3200" dirty="0" err="1" smtClean="0"/>
              <a:t>praktikus</a:t>
            </a:r>
            <a:endParaRPr lang="en-US" sz="3200" dirty="0" smtClean="0"/>
          </a:p>
          <a:p>
            <a:pPr lvl="1">
              <a:buFont typeface="Wingdings" charset="2"/>
              <a:buChar char="Ø"/>
            </a:pPr>
            <a:r>
              <a:rPr lang="en-US" sz="3200" dirty="0" err="1" smtClean="0"/>
              <a:t>Több</a:t>
            </a:r>
            <a:r>
              <a:rPr lang="en-US" sz="3200" dirty="0" smtClean="0"/>
              <a:t> </a:t>
            </a:r>
            <a:r>
              <a:rPr lang="en-US" sz="3200" dirty="0" err="1" smtClean="0"/>
              <a:t>lehetőség</a:t>
            </a:r>
            <a:r>
              <a:rPr lang="en-US" sz="3200" dirty="0" smtClean="0"/>
              <a:t> </a:t>
            </a:r>
            <a:r>
              <a:rPr lang="en-US" sz="3200" dirty="0" err="1" smtClean="0"/>
              <a:t>és</a:t>
            </a:r>
            <a:r>
              <a:rPr lang="en-US" sz="3200" dirty="0" smtClean="0"/>
              <a:t> </a:t>
            </a:r>
            <a:r>
              <a:rPr lang="en-US" sz="3200" dirty="0" err="1" smtClean="0"/>
              <a:t>opció</a:t>
            </a:r>
            <a:r>
              <a:rPr lang="en-US" sz="3200" dirty="0" smtClean="0"/>
              <a:t> </a:t>
            </a:r>
            <a:r>
              <a:rPr lang="en-US" sz="3200" dirty="0" err="1" smtClean="0"/>
              <a:t>tárul</a:t>
            </a:r>
            <a:r>
              <a:rPr lang="en-US" sz="3200" dirty="0" smtClean="0"/>
              <a:t> </a:t>
            </a:r>
            <a:r>
              <a:rPr lang="en-US" sz="3200" dirty="0" err="1" smtClean="0"/>
              <a:t>elénk,mint</a:t>
            </a:r>
            <a:r>
              <a:rPr lang="en-US" sz="3200" dirty="0" smtClean="0"/>
              <a:t> </a:t>
            </a:r>
            <a:r>
              <a:rPr lang="en-US" sz="3200" dirty="0" err="1" smtClean="0"/>
              <a:t>egy</a:t>
            </a:r>
            <a:r>
              <a:rPr lang="en-US" sz="3200" dirty="0" smtClean="0"/>
              <a:t> </a:t>
            </a:r>
            <a:r>
              <a:rPr lang="en-US" sz="3200" dirty="0" err="1" smtClean="0"/>
              <a:t>okos</a:t>
            </a:r>
            <a:r>
              <a:rPr lang="en-US" sz="3200" dirty="0" smtClean="0"/>
              <a:t> </a:t>
            </a:r>
            <a:r>
              <a:rPr lang="en-US" sz="3200" dirty="0" err="1" smtClean="0"/>
              <a:t>készüléken</a:t>
            </a:r>
            <a:endParaRPr lang="en-US" sz="3200" dirty="0" smtClean="0"/>
          </a:p>
          <a:p>
            <a:pPr lvl="1">
              <a:buFont typeface="Wingdings" charset="2"/>
              <a:buChar char="Ø"/>
            </a:pPr>
            <a:r>
              <a:rPr lang="en-US" sz="3200" dirty="0" err="1" smtClean="0"/>
              <a:t>Bővíthető</a:t>
            </a:r>
            <a:r>
              <a:rPr lang="en-US" sz="3200" dirty="0" smtClean="0"/>
              <a:t> </a:t>
            </a:r>
            <a:r>
              <a:rPr lang="en-US" sz="3200" dirty="0" err="1" smtClean="0"/>
              <a:t>memória</a:t>
            </a:r>
            <a:endParaRPr lang="en-US" sz="3200" dirty="0" smtClean="0"/>
          </a:p>
          <a:p>
            <a:pPr marL="457200" lvl="1" indent="0">
              <a:buNone/>
            </a:pPr>
            <a:endParaRPr lang="en-US" sz="3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57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800" dirty="0" smtClean="0">
                <a:solidFill>
                  <a:schemeClr val="bg1"/>
                </a:solidFill>
              </a:rPr>
              <a:t>TV</a:t>
            </a:r>
            <a:endParaRPr lang="hu-HU" sz="4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25" y="699293"/>
            <a:ext cx="5502275" cy="5458620"/>
          </a:xfrm>
        </p:spPr>
        <p:txBody>
          <a:bodyPr/>
          <a:lstStyle/>
          <a:p>
            <a:pPr marL="0" indent="0">
              <a:buNone/>
            </a:pPr>
            <a:r>
              <a:rPr lang="hu-HU" sz="2400" dirty="0" smtClean="0">
                <a:solidFill>
                  <a:schemeClr val="bg1"/>
                </a:solidFill>
              </a:rPr>
              <a:t>Csatlakoztathatjuk otthoni hálózatunkhoz?</a:t>
            </a:r>
          </a:p>
          <a:p>
            <a:pPr marL="457200" lvl="1" indent="0">
              <a:buNone/>
            </a:pPr>
            <a:r>
              <a:rPr lang="hu-HU" dirty="0" smtClean="0">
                <a:solidFill>
                  <a:schemeClr val="bg1"/>
                </a:solidFill>
              </a:rPr>
              <a:t>A napjainkban kapható TV-ket már igen</a:t>
            </a:r>
          </a:p>
          <a:p>
            <a:pPr lvl="2">
              <a:buFont typeface="Wingdings" charset="2"/>
              <a:buChar char="Ø"/>
            </a:pPr>
            <a:r>
              <a:rPr lang="hu-HU" sz="2400" dirty="0" smtClean="0">
                <a:solidFill>
                  <a:schemeClr val="bg1"/>
                </a:solidFill>
              </a:rPr>
              <a:t>Vezetékes és vezeték nélküli hálózathoz is</a:t>
            </a:r>
          </a:p>
          <a:p>
            <a:pPr marL="457200" lvl="1" indent="0">
              <a:buNone/>
            </a:pPr>
            <a:r>
              <a:rPr lang="hu-HU" dirty="0" smtClean="0">
                <a:solidFill>
                  <a:schemeClr val="bg1"/>
                </a:solidFill>
              </a:rPr>
              <a:t>Több féle televízió közül </a:t>
            </a:r>
            <a:r>
              <a:rPr lang="hu-HU" dirty="0" err="1" smtClean="0">
                <a:solidFill>
                  <a:schemeClr val="bg1"/>
                </a:solidFill>
              </a:rPr>
              <a:t>választhatunk,Pl</a:t>
            </a:r>
            <a:r>
              <a:rPr lang="hu-HU" dirty="0" smtClean="0">
                <a:solidFill>
                  <a:schemeClr val="bg1"/>
                </a:solidFill>
              </a:rPr>
              <a:t>:</a:t>
            </a:r>
          </a:p>
          <a:p>
            <a:pPr lvl="2">
              <a:buClr>
                <a:schemeClr val="bg1"/>
              </a:buClr>
              <a:buFont typeface="Wingdings" charset="2"/>
              <a:buChar char="Ø"/>
            </a:pPr>
            <a:r>
              <a:rPr lang="hu-HU" sz="2400" dirty="0" smtClean="0">
                <a:solidFill>
                  <a:schemeClr val="bg1"/>
                </a:solidFill>
              </a:rPr>
              <a:t>HD</a:t>
            </a:r>
          </a:p>
          <a:p>
            <a:pPr lvl="2">
              <a:buClr>
                <a:schemeClr val="bg1"/>
              </a:buClr>
              <a:buFont typeface="Wingdings" charset="2"/>
              <a:buChar char="Ø"/>
            </a:pPr>
            <a:r>
              <a:rPr lang="hu-HU" sz="2400" dirty="0" smtClean="0">
                <a:solidFill>
                  <a:schemeClr val="bg1"/>
                </a:solidFill>
              </a:rPr>
              <a:t>3D</a:t>
            </a:r>
          </a:p>
          <a:p>
            <a:pPr lvl="2">
              <a:buClr>
                <a:schemeClr val="bg1"/>
              </a:buClr>
              <a:buFont typeface="Wingdings" charset="2"/>
              <a:buChar char="Ø"/>
            </a:pPr>
            <a:r>
              <a:rPr lang="hu-HU" sz="2400" dirty="0" smtClean="0">
                <a:solidFill>
                  <a:schemeClr val="bg1"/>
                </a:solidFill>
              </a:rPr>
              <a:t>4K</a:t>
            </a:r>
          </a:p>
          <a:p>
            <a:pPr marL="457200" lvl="1" indent="0">
              <a:buClr>
                <a:schemeClr val="bg1"/>
              </a:buClr>
              <a:buNone/>
            </a:pPr>
            <a:r>
              <a:rPr lang="hu-HU" dirty="0" smtClean="0">
                <a:solidFill>
                  <a:schemeClr val="bg1"/>
                </a:solidFill>
              </a:rPr>
              <a:t>Otthoni hálózatunkon keresztül akár</a:t>
            </a:r>
          </a:p>
          <a:p>
            <a:pPr lvl="2">
              <a:buClr>
                <a:schemeClr val="bg1"/>
              </a:buClr>
              <a:buFont typeface="Wingdings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F</a:t>
            </a:r>
            <a:r>
              <a:rPr lang="hu-HU" sz="2400" dirty="0" err="1" smtClean="0">
                <a:solidFill>
                  <a:schemeClr val="bg1"/>
                </a:solidFill>
              </a:rPr>
              <a:t>ilmeket</a:t>
            </a:r>
            <a:r>
              <a:rPr lang="hu-HU" sz="2400" dirty="0" smtClean="0">
                <a:solidFill>
                  <a:schemeClr val="bg1"/>
                </a:solidFill>
              </a:rPr>
              <a:t> vagy játékokat is „átjátszhatunk”</a:t>
            </a:r>
            <a:endParaRPr lang="hu-H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77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Lássuk,hogy</a:t>
            </a:r>
            <a:r>
              <a:rPr lang="hu-HU" dirty="0" smtClean="0"/>
              <a:t> mennyire figyeltél</a:t>
            </a:r>
            <a:r>
              <a:rPr lang="hu-HU" dirty="0" smtClean="0">
                <a:sym typeface="Wingdings"/>
              </a:rPr>
              <a:t>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hu-HU" sz="3600" dirty="0" smtClean="0">
                <a:solidFill>
                  <a:schemeClr val="tx1"/>
                </a:solidFill>
              </a:rPr>
              <a:t>A </a:t>
            </a:r>
            <a:r>
              <a:rPr lang="hu-HU" sz="3600" dirty="0">
                <a:solidFill>
                  <a:schemeClr val="tx1"/>
                </a:solidFill>
              </a:rPr>
              <a:t>W</a:t>
            </a:r>
            <a:r>
              <a:rPr lang="hu-HU" sz="3600" dirty="0" smtClean="0">
                <a:solidFill>
                  <a:schemeClr val="tx1"/>
                </a:solidFill>
              </a:rPr>
              <a:t>indows melyik rendszerével vagyunk képesek játékokat megosztani?</a:t>
            </a:r>
          </a:p>
          <a:p>
            <a:pPr>
              <a:lnSpc>
                <a:spcPct val="100000"/>
              </a:lnSpc>
            </a:pPr>
            <a:r>
              <a:rPr lang="hu-HU" sz="3600" dirty="0" smtClean="0">
                <a:solidFill>
                  <a:schemeClr val="tx1"/>
                </a:solidFill>
              </a:rPr>
              <a:t>Melyik hálózatot a nehezebb kialakítani?</a:t>
            </a:r>
          </a:p>
          <a:p>
            <a:pPr>
              <a:lnSpc>
                <a:spcPct val="100000"/>
              </a:lnSpc>
            </a:pPr>
            <a:r>
              <a:rPr lang="hu-HU" sz="3600" dirty="0" smtClean="0">
                <a:solidFill>
                  <a:schemeClr val="tx1"/>
                </a:solidFill>
              </a:rPr>
              <a:t>M</a:t>
            </a:r>
            <a:r>
              <a:rPr lang="en-US" sz="3600" dirty="0" smtClean="0">
                <a:solidFill>
                  <a:schemeClr val="tx1"/>
                </a:solidFill>
              </a:rPr>
              <a:t>e</a:t>
            </a:r>
            <a:r>
              <a:rPr lang="hu-HU" sz="3600" dirty="0" err="1" smtClean="0">
                <a:solidFill>
                  <a:schemeClr val="tx1"/>
                </a:solidFill>
              </a:rPr>
              <a:t>lyik</a:t>
            </a:r>
            <a:r>
              <a:rPr lang="hu-HU" sz="3600" dirty="0" smtClean="0">
                <a:solidFill>
                  <a:schemeClr val="tx1"/>
                </a:solidFill>
              </a:rPr>
              <a:t> hálózat </a:t>
            </a:r>
            <a:r>
              <a:rPr lang="hu-HU" sz="3600" dirty="0" err="1" smtClean="0">
                <a:solidFill>
                  <a:schemeClr val="tx1"/>
                </a:solidFill>
              </a:rPr>
              <a:t>stabliabb</a:t>
            </a:r>
            <a:r>
              <a:rPr lang="hu-HU" sz="3600" dirty="0" smtClean="0">
                <a:solidFill>
                  <a:schemeClr val="tx1"/>
                </a:solidFill>
              </a:rPr>
              <a:t>? Vezetékes vagy vezeték nélküli?</a:t>
            </a:r>
          </a:p>
          <a:p>
            <a:pPr>
              <a:lnSpc>
                <a:spcPct val="100000"/>
              </a:lnSpc>
            </a:pPr>
            <a:r>
              <a:rPr lang="hu-HU" sz="3600" dirty="0" smtClean="0">
                <a:solidFill>
                  <a:schemeClr val="tx1"/>
                </a:solidFill>
              </a:rPr>
              <a:t>Mi a </a:t>
            </a:r>
            <a:r>
              <a:rPr lang="hu-HU" sz="3600" dirty="0" err="1" smtClean="0">
                <a:solidFill>
                  <a:schemeClr val="tx1"/>
                </a:solidFill>
              </a:rPr>
              <a:t>router</a:t>
            </a:r>
            <a:r>
              <a:rPr lang="hu-HU" sz="3600" dirty="0" smtClean="0">
                <a:solidFill>
                  <a:schemeClr val="tx1"/>
                </a:solidFill>
              </a:rPr>
              <a:t> magyar megfelelője?</a:t>
            </a:r>
          </a:p>
          <a:p>
            <a:pPr>
              <a:lnSpc>
                <a:spcPct val="100000"/>
              </a:lnSpc>
            </a:pPr>
            <a:r>
              <a:rPr lang="hu-HU" sz="3600" dirty="0" smtClean="0">
                <a:solidFill>
                  <a:schemeClr val="tx1"/>
                </a:solidFill>
              </a:rPr>
              <a:t>Milyen titkosítást érdemes választani a </a:t>
            </a:r>
            <a:r>
              <a:rPr lang="hu-HU" sz="3600" dirty="0" err="1" smtClean="0">
                <a:solidFill>
                  <a:schemeClr val="tx1"/>
                </a:solidFill>
              </a:rPr>
              <a:t>routenél</a:t>
            </a:r>
            <a:r>
              <a:rPr lang="hu-HU" sz="3600" dirty="0" smtClean="0">
                <a:solidFill>
                  <a:schemeClr val="tx1"/>
                </a:solidFill>
              </a:rPr>
              <a:t>?</a:t>
            </a:r>
          </a:p>
          <a:p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68773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070" y="58616"/>
            <a:ext cx="10515600" cy="1325563"/>
          </a:xfrm>
        </p:spPr>
        <p:txBody>
          <a:bodyPr/>
          <a:lstStyle/>
          <a:p>
            <a:r>
              <a:rPr lang="hu-HU" dirty="0" smtClean="0"/>
              <a:t>Források</a:t>
            </a:r>
            <a:endParaRPr lang="hu-HU" dirty="0"/>
          </a:p>
        </p:txBody>
      </p:sp>
      <p:sp>
        <p:nvSpPr>
          <p:cNvPr id="4" name="TextBox 3"/>
          <p:cNvSpPr txBox="1"/>
          <p:nvPr/>
        </p:nvSpPr>
        <p:spPr>
          <a:xfrm>
            <a:off x="6677023" y="58616"/>
            <a:ext cx="5338765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>
                <a:solidFill>
                  <a:schemeClr val="tx1">
                    <a:alpha val="94000"/>
                  </a:schemeClr>
                </a:solidFill>
                <a:latin typeface="+mj-lt"/>
              </a:rPr>
              <a:t>http://</a:t>
            </a:r>
            <a:r>
              <a:rPr lang="en-US" dirty="0" smtClean="0">
                <a:solidFill>
                  <a:schemeClr val="tx1">
                    <a:alpha val="94000"/>
                  </a:schemeClr>
                </a:solidFill>
                <a:latin typeface="+mj-lt"/>
              </a:rPr>
              <a:t>www.radio.net/inc/v2/images/landing/hero/devices/single/ipad.png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>
                <a:solidFill>
                  <a:schemeClr val="tx1">
                    <a:alpha val="94000"/>
                  </a:schemeClr>
                </a:solidFill>
                <a:latin typeface="+mj-lt"/>
              </a:rPr>
              <a:t>http://</a:t>
            </a:r>
            <a:r>
              <a:rPr lang="en-US" dirty="0" smtClean="0">
                <a:solidFill>
                  <a:schemeClr val="tx1">
                    <a:alpha val="94000"/>
                  </a:schemeClr>
                </a:solidFill>
                <a:latin typeface="+mj-lt"/>
              </a:rPr>
              <a:t>szifon.com/wp-content/uploads/2013/10/ipadair1.jpg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>
                <a:solidFill>
                  <a:schemeClr val="tx1">
                    <a:alpha val="94000"/>
                  </a:schemeClr>
                </a:solidFill>
                <a:latin typeface="+mj-lt"/>
              </a:rPr>
              <a:t>http://www.apple.com/iphone-6s</a:t>
            </a:r>
            <a:r>
              <a:rPr lang="en-US" dirty="0" smtClean="0">
                <a:solidFill>
                  <a:schemeClr val="tx1">
                    <a:alpha val="94000"/>
                  </a:schemeClr>
                </a:solidFill>
                <a:latin typeface="+mj-lt"/>
              </a:rPr>
              <a:t>/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>
                <a:solidFill>
                  <a:schemeClr val="tx1">
                    <a:alpha val="94000"/>
                  </a:schemeClr>
                </a:solidFill>
                <a:latin typeface="+mj-lt"/>
              </a:rPr>
              <a:t>http://</a:t>
            </a:r>
            <a:r>
              <a:rPr lang="en-US" dirty="0" smtClean="0">
                <a:solidFill>
                  <a:schemeClr val="tx1">
                    <a:alpha val="94000"/>
                  </a:schemeClr>
                </a:solidFill>
                <a:latin typeface="+mj-lt"/>
              </a:rPr>
              <a:t>media.apcmag.com/wp-content/uploads/sites/20/2014/07/netgear-x6.jpg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>
                <a:solidFill>
                  <a:schemeClr val="tx1">
                    <a:alpha val="94000"/>
                  </a:schemeClr>
                </a:solidFill>
                <a:latin typeface="+mj-lt"/>
              </a:rPr>
              <a:t>http://</a:t>
            </a:r>
            <a:r>
              <a:rPr lang="en-US" dirty="0" smtClean="0">
                <a:solidFill>
                  <a:schemeClr val="tx1">
                    <a:alpha val="94000"/>
                  </a:schemeClr>
                </a:solidFill>
                <a:latin typeface="+mj-lt"/>
              </a:rPr>
              <a:t>compass.xbox.com/assets/fe/aa/feaa3889-3c5e-49bd-b398-95c647112edd.jpg?n=Console-Page-Elite_Blade-Elite-Bundle_mobile_768x432.jpg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>
                <a:solidFill>
                  <a:schemeClr val="tx1">
                    <a:alpha val="94000"/>
                  </a:schemeClr>
                </a:solidFill>
                <a:latin typeface="+mj-lt"/>
              </a:rPr>
              <a:t>http</a:t>
            </a:r>
            <a:r>
              <a:rPr lang="en-US" dirty="0">
                <a:solidFill>
                  <a:schemeClr val="tx1">
                    <a:alpha val="94000"/>
                  </a:schemeClr>
                </a:solidFill>
                <a:latin typeface="+mj-lt"/>
              </a:rPr>
              <a:t>://</a:t>
            </a:r>
            <a:r>
              <a:rPr lang="en-US" dirty="0" smtClean="0">
                <a:solidFill>
                  <a:schemeClr val="tx1">
                    <a:alpha val="94000"/>
                  </a:schemeClr>
                </a:solidFill>
                <a:latin typeface="+mj-lt"/>
              </a:rPr>
              <a:t>antranik.org/wp-content/uploads/2013/02/try-something-new.jpg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>
                <a:solidFill>
                  <a:schemeClr val="tx1">
                    <a:alpha val="94000"/>
                  </a:schemeClr>
                </a:solidFill>
                <a:latin typeface="+mj-lt"/>
              </a:rPr>
              <a:t>http://tamop412.elte.hu/</a:t>
            </a:r>
            <a:r>
              <a:rPr lang="en-US" dirty="0" err="1">
                <a:solidFill>
                  <a:schemeClr val="tx1">
                    <a:alpha val="94000"/>
                  </a:schemeClr>
                </a:solidFill>
                <a:latin typeface="+mj-lt"/>
              </a:rPr>
              <a:t>tananyagok</a:t>
            </a:r>
            <a:r>
              <a:rPr lang="en-US" dirty="0">
                <a:solidFill>
                  <a:schemeClr val="tx1">
                    <a:alpha val="94000"/>
                  </a:schemeClr>
                </a:solidFill>
                <a:latin typeface="+mj-lt"/>
              </a:rPr>
              <a:t>/</a:t>
            </a:r>
            <a:r>
              <a:rPr lang="en-US" dirty="0" err="1">
                <a:solidFill>
                  <a:schemeClr val="tx1">
                    <a:alpha val="94000"/>
                  </a:schemeClr>
                </a:solidFill>
                <a:latin typeface="+mj-lt"/>
              </a:rPr>
              <a:t>honlapfunkc</a:t>
            </a:r>
            <a:r>
              <a:rPr lang="en-US" dirty="0">
                <a:solidFill>
                  <a:schemeClr val="tx1">
                    <a:alpha val="94000"/>
                  </a:schemeClr>
                </a:solidFill>
                <a:latin typeface="+mj-lt"/>
              </a:rPr>
              <a:t>/</a:t>
            </a:r>
            <a:r>
              <a:rPr lang="en-US" dirty="0" err="1">
                <a:solidFill>
                  <a:schemeClr val="tx1">
                    <a:alpha val="94000"/>
                  </a:schemeClr>
                </a:solidFill>
                <a:latin typeface="+mj-lt"/>
              </a:rPr>
              <a:t>kepek</a:t>
            </a:r>
            <a:r>
              <a:rPr lang="en-US" dirty="0">
                <a:solidFill>
                  <a:schemeClr val="tx1">
                    <a:alpha val="94000"/>
                  </a:schemeClr>
                </a:solidFill>
                <a:latin typeface="+mj-lt"/>
              </a:rPr>
              <a:t>/pc_motherboard_1449_w650.jpg</a:t>
            </a:r>
            <a:endParaRPr lang="hu-HU" dirty="0">
              <a:solidFill>
                <a:schemeClr val="tx1">
                  <a:alpha val="94000"/>
                </a:schemeClr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86801" y="6288643"/>
            <a:ext cx="4757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(</a:t>
            </a:r>
            <a:r>
              <a:rPr lang="hu-HU" sz="2400" dirty="0" err="1" smtClean="0"/>
              <a:t>Igen,ez</a:t>
            </a:r>
            <a:r>
              <a:rPr lang="hu-HU" sz="2400" dirty="0" smtClean="0"/>
              <a:t> a vöröskői forrás</a:t>
            </a:r>
            <a:r>
              <a:rPr lang="hu-HU" dirty="0" smtClean="0"/>
              <a:t>)</a:t>
            </a:r>
            <a:endParaRPr lang="hu-HU" dirty="0"/>
          </a:p>
        </p:txBody>
      </p:sp>
      <p:sp>
        <p:nvSpPr>
          <p:cNvPr id="8" name="TextBox 7"/>
          <p:cNvSpPr txBox="1"/>
          <p:nvPr/>
        </p:nvSpPr>
        <p:spPr>
          <a:xfrm>
            <a:off x="428626" y="1122569"/>
            <a:ext cx="4214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hu-HU" sz="2800" dirty="0" smtClean="0"/>
              <a:t>Képek</a:t>
            </a:r>
            <a:endParaRPr lang="hu-H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28626" y="1825625"/>
            <a:ext cx="624839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/>
              <a:t>http://jackthedesigner.com/content/85043974-1</a:t>
            </a:r>
            <a:r>
              <a:rPr lang="en-US" dirty="0" smtClean="0"/>
              <a:t>/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/>
              <a:t>http://</a:t>
            </a:r>
            <a:r>
              <a:rPr lang="en-US" dirty="0" smtClean="0"/>
              <a:t>konyvmolyparbaj.blogspot.hu/2015/10/itt-vege-fuss-el-vele.html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/>
              <a:t>http://</a:t>
            </a:r>
            <a:r>
              <a:rPr lang="en-US" dirty="0" smtClean="0"/>
              <a:t>www.karpat-medence.hu/c.php?c=bukk-vorosko-forras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/>
              <a:t>http://</a:t>
            </a:r>
            <a:r>
              <a:rPr lang="en-US" dirty="0" smtClean="0"/>
              <a:t>szemleletvaltas.com/wp-content/uploads/2013/09/kérdőjelek-800x800.jpg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/>
              <a:t>http://</a:t>
            </a:r>
            <a:r>
              <a:rPr lang="en-US" dirty="0" smtClean="0"/>
              <a:t>www.samsung.com/uk/discover/multimedia/article_images/ces2015-new-img3.jpg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err="1"/>
              <a:t>images.nvidia.com</a:t>
            </a:r>
            <a:r>
              <a:rPr lang="en-US" dirty="0"/>
              <a:t>/</a:t>
            </a:r>
            <a:r>
              <a:rPr lang="en-US" dirty="0" err="1"/>
              <a:t>geforce</a:t>
            </a:r>
            <a:r>
              <a:rPr lang="en-US" dirty="0"/>
              <a:t>-com/international/images/builds/fallout-4/Fallout4_rig-931.jpg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9977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Pár kérdés hogy tudd, mennyire vagy képben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2197099"/>
            <a:ext cx="10233800" cy="435133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hu-HU" b="1" dirty="0" smtClean="0">
                <a:latin typeface="Arial Rounded MT Bold" charset="0"/>
                <a:ea typeface="Arial Rounded MT Bold" charset="0"/>
                <a:cs typeface="Arial Rounded MT Bold" charset="0"/>
              </a:rPr>
              <a:t>H</a:t>
            </a:r>
            <a:r>
              <a:rPr lang="hu-HU" dirty="0" smtClean="0">
                <a:latin typeface="Arial Rounded MT Bold" charset="0"/>
                <a:ea typeface="Arial Rounded MT Bold" charset="0"/>
                <a:cs typeface="Arial Rounded MT Bold" charset="0"/>
              </a:rPr>
              <a:t>ány fajta otthoni hálózat létezik?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 Rounded MT Bold" charset="0"/>
                <a:ea typeface="Arial Rounded MT Bold" charset="0"/>
                <a:cs typeface="Arial Rounded MT Bold" charset="0"/>
              </a:rPr>
              <a:t>M</a:t>
            </a:r>
            <a:r>
              <a:rPr lang="hu-HU" dirty="0" smtClean="0">
                <a:latin typeface="Arial Rounded MT Bold" charset="0"/>
                <a:ea typeface="Arial Rounded MT Bold" charset="0"/>
                <a:cs typeface="Arial Rounded MT Bold" charset="0"/>
              </a:rPr>
              <a:t>i a különbség egy otthoni és egy ISP és egy SOHO </a:t>
            </a:r>
            <a:r>
              <a:rPr lang="hu-HU" dirty="0" err="1" smtClean="0">
                <a:latin typeface="Arial Rounded MT Bold" charset="0"/>
                <a:ea typeface="Arial Rounded MT Bold" charset="0"/>
                <a:cs typeface="Arial Rounded MT Bold" charset="0"/>
              </a:rPr>
              <a:t>router</a:t>
            </a:r>
            <a:r>
              <a:rPr lang="hu-HU" dirty="0" smtClean="0">
                <a:latin typeface="Arial Rounded MT Bold" charset="0"/>
                <a:ea typeface="Arial Rounded MT Bold" charset="0"/>
                <a:cs typeface="Arial Rounded MT Bold" charset="0"/>
              </a:rPr>
              <a:t> között?</a:t>
            </a:r>
          </a:p>
          <a:p>
            <a:pPr>
              <a:lnSpc>
                <a:spcPct val="150000"/>
              </a:lnSpc>
            </a:pPr>
            <a:r>
              <a:rPr lang="hu-HU" dirty="0" smtClean="0">
                <a:latin typeface="Arial Rounded MT Bold" charset="0"/>
                <a:ea typeface="Arial Rounded MT Bold" charset="0"/>
                <a:cs typeface="Arial Rounded MT Bold" charset="0"/>
              </a:rPr>
              <a:t>Szerinted melyiket a nehezebb kialakítani? Vezetékes vagy vezeték nélküli hálózatot?</a:t>
            </a:r>
          </a:p>
          <a:p>
            <a:pPr>
              <a:lnSpc>
                <a:spcPct val="150000"/>
              </a:lnSpc>
            </a:pPr>
            <a:r>
              <a:rPr lang="hu-HU" dirty="0" smtClean="0">
                <a:latin typeface="Arial Rounded MT Bold" charset="0"/>
                <a:ea typeface="Arial Rounded MT Bold" charset="0"/>
                <a:cs typeface="Arial Rounded MT Bold" charset="0"/>
              </a:rPr>
              <a:t>Te melyiket kedveled jobban?</a:t>
            </a:r>
          </a:p>
          <a:p>
            <a:pPr>
              <a:lnSpc>
                <a:spcPct val="150000"/>
              </a:lnSpc>
            </a:pPr>
            <a:r>
              <a:rPr lang="hu-HU" dirty="0" smtClean="0">
                <a:latin typeface="Arial Rounded MT Bold" charset="0"/>
                <a:ea typeface="Arial Rounded MT Bold" charset="0"/>
                <a:cs typeface="Arial Rounded MT Bold" charset="0"/>
              </a:rPr>
              <a:t>Milyen készüléket használsz a legtöbbet az otthoni </a:t>
            </a:r>
            <a:r>
              <a:rPr lang="hu-HU" dirty="0" err="1" smtClean="0">
                <a:latin typeface="Arial Rounded MT Bold" charset="0"/>
                <a:ea typeface="Arial Rounded MT Bold" charset="0"/>
                <a:cs typeface="Arial Rounded MT Bold" charset="0"/>
              </a:rPr>
              <a:t>hálózatodon</a:t>
            </a:r>
            <a:r>
              <a:rPr lang="hu-HU" dirty="0" smtClean="0">
                <a:latin typeface="Arial Rounded MT Bold" charset="0"/>
                <a:ea typeface="Arial Rounded MT Bold" charset="0"/>
                <a:cs typeface="Arial Rounded MT Bold" charset="0"/>
              </a:rPr>
              <a:t>?</a:t>
            </a:r>
            <a:endParaRPr lang="hu-HU" dirty="0"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8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Források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0844"/>
            <a:ext cx="3566300" cy="546100"/>
          </a:xfrm>
        </p:spPr>
        <p:txBody>
          <a:bodyPr/>
          <a:lstStyle/>
          <a:p>
            <a:r>
              <a:rPr lang="hu-HU" smtClean="0"/>
              <a:t>Szövegek</a:t>
            </a:r>
            <a:endParaRPr lang="hu-HU"/>
          </a:p>
        </p:txBody>
      </p:sp>
      <p:sp>
        <p:nvSpPr>
          <p:cNvPr id="4" name="TextBox 3"/>
          <p:cNvSpPr txBox="1"/>
          <p:nvPr/>
        </p:nvSpPr>
        <p:spPr>
          <a:xfrm>
            <a:off x="695324" y="2445246"/>
            <a:ext cx="8677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Többnyire a saját gondolataim és tudásom</a:t>
            </a:r>
            <a:r>
              <a:rPr lang="hu-HU" sz="2800" dirty="0" smtClean="0">
                <a:sym typeface="Wingdings"/>
              </a:rPr>
              <a:t></a:t>
            </a:r>
            <a:endParaRPr lang="hu-H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85750" y="2988171"/>
            <a:ext cx="990123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3200" dirty="0" smtClean="0"/>
          </a:p>
          <a:p>
            <a:pPr lvl="1"/>
            <a:r>
              <a:rPr lang="en-US" sz="3200" dirty="0"/>
              <a:t>http://</a:t>
            </a:r>
            <a:r>
              <a:rPr lang="en-US" sz="3200" dirty="0" smtClean="0"/>
              <a:t>pcworld.hu/kozelet/epitse-ki-otthoni-halozatat-sajatkezuleg-20070430.html</a:t>
            </a:r>
          </a:p>
          <a:p>
            <a:pPr lvl="2"/>
            <a:r>
              <a:rPr lang="hu-HU" sz="3200" dirty="0" smtClean="0"/>
              <a:t>Papp Gábor:</a:t>
            </a:r>
            <a:r>
              <a:rPr lang="en-US" sz="3200" dirty="0" err="1"/>
              <a:t>Építse</a:t>
            </a:r>
            <a:r>
              <a:rPr lang="en-US" sz="3200" dirty="0"/>
              <a:t> </a:t>
            </a:r>
            <a:r>
              <a:rPr lang="en-US" sz="3200" dirty="0" err="1"/>
              <a:t>ki</a:t>
            </a:r>
            <a:r>
              <a:rPr lang="en-US" sz="3200" dirty="0"/>
              <a:t> </a:t>
            </a:r>
            <a:r>
              <a:rPr lang="en-US" sz="3200" dirty="0" err="1"/>
              <a:t>otthoni</a:t>
            </a:r>
            <a:r>
              <a:rPr lang="en-US" sz="3200" dirty="0"/>
              <a:t> </a:t>
            </a:r>
            <a:r>
              <a:rPr lang="en-US" sz="3200" dirty="0" err="1"/>
              <a:t>hálózatát</a:t>
            </a:r>
            <a:r>
              <a:rPr lang="en-US" sz="3200" dirty="0"/>
              <a:t> </a:t>
            </a:r>
            <a:r>
              <a:rPr lang="en-US" sz="3200" dirty="0" err="1"/>
              <a:t>sajátkezűleg</a:t>
            </a:r>
            <a:r>
              <a:rPr lang="en-US" sz="3200" dirty="0"/>
              <a:t>!</a:t>
            </a:r>
            <a:endParaRPr lang="hu-HU" sz="3200" dirty="0" smtClean="0"/>
          </a:p>
          <a:p>
            <a:pPr lvl="2"/>
            <a:r>
              <a:rPr lang="hu-HU" sz="3200" dirty="0" smtClean="0"/>
              <a:t>(</a:t>
            </a:r>
            <a:r>
              <a:rPr lang="hu-HU" sz="3200" dirty="0" err="1" smtClean="0"/>
              <a:t>PCWorld</a:t>
            </a:r>
            <a:r>
              <a:rPr lang="hu-HU" sz="3200" dirty="0" smtClean="0"/>
              <a:t>: 2007</a:t>
            </a:r>
            <a:r>
              <a:rPr lang="hu-HU" sz="3200" dirty="0"/>
              <a:t>. április 30. </a:t>
            </a:r>
            <a:r>
              <a:rPr lang="hu-HU" sz="3200" smtClean="0"/>
              <a:t>19:40)</a:t>
            </a:r>
            <a:endParaRPr lang="hu-HU" sz="3200" dirty="0" smtClean="0"/>
          </a:p>
          <a:p>
            <a:pPr lvl="2"/>
            <a:r>
              <a:rPr lang="hu-HU" sz="3200" dirty="0" smtClean="0"/>
              <a:t>Letöltve:2015.03.12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15569351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Köszönöm a figyelmet!</a:t>
            </a:r>
            <a:r>
              <a:rPr lang="hu-HU" dirty="0" smtClean="0">
                <a:solidFill>
                  <a:schemeClr val="bg1"/>
                </a:solidFill>
                <a:sym typeface="Wingdings"/>
              </a:rPr>
              <a:t>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518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1788" y="1179228"/>
            <a:ext cx="9404723" cy="1400530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tx1"/>
                </a:solidFill>
              </a:rPr>
              <a:t>Milyen otthoni hálózatokat alakíthatunk ki?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71788" y="3101190"/>
            <a:ext cx="8946541" cy="4195481"/>
          </a:xfrm>
        </p:spPr>
        <p:txBody>
          <a:bodyPr>
            <a:normAutofit/>
          </a:bodyPr>
          <a:lstStyle/>
          <a:p>
            <a:r>
              <a:rPr lang="hu-HU" sz="3200" dirty="0" smtClean="0"/>
              <a:t>Vezeték nélküli hálózat</a:t>
            </a:r>
          </a:p>
          <a:p>
            <a:r>
              <a:rPr lang="hu-HU" sz="3200" dirty="0" smtClean="0"/>
              <a:t>Elektromos vezetékes </a:t>
            </a:r>
            <a:r>
              <a:rPr lang="hu-HU" sz="3200" dirty="0" smtClean="0"/>
              <a:t>hálózat</a:t>
            </a:r>
            <a:endParaRPr lang="hu-HU" sz="3200" dirty="0" smtClean="0"/>
          </a:p>
        </p:txBody>
      </p:sp>
      <p:sp>
        <p:nvSpPr>
          <p:cNvPr id="4" name="Szövegdoboz 3"/>
          <p:cNvSpPr txBox="1"/>
          <p:nvPr/>
        </p:nvSpPr>
        <p:spPr>
          <a:xfrm>
            <a:off x="202419" y="634905"/>
            <a:ext cx="3254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Először is…</a:t>
            </a:r>
            <a:endParaRPr 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19892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52525" y="379412"/>
            <a:ext cx="10515600" cy="1325563"/>
          </a:xfrm>
        </p:spPr>
        <p:txBody>
          <a:bodyPr/>
          <a:lstStyle/>
          <a:p>
            <a:r>
              <a:rPr lang="hu-HU" sz="3600" dirty="0" smtClean="0">
                <a:solidFill>
                  <a:schemeClr val="bg1"/>
                </a:solidFill>
              </a:rPr>
              <a:t>Szedjük össze, melyek a legfontosabb eszközök az otthoni hálózatunkon?</a:t>
            </a:r>
            <a:endParaRPr lang="hu-HU" sz="3600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52525" y="2095905"/>
            <a:ext cx="10131425" cy="4469748"/>
          </a:xfrm>
        </p:spPr>
        <p:txBody>
          <a:bodyPr>
            <a:noAutofit/>
          </a:bodyPr>
          <a:lstStyle/>
          <a:p>
            <a:r>
              <a:rPr lang="hu-HU" sz="3200" dirty="0" smtClean="0">
                <a:solidFill>
                  <a:schemeClr val="bg1"/>
                </a:solidFill>
              </a:rPr>
              <a:t>Telefon (</a:t>
            </a:r>
            <a:r>
              <a:rPr lang="hu-HU" sz="3200" dirty="0" err="1" smtClean="0">
                <a:solidFill>
                  <a:schemeClr val="bg1"/>
                </a:solidFill>
              </a:rPr>
              <a:t>WiFi</a:t>
            </a:r>
            <a:r>
              <a:rPr lang="hu-HU" sz="3200" dirty="0" smtClean="0">
                <a:solidFill>
                  <a:schemeClr val="bg1"/>
                </a:solidFill>
              </a:rPr>
              <a:t> képes)</a:t>
            </a:r>
          </a:p>
          <a:p>
            <a:r>
              <a:rPr lang="hu-HU" sz="3200" dirty="0" err="1" smtClean="0">
                <a:solidFill>
                  <a:schemeClr val="bg1"/>
                </a:solidFill>
              </a:rPr>
              <a:t>Tablet</a:t>
            </a:r>
            <a:r>
              <a:rPr lang="hu-HU" sz="3200" dirty="0" smtClean="0">
                <a:solidFill>
                  <a:schemeClr val="bg1"/>
                </a:solidFill>
              </a:rPr>
              <a:t> (</a:t>
            </a:r>
            <a:r>
              <a:rPr lang="hu-HU" sz="3200" dirty="0" err="1" smtClean="0">
                <a:solidFill>
                  <a:schemeClr val="bg1"/>
                </a:solidFill>
              </a:rPr>
              <a:t>WiFi</a:t>
            </a:r>
            <a:r>
              <a:rPr lang="hu-HU" sz="3200" dirty="0" smtClean="0">
                <a:solidFill>
                  <a:schemeClr val="bg1"/>
                </a:solidFill>
              </a:rPr>
              <a:t> képes)</a:t>
            </a:r>
          </a:p>
          <a:p>
            <a:r>
              <a:rPr lang="hu-HU" sz="3200" dirty="0" smtClean="0">
                <a:solidFill>
                  <a:schemeClr val="bg1"/>
                </a:solidFill>
              </a:rPr>
              <a:t>Számítógép</a:t>
            </a:r>
          </a:p>
          <a:p>
            <a:r>
              <a:rPr lang="hu-HU" sz="3200" dirty="0" smtClean="0">
                <a:solidFill>
                  <a:schemeClr val="bg1"/>
                </a:solidFill>
              </a:rPr>
              <a:t>Modem</a:t>
            </a:r>
          </a:p>
          <a:p>
            <a:r>
              <a:rPr lang="hu-HU" sz="3200" dirty="0" err="1" smtClean="0">
                <a:solidFill>
                  <a:schemeClr val="bg1"/>
                </a:solidFill>
              </a:rPr>
              <a:t>Router</a:t>
            </a:r>
            <a:endParaRPr lang="hu-HU" sz="3200" dirty="0" smtClean="0">
              <a:solidFill>
                <a:schemeClr val="bg1"/>
              </a:solidFill>
            </a:endParaRPr>
          </a:p>
          <a:p>
            <a:r>
              <a:rPr lang="hu-HU" sz="3200" dirty="0" smtClean="0">
                <a:solidFill>
                  <a:schemeClr val="bg1"/>
                </a:solidFill>
              </a:rPr>
              <a:t>Televízió (</a:t>
            </a:r>
            <a:r>
              <a:rPr lang="hu-HU" sz="3200" dirty="0" err="1" smtClean="0">
                <a:solidFill>
                  <a:schemeClr val="bg1"/>
                </a:solidFill>
              </a:rPr>
              <a:t>WiFi</a:t>
            </a:r>
            <a:r>
              <a:rPr lang="hu-HU" sz="3200" dirty="0" smtClean="0">
                <a:solidFill>
                  <a:schemeClr val="bg1"/>
                </a:solidFill>
              </a:rPr>
              <a:t> képes)</a:t>
            </a:r>
          </a:p>
          <a:p>
            <a:r>
              <a:rPr lang="hu-HU" sz="3200" dirty="0" smtClean="0">
                <a:solidFill>
                  <a:schemeClr val="bg1"/>
                </a:solidFill>
              </a:rPr>
              <a:t>Játékkonzol</a:t>
            </a:r>
          </a:p>
          <a:p>
            <a:endParaRPr lang="hu-HU" sz="3200" dirty="0">
              <a:solidFill>
                <a:schemeClr val="bg1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8140440" y="6380987"/>
            <a:ext cx="3010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bg1"/>
                </a:solidFill>
              </a:rPr>
              <a:t>A saját véleményem szerint</a:t>
            </a:r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14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1113692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Melyik otthoni hálózatot a legkényelmesebb  kialakítanunk?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1" y="2189906"/>
            <a:ext cx="8946541" cy="27066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dirty="0" smtClean="0">
                <a:solidFill>
                  <a:schemeClr val="bg1"/>
                </a:solidFill>
              </a:rPr>
              <a:t>Szerintem a vezeték nélküli hálózatot.</a:t>
            </a:r>
          </a:p>
          <a:p>
            <a:pPr lvl="1">
              <a:buFont typeface="Wingdings" charset="2"/>
              <a:buChar char="Ø"/>
            </a:pPr>
            <a:r>
              <a:rPr lang="hu-HU" sz="2800" dirty="0" smtClean="0">
                <a:solidFill>
                  <a:schemeClr val="bg1"/>
                </a:solidFill>
              </a:rPr>
              <a:t>Hogy miért?</a:t>
            </a:r>
          </a:p>
          <a:p>
            <a:pPr lvl="2">
              <a:buFont typeface="Wingdings" charset="2"/>
              <a:buChar char="Ø"/>
            </a:pPr>
            <a:r>
              <a:rPr lang="hu-HU" sz="2800" dirty="0" smtClean="0">
                <a:solidFill>
                  <a:schemeClr val="bg1"/>
                </a:solidFill>
              </a:rPr>
              <a:t>A legtöbb készülékkel már kapcsolódhatunk </a:t>
            </a:r>
            <a:r>
              <a:rPr lang="hu-HU" sz="2800" dirty="0" err="1" smtClean="0">
                <a:solidFill>
                  <a:schemeClr val="bg1"/>
                </a:solidFill>
              </a:rPr>
              <a:t>Wifihez</a:t>
            </a:r>
            <a:r>
              <a:rPr lang="hu-HU" sz="2800" dirty="0">
                <a:solidFill>
                  <a:schemeClr val="bg1"/>
                </a:solidFill>
              </a:rPr>
              <a:t>.</a:t>
            </a:r>
            <a:endParaRPr lang="hu-HU" sz="2800" dirty="0" smtClean="0">
              <a:solidFill>
                <a:schemeClr val="bg1"/>
              </a:solidFill>
            </a:endParaRPr>
          </a:p>
          <a:p>
            <a:pPr lvl="3">
              <a:buFont typeface="Wingdings" charset="2"/>
              <a:buChar char="Ø"/>
            </a:pPr>
            <a:r>
              <a:rPr lang="hu-HU" sz="2800" dirty="0" smtClean="0">
                <a:solidFill>
                  <a:schemeClr val="bg1"/>
                </a:solidFill>
              </a:rPr>
              <a:t>Ez azért jó dolog, mert sokkal kényelmesebben használhatjuk eszközeinket, nincs szükségünk kábelekre,vezetékekre.</a:t>
            </a:r>
            <a:endParaRPr lang="hu-HU" sz="2800" dirty="0">
              <a:solidFill>
                <a:schemeClr val="bg1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9872663" y="5934670"/>
            <a:ext cx="28263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bg1"/>
                </a:solidFill>
              </a:rPr>
              <a:t>Ezek a saját és a környezetemben élők véleményei</a:t>
            </a:r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47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69323" y="146857"/>
            <a:ext cx="9404723" cy="140053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Na de </a:t>
            </a:r>
            <a:r>
              <a:rPr lang="en-US" dirty="0" err="1" smtClean="0"/>
              <a:t>melyiket</a:t>
            </a:r>
            <a:r>
              <a:rPr lang="en-US" dirty="0" smtClean="0"/>
              <a:t> a </a:t>
            </a:r>
            <a:r>
              <a:rPr lang="en-US" dirty="0" err="1" smtClean="0"/>
              <a:t>legcélszerűbb</a:t>
            </a:r>
            <a:r>
              <a:rPr lang="en-US" dirty="0" smtClean="0"/>
              <a:t> </a:t>
            </a:r>
            <a:r>
              <a:rPr lang="en-US" dirty="0" err="1" smtClean="0"/>
              <a:t>létrehoznunk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97492"/>
            <a:ext cx="12015788" cy="4731894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n-US" sz="3600" b="1" u="sng" dirty="0" smtClean="0">
                <a:solidFill>
                  <a:schemeClr val="tx1"/>
                </a:solidFill>
              </a:rPr>
              <a:t>A</a:t>
            </a:r>
            <a:r>
              <a:rPr lang="en-US" sz="3600" b="1" u="sng" dirty="0" smtClean="0">
                <a:solidFill>
                  <a:schemeClr val="bg1"/>
                </a:solidFill>
              </a:rPr>
              <a:t> </a:t>
            </a:r>
            <a:r>
              <a:rPr lang="en-US" sz="3600" b="1" u="sng" dirty="0" err="1" smtClean="0">
                <a:solidFill>
                  <a:schemeClr val="tx1"/>
                </a:solidFill>
              </a:rPr>
              <a:t>vezetékes</a:t>
            </a:r>
            <a:r>
              <a:rPr lang="en-US" sz="3600" b="1" u="sng" dirty="0" smtClean="0">
                <a:solidFill>
                  <a:schemeClr val="tx1"/>
                </a:solidFill>
              </a:rPr>
              <a:t> </a:t>
            </a:r>
            <a:r>
              <a:rPr lang="en-US" sz="3600" b="1" u="sng" dirty="0" err="1" smtClean="0">
                <a:solidFill>
                  <a:schemeClr val="tx1"/>
                </a:solidFill>
              </a:rPr>
              <a:t>hálózatot</a:t>
            </a:r>
            <a:r>
              <a:rPr lang="en-US" sz="3600" b="1" dirty="0" smtClean="0">
                <a:solidFill>
                  <a:schemeClr val="tx1"/>
                </a:solidFill>
              </a:rPr>
              <a:t>.</a:t>
            </a:r>
          </a:p>
          <a:p>
            <a:pPr lvl="1" algn="r"/>
            <a:r>
              <a:rPr lang="en-US" sz="3200" dirty="0" err="1" smtClean="0">
                <a:solidFill>
                  <a:schemeClr val="tx1"/>
                </a:solidFill>
              </a:rPr>
              <a:t>Hogy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miért</a:t>
            </a:r>
            <a:r>
              <a:rPr lang="en-US" sz="3200" dirty="0" smtClean="0">
                <a:solidFill>
                  <a:schemeClr val="tx1"/>
                </a:solidFill>
              </a:rPr>
              <a:t>?</a:t>
            </a:r>
          </a:p>
          <a:p>
            <a:pPr marL="914400" lvl="2" indent="0" algn="r">
              <a:buNone/>
            </a:pPr>
            <a:r>
              <a:rPr lang="en-US" sz="3600" b="1" dirty="0" err="1" smtClean="0">
                <a:solidFill>
                  <a:schemeClr val="tx1"/>
                </a:solidFill>
              </a:rPr>
              <a:t>Gyors</a:t>
            </a:r>
            <a:endParaRPr lang="en-US" sz="3600" b="1" dirty="0" smtClean="0">
              <a:solidFill>
                <a:schemeClr val="tx1"/>
              </a:solidFill>
            </a:endParaRPr>
          </a:p>
          <a:p>
            <a:pPr lvl="3" algn="r">
              <a:buFont typeface="Wingdings" charset="2"/>
              <a:buChar char="Ø"/>
            </a:pPr>
            <a:r>
              <a:rPr lang="en-US" sz="3600" dirty="0" smtClean="0">
                <a:solidFill>
                  <a:schemeClr val="tx1"/>
                </a:solidFill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</a:rPr>
              <a:t>Nincs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váltakozó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jelerősség</a:t>
            </a:r>
            <a:endParaRPr lang="en-US" sz="3200" dirty="0" smtClean="0">
              <a:solidFill>
                <a:schemeClr val="tx1"/>
              </a:solidFill>
            </a:endParaRPr>
          </a:p>
          <a:p>
            <a:pPr marL="914400" lvl="2" indent="0" algn="r">
              <a:buNone/>
            </a:pPr>
            <a:r>
              <a:rPr lang="en-US" sz="3600" b="1" dirty="0" err="1" smtClean="0">
                <a:solidFill>
                  <a:schemeClr val="tx1"/>
                </a:solidFill>
              </a:rPr>
              <a:t>Biztonságos</a:t>
            </a:r>
            <a:endParaRPr lang="en-US" sz="3600" b="1" dirty="0" smtClean="0">
              <a:solidFill>
                <a:schemeClr val="tx1"/>
              </a:solidFill>
            </a:endParaRPr>
          </a:p>
          <a:p>
            <a:pPr lvl="3" algn="r">
              <a:buFont typeface="Wingdings" charset="2"/>
              <a:buChar char="Ø"/>
            </a:pPr>
            <a:r>
              <a:rPr lang="en-US" sz="3600" dirty="0" smtClean="0">
                <a:solidFill>
                  <a:schemeClr val="tx1"/>
                </a:solidFill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</a:rPr>
              <a:t>Nem</a:t>
            </a:r>
            <a:r>
              <a:rPr lang="en-US" sz="3200" dirty="0" smtClean="0">
                <a:solidFill>
                  <a:schemeClr val="tx1"/>
                </a:solidFill>
              </a:rPr>
              <a:t> mi </a:t>
            </a:r>
            <a:r>
              <a:rPr lang="en-US" sz="3200" dirty="0" err="1" smtClean="0">
                <a:solidFill>
                  <a:schemeClr val="tx1"/>
                </a:solidFill>
              </a:rPr>
              <a:t>osztjuk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az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egész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utcának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az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internetet</a:t>
            </a:r>
            <a:endParaRPr lang="en-US" sz="3200" dirty="0" smtClean="0">
              <a:solidFill>
                <a:schemeClr val="tx1"/>
              </a:solidFill>
            </a:endParaRPr>
          </a:p>
          <a:p>
            <a:pPr marL="914400" lvl="2" indent="0" algn="r">
              <a:buNone/>
            </a:pPr>
            <a:r>
              <a:rPr lang="en-US" sz="3600" b="1" dirty="0" err="1" smtClean="0">
                <a:solidFill>
                  <a:schemeClr val="tx1"/>
                </a:solidFill>
              </a:rPr>
              <a:t>Nincs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váltakozó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jelerősség</a:t>
            </a:r>
            <a:endParaRPr lang="en-US" sz="3600" b="1" dirty="0" smtClean="0">
              <a:solidFill>
                <a:schemeClr val="tx1"/>
              </a:solidFill>
            </a:endParaRPr>
          </a:p>
          <a:p>
            <a:pPr lvl="3" algn="r">
              <a:buFont typeface="Wingdings" charset="2"/>
              <a:buChar char="Ø"/>
            </a:pP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Mindenhol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ugyan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olyan</a:t>
            </a:r>
            <a:r>
              <a:rPr lang="en-US" sz="3200" dirty="0" smtClean="0">
                <a:solidFill>
                  <a:schemeClr val="tx1"/>
                </a:solidFill>
              </a:rPr>
              <a:t> a </a:t>
            </a:r>
            <a:r>
              <a:rPr lang="en-US" sz="3200" dirty="0" err="1" smtClean="0">
                <a:solidFill>
                  <a:schemeClr val="tx1"/>
                </a:solidFill>
              </a:rPr>
              <a:t>jelerősség</a:t>
            </a:r>
            <a:endParaRPr lang="en-US" sz="3200" dirty="0" smtClean="0">
              <a:solidFill>
                <a:schemeClr val="tx1"/>
              </a:solidFill>
            </a:endParaRPr>
          </a:p>
          <a:p>
            <a:pPr lvl="2"/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4396" y="1410830"/>
            <a:ext cx="6697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Vegyünk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példának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egy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két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emeletes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házat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6778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833" y="-201822"/>
            <a:ext cx="10131425" cy="145626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Összességében</a:t>
            </a:r>
            <a:r>
              <a:rPr lang="en-US" dirty="0" smtClean="0"/>
              <a:t>, </a:t>
            </a:r>
            <a:r>
              <a:rPr lang="en-US" dirty="0" err="1" smtClean="0"/>
              <a:t>melyik</a:t>
            </a:r>
            <a:r>
              <a:rPr lang="en-US" dirty="0" smtClean="0"/>
              <a:t> </a:t>
            </a:r>
            <a:r>
              <a:rPr lang="en-US" dirty="0" err="1" smtClean="0"/>
              <a:t>miben</a:t>
            </a:r>
            <a:r>
              <a:rPr lang="en-US" dirty="0" smtClean="0"/>
              <a:t> </a:t>
            </a:r>
            <a:r>
              <a:rPr lang="en-US" dirty="0" err="1" smtClean="0"/>
              <a:t>jobb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4542" y="1611532"/>
            <a:ext cx="2731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/>
              <a:t>Vezetékes</a:t>
            </a:r>
            <a:endParaRPr lang="en-US" sz="28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8725800" y="1608666"/>
            <a:ext cx="2731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Vezeték</a:t>
            </a:r>
            <a:r>
              <a:rPr lang="en-US" sz="2800" dirty="0" smtClean="0"/>
              <a:t> </a:t>
            </a:r>
            <a:r>
              <a:rPr lang="en-US" sz="2800" dirty="0" err="1" smtClean="0"/>
              <a:t>nélküli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15108" y="2058007"/>
            <a:ext cx="257907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 err="1"/>
              <a:t>Gyorsaság</a:t>
            </a:r>
            <a:endParaRPr lang="en-US" sz="2400" dirty="0"/>
          </a:p>
          <a:p>
            <a:pPr>
              <a:lnSpc>
                <a:spcPct val="200000"/>
              </a:lnSpc>
            </a:pPr>
            <a:r>
              <a:rPr lang="en-US" sz="2400" dirty="0" err="1"/>
              <a:t>Biztonság</a:t>
            </a:r>
            <a:endParaRPr lang="en-US" sz="2400" dirty="0"/>
          </a:p>
          <a:p>
            <a:pPr>
              <a:lnSpc>
                <a:spcPct val="200000"/>
              </a:lnSpc>
            </a:pPr>
            <a:r>
              <a:rPr lang="en-US" sz="2400" dirty="0" err="1"/>
              <a:t>Létrehozhatóság</a:t>
            </a:r>
            <a:endParaRPr lang="en-US" sz="2400" dirty="0"/>
          </a:p>
          <a:p>
            <a:pPr>
              <a:lnSpc>
                <a:spcPct val="200000"/>
              </a:lnSpc>
            </a:pPr>
            <a:r>
              <a:rPr lang="en-US" sz="2400" dirty="0" err="1"/>
              <a:t>Jelerősség</a:t>
            </a:r>
            <a:endParaRPr lang="en-US" sz="2400" dirty="0"/>
          </a:p>
          <a:p>
            <a:pPr>
              <a:lnSpc>
                <a:spcPct val="200000"/>
              </a:lnSpc>
            </a:pPr>
            <a:r>
              <a:rPr lang="en-US" sz="2400" dirty="0" err="1"/>
              <a:t>Kényelmesség</a:t>
            </a:r>
            <a:endParaRPr lang="en-US" sz="2400" dirty="0"/>
          </a:p>
          <a:p>
            <a:pPr>
              <a:lnSpc>
                <a:spcPct val="200000"/>
              </a:lnSpc>
            </a:pPr>
            <a:r>
              <a:rPr lang="en-US" sz="2400" dirty="0" err="1"/>
              <a:t>Költsége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760183" y="2005568"/>
            <a:ext cx="257907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 err="1" smtClean="0"/>
              <a:t>Gyorsaság</a:t>
            </a:r>
            <a:endParaRPr lang="en-US" sz="2400" dirty="0" smtClean="0"/>
          </a:p>
          <a:p>
            <a:pPr>
              <a:lnSpc>
                <a:spcPct val="200000"/>
              </a:lnSpc>
            </a:pPr>
            <a:r>
              <a:rPr lang="en-US" sz="2400" dirty="0" err="1" smtClean="0"/>
              <a:t>Biztonság</a:t>
            </a:r>
            <a:endParaRPr lang="en-US" sz="2400" dirty="0" smtClean="0"/>
          </a:p>
          <a:p>
            <a:pPr>
              <a:lnSpc>
                <a:spcPct val="200000"/>
              </a:lnSpc>
            </a:pPr>
            <a:r>
              <a:rPr lang="en-US" sz="2400" dirty="0" err="1" smtClean="0"/>
              <a:t>Létrehozhatóság</a:t>
            </a:r>
            <a:endParaRPr lang="en-US" sz="2400" dirty="0" smtClean="0"/>
          </a:p>
          <a:p>
            <a:pPr>
              <a:lnSpc>
                <a:spcPct val="200000"/>
              </a:lnSpc>
            </a:pPr>
            <a:r>
              <a:rPr lang="en-US" sz="2400" dirty="0" err="1" smtClean="0"/>
              <a:t>Jelerősség</a:t>
            </a:r>
            <a:endParaRPr lang="en-US" sz="2400" dirty="0" smtClean="0"/>
          </a:p>
          <a:p>
            <a:pPr>
              <a:lnSpc>
                <a:spcPct val="200000"/>
              </a:lnSpc>
            </a:pPr>
            <a:r>
              <a:rPr lang="en-US" sz="2400" dirty="0" err="1" smtClean="0"/>
              <a:t>Kényelmesség</a:t>
            </a:r>
            <a:endParaRPr lang="en-US" sz="2400" dirty="0" smtClean="0"/>
          </a:p>
          <a:p>
            <a:pPr>
              <a:lnSpc>
                <a:spcPct val="200000"/>
              </a:lnSpc>
            </a:pPr>
            <a:r>
              <a:rPr lang="en-US" sz="2400" dirty="0" err="1" smtClean="0"/>
              <a:t>Költsége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291" y="3868607"/>
            <a:ext cx="414369" cy="4899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160" y="5275917"/>
            <a:ext cx="414369" cy="4899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138" y="6039953"/>
            <a:ext cx="414369" cy="4899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569" y="2341163"/>
            <a:ext cx="414369" cy="4899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953" y="3006692"/>
            <a:ext cx="414369" cy="4899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152" y="4494996"/>
            <a:ext cx="457201" cy="48993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21771" y="854335"/>
            <a:ext cx="4036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Pl: </a:t>
            </a:r>
            <a:r>
              <a:rPr lang="en-US" sz="2400" b="1" dirty="0" err="1" smtClean="0"/>
              <a:t>Két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emeletes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házban</a:t>
            </a:r>
            <a:endParaRPr lang="en-US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248084" y="3813655"/>
            <a:ext cx="2559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Rengeteg</a:t>
            </a:r>
            <a:r>
              <a:rPr lang="en-US" dirty="0" smtClean="0"/>
              <a:t> </a:t>
            </a:r>
            <a:r>
              <a:rPr lang="en-US" dirty="0" err="1" smtClean="0"/>
              <a:t>vezeték,kábel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852768" y="5339108"/>
            <a:ext cx="2094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</a:t>
            </a:r>
            <a:r>
              <a:rPr lang="en-US" dirty="0" smtClean="0"/>
              <a:t>Fix </a:t>
            </a:r>
            <a:r>
              <a:rPr lang="en-US" dirty="0" err="1" smtClean="0"/>
              <a:t>helyhez</a:t>
            </a:r>
            <a:r>
              <a:rPr lang="en-US" dirty="0" smtClean="0"/>
              <a:t> </a:t>
            </a:r>
            <a:r>
              <a:rPr lang="en-US" dirty="0" err="1" smtClean="0"/>
              <a:t>kötve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438399" y="5823253"/>
            <a:ext cx="18053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Kábelezés</a:t>
            </a:r>
            <a:r>
              <a:rPr lang="en-US" dirty="0" smtClean="0"/>
              <a:t> </a:t>
            </a:r>
            <a:r>
              <a:rPr lang="en-US" dirty="0" err="1" smtClean="0"/>
              <a:t>drágább,mint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router)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834660" y="4534879"/>
            <a:ext cx="1946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megcsappanhat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834660" y="3032361"/>
            <a:ext cx="2309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(A </a:t>
            </a:r>
            <a:r>
              <a:rPr lang="en-US" dirty="0" err="1" smtClean="0"/>
              <a:t>közelből</a:t>
            </a:r>
            <a:r>
              <a:rPr lang="en-US" dirty="0" smtClean="0"/>
              <a:t> </a:t>
            </a:r>
            <a:r>
              <a:rPr lang="en-US" dirty="0" err="1" smtClean="0"/>
              <a:t>többen</a:t>
            </a:r>
            <a:r>
              <a:rPr lang="en-US" dirty="0" smtClean="0"/>
              <a:t> </a:t>
            </a:r>
            <a:r>
              <a:rPr lang="en-US" dirty="0" err="1" smtClean="0"/>
              <a:t>feltörhetik</a:t>
            </a:r>
            <a:r>
              <a:rPr lang="en-US" dirty="0"/>
              <a:t>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29441" y="2312294"/>
            <a:ext cx="2790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Sávszélesség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jelerősség</a:t>
            </a:r>
            <a:r>
              <a:rPr lang="en-US" dirty="0" smtClean="0"/>
              <a:t> </a:t>
            </a:r>
            <a:r>
              <a:rPr lang="en-US" dirty="0" err="1" smtClean="0"/>
              <a:t>hiányában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176" y="2007270"/>
            <a:ext cx="806592" cy="80659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505" y="2784708"/>
            <a:ext cx="806592" cy="80659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425" y="4305064"/>
            <a:ext cx="806592" cy="80659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825" y="4904211"/>
            <a:ext cx="806592" cy="80659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019" y="3473553"/>
            <a:ext cx="806592" cy="80659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456" y="5723291"/>
            <a:ext cx="806592" cy="80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62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28105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N</a:t>
            </a:r>
            <a:r>
              <a:rPr lang="hu-HU" dirty="0" err="1" smtClean="0"/>
              <a:t>eked</a:t>
            </a:r>
            <a:r>
              <a:rPr lang="hu-HU" dirty="0" smtClean="0"/>
              <a:t> melyik a szimpatikusabb?</a:t>
            </a:r>
            <a:endParaRPr lang="hu-H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28" y="1353668"/>
            <a:ext cx="5787772" cy="514771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888" y="1353668"/>
            <a:ext cx="5075884" cy="514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58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</a:blip>
          <a:srcRect/>
          <a:stretch>
            <a:fillRect t="-10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730" y="174828"/>
            <a:ext cx="10234613" cy="1306513"/>
          </a:xfrm>
        </p:spPr>
        <p:txBody>
          <a:bodyPr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Próbáld ki te is!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8575" y="1997075"/>
            <a:ext cx="10233800" cy="167481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hu-HU" sz="3200" dirty="0" smtClean="0">
                <a:solidFill>
                  <a:schemeClr val="bg1"/>
                </a:solidFill>
              </a:rPr>
              <a:t>Van otthon vezetékes és vezeték nélküli </a:t>
            </a:r>
            <a:r>
              <a:rPr lang="hu-HU" sz="3200" dirty="0" err="1" smtClean="0">
                <a:solidFill>
                  <a:schemeClr val="bg1"/>
                </a:solidFill>
              </a:rPr>
              <a:t>hálózatod</a:t>
            </a:r>
            <a:r>
              <a:rPr lang="hu-HU" sz="3200" dirty="0" smtClean="0">
                <a:solidFill>
                  <a:schemeClr val="bg1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hu-HU" sz="3200" dirty="0" smtClean="0">
                <a:solidFill>
                  <a:schemeClr val="bg1"/>
                </a:solidFill>
              </a:rPr>
              <a:t>Esetleg egy </a:t>
            </a:r>
            <a:r>
              <a:rPr lang="hu-HU" sz="3200" dirty="0" err="1" smtClean="0">
                <a:solidFill>
                  <a:schemeClr val="bg1"/>
                </a:solidFill>
              </a:rPr>
              <a:t>LapTopod</a:t>
            </a:r>
            <a:r>
              <a:rPr lang="hu-HU" sz="3200" dirty="0" smtClean="0">
                <a:solidFill>
                  <a:schemeClr val="bg1"/>
                </a:solidFill>
              </a:rPr>
              <a:t> is?</a:t>
            </a:r>
          </a:p>
          <a:p>
            <a:pPr marL="1371600" lvl="3" indent="0" algn="ctr">
              <a:buNone/>
            </a:pPr>
            <a:endParaRPr lang="hu-HU" sz="3200" dirty="0" smtClean="0">
              <a:solidFill>
                <a:schemeClr val="bg1"/>
              </a:solidFill>
            </a:endParaRPr>
          </a:p>
          <a:p>
            <a:pPr marL="457200" lvl="1" indent="0" algn="ctr">
              <a:buNone/>
            </a:pPr>
            <a:r>
              <a:rPr lang="hu-HU" sz="3200" dirty="0" smtClean="0">
                <a:solidFill>
                  <a:schemeClr val="bg1"/>
                </a:solidFill>
              </a:rPr>
              <a:t> </a:t>
            </a:r>
            <a:endParaRPr lang="hu-HU" sz="3200" dirty="0">
              <a:solidFill>
                <a:schemeClr val="bg1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5836442" y="3013671"/>
            <a:ext cx="357188" cy="52904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Down Arrow 4"/>
          <p:cNvSpPr/>
          <p:nvPr/>
        </p:nvSpPr>
        <p:spPr>
          <a:xfrm rot="3350364" flipH="1">
            <a:off x="2266404" y="4752779"/>
            <a:ext cx="345521" cy="1174561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extBox 5"/>
          <p:cNvSpPr txBox="1"/>
          <p:nvPr/>
        </p:nvSpPr>
        <p:spPr>
          <a:xfrm>
            <a:off x="663233" y="5604094"/>
            <a:ext cx="2014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err="1" smtClean="0">
                <a:solidFill>
                  <a:schemeClr val="bg1"/>
                </a:solidFill>
              </a:rPr>
              <a:t>WiFi-vel</a:t>
            </a:r>
            <a:endParaRPr lang="hu-HU" sz="3200" dirty="0">
              <a:solidFill>
                <a:schemeClr val="bg1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 rot="18106185" flipH="1">
            <a:off x="9566108" y="4666258"/>
            <a:ext cx="358678" cy="1215975"/>
          </a:xfrm>
          <a:prstGeom prst="downArrow">
            <a:avLst>
              <a:gd name="adj1" fmla="val 50000"/>
              <a:gd name="adj2" fmla="val 5176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extBox 9"/>
          <p:cNvSpPr txBox="1"/>
          <p:nvPr/>
        </p:nvSpPr>
        <p:spPr>
          <a:xfrm>
            <a:off x="9759594" y="5604093"/>
            <a:ext cx="2179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chemeClr val="bg1"/>
                </a:solidFill>
              </a:rPr>
              <a:t>Vezetékkel</a:t>
            </a:r>
            <a:endParaRPr lang="hu-HU" sz="3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44532" y="6060927"/>
            <a:ext cx="601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>
                <a:solidFill>
                  <a:schemeClr val="bg1"/>
                </a:solidFill>
              </a:rPr>
              <a:t>Mi lett a végeredmény?</a:t>
            </a:r>
            <a:r>
              <a:rPr lang="hu-HU" sz="3600" dirty="0" smtClean="0">
                <a:solidFill>
                  <a:schemeClr val="bg1"/>
                </a:solidFill>
                <a:sym typeface="Wingdings"/>
              </a:rPr>
              <a:t></a:t>
            </a:r>
            <a:endParaRPr lang="hu-HU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03985" y="3626773"/>
            <a:ext cx="8115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hu-HU" sz="3200" dirty="0">
                <a:solidFill>
                  <a:schemeClr val="bg1"/>
                </a:solidFill>
              </a:rPr>
              <a:t>Keresd meg a </a:t>
            </a:r>
            <a:r>
              <a:rPr lang="hu-HU" sz="3200" dirty="0" err="1">
                <a:solidFill>
                  <a:schemeClr val="bg1"/>
                </a:solidFill>
              </a:rPr>
              <a:t>routertől</a:t>
            </a:r>
            <a:r>
              <a:rPr lang="hu-HU" sz="3200" dirty="0">
                <a:solidFill>
                  <a:schemeClr val="bg1"/>
                </a:solidFill>
              </a:rPr>
              <a:t> a legtávolabbi pontot a lakásban.</a:t>
            </a:r>
          </a:p>
          <a:p>
            <a:pPr lvl="1" algn="ctr"/>
            <a:r>
              <a:rPr lang="hu-HU" sz="3200" dirty="0">
                <a:solidFill>
                  <a:schemeClr val="bg1"/>
                </a:solidFill>
              </a:rPr>
              <a:t>Próbáld ki milyen gyors az internet!</a:t>
            </a:r>
          </a:p>
        </p:txBody>
      </p:sp>
    </p:spTree>
    <p:extLst>
      <p:ext uri="{BB962C8B-B14F-4D97-AF65-F5344CB8AC3E}">
        <p14:creationId xmlns:p14="http://schemas.microsoft.com/office/powerpoint/2010/main" val="141334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1205</TotalTime>
  <Words>782</Words>
  <Application>Microsoft Macintosh PowerPoint</Application>
  <PresentationFormat>Widescreen</PresentationFormat>
  <Paragraphs>179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Abadi MT Condensed Extra Bold</vt:lpstr>
      <vt:lpstr>Arial Rounded MT Bold</vt:lpstr>
      <vt:lpstr>Corbel</vt:lpstr>
      <vt:lpstr>Wingdings</vt:lpstr>
      <vt:lpstr>Arial</vt:lpstr>
      <vt:lpstr>Depth</vt:lpstr>
      <vt:lpstr>Otthoni számítógépes hálózatban használható eszközök legfontosabb jellemzői és beállításai</vt:lpstr>
      <vt:lpstr>Pár kérdés hogy tudd, mennyire vagy képben</vt:lpstr>
      <vt:lpstr>Milyen otthoni hálózatokat alakíthatunk ki?</vt:lpstr>
      <vt:lpstr>Szedjük össze, melyek a legfontosabb eszközök az otthoni hálózatunkon?</vt:lpstr>
      <vt:lpstr>Melyik otthoni hálózatot a legkényelmesebb  kialakítanunk?</vt:lpstr>
      <vt:lpstr>Na de melyiket a legcélszerűbb létrehoznunk?</vt:lpstr>
      <vt:lpstr>Összességében, melyik miben jobb?</vt:lpstr>
      <vt:lpstr>Neked melyik a szimpatikusabb?</vt:lpstr>
      <vt:lpstr>Próbáld ki te is!</vt:lpstr>
      <vt:lpstr>Konzol</vt:lpstr>
      <vt:lpstr>A nagybetűs ”extrák”</vt:lpstr>
      <vt:lpstr>A router (WiFi-s)</vt:lpstr>
      <vt:lpstr>A router biztonsági beállításai   (Amit érdemes elvégeznünk)</vt:lpstr>
      <vt:lpstr>Telefon</vt:lpstr>
      <vt:lpstr>PowerPoint Presentation</vt:lpstr>
      <vt:lpstr>Számítógép</vt:lpstr>
      <vt:lpstr>TV</vt:lpstr>
      <vt:lpstr>Lássuk,hogy mennyire figyeltél</vt:lpstr>
      <vt:lpstr>Források</vt:lpstr>
      <vt:lpstr>Források</vt:lpstr>
      <vt:lpstr>Köszönöm a figyelmet!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Otthoni számítógépes hálózatban használható eszközök</dc:title>
  <dc:creator>user</dc:creator>
  <cp:lastModifiedBy>jubarni11@gmail.com</cp:lastModifiedBy>
  <cp:revision>63</cp:revision>
  <dcterms:created xsi:type="dcterms:W3CDTF">2016-02-23T11:16:53Z</dcterms:created>
  <dcterms:modified xsi:type="dcterms:W3CDTF">2016-03-13T21:19:33Z</dcterms:modified>
</cp:coreProperties>
</file>