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79" r:id="rId5"/>
    <p:sldId id="264" r:id="rId6"/>
    <p:sldId id="263" r:id="rId7"/>
    <p:sldId id="272" r:id="rId8"/>
    <p:sldId id="280" r:id="rId9"/>
    <p:sldId id="266" r:id="rId10"/>
    <p:sldId id="267" r:id="rId11"/>
    <p:sldId id="259" r:id="rId12"/>
    <p:sldId id="260" r:id="rId13"/>
    <p:sldId id="261" r:id="rId14"/>
    <p:sldId id="262" r:id="rId15"/>
    <p:sldId id="265" r:id="rId16"/>
    <p:sldId id="281" r:id="rId17"/>
    <p:sldId id="270" r:id="rId18"/>
    <p:sldId id="268" r:id="rId19"/>
    <p:sldId id="271" r:id="rId20"/>
    <p:sldId id="275" r:id="rId21"/>
    <p:sldId id="276" r:id="rId22"/>
    <p:sldId id="277" r:id="rId23"/>
    <p:sldId id="278" r:id="rId24"/>
    <p:sldId id="273" r:id="rId25"/>
    <p:sldId id="274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00"/>
    <a:srgbClr val="00FF00"/>
    <a:srgbClr val="66FF66"/>
    <a:srgbClr val="CC3300"/>
    <a:srgbClr val="FF9933"/>
    <a:srgbClr val="CC0000"/>
    <a:srgbClr val="FF0000"/>
    <a:srgbClr val="FF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66" autoAdjust="0"/>
  </p:normalViewPr>
  <p:slideViewPr>
    <p:cSldViewPr showGuides="1"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F46B1-5858-4B8F-AC0E-7A3FED2A95D4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6FCF4-BB50-4C57-95E1-C95BA87A88A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143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6FCF4-BB50-4C57-95E1-C95BA87A88A2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169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4000" y="1484784"/>
            <a:ext cx="8856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C0E2B-B656-4A87-8516-B9C59C6F84AA}" type="datetimeFigureOut">
              <a:rPr lang="hu-HU" smtClean="0"/>
              <a:t>2016.03.11.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2933-1E5A-4076-A43C-B5B619792B0F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ln>
            <a:solidFill>
              <a:schemeClr val="accent6">
                <a:lumMod val="50000"/>
              </a:schemeClr>
            </a:solidFill>
          </a:ln>
          <a:solidFill>
            <a:schemeClr val="accent3"/>
          </a:solidFill>
          <a:latin typeface="Arial Rounded MT Bold" pitchFamily="34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2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5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slide" Target="slide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1.jpg"/><Relationship Id="rId7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slide" Target="slide5.xml"/><Relationship Id="rId4" Type="http://schemas.openxmlformats.org/officeDocument/2006/relationships/image" Target="../media/image22.jp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5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slide" Target="slide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5.jpg"/><Relationship Id="rId7" Type="http://schemas.openxmlformats.org/officeDocument/2006/relationships/image" Target="../media/image12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27.jpg"/><Relationship Id="rId10" Type="http://schemas.openxmlformats.org/officeDocument/2006/relationships/image" Target="../media/image5.png"/><Relationship Id="rId4" Type="http://schemas.openxmlformats.org/officeDocument/2006/relationships/image" Target="../media/image26.jp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9.jpg"/><Relationship Id="rId7" Type="http://schemas.openxmlformats.org/officeDocument/2006/relationships/slide" Target="slide15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slide" Target="slide5.xml"/><Relationship Id="rId10" Type="http://schemas.openxmlformats.org/officeDocument/2006/relationships/image" Target="../media/image5.png"/><Relationship Id="rId4" Type="http://schemas.openxmlformats.org/officeDocument/2006/relationships/image" Target="../media/image30.jpg"/><Relationship Id="rId9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2.jpg"/><Relationship Id="rId7" Type="http://schemas.openxmlformats.org/officeDocument/2006/relationships/slide" Target="slide2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image" Target="../media/image12.png"/><Relationship Id="rId4" Type="http://schemas.openxmlformats.org/officeDocument/2006/relationships/slide" Target="slide14.xml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4.jpeg"/><Relationship Id="rId7" Type="http://schemas.openxmlformats.org/officeDocument/2006/relationships/image" Target="../media/image13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2.png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6.jpeg"/><Relationship Id="rId7" Type="http://schemas.openxmlformats.org/officeDocument/2006/relationships/image" Target="../media/image1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2.png"/><Relationship Id="rId4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slide" Target="slide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slide" Target="slide8.xml"/><Relationship Id="rId3" Type="http://schemas.openxmlformats.org/officeDocument/2006/relationships/image" Target="../media/image5.png"/><Relationship Id="rId7" Type="http://schemas.openxmlformats.org/officeDocument/2006/relationships/image" Target="../media/image7.jpg"/><Relationship Id="rId12" Type="http://schemas.openxmlformats.org/officeDocument/2006/relationships/image" Target="../media/image9.jpg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7.xml"/><Relationship Id="rId5" Type="http://schemas.openxmlformats.org/officeDocument/2006/relationships/image" Target="../media/image6.jpg"/><Relationship Id="rId15" Type="http://schemas.openxmlformats.org/officeDocument/2006/relationships/image" Target="../media/image11.jpeg"/><Relationship Id="rId10" Type="http://schemas.openxmlformats.org/officeDocument/2006/relationships/image" Target="../media/image8.jpg"/><Relationship Id="rId4" Type="http://schemas.openxmlformats.org/officeDocument/2006/relationships/slide" Target="slide4.xml"/><Relationship Id="rId9" Type="http://schemas.openxmlformats.org/officeDocument/2006/relationships/slide" Target="slide5.xml"/><Relationship Id="rId14" Type="http://schemas.openxmlformats.org/officeDocument/2006/relationships/image" Target="../media/image10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" Target="slide8.xm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slide" Target="slide23.xml"/><Relationship Id="rId5" Type="http://schemas.openxmlformats.org/officeDocument/2006/relationships/slide" Target="slide2.xml"/><Relationship Id="rId10" Type="http://schemas.openxmlformats.org/officeDocument/2006/relationships/slide" Target="slide22.xml"/><Relationship Id="rId4" Type="http://schemas.openxmlformats.org/officeDocument/2006/relationships/image" Target="../media/image12.png"/><Relationship Id="rId9" Type="http://schemas.openxmlformats.org/officeDocument/2006/relationships/image" Target="../media/image4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image" Target="../media/image13.png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png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11.xml"/><Relationship Id="rId7" Type="http://schemas.openxmlformats.org/officeDocument/2006/relationships/image" Target="../media/image13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5.xml"/><Relationship Id="rId4" Type="http://schemas.openxmlformats.org/officeDocument/2006/relationships/image" Target="../media/image12.png"/><Relationship Id="rId9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erettsegi.com/tetelek/informatika/az-operacios-rendszerek-alapveto-jellemzoi/" TargetMode="External"/><Relationship Id="rId13" Type="http://schemas.openxmlformats.org/officeDocument/2006/relationships/hyperlink" Target="http://people.inf.elte.hu/debraai/all/sza_bead1/winevlinux_honlap.html" TargetMode="External"/><Relationship Id="rId3" Type="http://schemas.openxmlformats.org/officeDocument/2006/relationships/hyperlink" Target="https://hu.wikipedia.org/wiki/Apple_Inc" TargetMode="External"/><Relationship Id="rId7" Type="http://schemas.openxmlformats.org/officeDocument/2006/relationships/hyperlink" Target="https://docs.google.com/document/d/1DJcDgnHRFSlyrZ5l6Zh99fuVZ94yJZh_bm_QmhuR7LQ/edit?pref=2&amp;pli=1" TargetMode="External"/><Relationship Id="rId12" Type="http://schemas.openxmlformats.org/officeDocument/2006/relationships/hyperlink" Target="http://helpdeszk.blogspot.hu/2010/01/operacios-rendszerek-3-linux-rendszerek.html" TargetMode="External"/><Relationship Id="rId2" Type="http://schemas.openxmlformats.org/officeDocument/2006/relationships/hyperlink" Target="https://www.google.com/imghp?hl=hu" TargetMode="Externa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zit.hu/doku.php?id=egressy:10e:tananyag:a_windows_t%C3%B6rt%C3%A9nete" TargetMode="External"/><Relationship Id="rId11" Type="http://schemas.openxmlformats.org/officeDocument/2006/relationships/hyperlink" Target="http://www.pchogyan.net/wp/mik-az-elonyei-es-hatranyai-a-linux-alapu-operacios-rendszereknek-a-windows-al-szemben/" TargetMode="External"/><Relationship Id="rId5" Type="http://schemas.openxmlformats.org/officeDocument/2006/relationships/hyperlink" Target="https://hu.wikipedia.org/wiki/Linux#T.C3.B6rt.C3.A9nete" TargetMode="External"/><Relationship Id="rId15" Type="http://schemas.openxmlformats.org/officeDocument/2006/relationships/image" Target="../media/image12.png"/><Relationship Id="rId10" Type="http://schemas.openxmlformats.org/officeDocument/2006/relationships/hyperlink" Target="http://www.szeretlekmagyarorszag.hu/igy-vasarolj-okostelefont/" TargetMode="External"/><Relationship Id="rId4" Type="http://schemas.openxmlformats.org/officeDocument/2006/relationships/hyperlink" Target="http://srita.uw.hu/tortenet.html" TargetMode="External"/><Relationship Id="rId9" Type="http://schemas.openxmlformats.org/officeDocument/2006/relationships/hyperlink" Target="http://hu.blastingnews.com/tech/2015/05/ios-android-azaz-melyik-is-a-jobb-valasztas-00398943.html" TargetMode="External"/><Relationship Id="rId1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5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12.png"/><Relationship Id="rId7" Type="http://schemas.openxmlformats.org/officeDocument/2006/relationships/image" Target="../media/image1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image" Target="../media/image12.png"/><Relationship Id="rId7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image" Target="../media/image5.png"/><Relationship Id="rId4" Type="http://schemas.openxmlformats.org/officeDocument/2006/relationships/image" Target="../media/image13.png"/><Relationship Id="rId9" Type="http://schemas.openxmlformats.org/officeDocument/2006/relationships/slide" Target="slide1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image" Target="../media/image19.jpg"/><Relationship Id="rId3" Type="http://schemas.openxmlformats.org/officeDocument/2006/relationships/image" Target="../media/image12.png"/><Relationship Id="rId7" Type="http://schemas.openxmlformats.org/officeDocument/2006/relationships/image" Target="../media/image16.gif"/><Relationship Id="rId12" Type="http://schemas.openxmlformats.org/officeDocument/2006/relationships/slide" Target="slide1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image" Target="../media/image18.jpg"/><Relationship Id="rId5" Type="http://schemas.openxmlformats.org/officeDocument/2006/relationships/image" Target="../media/image5.png"/><Relationship Id="rId10" Type="http://schemas.openxmlformats.org/officeDocument/2006/relationships/slide" Target="slide16.xml"/><Relationship Id="rId4" Type="http://schemas.openxmlformats.org/officeDocument/2006/relationships/image" Target="../media/image13.png"/><Relationship Id="rId9" Type="http://schemas.openxmlformats.org/officeDocument/2006/relationships/image" Target="../media/image1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Keresztrejtveny.xlsx" TargetMode="External"/><Relationship Id="rId3" Type="http://schemas.openxmlformats.org/officeDocument/2006/relationships/image" Target="../media/image12.png"/><Relationship Id="rId7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image" Target="../media/image13.png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42852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operációs rendszer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3571876"/>
            <a:ext cx="4860032" cy="5539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Készítette: </a:t>
            </a:r>
            <a:r>
              <a:rPr lang="hu-HU" sz="3000" dirty="0" err="1" smtClean="0">
                <a:latin typeface="Book Antiqua" pitchFamily="18" charset="0"/>
              </a:rPr>
              <a:t>Ulmann</a:t>
            </a:r>
            <a:r>
              <a:rPr lang="hu-HU" sz="3000" dirty="0" smtClean="0">
                <a:latin typeface="Book Antiqua" pitchFamily="18" charset="0"/>
              </a:rPr>
              <a:t> Ákos</a:t>
            </a:r>
            <a:endParaRPr lang="hu-HU" sz="3000" dirty="0">
              <a:latin typeface="Book Antiqua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996894" y="4572008"/>
            <a:ext cx="7147106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Felkészítő tanár: Vargáné </a:t>
            </a:r>
            <a:r>
              <a:rPr lang="hu-HU" sz="3000" dirty="0" err="1" smtClean="0">
                <a:latin typeface="Book Antiqua" pitchFamily="18" charset="0"/>
              </a:rPr>
              <a:t>Gyömrei</a:t>
            </a:r>
            <a:r>
              <a:rPr lang="hu-HU" sz="3000" dirty="0" smtClean="0">
                <a:latin typeface="Book Antiqua" pitchFamily="18" charset="0"/>
              </a:rPr>
              <a:t> Anita</a:t>
            </a:r>
            <a:endParaRPr lang="hu-HU" sz="3000" dirty="0">
              <a:latin typeface="Book Antiqua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0" y="5572140"/>
            <a:ext cx="9144000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latin typeface="Book Antiqua" pitchFamily="18" charset="0"/>
              </a:rPr>
              <a:t>Iskola neve és címe: Orosházi Vörösmarty Mihály Általános Iskola, 5900 Orosháza Vörösmarty u. 4</a:t>
            </a:r>
            <a:endParaRPr lang="hu-HU" sz="3000" dirty="0">
              <a:latin typeface="Book Antiqua" pitchFamily="18" charset="0"/>
            </a:endParaRPr>
          </a:p>
        </p:txBody>
      </p:sp>
      <p:pic>
        <p:nvPicPr>
          <p:cNvPr id="11" name="Kép 10" descr="apple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2143566"/>
            <a:ext cx="1314000" cy="1314000"/>
          </a:xfrm>
          <a:prstGeom prst="rect">
            <a:avLst/>
          </a:prstGeom>
        </p:spPr>
      </p:pic>
      <p:pic>
        <p:nvPicPr>
          <p:cNvPr id="13" name="Kép 12" descr="Androi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4119" y="2089729"/>
            <a:ext cx="1314000" cy="1314000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500034" y="857232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Sokan nem tudják mobiltelefon, számítógép vagy laptop vásárlása esetén, hogy milyen típusú operációs rendszert válasszanak.  Sokan az árat nézik, nem a tudást.  Remélem tudok segíteni azoknak - ezzel a prezentációval - akik nem tudják pontosan milyen elektronikus eszközt válasszanak.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75130"/>
            <a:ext cx="1107931" cy="12852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22058"/>
            <a:ext cx="1285200" cy="1285200"/>
          </a:xfrm>
          <a:prstGeom prst="rect">
            <a:avLst/>
          </a:prstGeom>
        </p:spPr>
      </p:pic>
      <p:sp>
        <p:nvSpPr>
          <p:cNvPr id="4" name="Szövegdoboz 3">
            <a:hlinkClick r:id="rId6" action="ppaction://hlinksldjump"/>
          </p:cNvPr>
          <p:cNvSpPr txBox="1"/>
          <p:nvPr/>
        </p:nvSpPr>
        <p:spPr>
          <a:xfrm>
            <a:off x="2768" y="0"/>
            <a:ext cx="144016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Kezdés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zövegdoboz 11">
            <a:hlinkClick r:id="rId7" action="ppaction://hlinksldjump"/>
          </p:cNvPr>
          <p:cNvSpPr txBox="1"/>
          <p:nvPr/>
        </p:nvSpPr>
        <p:spPr>
          <a:xfrm>
            <a:off x="7703840" y="0"/>
            <a:ext cx="1440160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Befejezés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7524" y="476672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operációs rendszer feladatai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4000" y="1700808"/>
            <a:ext cx="8892496" cy="39604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kapcsolat teremtése a felhasználó és a gép között, </a:t>
            </a:r>
            <a:r>
              <a:rPr lang="hu-HU" sz="2400" dirty="0" smtClean="0"/>
              <a:t>biztosítja</a:t>
            </a:r>
            <a:endParaRPr lang="hu-HU" sz="2400" dirty="0"/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processzor vezérlése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programok </a:t>
            </a:r>
            <a:r>
              <a:rPr lang="hu-HU" sz="2400" dirty="0" smtClean="0"/>
              <a:t>működtetése</a:t>
            </a:r>
            <a:endParaRPr lang="hu-HU" sz="2400" dirty="0"/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háttértárak kezelése: programok, adatok biztonságos tárolása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perifériák </a:t>
            </a:r>
            <a:r>
              <a:rPr lang="hu-HU" sz="2400" dirty="0" smtClean="0"/>
              <a:t>kezelése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 smtClean="0"/>
              <a:t>a memória kezelése (lefoglalás, programok betöltése, memória felszabadítása, lapozás, virtuális tárkezelés)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 smtClean="0"/>
              <a:t>a </a:t>
            </a:r>
            <a:r>
              <a:rPr lang="hu-HU" sz="2400" dirty="0"/>
              <a:t>gépi erőforrások elosztása (erőforrás pl.: háttértár, memória, hálózat, megjelenítő egység, nyomtató)</a:t>
            </a:r>
          </a:p>
          <a:p>
            <a:pPr>
              <a:spcBef>
                <a:spcPts val="0"/>
              </a:spcBef>
              <a:buBlip>
                <a:blip r:embed="rId2"/>
              </a:buBlip>
            </a:pPr>
            <a:r>
              <a:rPr lang="hu-HU" sz="2400" dirty="0"/>
              <a:t>kommunikáció, kapcsolattartás a gép </a:t>
            </a:r>
            <a:r>
              <a:rPr lang="hu-HU" sz="2400" dirty="0" smtClean="0"/>
              <a:t>kezelőjével</a:t>
            </a:r>
            <a:endParaRPr lang="hu-HU" sz="2400" dirty="0"/>
          </a:p>
        </p:txBody>
      </p:sp>
      <p:pic>
        <p:nvPicPr>
          <p:cNvPr id="4" name="Kép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8" name="Kép 7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hu-HU" dirty="0" smtClean="0"/>
              <a:t>Windows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516" y="1196752"/>
            <a:ext cx="8712968" cy="3312368"/>
          </a:xfrm>
        </p:spPr>
        <p:txBody>
          <a:bodyPr>
            <a:normAutofit/>
          </a:bodyPr>
          <a:lstStyle/>
          <a:p>
            <a:pPr marL="0" indent="355600">
              <a:spcBef>
                <a:spcPts val="0"/>
              </a:spcBef>
              <a:buNone/>
            </a:pPr>
            <a:r>
              <a:rPr lang="hu-HU" sz="2300" dirty="0"/>
              <a:t>1975-ben </a:t>
            </a:r>
            <a:r>
              <a:rPr lang="hu-HU" sz="2300" dirty="0">
                <a:hlinkClick r:id="rId2" action="ppaction://hlinksldjump"/>
              </a:rPr>
              <a:t>Bill </a:t>
            </a:r>
            <a:r>
              <a:rPr lang="hu-HU" sz="2300" dirty="0" err="1">
                <a:hlinkClick r:id="rId2" action="ppaction://hlinksldjump"/>
              </a:rPr>
              <a:t>Gates</a:t>
            </a:r>
            <a:r>
              <a:rPr lang="hu-HU" sz="2300" dirty="0">
                <a:hlinkClick r:id="rId2" action="ppaction://hlinksldjump"/>
              </a:rPr>
              <a:t> </a:t>
            </a:r>
            <a:r>
              <a:rPr lang="hu-HU" sz="2300" dirty="0"/>
              <a:t>és Paul Allen céget alapítottak Microsoft </a:t>
            </a:r>
            <a:r>
              <a:rPr lang="hu-HU" sz="2300" dirty="0" smtClean="0"/>
              <a:t>néven. A </a:t>
            </a:r>
            <a:r>
              <a:rPr lang="hu-HU" sz="2300" dirty="0"/>
              <a:t>Microsoft az Apple cég operációs rendszerének </a:t>
            </a:r>
            <a:r>
              <a:rPr lang="hu-HU" sz="2300" dirty="0" smtClean="0"/>
              <a:t>alapötletét felhasználva </a:t>
            </a:r>
            <a:r>
              <a:rPr lang="hu-HU" sz="2300" dirty="0"/>
              <a:t>kezdte el </a:t>
            </a:r>
            <a:r>
              <a:rPr lang="hu-HU" sz="2300" dirty="0" smtClean="0"/>
              <a:t>kifejleszteni </a:t>
            </a:r>
            <a:r>
              <a:rPr lang="hu-HU" sz="2300" dirty="0"/>
              <a:t>a Windows-t, amely a DOS után forradalmian újnak számított, ráadásul az ára is </a:t>
            </a:r>
            <a:r>
              <a:rPr lang="hu-HU" sz="2300" dirty="0" smtClean="0"/>
              <a:t>kedvezőbb volt. A </a:t>
            </a:r>
            <a:r>
              <a:rPr lang="hu-HU" sz="2300" dirty="0"/>
              <a:t>3.0-s rendszer megjelenése jelentett igazán nagy durranást, amikor a konkurens cég majdnem csődbe is </a:t>
            </a:r>
            <a:r>
              <a:rPr lang="hu-HU" sz="2300" dirty="0" smtClean="0"/>
              <a:t>ment. A </a:t>
            </a:r>
            <a:r>
              <a:rPr lang="hu-HU" sz="2300" dirty="0"/>
              <a:t>fejlesztés jelentős részét teszi ki más cégek által kifejlesztett technológiák </a:t>
            </a:r>
            <a:r>
              <a:rPr lang="hu-HU" sz="2300" dirty="0" smtClean="0"/>
              <a:t>felhasználása. A </a:t>
            </a:r>
            <a:r>
              <a:rPr lang="hu-HU" sz="2300" dirty="0"/>
              <a:t>kezdeti 16 bites verziók, illetve a DOS-ra épülő 32 bites verziók a kényelmet és a teljesítményt tartották szem előtt a biztonsággal szemben</a:t>
            </a:r>
            <a:r>
              <a:rPr lang="hu-HU" sz="2300" dirty="0" smtClean="0"/>
              <a:t>.</a:t>
            </a:r>
            <a:endParaRPr lang="hu-HU" sz="23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599557"/>
            <a:ext cx="2816276" cy="161201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529262"/>
            <a:ext cx="2609850" cy="17526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6" name="Szövegdoboz 5"/>
          <p:cNvSpPr txBox="1"/>
          <p:nvPr/>
        </p:nvSpPr>
        <p:spPr>
          <a:xfrm>
            <a:off x="1312463" y="6289646"/>
            <a:ext cx="199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Paul Allen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745754" y="6326697"/>
            <a:ext cx="1990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Bill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Gates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Kép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9" name="Kép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0" name="Kép 9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1" name="Kép 10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Linux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2692896"/>
          </a:xfrm>
        </p:spPr>
        <p:txBody>
          <a:bodyPr>
            <a:normAutofit/>
          </a:bodyPr>
          <a:lstStyle/>
          <a:p>
            <a:pPr marL="0" indent="355600">
              <a:spcBef>
                <a:spcPts val="0"/>
              </a:spcBef>
              <a:buNone/>
            </a:pPr>
            <a:r>
              <a:rPr lang="hu-HU" sz="2400" dirty="0"/>
              <a:t>Linus </a:t>
            </a:r>
            <a:r>
              <a:rPr lang="hu-HU" sz="2400" dirty="0" err="1"/>
              <a:t>Torvalds</a:t>
            </a:r>
            <a:r>
              <a:rPr lang="hu-HU" sz="2400" dirty="0"/>
              <a:t> autodidakta hacker volt, saját operációs </a:t>
            </a:r>
            <a:r>
              <a:rPr lang="hu-HU" sz="2400" dirty="0" smtClean="0"/>
              <a:t>rendszert szeretett </a:t>
            </a:r>
            <a:r>
              <a:rPr lang="hu-HU" sz="2400" dirty="0"/>
              <a:t>volna </a:t>
            </a:r>
            <a:r>
              <a:rPr lang="hu-HU" sz="2400" dirty="0" smtClean="0"/>
              <a:t>írni. A </a:t>
            </a:r>
            <a:r>
              <a:rPr lang="hu-HU" sz="2400" dirty="0"/>
              <a:t>21 éves egyetemista </a:t>
            </a:r>
            <a:r>
              <a:rPr lang="hu-HU" sz="2400" dirty="0" smtClean="0"/>
              <a:t>az </a:t>
            </a:r>
            <a:r>
              <a:rPr lang="hu-HU" sz="2400" dirty="0"/>
              <a:t>Intel 80386-os processzor védett módú, feladat-váltó lehetőségeit szerette volna </a:t>
            </a:r>
            <a:r>
              <a:rPr lang="hu-HU" sz="2400" dirty="0" smtClean="0"/>
              <a:t>felfedezni. Ez </a:t>
            </a:r>
            <a:r>
              <a:rPr lang="hu-HU" sz="2400" dirty="0"/>
              <a:t>körülbelül 1991 nyarának elején lehetett, a pontos dátumra maga Linus sem </a:t>
            </a:r>
            <a:r>
              <a:rPr lang="hu-HU" sz="2400" dirty="0" smtClean="0"/>
              <a:t>emlékszik. Egy </a:t>
            </a:r>
            <a:r>
              <a:rPr lang="hu-HU" sz="2400" dirty="0"/>
              <a:t>biztos: egy e-mail tanúsága szerint 1991. július 3-án már a POSIX szabvány után érdeklődött az interneten, így ekkor már futhatott nála egy kezdetleges rendszer.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537" y="4149080"/>
            <a:ext cx="3464926" cy="202401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Szövegdoboz 4"/>
          <p:cNvSpPr txBox="1"/>
          <p:nvPr/>
        </p:nvSpPr>
        <p:spPr>
          <a:xfrm>
            <a:off x="3031879" y="6187624"/>
            <a:ext cx="310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Linus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Torvalds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Kép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7" name="Kép 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8" name="Kép 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9" name="Kép 8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hu-HU" dirty="0" err="1" smtClean="0"/>
              <a:t>Android</a:t>
            </a:r>
            <a:r>
              <a:rPr lang="hu-HU" dirty="0" smtClean="0"/>
              <a:t>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8474" y="1340768"/>
            <a:ext cx="8856000" cy="2808312"/>
          </a:xfrm>
        </p:spPr>
        <p:txBody>
          <a:bodyPr>
            <a:normAutofit/>
          </a:bodyPr>
          <a:lstStyle/>
          <a:p>
            <a:pPr marL="0" indent="355600">
              <a:spcBef>
                <a:spcPts val="0"/>
              </a:spcBef>
              <a:buNone/>
            </a:pPr>
            <a:r>
              <a:rPr lang="hu-HU" sz="2400" dirty="0"/>
              <a:t>Az </a:t>
            </a:r>
            <a:r>
              <a:rPr lang="hu-HU" sz="2400" dirty="0" err="1"/>
              <a:t>Android</a:t>
            </a:r>
            <a:r>
              <a:rPr lang="hu-HU" sz="2400" dirty="0"/>
              <a:t> nevű vállalatot 2003-ban alapította Andy Rubin, Rich </a:t>
            </a:r>
            <a:r>
              <a:rPr lang="hu-HU" sz="2400" dirty="0" err="1"/>
              <a:t>Miner</a:t>
            </a:r>
            <a:r>
              <a:rPr lang="hu-HU" sz="2400" dirty="0"/>
              <a:t>, Nick </a:t>
            </a:r>
            <a:r>
              <a:rPr lang="hu-HU" sz="2400" dirty="0" err="1"/>
              <a:t>Sears</a:t>
            </a:r>
            <a:r>
              <a:rPr lang="hu-HU" sz="2400" dirty="0"/>
              <a:t> és Chris White. </a:t>
            </a:r>
            <a:r>
              <a:rPr lang="hu-HU" sz="2400" dirty="0" smtClean="0"/>
              <a:t>A </a:t>
            </a:r>
            <a:r>
              <a:rPr lang="hu-HU" sz="2400" dirty="0"/>
              <a:t>céget két évvel </a:t>
            </a:r>
            <a:r>
              <a:rPr lang="hu-HU" sz="2400" dirty="0" smtClean="0"/>
              <a:t>később felvásárolta </a:t>
            </a:r>
            <a:r>
              <a:rPr lang="hu-HU" sz="2400" dirty="0"/>
              <a:t>a </a:t>
            </a:r>
            <a:r>
              <a:rPr lang="hu-HU" sz="2400" dirty="0" err="1"/>
              <a:t>Google</a:t>
            </a:r>
            <a:r>
              <a:rPr lang="hu-HU" sz="2400" dirty="0"/>
              <a:t>, majd 2007-ben 34 másik cég közreműködésével megalapította az OHA nevű </a:t>
            </a:r>
            <a:r>
              <a:rPr lang="hu-HU" sz="2400" dirty="0" smtClean="0"/>
              <a:t>szervezetet. Ezzel párhuzamosan </a:t>
            </a:r>
            <a:r>
              <a:rPr lang="hu-HU" sz="2400" dirty="0"/>
              <a:t>hivatalosan bejelentette új operációs rendszerét, az </a:t>
            </a:r>
            <a:r>
              <a:rPr lang="hu-HU" sz="2400" dirty="0" err="1" smtClean="0"/>
              <a:t>Androidot</a:t>
            </a:r>
            <a:r>
              <a:rPr lang="hu-HU" sz="2400" dirty="0" smtClean="0"/>
              <a:t>. Egy </a:t>
            </a:r>
            <a:r>
              <a:rPr lang="hu-HU" sz="2400" dirty="0"/>
              <a:t>évvel később kiadták az első, ezt a platformot futtató mobiltelefont, a HTC </a:t>
            </a:r>
            <a:r>
              <a:rPr lang="hu-HU" sz="2400" dirty="0" err="1"/>
              <a:t>Dreamet</a:t>
            </a:r>
            <a:r>
              <a:rPr lang="hu-HU" sz="2400" dirty="0"/>
              <a:t>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834" y="4552206"/>
            <a:ext cx="2272131" cy="1512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300290"/>
            <a:ext cx="1346688" cy="2016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136" y="4576243"/>
            <a:ext cx="2016224" cy="151216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75" y="4300206"/>
            <a:ext cx="1477370" cy="20160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9" name="Szövegdoboz 8"/>
          <p:cNvSpPr txBox="1"/>
          <p:nvPr/>
        </p:nvSpPr>
        <p:spPr>
          <a:xfrm>
            <a:off x="148475" y="6316290"/>
            <a:ext cx="1477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Rich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Minner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2318214" y="6139952"/>
            <a:ext cx="1477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Andy Rubin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321563" y="6139952"/>
            <a:ext cx="1477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Nick </a:t>
            </a:r>
            <a:r>
              <a:rPr lang="hu-HU" dirty="0" err="1" smtClean="0">
                <a:latin typeface="Times New Roman" pitchFamily="18" charset="0"/>
                <a:cs typeface="Times New Roman" pitchFamily="18" charset="0"/>
              </a:rPr>
              <a:t>Sears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7530995" y="6308997"/>
            <a:ext cx="1477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Chris White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Kép 1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4" name="Kép 1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5" name="Kép 14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6" name="Kép 15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52736"/>
          </a:xfrm>
        </p:spPr>
        <p:txBody>
          <a:bodyPr/>
          <a:lstStyle/>
          <a:p>
            <a:r>
              <a:rPr lang="hu-HU" dirty="0" smtClean="0"/>
              <a:t>Apple története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8607" y="1196752"/>
            <a:ext cx="8856984" cy="2880320"/>
          </a:xfrm>
        </p:spPr>
        <p:txBody>
          <a:bodyPr>
            <a:normAutofit/>
          </a:bodyPr>
          <a:lstStyle/>
          <a:p>
            <a:pPr marL="0" indent="355600">
              <a:spcBef>
                <a:spcPts val="0"/>
              </a:spcBef>
              <a:buNone/>
            </a:pPr>
            <a:r>
              <a:rPr lang="hu-HU" sz="2400" dirty="0"/>
              <a:t>Steve </a:t>
            </a:r>
            <a:r>
              <a:rPr lang="hu-HU" sz="2400" dirty="0" err="1"/>
              <a:t>Wozniak</a:t>
            </a:r>
            <a:r>
              <a:rPr lang="hu-HU" sz="2400" dirty="0"/>
              <a:t> elektromérnök 1975-ben egy újszerű számítógépet tervezett, </a:t>
            </a:r>
            <a:r>
              <a:rPr lang="hu-HU" sz="2400" dirty="0" smtClean="0"/>
              <a:t>barátja, Steve </a:t>
            </a:r>
            <a:r>
              <a:rPr lang="hu-HU" sz="2400" dirty="0" err="1" smtClean="0"/>
              <a:t>Jobs</a:t>
            </a:r>
            <a:r>
              <a:rPr lang="hu-HU" sz="2400" dirty="0" smtClean="0"/>
              <a:t> üzleti </a:t>
            </a:r>
            <a:r>
              <a:rPr lang="hu-HU" sz="2400" dirty="0"/>
              <a:t>lehetőséget </a:t>
            </a:r>
            <a:r>
              <a:rPr lang="hu-HU" sz="2400" dirty="0" smtClean="0"/>
              <a:t>látott </a:t>
            </a:r>
            <a:r>
              <a:rPr lang="hu-HU" sz="2400" dirty="0"/>
              <a:t>a számítógépben és ráveszi </a:t>
            </a:r>
            <a:r>
              <a:rPr lang="hu-HU" sz="2400" dirty="0" err="1"/>
              <a:t>Wozniakot</a:t>
            </a:r>
            <a:r>
              <a:rPr lang="hu-HU" sz="2400" dirty="0"/>
              <a:t>, hogy próbálják meg értékesíteni a terméket. </a:t>
            </a:r>
            <a:r>
              <a:rPr lang="hu-HU" sz="2400" dirty="0" smtClean="0"/>
              <a:t>Miután </a:t>
            </a:r>
            <a:r>
              <a:rPr lang="hu-HU" sz="2400" dirty="0"/>
              <a:t>pénzt szereztek hozzákezdtek a cég </a:t>
            </a:r>
            <a:r>
              <a:rPr lang="hu-HU" sz="2400" dirty="0" smtClean="0"/>
              <a:t>alapításhoz. </a:t>
            </a:r>
            <a:r>
              <a:rPr lang="hu-HU" sz="2400" dirty="0" err="1" smtClean="0"/>
              <a:t>Jobs</a:t>
            </a:r>
            <a:r>
              <a:rPr lang="hu-HU" sz="2400" dirty="0" smtClean="0"/>
              <a:t> felkérte </a:t>
            </a:r>
            <a:r>
              <a:rPr lang="hu-HU" sz="2400" dirty="0"/>
              <a:t>Ronald </a:t>
            </a:r>
            <a:r>
              <a:rPr lang="hu-HU" sz="2400" dirty="0" err="1"/>
              <a:t>Wayne-t</a:t>
            </a:r>
            <a:r>
              <a:rPr lang="hu-HU" sz="2400" dirty="0"/>
              <a:t>, hogy csatlakozzon ő is a céghez. </a:t>
            </a:r>
            <a:r>
              <a:rPr lang="hu-HU" sz="2400" dirty="0" smtClean="0"/>
              <a:t> Így </a:t>
            </a:r>
            <a:r>
              <a:rPr lang="hu-HU" sz="2400" dirty="0"/>
              <a:t>1976. április 1-jén mindhárman aláírták az alapító okiratokat. </a:t>
            </a:r>
            <a:r>
              <a:rPr lang="hu-HU" sz="2400" dirty="0" err="1" smtClean="0"/>
              <a:t>Wayne</a:t>
            </a:r>
            <a:r>
              <a:rPr lang="hu-HU" sz="2400" dirty="0" smtClean="0"/>
              <a:t> </a:t>
            </a:r>
            <a:r>
              <a:rPr lang="hu-HU" sz="2400" dirty="0"/>
              <a:t>azonban 11 nap múlva kilépett a </a:t>
            </a:r>
            <a:r>
              <a:rPr lang="hu-HU" sz="2400" dirty="0" smtClean="0"/>
              <a:t>cégtől</a:t>
            </a:r>
            <a:r>
              <a:rPr lang="hu-HU" sz="2400" dirty="0"/>
              <a:t> </a:t>
            </a:r>
            <a:r>
              <a:rPr lang="hu-HU" sz="2400" dirty="0" smtClean="0"/>
              <a:t>és eladta  </a:t>
            </a:r>
            <a:r>
              <a:rPr lang="hu-HU" sz="2400" dirty="0"/>
              <a:t>10%-os részesedését 800 dollárért</a:t>
            </a:r>
            <a:r>
              <a:rPr lang="hu-HU" sz="2400" dirty="0" smtClean="0"/>
              <a:t>.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77072"/>
            <a:ext cx="2000678" cy="2000678"/>
          </a:xfrm>
          <a:prstGeom prst="rect">
            <a:avLst/>
          </a:prstGeom>
          <a:ln w="63500" cmpd="dbl">
            <a:solidFill>
              <a:schemeClr val="tx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880" y="4076150"/>
            <a:ext cx="2672239" cy="2001600"/>
          </a:xfrm>
          <a:prstGeom prst="rect">
            <a:avLst/>
          </a:prstGeom>
          <a:ln w="63500" cmpd="dbl"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126" y="4077072"/>
            <a:ext cx="2001600" cy="2001600"/>
          </a:xfrm>
          <a:prstGeom prst="rect">
            <a:avLst/>
          </a:prstGeom>
          <a:ln w="63500" cmpd="dbl">
            <a:solidFill>
              <a:schemeClr val="tx1"/>
            </a:solidFill>
          </a:ln>
        </p:spPr>
      </p:pic>
      <p:sp>
        <p:nvSpPr>
          <p:cNvPr id="9" name="Szövegdoboz 8"/>
          <p:cNvSpPr txBox="1"/>
          <p:nvPr/>
        </p:nvSpPr>
        <p:spPr>
          <a:xfrm>
            <a:off x="379073" y="6174958"/>
            <a:ext cx="17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Steve </a:t>
            </a:r>
            <a:r>
              <a:rPr lang="hu-HU" dirty="0" err="1" smtClean="0"/>
              <a:t>Wozniak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3718059" y="6167248"/>
            <a:ext cx="17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Steve </a:t>
            </a:r>
            <a:r>
              <a:rPr lang="hu-HU" dirty="0" err="1" smtClean="0"/>
              <a:t>Jobs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7116140" y="6167248"/>
            <a:ext cx="1745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Ronald </a:t>
            </a:r>
            <a:r>
              <a:rPr lang="hu-HU" dirty="0" err="1" smtClean="0"/>
              <a:t>Wayne</a:t>
            </a:r>
            <a:endParaRPr lang="hu-HU" dirty="0"/>
          </a:p>
        </p:txBody>
      </p:sp>
      <p:pic>
        <p:nvPicPr>
          <p:cNvPr id="12" name="Kép 1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3" name="Kép 12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4" name="Kép 13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5" name="Kép 14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Apple név eredete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600201"/>
            <a:ext cx="8712968" cy="1972816"/>
          </a:xfrm>
        </p:spPr>
        <p:txBody>
          <a:bodyPr>
            <a:normAutofit/>
          </a:bodyPr>
          <a:lstStyle/>
          <a:p>
            <a:pPr marL="0" indent="355600">
              <a:spcBef>
                <a:spcPts val="0"/>
              </a:spcBef>
              <a:buNone/>
            </a:pPr>
            <a:r>
              <a:rPr lang="hu-HU" sz="2400" dirty="0"/>
              <a:t>„Éppen gyümölcs diétán voltam és egy almaültetvényről tartottam hazafelé” nyilatkozta 2010-ben </a:t>
            </a:r>
            <a:r>
              <a:rPr lang="hu-HU" sz="2400" dirty="0" err="1"/>
              <a:t>Jobs</a:t>
            </a:r>
            <a:r>
              <a:rPr lang="hu-HU" sz="2400" dirty="0"/>
              <a:t>. </a:t>
            </a:r>
            <a:r>
              <a:rPr lang="hu-HU" sz="2400" dirty="0" smtClean="0"/>
              <a:t>Így </a:t>
            </a:r>
            <a:r>
              <a:rPr lang="hu-HU" sz="2400" dirty="0"/>
              <a:t>az „A” kezdőbetű miatt előre kerültek a céges listákban. </a:t>
            </a:r>
            <a:r>
              <a:rPr lang="hu-HU" sz="2400" dirty="0" err="1"/>
              <a:t>Jobs</a:t>
            </a:r>
            <a:r>
              <a:rPr lang="hu-HU" sz="2400" dirty="0"/>
              <a:t> mihamarabb szerette volna a cégalapítást befejezni, mivel nem jutott jobb eszükbe, maradt az Apple </a:t>
            </a:r>
            <a:r>
              <a:rPr lang="hu-HU" sz="2400" dirty="0" smtClean="0"/>
              <a:t>név.</a:t>
            </a:r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43898"/>
            <a:ext cx="2147148" cy="2778662"/>
          </a:xfrm>
          <a:prstGeom prst="rect">
            <a:avLst/>
          </a:prstGeom>
          <a:ln w="0" cmpd="sng">
            <a:noFill/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743898"/>
            <a:ext cx="2779200" cy="2779200"/>
          </a:xfrm>
          <a:prstGeom prst="rect">
            <a:avLst/>
          </a:prstGeom>
        </p:spPr>
      </p:pic>
      <p:pic>
        <p:nvPicPr>
          <p:cNvPr id="7" name="Kép 6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9" name="Kép 8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0" name="Kép 9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6583"/>
          </a:xfrm>
        </p:spPr>
        <p:txBody>
          <a:bodyPr>
            <a:noAutofit/>
          </a:bodyPr>
          <a:lstStyle/>
          <a:p>
            <a:r>
              <a:rPr lang="hu-HU" sz="3800" dirty="0" smtClean="0"/>
              <a:t>Telefonos operációs </a:t>
            </a:r>
            <a:br>
              <a:rPr lang="hu-HU" sz="3800" dirty="0" smtClean="0"/>
            </a:br>
            <a:r>
              <a:rPr lang="hu-HU" sz="3800" dirty="0" smtClean="0"/>
              <a:t>rendszerek</a:t>
            </a:r>
            <a:endParaRPr lang="hu-HU" sz="3800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3383868" y="1988839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err="1" smtClean="0">
                <a:solidFill>
                  <a:srgbClr val="009900"/>
                </a:solidFill>
                <a:latin typeface="Arial Rounded MT Bold" pitchFamily="34" charset="0"/>
              </a:rPr>
              <a:t>Android</a:t>
            </a:r>
            <a:endParaRPr lang="hu-HU" sz="3600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sp>
        <p:nvSpPr>
          <p:cNvPr id="16" name="Tartalom helye 2"/>
          <p:cNvSpPr>
            <a:spLocks noGrp="1"/>
          </p:cNvSpPr>
          <p:nvPr>
            <p:ph idx="1"/>
          </p:nvPr>
        </p:nvSpPr>
        <p:spPr>
          <a:xfrm>
            <a:off x="288000" y="1134036"/>
            <a:ext cx="8856000" cy="936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b="1" dirty="0" smtClean="0">
                <a:solidFill>
                  <a:srgbClr val="3366CC"/>
                </a:solidFill>
              </a:rPr>
              <a:t>Az </a:t>
            </a:r>
            <a:r>
              <a:rPr lang="hu-HU" sz="2400" b="1" dirty="0" err="1" smtClean="0">
                <a:solidFill>
                  <a:srgbClr val="3366CC"/>
                </a:solidFill>
              </a:rPr>
              <a:t>Android</a:t>
            </a:r>
            <a:r>
              <a:rPr lang="hu-HU" sz="2400" b="1" dirty="0" smtClean="0">
                <a:solidFill>
                  <a:srgbClr val="3366CC"/>
                </a:solidFill>
              </a:rPr>
              <a:t>, illetve az Apple(</a:t>
            </a:r>
            <a:r>
              <a:rPr lang="hu-HU" sz="2400" b="1" dirty="0" err="1" smtClean="0">
                <a:solidFill>
                  <a:srgbClr val="3366CC"/>
                </a:solidFill>
              </a:rPr>
              <a:t>iOS</a:t>
            </a:r>
            <a:r>
              <a:rPr lang="hu-HU" sz="2400" b="1" dirty="0" smtClean="0">
                <a:solidFill>
                  <a:srgbClr val="3366CC"/>
                </a:solidFill>
              </a:rPr>
              <a:t>) telefonos operációs rendszert szeretném bemutatni.</a:t>
            </a:r>
            <a:endParaRPr lang="hu-HU" sz="2400" b="1" dirty="0">
              <a:solidFill>
                <a:srgbClr val="3366CC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323528" y="263517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Előnyök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5404" y="3429000"/>
            <a:ext cx="3131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Sok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beállítási lehetőség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Rengeteg alkalmazás letöltése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Saját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testre szabás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Általában olcsóbb, mint egy Apple készülék. 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760132" y="267364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Hátrányok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4950000" y="3429000"/>
            <a:ext cx="419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Az olcsóbb készülékekben gyakran instabillá válik az architektúra</a:t>
            </a:r>
          </a:p>
          <a:p>
            <a:pPr marL="285750" indent="-28575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Sok vírus</a:t>
            </a:r>
          </a:p>
          <a:p>
            <a:pPr marL="285750" indent="-28575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Alacsony élettartam</a:t>
            </a:r>
          </a:p>
          <a:p>
            <a:pPr marL="285750" indent="-28575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Rendszerfrissítés után radikálisan lelassulhat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Kép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788880"/>
            <a:ext cx="1872208" cy="1860508"/>
          </a:xfrm>
          <a:prstGeom prst="rect">
            <a:avLst/>
          </a:prstGeom>
        </p:spPr>
      </p:pic>
      <p:pic>
        <p:nvPicPr>
          <p:cNvPr id="10" name="Kép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2" name="Kép 11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4" name="Kép 13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5" name="Kép 14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3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6583"/>
          </a:xfrm>
        </p:spPr>
        <p:txBody>
          <a:bodyPr>
            <a:noAutofit/>
          </a:bodyPr>
          <a:lstStyle/>
          <a:p>
            <a:r>
              <a:rPr lang="hu-HU" sz="3800" dirty="0" smtClean="0"/>
              <a:t>Telefonos operációs </a:t>
            </a:r>
            <a:br>
              <a:rPr lang="hu-HU" sz="3800" dirty="0" smtClean="0"/>
            </a:br>
            <a:r>
              <a:rPr lang="hu-HU" sz="3800" dirty="0" smtClean="0"/>
              <a:t>rendszerek</a:t>
            </a:r>
            <a:endParaRPr lang="hu-HU" sz="38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5719667" y="2151262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Hátrányok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774006" y="3165936"/>
            <a:ext cx="41955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Kevés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alkalmazás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Telefonról a gépre áthelyezni képeket, zenéket bonyolult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Drága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Rendszerfrissítés után lassulhat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Kép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1" r="27394"/>
          <a:stretch/>
        </p:blipFill>
        <p:spPr>
          <a:xfrm>
            <a:off x="6058028" y="4797152"/>
            <a:ext cx="1627537" cy="1940400"/>
          </a:xfrm>
          <a:prstGeom prst="rect">
            <a:avLst/>
          </a:prstGeom>
        </p:spPr>
      </p:pic>
      <p:sp>
        <p:nvSpPr>
          <p:cNvPr id="15" name="Szövegdoboz 14"/>
          <p:cNvSpPr txBox="1"/>
          <p:nvPr/>
        </p:nvSpPr>
        <p:spPr>
          <a:xfrm>
            <a:off x="3139082" y="1340768"/>
            <a:ext cx="2857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solidFill>
                  <a:srgbClr val="009900"/>
                </a:solidFill>
                <a:latin typeface="Arial Rounded MT Bold" pitchFamily="34" charset="0"/>
              </a:rPr>
              <a:t>Apple, </a:t>
            </a:r>
            <a:r>
              <a:rPr lang="hu-HU" sz="3600" dirty="0" err="1" smtClean="0">
                <a:solidFill>
                  <a:srgbClr val="009900"/>
                </a:solidFill>
                <a:latin typeface="Arial Rounded MT Bold" pitchFamily="34" charset="0"/>
              </a:rPr>
              <a:t>iOS</a:t>
            </a:r>
            <a:endParaRPr lang="hu-HU" sz="3600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79512" y="2612929"/>
            <a:ext cx="41955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Finom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, letisztult képernyő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Könnyű kezelése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Nincs sok vírus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Continuity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alkalmazással egy </a:t>
            </a: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eszközünkkel egy másik Apple eszközünket kezelhetjük.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Sharing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lehetővé teszi a fizetős alkalmazások több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megosztását.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ICloud-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0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mentett biztonsági mentés bármikor visszaállítható, készülékcsere esetén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is.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125173" y="215126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Előnyök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Kép 8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0" name="Kép 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1" name="Kép 10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2" name="Kép 11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83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Számítógépes operációs rendszerek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4000" y="1196752"/>
            <a:ext cx="9000000" cy="936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b="1" dirty="0">
                <a:solidFill>
                  <a:srgbClr val="3366CC"/>
                </a:solidFill>
              </a:rPr>
              <a:t>Kétfélé számítógépes operációs rendszert szeretnék bemutatni. Az egyik </a:t>
            </a:r>
            <a:r>
              <a:rPr lang="hu-HU" sz="2000" b="1" dirty="0" smtClean="0">
                <a:solidFill>
                  <a:srgbClr val="3366CC"/>
                </a:solidFill>
              </a:rPr>
              <a:t>a Windows</a:t>
            </a:r>
            <a:r>
              <a:rPr lang="hu-HU" sz="2000" b="1" dirty="0">
                <a:solidFill>
                  <a:srgbClr val="3366CC"/>
                </a:solidFill>
              </a:rPr>
              <a:t>, a másik a Linux.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2735796" y="206084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solidFill>
                  <a:srgbClr val="009900"/>
                </a:solidFill>
                <a:latin typeface="Arial Rounded MT Bold" pitchFamily="34" charset="0"/>
              </a:rPr>
              <a:t>Windows</a:t>
            </a:r>
            <a:endParaRPr lang="hu-HU" sz="3600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745599" y="270717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Előnyök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85271" y="3546671"/>
            <a:ext cx="396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Egyszerű a kezelése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tlagos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számítógépes ismeretekkel is teljesen nyugodtan tudja kezelni akárki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ereskedelmi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szoftverek bővebb választéka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zélesebb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hardvertámogatás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4929851" y="4069890"/>
            <a:ext cx="396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50000"/>
              <a:buBlip>
                <a:blip r:embed="rId2"/>
              </a:buBlip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egköti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a felhasználó kezét</a:t>
            </a:r>
          </a:p>
          <a:p>
            <a:pPr marL="285750" indent="-285750">
              <a:buSzPct val="150000"/>
              <a:buBlip>
                <a:blip r:embed="rId2"/>
              </a:buBlip>
            </a:pP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Népszerűsége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miatt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oda </a:t>
            </a:r>
            <a:r>
              <a:rPr lang="hu-HU" dirty="0">
                <a:latin typeface="Times New Roman" pitchFamily="18" charset="0"/>
                <a:cs typeface="Times New Roman" pitchFamily="18" charset="0"/>
              </a:rPr>
              <a:t>kell figyelni a kártevő programokra,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vírusokra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SzPct val="150000"/>
              <a:buBlip>
                <a:blip r:embed="rId2"/>
              </a:buBlip>
            </a:pPr>
            <a:r>
              <a:rPr lang="hu-HU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rőforrás-igényesebb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5776077" y="27071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Hátrányok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Kép 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1" name="Kép 10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2" name="Kép 11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3" name="Kép 12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Számítógépes operációs rendszerek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2735796" y="1413721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 smtClean="0">
                <a:solidFill>
                  <a:srgbClr val="009900"/>
                </a:solidFill>
                <a:latin typeface="Arial Rounded MT Bold" pitchFamily="34" charset="0"/>
              </a:rPr>
              <a:t>Linux</a:t>
            </a:r>
            <a:endParaRPr lang="hu-HU" sz="3600" dirty="0">
              <a:solidFill>
                <a:srgbClr val="009900"/>
              </a:solidFill>
              <a:latin typeface="Arial Rounded MT Bold" pitchFamily="34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079612" y="207391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Előnyök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796136" y="207391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u="sng" dirty="0" smtClean="0">
                <a:latin typeface="Times New Roman" pitchFamily="18" charset="0"/>
                <a:cs typeface="Times New Roman" pitchFamily="18" charset="0"/>
              </a:rPr>
              <a:t>Hátrányok</a:t>
            </a:r>
            <a:endParaRPr lang="hu-HU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51520" y="3016696"/>
            <a:ext cx="3960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Nagyon biztonságos, 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kevés 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vírus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Stabil operációs rendszerű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Alig van adattöredezés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Gyorsabb, mert kevés erőforrást igényel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Testre szabható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Gyorsan frissíthető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Alacsony ár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4968264" y="2708918"/>
            <a:ext cx="3960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Fájlrendszer töredezik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Egyes hardverek és eszközök rosszul működhet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Sok programnak nincs Linux verziója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Nem támogatott a hardver gyártók által</a:t>
            </a:r>
          </a:p>
          <a:p>
            <a:pPr marL="342900" indent="-342900">
              <a:buSzPct val="150000"/>
              <a:buBlip>
                <a:blip r:embed="rId2"/>
              </a:buBlip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Ha valami tönkremegy rajta, akkor sokszor csak szöveges parancsokat tudunk alkalmazni</a:t>
            </a:r>
          </a:p>
        </p:txBody>
      </p:sp>
      <p:pic>
        <p:nvPicPr>
          <p:cNvPr id="9" name="Kép 8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1" name="Kép 10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9960" y="16856"/>
            <a:ext cx="8229600" cy="1143000"/>
          </a:xfrm>
        </p:spPr>
        <p:txBody>
          <a:bodyPr/>
          <a:lstStyle/>
          <a:p>
            <a:r>
              <a:rPr lang="hu-HU" dirty="0" smtClean="0"/>
              <a:t>Menü</a:t>
            </a:r>
            <a:endParaRPr lang="hu-HU" dirty="0"/>
          </a:p>
        </p:txBody>
      </p:sp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pic>
        <p:nvPicPr>
          <p:cNvPr id="5" name="Kép 4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46" y="1212361"/>
            <a:ext cx="1716758" cy="1664050"/>
          </a:xfrm>
          <a:prstGeom prst="rect">
            <a:avLst/>
          </a:prstGeom>
        </p:spPr>
      </p:pic>
      <p:sp>
        <p:nvSpPr>
          <p:cNvPr id="7" name="Szövegdoboz 6">
            <a:hlinkClick r:id="rId4" action="ppaction://hlinksldjump"/>
          </p:cNvPr>
          <p:cNvSpPr txBox="1"/>
          <p:nvPr/>
        </p:nvSpPr>
        <p:spPr>
          <a:xfrm>
            <a:off x="178762" y="3041470"/>
            <a:ext cx="2377014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Operációs rendszer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797" y="1212361"/>
            <a:ext cx="1731237" cy="1663200"/>
          </a:xfrm>
          <a:prstGeom prst="rect">
            <a:avLst/>
          </a:prstGeom>
        </p:spPr>
      </p:pic>
      <p:sp>
        <p:nvSpPr>
          <p:cNvPr id="9" name="Szövegdoboz 8">
            <a:hlinkClick r:id="rId6" action="ppaction://hlinksldjump"/>
          </p:cNvPr>
          <p:cNvSpPr txBox="1"/>
          <p:nvPr/>
        </p:nvSpPr>
        <p:spPr>
          <a:xfrm>
            <a:off x="6585422" y="3041470"/>
            <a:ext cx="2230453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Összehasonlítások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zövegdoboz 9">
            <a:hlinkClick r:id="rId8" action="ppaction://hlinksldjump"/>
          </p:cNvPr>
          <p:cNvSpPr txBox="1"/>
          <p:nvPr/>
        </p:nvSpPr>
        <p:spPr>
          <a:xfrm>
            <a:off x="7020272" y="708665"/>
            <a:ext cx="2123728" cy="4001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Használati utasítás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Kép 10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297" y="1176487"/>
            <a:ext cx="1201406" cy="1656000"/>
          </a:xfrm>
          <a:prstGeom prst="rect">
            <a:avLst/>
          </a:prstGeom>
        </p:spPr>
      </p:pic>
      <p:sp>
        <p:nvSpPr>
          <p:cNvPr id="12" name="Szövegdoboz 11">
            <a:hlinkClick r:id="rId9" action="ppaction://hlinksldjump"/>
          </p:cNvPr>
          <p:cNvSpPr txBox="1"/>
          <p:nvPr/>
        </p:nvSpPr>
        <p:spPr>
          <a:xfrm>
            <a:off x="3868871" y="3041470"/>
            <a:ext cx="1406258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Történetek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Kép 12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42" y="4365104"/>
            <a:ext cx="1626566" cy="1663200"/>
          </a:xfrm>
          <a:prstGeom prst="rect">
            <a:avLst/>
          </a:prstGeom>
        </p:spPr>
      </p:pic>
      <p:sp>
        <p:nvSpPr>
          <p:cNvPr id="14" name="Szövegdoboz 13">
            <a:hlinkClick r:id="rId11" action="ppaction://hlinksldjump"/>
          </p:cNvPr>
          <p:cNvSpPr txBox="1"/>
          <p:nvPr/>
        </p:nvSpPr>
        <p:spPr>
          <a:xfrm>
            <a:off x="178762" y="6206986"/>
            <a:ext cx="2377014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Melyiket válasszam?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Kép 14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296" y="4372304"/>
            <a:ext cx="1188517" cy="1656000"/>
          </a:xfrm>
          <a:prstGeom prst="rect">
            <a:avLst/>
          </a:prstGeom>
        </p:spPr>
      </p:pic>
      <p:sp>
        <p:nvSpPr>
          <p:cNvPr id="16" name="Szövegdoboz 15">
            <a:hlinkClick r:id="rId13" action="ppaction://hlinksldjump"/>
          </p:cNvPr>
          <p:cNvSpPr txBox="1"/>
          <p:nvPr/>
        </p:nvSpPr>
        <p:spPr>
          <a:xfrm>
            <a:off x="3421901" y="6206986"/>
            <a:ext cx="2287306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Ellenőrző feladatok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Kép 1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422" y="4444304"/>
            <a:ext cx="2013985" cy="1512000"/>
          </a:xfrm>
          <a:prstGeom prst="rect">
            <a:avLst/>
          </a:prstGeom>
        </p:spPr>
      </p:pic>
      <p:sp>
        <p:nvSpPr>
          <p:cNvPr id="18" name="Szövegdoboz 17">
            <a:hlinkClick r:id="rId2" action="ppaction://hlinksldjump"/>
          </p:cNvPr>
          <p:cNvSpPr txBox="1"/>
          <p:nvPr/>
        </p:nvSpPr>
        <p:spPr>
          <a:xfrm>
            <a:off x="6910615" y="6206986"/>
            <a:ext cx="1363598" cy="40011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Források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hu-HU" dirty="0" smtClean="0"/>
              <a:t>Igaz,hamis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12695" y="1196752"/>
            <a:ext cx="892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El kell dönteni a következő állításokról, hogy igazak, vagy hamisak. Ha a válasz helyes, akkor a téglalap </a:t>
            </a:r>
            <a:r>
              <a:rPr lang="hu-HU" sz="2000" dirty="0" smtClean="0">
                <a:solidFill>
                  <a:srgbClr val="006600"/>
                </a:solidFill>
                <a:latin typeface="Arial Rounded MT Bold" pitchFamily="34" charset="0"/>
                <a:cs typeface="Times New Roman" pitchFamily="18" charset="0"/>
              </a:rPr>
              <a:t>zöld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színű lesz, ha a válasz rossz, akkor pedig </a:t>
            </a:r>
            <a:r>
              <a:rPr lang="hu-HU" sz="2000" dirty="0" smtClean="0">
                <a:solidFill>
                  <a:srgbClr val="FF0000"/>
                </a:solidFill>
                <a:latin typeface="Arial Rounded MT Bold" pitchFamily="34" charset="0"/>
                <a:cs typeface="Times New Roman" pitchFamily="18" charset="0"/>
              </a:rPr>
              <a:t>piros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112695" y="1988840"/>
            <a:ext cx="5370932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DOS egy-felhasználós.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Steve </a:t>
            </a:r>
            <a:r>
              <a:rPr lang="hu-HU" sz="2400" dirty="0" err="1" smtClean="0">
                <a:latin typeface="Times New Roman" pitchFamily="18" charset="0"/>
                <a:cs typeface="Times New Roman" pitchFamily="18" charset="0"/>
              </a:rPr>
              <a:t>Jobs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alakította a Windows-t.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Csak telefonos operációs rendszerekről volt szó.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Windows egyik előnye, hogy egyszerű.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Linux hátránya, hogy nagyon drága.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652120" y="2132856"/>
            <a:ext cx="1512168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493455" y="2132855"/>
            <a:ext cx="1512168" cy="461665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5652120" y="2726858"/>
            <a:ext cx="1512168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652120" y="3410512"/>
            <a:ext cx="1512168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652120" y="4547826"/>
            <a:ext cx="1512168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5652120" y="5733256"/>
            <a:ext cx="1512168" cy="461665"/>
          </a:xfrm>
          <a:prstGeom prst="rect">
            <a:avLst/>
          </a:prstGeom>
          <a:solidFill>
            <a:srgbClr val="FF99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Igaz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7493455" y="2726857"/>
            <a:ext cx="1512168" cy="461665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493455" y="3410511"/>
            <a:ext cx="1512168" cy="461665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7493455" y="4547826"/>
            <a:ext cx="1512168" cy="461665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493455" y="5733255"/>
            <a:ext cx="1512168" cy="461665"/>
          </a:xfrm>
          <a:prstGeom prst="rect">
            <a:avLst/>
          </a:prstGeom>
          <a:solidFill>
            <a:srgbClr val="996633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Hamis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Kép 2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23" name="Kép 2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24" name="Kép 23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25" name="Kép 24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6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171457" y="16856"/>
            <a:ext cx="2801086" cy="64685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Egér játék</a:t>
            </a:r>
            <a:endParaRPr lang="hu-HU" dirty="0"/>
          </a:p>
        </p:txBody>
      </p:sp>
      <p:pic>
        <p:nvPicPr>
          <p:cNvPr id="4" name="Kép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80773" y="-223044"/>
            <a:ext cx="3791698" cy="6741580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2447764" y="1844824"/>
            <a:ext cx="4248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1. A Windows és az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az én választásom.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2627784" y="2892749"/>
            <a:ext cx="38884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telefon drágább, mint egy Apple telefon. 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2637028" y="3861048"/>
            <a:ext cx="38838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3. A Windows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logoja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egy beleharapott alma. </a:t>
            </a: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834" y="4972807"/>
            <a:ext cx="1150078" cy="1868878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583" y="4972807"/>
            <a:ext cx="1150078" cy="1868878"/>
          </a:xfrm>
          <a:prstGeom prst="rect">
            <a:avLst/>
          </a:prstGeom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497" y="4989122"/>
            <a:ext cx="1150078" cy="1868878"/>
          </a:xfrm>
          <a:prstGeom prst="rect">
            <a:avLst/>
          </a:prstGeom>
        </p:spPr>
      </p:pic>
      <p:sp>
        <p:nvSpPr>
          <p:cNvPr id="18" name="Szövegdoboz 17">
            <a:hlinkClick r:id="rId10" action="ppaction://hlinksldjump"/>
          </p:cNvPr>
          <p:cNvSpPr txBox="1"/>
          <p:nvPr/>
        </p:nvSpPr>
        <p:spPr>
          <a:xfrm>
            <a:off x="1331640" y="4972807"/>
            <a:ext cx="353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>
                <a:solidFill>
                  <a:srgbClr val="006600"/>
                </a:solidFill>
                <a:latin typeface="Arial Rounded MT Bold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19" name="Szövegdoboz 18">
            <a:hlinkClick r:id="rId11" action="ppaction://hlinksldjump"/>
          </p:cNvPr>
          <p:cNvSpPr txBox="1"/>
          <p:nvPr/>
        </p:nvSpPr>
        <p:spPr>
          <a:xfrm>
            <a:off x="4139952" y="5048827"/>
            <a:ext cx="353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>
                <a:solidFill>
                  <a:srgbClr val="006600"/>
                </a:solidFill>
                <a:latin typeface="Arial Rounded MT Bold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20" name="Szövegdoboz 19">
            <a:hlinkClick r:id="rId11" action="ppaction://hlinksldjump"/>
          </p:cNvPr>
          <p:cNvSpPr txBox="1"/>
          <p:nvPr/>
        </p:nvSpPr>
        <p:spPr>
          <a:xfrm>
            <a:off x="6921691" y="5010558"/>
            <a:ext cx="353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dirty="0">
                <a:solidFill>
                  <a:srgbClr val="006600"/>
                </a:solidFill>
                <a:latin typeface="Arial Rounded MT Bold" pitchFamily="34" charset="0"/>
                <a:cs typeface="Times New Roman" pitchFamily="18" charset="0"/>
              </a:rPr>
              <a:t>I</a:t>
            </a:r>
          </a:p>
        </p:txBody>
      </p:sp>
      <p:sp>
        <p:nvSpPr>
          <p:cNvPr id="21" name="Szövegdoboz 20">
            <a:hlinkClick r:id="rId10" action="ppaction://hlinksldjump"/>
          </p:cNvPr>
          <p:cNvSpPr txBox="1"/>
          <p:nvPr/>
        </p:nvSpPr>
        <p:spPr>
          <a:xfrm>
            <a:off x="4609522" y="5049404"/>
            <a:ext cx="520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solidFill>
                  <a:srgbClr val="FF0000"/>
                </a:solidFill>
                <a:latin typeface="Arial Rounded MT Bold" pitchFamily="34" charset="0"/>
                <a:cs typeface="Times New Roman" pitchFamily="18" charset="0"/>
              </a:rPr>
              <a:t>H</a:t>
            </a:r>
            <a:endParaRPr lang="hu-HU" sz="4000" dirty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23" name="Szövegdoboz 22">
            <a:hlinkClick r:id="rId11" action="ppaction://hlinksldjump"/>
          </p:cNvPr>
          <p:cNvSpPr txBox="1"/>
          <p:nvPr/>
        </p:nvSpPr>
        <p:spPr>
          <a:xfrm>
            <a:off x="1835696" y="5010558"/>
            <a:ext cx="520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solidFill>
                  <a:srgbClr val="FF0000"/>
                </a:solidFill>
                <a:latin typeface="Arial Rounded MT Bold" pitchFamily="34" charset="0"/>
                <a:cs typeface="Times New Roman" pitchFamily="18" charset="0"/>
              </a:rPr>
              <a:t>H</a:t>
            </a:r>
            <a:endParaRPr lang="hu-HU" sz="4000" dirty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24" name="Szövegdoboz 23">
            <a:hlinkClick r:id="rId10" action="ppaction://hlinksldjump"/>
          </p:cNvPr>
          <p:cNvSpPr txBox="1"/>
          <p:nvPr/>
        </p:nvSpPr>
        <p:spPr>
          <a:xfrm>
            <a:off x="7396415" y="5032182"/>
            <a:ext cx="520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>
                <a:solidFill>
                  <a:srgbClr val="FF0000"/>
                </a:solidFill>
                <a:latin typeface="Arial Rounded MT Bold" pitchFamily="34" charset="0"/>
                <a:cs typeface="Times New Roman" pitchFamily="18" charset="0"/>
              </a:rPr>
              <a:t>H</a:t>
            </a:r>
            <a:endParaRPr lang="hu-HU" sz="4000" dirty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1547664" y="573325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1.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4397929" y="5733256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7164288" y="5733695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3.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0" y="6844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Tettem fel kérdéseket. Ha az állítást igaznak gondolja, kattintson a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b="1" dirty="0" smtClean="0">
                <a:solidFill>
                  <a:srgbClr val="006600"/>
                </a:solidFill>
                <a:latin typeface="Arial Rounded MT Bold" pitchFamily="34" charset="0"/>
                <a:cs typeface="Times New Roman" pitchFamily="18" charset="0"/>
              </a:rPr>
              <a:t>I</a:t>
            </a:r>
            <a:r>
              <a:rPr lang="hu-H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betűre, ha hamisnak, kattintson a </a:t>
            </a:r>
            <a:r>
              <a:rPr lang="hu-HU" b="1" dirty="0" smtClean="0">
                <a:solidFill>
                  <a:srgbClr val="FF0000"/>
                </a:solidFill>
                <a:latin typeface="Arial Rounded MT Bold" pitchFamily="34" charset="0"/>
                <a:cs typeface="Times New Roman" pitchFamily="18" charset="0"/>
              </a:rPr>
              <a:t>H</a:t>
            </a:r>
            <a:r>
              <a:rPr lang="hu-HU" dirty="0" smtClean="0">
                <a:latin typeface="Times New Roman" pitchFamily="18" charset="0"/>
                <a:cs typeface="Times New Roman" pitchFamily="18" charset="0"/>
              </a:rPr>
              <a:t> betűre</a:t>
            </a:r>
            <a:endParaRPr lang="hu-H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75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6FF66"/>
            </a:gs>
            <a:gs pos="48000">
              <a:srgbClr val="00FF00"/>
            </a:gs>
            <a:gs pos="86000">
              <a:srgbClr val="008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sp>
        <p:nvSpPr>
          <p:cNvPr id="10" name="Hullám 9">
            <a:hlinkClick r:id="rId2" action="ppaction://hlinksldjump"/>
          </p:cNvPr>
          <p:cNvSpPr/>
          <p:nvPr/>
        </p:nvSpPr>
        <p:spPr>
          <a:xfrm>
            <a:off x="2843808" y="2564904"/>
            <a:ext cx="3456384" cy="1728192"/>
          </a:xfrm>
          <a:prstGeom prst="wave">
            <a:avLst/>
          </a:prstGeom>
          <a:solidFill>
            <a:srgbClr val="00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25400"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1" name="Szövegdoboz 10">
            <a:hlinkClick r:id="rId2" action="ppaction://hlinksldjump"/>
          </p:cNvPr>
          <p:cNvSpPr txBox="1"/>
          <p:nvPr/>
        </p:nvSpPr>
        <p:spPr>
          <a:xfrm>
            <a:off x="3635896" y="2967335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atin typeface="Times New Roman" pitchFamily="18" charset="0"/>
                <a:cs typeface="Times New Roman" pitchFamily="18" charset="0"/>
              </a:rPr>
              <a:t>Helyes</a:t>
            </a:r>
            <a:endParaRPr lang="hu-H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24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33"/>
            </a:gs>
            <a:gs pos="62000">
              <a:srgbClr val="CC3300"/>
            </a:gs>
            <a:gs pos="100000">
              <a:srgbClr val="CC00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sp>
        <p:nvSpPr>
          <p:cNvPr id="8" name="Hullám 7">
            <a:hlinkClick r:id="rId2" action="ppaction://hlinksldjump"/>
          </p:cNvPr>
          <p:cNvSpPr/>
          <p:nvPr/>
        </p:nvSpPr>
        <p:spPr>
          <a:xfrm>
            <a:off x="2843808" y="2564904"/>
            <a:ext cx="3456384" cy="1728192"/>
          </a:xfrm>
          <a:prstGeom prst="wav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 w="25400"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" name="Szövegdoboz 9">
            <a:hlinkClick r:id="rId2" action="ppaction://hlinksldjump"/>
          </p:cNvPr>
          <p:cNvSpPr txBox="1"/>
          <p:nvPr/>
        </p:nvSpPr>
        <p:spPr>
          <a:xfrm>
            <a:off x="3208545" y="2852936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400" dirty="0" smtClean="0">
                <a:latin typeface="Times New Roman" pitchFamily="18" charset="0"/>
                <a:cs typeface="Times New Roman" pitchFamily="18" charset="0"/>
              </a:rPr>
              <a:t>Helytelen</a:t>
            </a:r>
            <a:endParaRPr lang="hu-H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87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790" y="1196752"/>
            <a:ext cx="5082420" cy="5472606"/>
          </a:xfrm>
          <a:prstGeom prst="rect">
            <a:avLst/>
          </a:prstGeom>
        </p:spPr>
      </p:pic>
      <p:sp>
        <p:nvSpPr>
          <p:cNvPr id="7" name="Cím 1"/>
          <p:cNvSpPr>
            <a:spLocks noGrp="1"/>
          </p:cNvSpPr>
          <p:nvPr>
            <p:ph type="title"/>
          </p:nvPr>
        </p:nvSpPr>
        <p:spPr>
          <a:xfrm>
            <a:off x="457200" y="212476"/>
            <a:ext cx="8229600" cy="836712"/>
          </a:xfrm>
        </p:spPr>
        <p:txBody>
          <a:bodyPr>
            <a:normAutofit/>
          </a:bodyPr>
          <a:lstStyle/>
          <a:p>
            <a:r>
              <a:rPr lang="hu-HU" sz="3000" dirty="0" smtClean="0"/>
              <a:t>Bill </a:t>
            </a:r>
            <a:r>
              <a:rPr lang="hu-HU" sz="3000" dirty="0" err="1" smtClean="0"/>
              <a:t>Gates</a:t>
            </a:r>
            <a:r>
              <a:rPr lang="hu-HU" sz="3000" dirty="0" smtClean="0"/>
              <a:t> 11 tanácsa iskolásoknak</a:t>
            </a:r>
            <a:endParaRPr lang="hu-HU" sz="3000" dirty="0"/>
          </a:p>
        </p:txBody>
      </p:sp>
      <p:pic>
        <p:nvPicPr>
          <p:cNvPr id="4" name="Kép 3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832" y="0"/>
            <a:ext cx="630832" cy="630832"/>
          </a:xfrm>
          <a:prstGeom prst="rect">
            <a:avLst/>
          </a:prstGeom>
        </p:spPr>
      </p:pic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9" name="Kép 8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516" y="1340768"/>
            <a:ext cx="3780420" cy="5256584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hu-HU" sz="2400" dirty="0" smtClean="0">
                <a:hlinkClick r:id="rId2"/>
              </a:rPr>
              <a:t>https://www.google.com/imghp?hl=hu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3"/>
              </a:rPr>
              <a:t>https://</a:t>
            </a:r>
            <a:r>
              <a:rPr lang="hu-HU" sz="2400" dirty="0" smtClean="0">
                <a:hlinkClick r:id="rId3"/>
              </a:rPr>
              <a:t>hu.wikipedia.org/wiki/Apple_Inc</a:t>
            </a:r>
            <a:endParaRPr lang="hu-HU" sz="2400" dirty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4"/>
              </a:rPr>
              <a:t>http://</a:t>
            </a:r>
            <a:r>
              <a:rPr lang="hu-HU" sz="2400" dirty="0" smtClean="0">
                <a:hlinkClick r:id="rId4"/>
              </a:rPr>
              <a:t>srita.uw.hu/tortenet.html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5"/>
              </a:rPr>
              <a:t>https://</a:t>
            </a:r>
            <a:r>
              <a:rPr lang="hu-HU" sz="2400" dirty="0" smtClean="0">
                <a:hlinkClick r:id="rId5"/>
              </a:rPr>
              <a:t>hu.wikipedia.org/wiki/Linux#T.C3.B6rt.C3.A9nete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6"/>
              </a:rPr>
              <a:t>http://</a:t>
            </a:r>
            <a:r>
              <a:rPr lang="hu-HU" sz="2400" dirty="0" smtClean="0">
                <a:hlinkClick r:id="rId6"/>
              </a:rPr>
              <a:t>szit.hu/doku.php?id=egressy:10e:tananyag:a_windows_t%C3%B6rt%C3%A9nete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7"/>
              </a:rPr>
              <a:t>https://docs.google.com/document/d/1DJcDgnHRFSlyrZ5l6Zh99fuVZ94yJZh_bm_QmhuR7LQ/edit?pref=2&amp;pli=1</a:t>
            </a:r>
            <a:r>
              <a:rPr lang="hu-HU" sz="2400" dirty="0" smtClean="0">
                <a:hlinkClick r:id="rId7"/>
              </a:rPr>
              <a:t>#</a:t>
            </a:r>
            <a:endParaRPr lang="hu-HU" sz="2400" dirty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8"/>
              </a:rPr>
              <a:t>http://erettsegi.com/tetelek/informatika/az-operacios-rendszerek-alapveto-jellemzoi</a:t>
            </a:r>
            <a:r>
              <a:rPr lang="hu-HU" sz="2400" dirty="0" smtClean="0">
                <a:hlinkClick r:id="rId8"/>
              </a:rPr>
              <a:t>/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9"/>
              </a:rPr>
              <a:t>http://</a:t>
            </a:r>
            <a:r>
              <a:rPr lang="hu-HU" sz="2400" dirty="0" smtClean="0">
                <a:hlinkClick r:id="rId9"/>
              </a:rPr>
              <a:t>hu.blastingnews.com/tech/2015/05/ios-android-azaz-melyik-is-a-jobb-valasztas-00398943.html</a:t>
            </a:r>
            <a:endParaRPr lang="hu-HU" sz="2400" dirty="0" smtClean="0"/>
          </a:p>
          <a:p>
            <a:pPr>
              <a:buFont typeface="Wingdings" pitchFamily="2" charset="2"/>
              <a:buChar char="v"/>
            </a:pPr>
            <a:r>
              <a:rPr lang="hu-HU" sz="2400" dirty="0">
                <a:hlinkClick r:id="rId10"/>
              </a:rPr>
              <a:t>http://www.szeretlekmagyarorszag.hu/igy-vasarolj-okostelefont</a:t>
            </a:r>
            <a:r>
              <a:rPr lang="hu-HU" sz="2400" dirty="0" smtClean="0">
                <a:hlinkClick r:id="rId10"/>
              </a:rPr>
              <a:t>/</a:t>
            </a:r>
            <a:endParaRPr lang="hu-HU" sz="2400" dirty="0" smtClean="0"/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860032" y="1340768"/>
            <a:ext cx="378042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hu-HU" sz="1700" dirty="0">
                <a:hlinkClick r:id="rId11"/>
              </a:rPr>
              <a:t>http://www.pchogyan.net/wp/mik-az-elonyei-es-hatranyai-a-linux-alapu-operacios-rendszereknek-a-windows-al-szemben</a:t>
            </a:r>
            <a:r>
              <a:rPr lang="hu-HU" sz="1700" dirty="0" smtClean="0">
                <a:hlinkClick r:id="rId11"/>
              </a:rPr>
              <a:t>/</a:t>
            </a:r>
            <a:endParaRPr lang="hu-HU" sz="1700" dirty="0"/>
          </a:p>
          <a:p>
            <a:pPr>
              <a:buFont typeface="Wingdings" pitchFamily="2" charset="2"/>
              <a:buChar char="v"/>
            </a:pPr>
            <a:r>
              <a:rPr lang="hu-HU" sz="1700" dirty="0">
                <a:hlinkClick r:id="rId12"/>
              </a:rPr>
              <a:t>http://</a:t>
            </a:r>
            <a:r>
              <a:rPr lang="hu-HU" sz="1700" dirty="0" smtClean="0">
                <a:hlinkClick r:id="rId12"/>
              </a:rPr>
              <a:t>helpdeszk.blogspot.hu/2010/01/operacios-rendszerek-3-linux-rendszerek.html</a:t>
            </a:r>
            <a:endParaRPr lang="hu-HU" sz="1700" dirty="0"/>
          </a:p>
          <a:p>
            <a:pPr>
              <a:buFont typeface="Wingdings" pitchFamily="2" charset="2"/>
              <a:buChar char="v"/>
            </a:pPr>
            <a:r>
              <a:rPr lang="hu-HU" sz="1700" dirty="0">
                <a:hlinkClick r:id="rId13"/>
              </a:rPr>
              <a:t>http://</a:t>
            </a:r>
            <a:r>
              <a:rPr lang="hu-HU" sz="1700" dirty="0" smtClean="0">
                <a:hlinkClick r:id="rId13"/>
              </a:rPr>
              <a:t>people.inf.elte.hu/debraai/all/sza_bead1/winevlinux_honlap.html</a:t>
            </a:r>
            <a:endParaRPr lang="hu-HU" sz="1700" dirty="0" smtClean="0"/>
          </a:p>
          <a:p>
            <a:pPr>
              <a:buFont typeface="Wingdings" pitchFamily="2" charset="2"/>
              <a:buChar char="v"/>
            </a:pPr>
            <a:endParaRPr lang="hu-HU" sz="1700" dirty="0" smtClean="0"/>
          </a:p>
          <a:p>
            <a:pPr>
              <a:buFont typeface="Wingdings" pitchFamily="2" charset="2"/>
              <a:buChar char="v"/>
            </a:pPr>
            <a:endParaRPr lang="hu-HU" sz="1700" dirty="0" smtClean="0"/>
          </a:p>
        </p:txBody>
      </p:sp>
      <p:pic>
        <p:nvPicPr>
          <p:cNvPr id="5" name="Kép 4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7" name="Kép 6">
            <a:hlinkClick r:id="rId14" action="ppaction://hlinksldjump"/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Használati utasítás</a:t>
            </a:r>
            <a:endParaRPr lang="hu-HU" dirty="0"/>
          </a:p>
        </p:txBody>
      </p:sp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504" y="2979000"/>
            <a:ext cx="900000" cy="900000"/>
          </a:xfrm>
          <a:prstGeom prst="rect">
            <a:avLst/>
          </a:prstGeom>
        </p:spPr>
      </p:pic>
      <p:pic>
        <p:nvPicPr>
          <p:cNvPr id="7" name="Kép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9" name="Kép 8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900000" cy="90000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50" y="4365104"/>
            <a:ext cx="900000" cy="900000"/>
          </a:xfrm>
          <a:prstGeom prst="rect">
            <a:avLst/>
          </a:prstGeom>
        </p:spPr>
      </p:pic>
      <p:pic>
        <p:nvPicPr>
          <p:cNvPr id="11" name="Kép 10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0" y="5827530"/>
            <a:ext cx="937500" cy="900000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1007504" y="1559935"/>
            <a:ext cx="748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Erre a gombra kattintva vissza lehet lépni az előző diára.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1035300" y="3198167"/>
            <a:ext cx="748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Erre a gombra kattintva előre lehet lépni a következő diára.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007504" y="4584271"/>
            <a:ext cx="748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Ezzel a gombbal vissza lehet ugrani a Menü diára.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035300" y="6046697"/>
            <a:ext cx="748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Ezzel a gombbal a prezentáció utolsó diájára lehet ugrani.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Kép 1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Operációs rendszer</a:t>
            </a:r>
            <a:endParaRPr lang="hu-HU" dirty="0"/>
          </a:p>
        </p:txBody>
      </p:sp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124787"/>
            <a:ext cx="3148528" cy="2592288"/>
          </a:xfrm>
          <a:prstGeom prst="rect">
            <a:avLst/>
          </a:prstGeom>
        </p:spPr>
      </p:pic>
      <p:sp>
        <p:nvSpPr>
          <p:cNvPr id="9" name="Szövegdoboz 8">
            <a:hlinkClick r:id="rId6" action="ppaction://hlinksldjump"/>
          </p:cNvPr>
          <p:cNvSpPr txBox="1"/>
          <p:nvPr/>
        </p:nvSpPr>
        <p:spPr>
          <a:xfrm>
            <a:off x="5220072" y="5301208"/>
            <a:ext cx="32676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Operációs rendszer feladatai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Kép 9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322931"/>
            <a:ext cx="3184200" cy="2196000"/>
          </a:xfrm>
          <a:prstGeom prst="rect">
            <a:avLst/>
          </a:prstGeom>
        </p:spPr>
      </p:pic>
      <p:sp>
        <p:nvSpPr>
          <p:cNvPr id="11" name="Szövegdoboz 10">
            <a:hlinkClick r:id="rId8" action="ppaction://hlinksldjump"/>
          </p:cNvPr>
          <p:cNvSpPr txBox="1"/>
          <p:nvPr/>
        </p:nvSpPr>
        <p:spPr>
          <a:xfrm>
            <a:off x="425805" y="5054987"/>
            <a:ext cx="32676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Operációs rendszer fogalma, csoportosítása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8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5356"/>
            <a:ext cx="8229600" cy="1143000"/>
          </a:xfrm>
        </p:spPr>
        <p:txBody>
          <a:bodyPr/>
          <a:lstStyle/>
          <a:p>
            <a:r>
              <a:rPr lang="hu-HU" dirty="0" smtClean="0"/>
              <a:t>Történetek</a:t>
            </a:r>
            <a:endParaRPr lang="hu-HU" dirty="0"/>
          </a:p>
        </p:txBody>
      </p:sp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sp>
        <p:nvSpPr>
          <p:cNvPr id="9" name="Fazetta 8">
            <a:hlinkClick r:id="rId6" action="ppaction://hlinksldjump"/>
          </p:cNvPr>
          <p:cNvSpPr/>
          <p:nvPr/>
        </p:nvSpPr>
        <p:spPr>
          <a:xfrm>
            <a:off x="127992" y="1161785"/>
            <a:ext cx="3077072" cy="1944216"/>
          </a:xfrm>
          <a:prstGeom prst="bevel">
            <a:avLst>
              <a:gd name="adj" fmla="val 25191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>
            <a:hlinkClick r:id="rId6" action="ppaction://hlinksldjump"/>
          </p:cNvPr>
          <p:cNvSpPr txBox="1"/>
          <p:nvPr/>
        </p:nvSpPr>
        <p:spPr>
          <a:xfrm>
            <a:off x="569420" y="1767250"/>
            <a:ext cx="2204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Windows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azetta 10">
            <a:hlinkClick r:id="rId7" action="ppaction://hlinksldjump"/>
          </p:cNvPr>
          <p:cNvSpPr/>
          <p:nvPr/>
        </p:nvSpPr>
        <p:spPr>
          <a:xfrm>
            <a:off x="5866362" y="1124744"/>
            <a:ext cx="3077072" cy="1944216"/>
          </a:xfrm>
          <a:prstGeom prst="bevel">
            <a:avLst>
              <a:gd name="adj" fmla="val 25191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Fazetta 11">
            <a:hlinkClick r:id="rId8" action="ppaction://hlinksldjump"/>
          </p:cNvPr>
          <p:cNvSpPr/>
          <p:nvPr/>
        </p:nvSpPr>
        <p:spPr>
          <a:xfrm>
            <a:off x="127992" y="4725144"/>
            <a:ext cx="3077072" cy="1944216"/>
          </a:xfrm>
          <a:prstGeom prst="bevel">
            <a:avLst>
              <a:gd name="adj" fmla="val 25191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Fazetta 12">
            <a:hlinkClick r:id="rId9" action="ppaction://hlinksldjump"/>
          </p:cNvPr>
          <p:cNvSpPr/>
          <p:nvPr/>
        </p:nvSpPr>
        <p:spPr>
          <a:xfrm>
            <a:off x="5867509" y="4700488"/>
            <a:ext cx="3077072" cy="1944216"/>
          </a:xfrm>
          <a:prstGeom prst="bevel">
            <a:avLst>
              <a:gd name="adj" fmla="val 25191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>
            <a:hlinkClick r:id="rId7" action="ppaction://hlinksldjump"/>
          </p:cNvPr>
          <p:cNvSpPr txBox="1"/>
          <p:nvPr/>
        </p:nvSpPr>
        <p:spPr>
          <a:xfrm>
            <a:off x="6283711" y="1742909"/>
            <a:ext cx="2204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Linux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zövegdoboz 14">
            <a:hlinkClick r:id="rId8" action="ppaction://hlinksldjump"/>
          </p:cNvPr>
          <p:cNvSpPr txBox="1"/>
          <p:nvPr/>
        </p:nvSpPr>
        <p:spPr>
          <a:xfrm>
            <a:off x="564508" y="5343309"/>
            <a:ext cx="2204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Szövegdoboz 15">
            <a:hlinkClick r:id="rId9" action="ppaction://hlinksldjump"/>
          </p:cNvPr>
          <p:cNvSpPr txBox="1"/>
          <p:nvPr/>
        </p:nvSpPr>
        <p:spPr>
          <a:xfrm>
            <a:off x="6252428" y="5343309"/>
            <a:ext cx="2204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Apple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azetta 16">
            <a:hlinkClick r:id="rId8" action="ppaction://hlinksldjump"/>
          </p:cNvPr>
          <p:cNvSpPr/>
          <p:nvPr/>
        </p:nvSpPr>
        <p:spPr>
          <a:xfrm>
            <a:off x="2960859" y="3284984"/>
            <a:ext cx="3222281" cy="1228452"/>
          </a:xfrm>
          <a:prstGeom prst="bevel">
            <a:avLst>
              <a:gd name="adj" fmla="val 25191"/>
            </a:avLst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Szövegdoboz 17">
            <a:hlinkClick r:id="rId9" action="ppaction://hlinksldjump"/>
          </p:cNvPr>
          <p:cNvSpPr txBox="1"/>
          <p:nvPr/>
        </p:nvSpPr>
        <p:spPr>
          <a:xfrm>
            <a:off x="3251920" y="3668377"/>
            <a:ext cx="2614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Apple név eredete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Összehasonlítások</a:t>
            </a:r>
            <a:endParaRPr lang="hu-HU" dirty="0"/>
          </a:p>
        </p:txBody>
      </p:sp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pic>
        <p:nvPicPr>
          <p:cNvPr id="8" name="Kép 7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988" y="4221088"/>
            <a:ext cx="1471207" cy="1800000"/>
          </a:xfrm>
          <a:prstGeom prst="rect">
            <a:avLst/>
          </a:prstGeom>
        </p:spPr>
      </p:pic>
      <p:pic>
        <p:nvPicPr>
          <p:cNvPr id="9" name="Kép 8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565" y="1629000"/>
            <a:ext cx="1654054" cy="1800000"/>
          </a:xfrm>
          <a:prstGeom prst="rect">
            <a:avLst/>
          </a:prstGeom>
        </p:spPr>
      </p:pic>
      <p:pic>
        <p:nvPicPr>
          <p:cNvPr id="10" name="Kép 9">
            <a:hlinkClick r:id="rId10" action="ppaction://hlinksldjump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22" y="1629000"/>
            <a:ext cx="1800000" cy="1800000"/>
          </a:xfrm>
          <a:prstGeom prst="rect">
            <a:avLst/>
          </a:prstGeom>
        </p:spPr>
      </p:pic>
      <p:pic>
        <p:nvPicPr>
          <p:cNvPr id="11" name="Kép 10">
            <a:hlinkClick r:id="rId12" action="ppaction://hlinksldjump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04" y="4221088"/>
            <a:ext cx="1808036" cy="1800000"/>
          </a:xfrm>
          <a:prstGeom prst="rect">
            <a:avLst/>
          </a:prstGeom>
        </p:spPr>
      </p:pic>
      <p:sp>
        <p:nvSpPr>
          <p:cNvPr id="12" name="Szövegdoboz 11">
            <a:hlinkClick r:id="rId10" action="ppaction://hlinksldjump"/>
          </p:cNvPr>
          <p:cNvSpPr txBox="1"/>
          <p:nvPr/>
        </p:nvSpPr>
        <p:spPr>
          <a:xfrm>
            <a:off x="357722" y="3429000"/>
            <a:ext cx="2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>
            <a:hlinkClick r:id="rId8" action="ppaction://hlinksldjump"/>
          </p:cNvPr>
          <p:cNvSpPr txBox="1"/>
          <p:nvPr/>
        </p:nvSpPr>
        <p:spPr>
          <a:xfrm>
            <a:off x="5730091" y="3429000"/>
            <a:ext cx="2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Apple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Szövegdoboz 13">
            <a:hlinkClick r:id="rId12" action="ppaction://hlinksldjump"/>
          </p:cNvPr>
          <p:cNvSpPr txBox="1"/>
          <p:nvPr/>
        </p:nvSpPr>
        <p:spPr>
          <a:xfrm>
            <a:off x="357722" y="6133008"/>
            <a:ext cx="2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Windows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zövegdoboz 14">
            <a:hlinkClick r:id="rId6" action="ppaction://hlinksldjump"/>
          </p:cNvPr>
          <p:cNvSpPr txBox="1"/>
          <p:nvPr/>
        </p:nvSpPr>
        <p:spPr>
          <a:xfrm>
            <a:off x="5730091" y="6133007"/>
            <a:ext cx="2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Linux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ép 9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11" name="Kép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12" name="Kép 1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3" name="Kép 12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Melyiket válasszam?</a:t>
            </a:r>
            <a:endParaRPr lang="hu-HU" dirty="0"/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435595" y="1484784"/>
            <a:ext cx="6272808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Arial Rounded MT Bold" pitchFamily="34" charset="0"/>
                <a:ea typeface="+mj-ea"/>
                <a:cs typeface="Times New Roman" pitchFamily="18" charset="0"/>
              </a:defRPr>
            </a:lvl1pPr>
          </a:lstStyle>
          <a:p>
            <a:r>
              <a:rPr lang="hu-HU" sz="3200" i="1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</a:rPr>
              <a:t>Számítógépes operációs rendszer</a:t>
            </a:r>
            <a:endParaRPr lang="hu-HU" sz="3200" i="1" dirty="0">
              <a:ln>
                <a:noFill/>
              </a:ln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315416" y="2276872"/>
            <a:ext cx="8564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0363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Én a Windows operációs rendszert választanám, mert egyszerű kezelni egy hétköznapi embernek is, nem kell hozzá túl sok informatika ismeret, valamint sok alkalmazás elérhető rajta.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ím 1"/>
          <p:cNvSpPr txBox="1">
            <a:spLocks/>
          </p:cNvSpPr>
          <p:nvPr/>
        </p:nvSpPr>
        <p:spPr>
          <a:xfrm>
            <a:off x="1435595" y="3592648"/>
            <a:ext cx="6272808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accent3"/>
                </a:solidFill>
                <a:latin typeface="Arial Rounded MT Bold" pitchFamily="34" charset="0"/>
                <a:ea typeface="+mj-ea"/>
                <a:cs typeface="Times New Roman" pitchFamily="18" charset="0"/>
              </a:defRPr>
            </a:lvl1pPr>
          </a:lstStyle>
          <a:p>
            <a:r>
              <a:rPr lang="hu-HU" sz="3200" i="1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</a:rPr>
              <a:t>Telefonos operációs rendszer</a:t>
            </a:r>
            <a:endParaRPr lang="hu-HU" sz="3200" i="1" dirty="0">
              <a:ln>
                <a:noFill/>
              </a:ln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77696" y="4247547"/>
            <a:ext cx="85643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3538"/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Én az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operációs rendszert választanám, mert olcsó, rengeteg alkalmazás letölthető rá, és vannak olyan </a:t>
            </a:r>
            <a:r>
              <a:rPr lang="hu-HU" sz="2000" dirty="0" err="1" smtClean="0">
                <a:latin typeface="Times New Roman" pitchFamily="18" charset="0"/>
                <a:cs typeface="Times New Roman" pitchFamily="18" charset="0"/>
              </a:rPr>
              <a:t>Androidos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 készülékek, amelyeknek hasonló a tudásuk, mint egy Apple készüléknek, de az áruk között nagy különbség van.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Ellenőrző feladatok</a:t>
            </a:r>
            <a:endParaRPr lang="hu-HU" dirty="0"/>
          </a:p>
        </p:txBody>
      </p:sp>
      <p:pic>
        <p:nvPicPr>
          <p:cNvPr id="4" name="Kép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6" name="Kép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7" name="Kép 6">
            <a:hlinkClick r:id="" action="ppaction://hlinkshowjump?jump=las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  <p:sp>
        <p:nvSpPr>
          <p:cNvPr id="9" name="Szövegdoboz 8">
            <a:hlinkClick r:id="rId6" action="ppaction://hlinksldjump"/>
          </p:cNvPr>
          <p:cNvSpPr txBox="1"/>
          <p:nvPr/>
        </p:nvSpPr>
        <p:spPr>
          <a:xfrm>
            <a:off x="437849" y="1834389"/>
            <a:ext cx="169998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100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  <a:cs typeface="Times New Roman" pitchFamily="18" charset="0"/>
              </a:rPr>
              <a:t>1.</a:t>
            </a:r>
            <a:endParaRPr lang="hu-HU" sz="11100" dirty="0">
              <a:solidFill>
                <a:schemeClr val="tx2">
                  <a:lumMod val="50000"/>
                </a:schemeClr>
              </a:solidFill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10" name="Szövegdoboz 9">
            <a:hlinkClick r:id="rId6" action="ppaction://hlinksldjump"/>
          </p:cNvPr>
          <p:cNvSpPr txBox="1"/>
          <p:nvPr/>
        </p:nvSpPr>
        <p:spPr>
          <a:xfrm>
            <a:off x="63705" y="3404049"/>
            <a:ext cx="2448272" cy="46166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Igaz, hamis</a:t>
            </a:r>
            <a:endParaRPr lang="hu-H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>
            <a:hlinkClick r:id="rId7" action="ppaction://hlinksldjump"/>
          </p:cNvPr>
          <p:cNvSpPr txBox="1"/>
          <p:nvPr/>
        </p:nvSpPr>
        <p:spPr>
          <a:xfrm>
            <a:off x="3722008" y="4221088"/>
            <a:ext cx="169998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100" dirty="0">
                <a:solidFill>
                  <a:srgbClr val="FFC000"/>
                </a:solidFill>
                <a:latin typeface="Arial Rounded MT Bold" pitchFamily="34" charset="0"/>
                <a:cs typeface="Times New Roman" pitchFamily="18" charset="0"/>
              </a:rPr>
              <a:t>2</a:t>
            </a:r>
            <a:r>
              <a:rPr lang="hu-HU" sz="11100" dirty="0" smtClean="0">
                <a:solidFill>
                  <a:srgbClr val="FFC000"/>
                </a:solidFill>
                <a:latin typeface="Arial Rounded MT Bold" pitchFamily="34" charset="0"/>
                <a:cs typeface="Times New Roman" pitchFamily="18" charset="0"/>
              </a:rPr>
              <a:t>.</a:t>
            </a:r>
            <a:endParaRPr lang="hu-HU" sz="11100" dirty="0">
              <a:solidFill>
                <a:srgbClr val="FFC000"/>
              </a:solidFill>
              <a:latin typeface="Arial Rounded MT Bold" pitchFamily="34" charset="0"/>
              <a:cs typeface="Times New Roman" pitchFamily="18" charset="0"/>
            </a:endParaRPr>
          </a:p>
        </p:txBody>
      </p:sp>
      <p:sp>
        <p:nvSpPr>
          <p:cNvPr id="12" name="Szövegdoboz 11">
            <a:hlinkClick r:id="rId7" action="ppaction://hlinksldjump"/>
          </p:cNvPr>
          <p:cNvSpPr txBox="1"/>
          <p:nvPr/>
        </p:nvSpPr>
        <p:spPr>
          <a:xfrm>
            <a:off x="3354758" y="5967352"/>
            <a:ext cx="2448272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Egér játék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zövegdoboz 12">
            <a:hlinkClick r:id="rId8" action="ppaction://hlinkfile"/>
          </p:cNvPr>
          <p:cNvSpPr txBox="1"/>
          <p:nvPr/>
        </p:nvSpPr>
        <p:spPr>
          <a:xfrm>
            <a:off x="5803030" y="3404048"/>
            <a:ext cx="2448272" cy="46166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Keresztrejtvény</a:t>
            </a:r>
            <a:endParaRPr lang="hu-H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zövegdoboz 14">
            <a:hlinkClick r:id="rId8" action="ppaction://hlinkfile"/>
          </p:cNvPr>
          <p:cNvSpPr txBox="1"/>
          <p:nvPr/>
        </p:nvSpPr>
        <p:spPr>
          <a:xfrm>
            <a:off x="6177174" y="1834387"/>
            <a:ext cx="1699983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100" dirty="0" smtClean="0">
                <a:solidFill>
                  <a:schemeClr val="tx2">
                    <a:lumMod val="50000"/>
                  </a:schemeClr>
                </a:solidFill>
                <a:latin typeface="Arial Rounded MT Bold" pitchFamily="34" charset="0"/>
                <a:cs typeface="Times New Roman" pitchFamily="18" charset="0"/>
              </a:rPr>
              <a:t>3.</a:t>
            </a:r>
            <a:endParaRPr lang="hu-HU" sz="11100" dirty="0">
              <a:solidFill>
                <a:schemeClr val="tx2">
                  <a:lumMod val="50000"/>
                </a:schemeClr>
              </a:solidFill>
              <a:latin typeface="Arial Rounded MT Bold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5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operációs rendszer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2060848"/>
            <a:ext cx="4283984" cy="37084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800" u="sng" dirty="0" smtClean="0"/>
              <a:t>Fogalma: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hu-HU" sz="2400" dirty="0" smtClean="0"/>
              <a:t>Olyan </a:t>
            </a:r>
            <a:r>
              <a:rPr lang="hu-HU" sz="2400" dirty="0"/>
              <a:t>programrendszer, amely a számítógépes rendszerben a programok végrehajtását vezérli: így például ütemezi a programok végrehajtását, elosztja az erőforrásokat, biztosítja a felhasználó és a számítógépes rendszer közötti </a:t>
            </a:r>
            <a:r>
              <a:rPr lang="hu-HU" sz="2400" dirty="0" smtClean="0"/>
              <a:t>kommunikációt.</a:t>
            </a:r>
            <a:endParaRPr lang="hu-HU" sz="2400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4615896" y="1529172"/>
            <a:ext cx="4420600" cy="4996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hu-HU" sz="2800" u="sng" dirty="0" smtClean="0"/>
              <a:t>Főbb csoportosítása:</a:t>
            </a:r>
          </a:p>
          <a:p>
            <a:pPr marL="0" indent="0">
              <a:buNone/>
            </a:pPr>
            <a:r>
              <a:rPr lang="hu-HU" sz="2400" i="1" dirty="0" smtClean="0"/>
              <a:t>Felhasználók száma szerint</a:t>
            </a:r>
          </a:p>
          <a:p>
            <a:pPr marL="720725" indent="0">
              <a:buNone/>
            </a:pPr>
            <a:r>
              <a:rPr lang="hu-HU" sz="2400" dirty="0" smtClean="0"/>
              <a:t>Egy-felhasználós:</a:t>
            </a:r>
          </a:p>
          <a:p>
            <a:pPr marL="720725" indent="0">
              <a:buNone/>
            </a:pPr>
            <a:r>
              <a:rPr lang="hu-HU" sz="2400" dirty="0" smtClean="0"/>
              <a:t>(DOS</a:t>
            </a:r>
            <a:r>
              <a:rPr lang="hu-HU" sz="2400" dirty="0"/>
              <a:t>, WINDOWS </a:t>
            </a:r>
            <a:r>
              <a:rPr lang="hu-HU" sz="2400" dirty="0" smtClean="0"/>
              <a:t>korábbi verziói)</a:t>
            </a:r>
            <a:endParaRPr lang="hu-HU" sz="2400" dirty="0"/>
          </a:p>
          <a:p>
            <a:pPr marL="720725" indent="0">
              <a:buNone/>
            </a:pPr>
            <a:r>
              <a:rPr lang="hu-HU" sz="2400" dirty="0" smtClean="0"/>
              <a:t>Több-felhasználós</a:t>
            </a:r>
          </a:p>
          <a:p>
            <a:pPr marL="720725" indent="0">
              <a:buNone/>
            </a:pPr>
            <a:r>
              <a:rPr lang="hu-HU" sz="2400" dirty="0" smtClean="0"/>
              <a:t>(Microsoft </a:t>
            </a:r>
            <a:r>
              <a:rPr lang="hu-HU" sz="2400" dirty="0"/>
              <a:t>Windows XP, Linux</a:t>
            </a:r>
            <a:r>
              <a:rPr lang="hu-HU" sz="2400" dirty="0" smtClean="0"/>
              <a:t>)</a:t>
            </a:r>
          </a:p>
          <a:p>
            <a:pPr marL="0" indent="0">
              <a:buNone/>
            </a:pPr>
            <a:r>
              <a:rPr lang="hu-HU" sz="2400" i="1" dirty="0" smtClean="0"/>
              <a:t>Felhasználói </a:t>
            </a:r>
            <a:r>
              <a:rPr lang="hu-HU" sz="2400" i="1" dirty="0"/>
              <a:t>felület szerint:</a:t>
            </a:r>
          </a:p>
          <a:p>
            <a:pPr marL="720725" indent="0">
              <a:buNone/>
            </a:pPr>
            <a:r>
              <a:rPr lang="hu-HU" sz="2400" dirty="0" smtClean="0"/>
              <a:t>Karakteres </a:t>
            </a:r>
            <a:r>
              <a:rPr lang="hu-HU" sz="2400" dirty="0"/>
              <a:t>(UNIX, DOS)</a:t>
            </a:r>
          </a:p>
          <a:p>
            <a:pPr marL="720725" indent="0">
              <a:buNone/>
            </a:pPr>
            <a:r>
              <a:rPr lang="hu-HU" sz="2400" dirty="0"/>
              <a:t>G</a:t>
            </a:r>
            <a:r>
              <a:rPr lang="hu-HU" sz="2400" dirty="0" smtClean="0"/>
              <a:t>rafikus </a:t>
            </a:r>
            <a:r>
              <a:rPr lang="hu-HU" sz="2400" dirty="0"/>
              <a:t>(Windows, Linux</a:t>
            </a:r>
            <a:r>
              <a:rPr lang="hu-HU" sz="2400" dirty="0" smtClean="0"/>
              <a:t>)</a:t>
            </a:r>
            <a:endParaRPr lang="hu-HU" sz="2400" dirty="0"/>
          </a:p>
        </p:txBody>
      </p:sp>
      <p:pic>
        <p:nvPicPr>
          <p:cNvPr id="5" name="Kép 4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30832" cy="630832"/>
          </a:xfrm>
          <a:prstGeom prst="rect">
            <a:avLst/>
          </a:prstGeom>
        </p:spPr>
      </p:pic>
      <p:pic>
        <p:nvPicPr>
          <p:cNvPr id="7" name="Kép 6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009" y="0"/>
            <a:ext cx="630832" cy="630832"/>
          </a:xfrm>
          <a:prstGeom prst="rect">
            <a:avLst/>
          </a:prstGeom>
        </p:spPr>
      </p:pic>
      <p:pic>
        <p:nvPicPr>
          <p:cNvPr id="8" name="Kép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7750" y="0"/>
            <a:ext cx="630000" cy="630000"/>
          </a:xfrm>
          <a:prstGeom prst="rect">
            <a:avLst/>
          </a:prstGeom>
        </p:spPr>
      </p:pic>
      <p:pic>
        <p:nvPicPr>
          <p:cNvPr id="10" name="Kép 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750" y="16856"/>
            <a:ext cx="656250" cy="63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</TotalTime>
  <Words>1213</Words>
  <Application>Microsoft Office PowerPoint</Application>
  <PresentationFormat>Diavetítés a képernyőre (4:3 oldalarány)</PresentationFormat>
  <Paragraphs>190</Paragraphs>
  <Slides>25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Az operációs rendszer</vt:lpstr>
      <vt:lpstr>Menü</vt:lpstr>
      <vt:lpstr>Használati utasítás</vt:lpstr>
      <vt:lpstr>Operációs rendszer</vt:lpstr>
      <vt:lpstr>Történetek</vt:lpstr>
      <vt:lpstr>Összehasonlítások</vt:lpstr>
      <vt:lpstr>Melyiket válasszam?</vt:lpstr>
      <vt:lpstr>Ellenőrző feladatok</vt:lpstr>
      <vt:lpstr>Az operációs rendszer</vt:lpstr>
      <vt:lpstr>Az operációs rendszer feladatai</vt:lpstr>
      <vt:lpstr>Windows története</vt:lpstr>
      <vt:lpstr>Linux története</vt:lpstr>
      <vt:lpstr>Android története</vt:lpstr>
      <vt:lpstr>Apple története</vt:lpstr>
      <vt:lpstr>Az Apple név eredete</vt:lpstr>
      <vt:lpstr>Telefonos operációs  rendszerek</vt:lpstr>
      <vt:lpstr>Telefonos operációs  rendszerek</vt:lpstr>
      <vt:lpstr>Számítógépes operációs rendszerek</vt:lpstr>
      <vt:lpstr>Számítógépes operációs rendszerek</vt:lpstr>
      <vt:lpstr>Igaz,hamis</vt:lpstr>
      <vt:lpstr>Egér játék</vt:lpstr>
      <vt:lpstr>PowerPoint bemutató</vt:lpstr>
      <vt:lpstr>PowerPoint bemutató</vt:lpstr>
      <vt:lpstr>Bill Gates 11 tanácsa iskolásoknak</vt:lpstr>
      <vt:lpstr>Források</vt:lpstr>
    </vt:vector>
  </TitlesOfParts>
  <Company>VMOH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VMOH-F8</dc:creator>
  <cp:lastModifiedBy>Windows-felhasználó</cp:lastModifiedBy>
  <cp:revision>163</cp:revision>
  <dcterms:created xsi:type="dcterms:W3CDTF">2016-02-16T07:31:29Z</dcterms:created>
  <dcterms:modified xsi:type="dcterms:W3CDTF">2016-03-11T11:21:30Z</dcterms:modified>
</cp:coreProperties>
</file>