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3" r:id="rId17"/>
    <p:sldId id="274" r:id="rId18"/>
    <p:sldId id="275" r:id="rId19"/>
    <p:sldId id="284" r:id="rId20"/>
    <p:sldId id="285" r:id="rId21"/>
    <p:sldId id="286" r:id="rId22"/>
    <p:sldId id="282" r:id="rId23"/>
    <p:sldId id="283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kok" initials="d" lastIdx="1" clrIdx="0">
    <p:extLst>
      <p:ext uri="{19B8F6BF-5375-455C-9EA6-DF929625EA0E}">
        <p15:presenceInfo xmlns:p15="http://schemas.microsoft.com/office/powerpoint/2012/main" userId="S-1-5-21-278827045-611241670-773723752-1014" providerId="AD"/>
      </p:ext>
    </p:extLst>
  </p:cmAuthor>
  <p:cmAuthor id="2" name="Schafer Benedek" initials="SB" lastIdx="1" clrIdx="1">
    <p:extLst>
      <p:ext uri="{19B8F6BF-5375-455C-9EA6-DF929625EA0E}">
        <p15:presenceInfo xmlns:p15="http://schemas.microsoft.com/office/powerpoint/2012/main" userId="569fc2e70ef3b6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75"/>
    <a:srgbClr val="FFF2CC"/>
    <a:srgbClr val="688491"/>
    <a:srgbClr val="2A2826"/>
    <a:srgbClr val="000000"/>
    <a:srgbClr val="92454B"/>
    <a:srgbClr val="535D52"/>
    <a:srgbClr val="E8E8E8"/>
    <a:srgbClr val="002F63"/>
    <a:srgbClr val="00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15:01:38.076" idx="1">
    <p:pos x="7680" y="46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94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50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866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554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9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32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62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56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84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15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7DCF-4C9A-43FE-91BE-81367E5F3636}" type="datetimeFigureOut">
              <a:rPr lang="hu-HU" smtClean="0"/>
              <a:t>2016.03.11.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6764-2DA2-4E28-9B7D-97C5A98B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99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2.xml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1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1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15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3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6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8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lineartdesign.com/wp-content/uploads/2013/11/next-logo2-1024x303.jpg" TargetMode="External"/><Relationship Id="rId13" Type="http://schemas.openxmlformats.org/officeDocument/2006/relationships/hyperlink" Target="http://www.drfoster.com/wp-content/themes/drfoster/img/tools__monitor@2x.png" TargetMode="External"/><Relationship Id="rId3" Type="http://schemas.openxmlformats.org/officeDocument/2006/relationships/hyperlink" Target="http://www.morsengrich.com/wp-content/uploads/2011/02/good-bad1-300x250.png" TargetMode="External"/><Relationship Id="rId7" Type="http://schemas.openxmlformats.org/officeDocument/2006/relationships/hyperlink" Target="img0.mxstatic.com/wallpapers/fefe6476f134757dbd3304ced16fad10_large.jpeg" TargetMode="External"/><Relationship Id="rId12" Type="http://schemas.openxmlformats.org/officeDocument/2006/relationships/hyperlink" Target="cdn1.tekrevue.com/wp-content/uploads/2015/06/os-x-el-capitan-960x540.jpg" TargetMode="External"/><Relationship Id="rId2" Type="http://schemas.openxmlformats.org/officeDocument/2006/relationships/image" Target="../media/image12.png"/><Relationship Id="rId16" Type="http://schemas.openxmlformats.org/officeDocument/2006/relationships/hyperlink" Target="store.storeimages.cdn-apple.com/4973/as-images.apple.com/is/image/AppleInc/aos/published/images/i/ph/iphone6/plus/iphone6-plus-box-silver-2014_GEO_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cons.iconarchive.com/icons/dtafalonso/android-l/512/Settings-L-icon.png" TargetMode="External"/><Relationship Id="rId11" Type="http://schemas.openxmlformats.org/officeDocument/2006/relationships/hyperlink" Target="media2.s-nbcnews.com/j/newscms/2015_24/1065306/02bda7163b506cc95e41564018e2f3a6b4d405d4_expanded_large_e3ac3adeb601ae9df76dc1b401bb1bb1.nbcnews-ux-2880-1000.jpg" TargetMode="External"/><Relationship Id="rId5" Type="http://schemas.openxmlformats.org/officeDocument/2006/relationships/hyperlink" Target="http://www.carbonite.de/images/librariesprovider4/default-album/images/icon/ask-a-question.png" TargetMode="External"/><Relationship Id="rId15" Type="http://schemas.openxmlformats.org/officeDocument/2006/relationships/hyperlink" Target="cdn.wccftech.com/wp-content/uploads/2015/07/Windows-10-logo.jpg" TargetMode="External"/><Relationship Id="rId10" Type="http://schemas.openxmlformats.org/officeDocument/2006/relationships/hyperlink" Target="errorlogz.com/wp-content/uploads/2014/10/ubuntu-logo.jpg" TargetMode="External"/><Relationship Id="rId4" Type="http://schemas.openxmlformats.org/officeDocument/2006/relationships/hyperlink" Target="img00.deviantart.net/f6a9/i/2011/343/d/6/blur_wallpaper_pack_by_brotherprime-d4ikqiq.jpg" TargetMode="External"/><Relationship Id="rId9" Type="http://schemas.openxmlformats.org/officeDocument/2006/relationships/hyperlink" Target="oss.deltares.nl/image/image_gallery" TargetMode="External"/><Relationship Id="rId14" Type="http://schemas.openxmlformats.org/officeDocument/2006/relationships/hyperlink" Target="c.s-microsoft.com/hu-hu/CMSImages/hero_carousel_2in1_mini_start_CortanaMarket_1x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bgfons.com/upload/wood%20_texture3178.jpg" TargetMode="External"/><Relationship Id="rId3" Type="http://schemas.openxmlformats.org/officeDocument/2006/relationships/hyperlink" Target="wallpapercave.com/wp/6xiqTtV.png" TargetMode="External"/><Relationship Id="rId7" Type="http://schemas.openxmlformats.org/officeDocument/2006/relationships/hyperlink" Target="http://www.straighttalksmartpay.com/images/D/Samsung_Galaxy_S6_White_front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scontipens.co.uk/cms/media/catalog/product/cache/1/image/9df78eab33525d08d6e5fb8d27136e95/v/i/visconti_rembrandt_black-ballpoint.jpg" TargetMode="External"/><Relationship Id="rId5" Type="http://schemas.openxmlformats.org/officeDocument/2006/relationships/hyperlink" Target="fs01.androidpit.info/userfiles/7142162/image/phones/Uis/nexus-5x-galaxy-note-5-lockscreens-w782.png" TargetMode="External"/><Relationship Id="rId10" Type="http://schemas.openxmlformats.org/officeDocument/2006/relationships/hyperlink" Target="camranger.com/wp-content/uploads/2014/10/Android-Icon.png" TargetMode="External"/><Relationship Id="rId4" Type="http://schemas.openxmlformats.org/officeDocument/2006/relationships/hyperlink" Target="neurogadget.com/wp-content/uploads/2015/09/Android-6.0-Marshmallow.jpg" TargetMode="External"/><Relationship Id="rId9" Type="http://schemas.openxmlformats.org/officeDocument/2006/relationships/hyperlink" Target="http://www.androidcentral.com/sites/androidcentral.com/files/styles/xlarge_wm_brw/public/article_images/2015/04/galaxy-s6-table-plant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pre01.deviantart.net/cbf8/th/pre/i/2014/019/2/3/autumn_blur___free_texture___background_by_supersweetstock-d72t65j.jpg" TargetMode="External"/><Relationship Id="rId3" Type="http://schemas.openxmlformats.org/officeDocument/2006/relationships/hyperlink" Target="g.foolcdn.com/editorial/images/34805/irobot-510-packbot_small_large.jpg" TargetMode="External"/><Relationship Id="rId7" Type="http://schemas.openxmlformats.org/officeDocument/2006/relationships/hyperlink" Target="upload.wikimedia.org/wikipedia/commons/a/a8/Ubuntu_13.04_Deskto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encrypted-tbn2.gstatic.com/images" TargetMode="External"/><Relationship Id="rId11" Type="http://schemas.openxmlformats.org/officeDocument/2006/relationships/hyperlink" Target="support.apple.com/library/content/dam/edam/applecare/images/en_US/osx/yos_about_this_mac.png" TargetMode="External"/><Relationship Id="rId5" Type="http://schemas.openxmlformats.org/officeDocument/2006/relationships/hyperlink" Target="images.typed.com/9326acdd-d828-42ba-8160-5de916f76133/icon-design-6vs7-overlay2x.png" TargetMode="External"/><Relationship Id="rId10" Type="http://schemas.openxmlformats.org/officeDocument/2006/relationships/hyperlink" Target="https://computerbrainy.files.wordpress.com/2014/09/metroui-folder-os-os-android-icon.png" TargetMode="External"/><Relationship Id="rId4" Type="http://schemas.openxmlformats.org/officeDocument/2006/relationships/hyperlink" Target="http://www.trendrobotics.com/images/products/irb6400.png" TargetMode="External"/><Relationship Id="rId9" Type="http://schemas.openxmlformats.org/officeDocument/2006/relationships/hyperlink" Target="s-media-cache-ak0.pinimg.com/originals/aa/51/bd/aa51bd72926e11f7006369f6d211a668.g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openxmlformats.org/officeDocument/2006/relationships/image" Target="../media/image10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image" Target="../media/image12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image" Target="../media/image12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10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4227" y="808075"/>
            <a:ext cx="7623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Malgun Gothic Semilight" panose="020B0502040204020203" pitchFamily="34" charset="-128"/>
                <a:cs typeface="Segoe UI Light" panose="020B0502040204020203" pitchFamily="34" charset="0"/>
              </a:rPr>
              <a:t>Operációs rendszer</a:t>
            </a:r>
            <a:endParaRPr lang="hu-HU" sz="4400" dirty="0">
              <a:ln w="0"/>
              <a:solidFill>
                <a:srgbClr val="FFF2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ea typeface="Malgun Gothic Semilight" panose="020B0502040204020203" pitchFamily="34" charset="-128"/>
              <a:cs typeface="Segoe UI Light" panose="020B0502040204020203" pitchFamily="34" charset="0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763231" y="2849526"/>
            <a:ext cx="8912321" cy="3731145"/>
            <a:chOff x="1763231" y="2849526"/>
            <a:chExt cx="8912321" cy="3731145"/>
          </a:xfrm>
        </p:grpSpPr>
        <p:sp>
          <p:nvSpPr>
            <p:cNvPr id="6" name="Szövegdoboz 5"/>
            <p:cNvSpPr txBox="1"/>
            <p:nvPr/>
          </p:nvSpPr>
          <p:spPr>
            <a:xfrm>
              <a:off x="1763231" y="2849526"/>
              <a:ext cx="86655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ln w="0"/>
                  <a:solidFill>
                    <a:srgbClr val="FFF2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ea typeface="Malgun Gothic Semilight" panose="020B0502040204020203" pitchFamily="34" charset="-128"/>
                  <a:cs typeface="Segoe UI Light" panose="020B0502040204020203" pitchFamily="34" charset="0"/>
                </a:rPr>
                <a:t>Készítette: </a:t>
              </a:r>
              <a:r>
                <a:rPr lang="hu-HU" sz="2400" dirty="0" err="1" smtClean="0">
                  <a:ln w="0"/>
                  <a:solidFill>
                    <a:srgbClr val="FFF2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ea typeface="Malgun Gothic Semilight" panose="020B0502040204020203" pitchFamily="34" charset="-128"/>
                  <a:cs typeface="Segoe UI Light" panose="020B0502040204020203" pitchFamily="34" charset="0"/>
                </a:rPr>
                <a:t>Schäfer</a:t>
              </a:r>
              <a:r>
                <a:rPr lang="hu-HU" sz="2400" dirty="0" smtClean="0">
                  <a:ln w="0"/>
                  <a:solidFill>
                    <a:srgbClr val="FFF2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ea typeface="Malgun Gothic Semilight" panose="020B0502040204020203" pitchFamily="34" charset="-128"/>
                  <a:cs typeface="Segoe UI Light" panose="020B0502040204020203" pitchFamily="34" charset="0"/>
                </a:rPr>
                <a:t> Benedek</a:t>
              </a:r>
            </a:p>
            <a:p>
              <a:pPr algn="ctr"/>
              <a:r>
                <a:rPr lang="hu-HU" sz="2400" dirty="0" smtClean="0">
                  <a:ln w="0"/>
                  <a:solidFill>
                    <a:srgbClr val="FFF2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ea typeface="Malgun Gothic Semilight" panose="020B0502040204020203" pitchFamily="34" charset="-128"/>
                  <a:cs typeface="Segoe UI Light" panose="020B0502040204020203" pitchFamily="34" charset="0"/>
                </a:rPr>
                <a:t>Felkészítő tanár: Ravasz Imréné</a:t>
              </a:r>
            </a:p>
            <a:p>
              <a:pPr algn="ctr"/>
              <a:r>
                <a:rPr lang="hu-HU" sz="2400" dirty="0" smtClean="0">
                  <a:ln w="0"/>
                  <a:solidFill>
                    <a:srgbClr val="FFF2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ea typeface="Malgun Gothic Semilight" panose="020B0502040204020203" pitchFamily="34" charset="-128"/>
                  <a:cs typeface="Segoe UI Light" panose="020B0502040204020203" pitchFamily="34" charset="0"/>
                </a:rPr>
                <a:t>Herendi Német Nemzetiségi és Nyelvoktató Általános Iskola</a:t>
              </a:r>
            </a:p>
            <a:p>
              <a:pPr algn="ctr"/>
              <a:r>
                <a:rPr lang="hu-HU" sz="2400" dirty="0" smtClean="0">
                  <a:ln w="0"/>
                  <a:solidFill>
                    <a:srgbClr val="FFF2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ea typeface="Malgun Gothic Semilight" panose="020B0502040204020203" pitchFamily="34" charset="-128"/>
                  <a:cs typeface="Segoe UI Light" panose="020B0502040204020203" pitchFamily="34" charset="0"/>
                </a:rPr>
                <a:t>Herend, Iskola u. 8</a:t>
              </a:r>
              <a:endParaRPr lang="hu-HU" sz="2400" dirty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Malgun Gothic Semilight" panose="020B0502040204020203" pitchFamily="34" charset="-128"/>
                <a:cs typeface="Segoe UI Light" panose="020B0502040204020203" pitchFamily="34" charset="0"/>
              </a:endParaRPr>
            </a:p>
          </p:txBody>
        </p:sp>
        <p:pic>
          <p:nvPicPr>
            <p:cNvPr id="7" name="Kép 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4944" y="5095170"/>
              <a:ext cx="1120608" cy="1237823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7" t="13574" r="29527" b="13574"/>
            <a:stretch/>
          </p:blipFill>
          <p:spPr>
            <a:xfrm>
              <a:off x="1763231" y="5071946"/>
              <a:ext cx="1132358" cy="1133293"/>
            </a:xfrm>
            <a:prstGeom prst="ellipse">
              <a:avLst/>
            </a:prstGeom>
          </p:spPr>
        </p:pic>
        <p:pic>
          <p:nvPicPr>
            <p:cNvPr id="9" name="Kép 8">
              <a:hlinkClick r:id="rId6" action="ppaction://hlinksldjump"/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1" t="4452" r="16307" b="5493"/>
            <a:stretch/>
          </p:blipFill>
          <p:spPr>
            <a:xfrm>
              <a:off x="5206952" y="4541725"/>
              <a:ext cx="2036629" cy="2038946"/>
            </a:xfrm>
            <a:prstGeom prst="roundRect">
              <a:avLst/>
            </a:prstGeom>
          </p:spPr>
        </p:pic>
        <p:pic>
          <p:nvPicPr>
            <p:cNvPr id="10" name="Kép 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7067" y="5248661"/>
              <a:ext cx="884390" cy="884390"/>
            </a:xfrm>
            <a:prstGeom prst="rect">
              <a:avLst/>
            </a:prstGeom>
          </p:spPr>
        </p:pic>
        <p:pic>
          <p:nvPicPr>
            <p:cNvPr id="11" name="Kép 10">
              <a:hlinkClick r:id="rId10" action="ppaction://hlinksldjump"/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28703" r="37371" b="36854"/>
            <a:stretch/>
          </p:blipFill>
          <p:spPr>
            <a:xfrm>
              <a:off x="3693088" y="5316035"/>
              <a:ext cx="716365" cy="749643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5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5939481" y="1243913"/>
            <a:ext cx="6252519" cy="4481384"/>
            <a:chOff x="1441622" y="790832"/>
            <a:chExt cx="6252519" cy="4481384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622" y="790832"/>
              <a:ext cx="6252519" cy="4481384"/>
            </a:xfrm>
            <a:prstGeom prst="rect">
              <a:avLst/>
            </a:prstGeom>
          </p:spPr>
        </p:pic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43" y="1001494"/>
              <a:ext cx="5793637" cy="3257467"/>
            </a:xfrm>
            <a:prstGeom prst="rect">
              <a:avLst/>
            </a:prstGeom>
          </p:spPr>
        </p:pic>
      </p:grpSp>
      <p:sp>
        <p:nvSpPr>
          <p:cNvPr id="8" name="Szövegdoboz 7"/>
          <p:cNvSpPr txBox="1"/>
          <p:nvPr/>
        </p:nvSpPr>
        <p:spPr>
          <a:xfrm>
            <a:off x="358430" y="582067"/>
            <a:ext cx="44796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Az eladott számítógépek körülbelül 83%-a Windows-t használ. Ennek oka, hogy olcsó és könnyen használható, bár </a:t>
            </a:r>
            <a:r>
              <a:rPr lang="hu-H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r>
              <a:rPr lang="hu-HU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z utóbbi a Windows 8-ban megkérdőjeleződött. A Windows is </a:t>
            </a:r>
            <a:r>
              <a:rPr lang="hu-HU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PnT-GUI-t</a:t>
            </a:r>
            <a:r>
              <a:rPr lang="hu-HU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használ, azaz a felhasználói felület asztalból, startmenüből, és tálcából áll. Windows 8-tól a csempés felület a jellemző. 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9483637" y="3468292"/>
            <a:ext cx="873211" cy="399967"/>
            <a:chOff x="9483637" y="3468292"/>
            <a:chExt cx="873211" cy="399967"/>
          </a:xfrm>
        </p:grpSpPr>
        <p:pic>
          <p:nvPicPr>
            <p:cNvPr id="9" name="Kép 8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7" t="13574" r="29527" b="13574"/>
            <a:stretch/>
          </p:blipFill>
          <p:spPr>
            <a:xfrm>
              <a:off x="9811264" y="3468292"/>
              <a:ext cx="217959" cy="218139"/>
            </a:xfrm>
            <a:prstGeom prst="ellipse">
              <a:avLst/>
            </a:prstGeom>
          </p:spPr>
        </p:pic>
        <p:sp>
          <p:nvSpPr>
            <p:cNvPr id="10" name="Szövegdoboz 9"/>
            <p:cNvSpPr txBox="1"/>
            <p:nvPr/>
          </p:nvSpPr>
          <p:spPr>
            <a:xfrm>
              <a:off x="9483637" y="3683593"/>
              <a:ext cx="87321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OS X Yosemite</a:t>
              </a:r>
              <a:endParaRPr lang="hu-HU" sz="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5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38" y="1253331"/>
            <a:ext cx="7733084" cy="4351338"/>
          </a:xfrm>
        </p:spPr>
      </p:pic>
      <p:sp>
        <p:nvSpPr>
          <p:cNvPr id="6" name="Szövegdoboz 5"/>
          <p:cNvSpPr txBox="1"/>
          <p:nvPr/>
        </p:nvSpPr>
        <p:spPr>
          <a:xfrm>
            <a:off x="405660" y="1125302"/>
            <a:ext cx="447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 három legelterjedtebb operációs rendszer közül a </a:t>
            </a:r>
            <a:r>
              <a:rPr lang="hu-HU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MacOS</a:t>
            </a:r>
            <a:r>
              <a:rPr lang="hu-H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hu-H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legdrágább, mivel teljesen zárt, a többi rendszerrel majdnem teljesen inkompatibilis. Ezzel szemben nagyon gyors és mindig stabil.</a:t>
            </a: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8369642" y="2792628"/>
            <a:ext cx="1694782" cy="1118983"/>
            <a:chOff x="8369642" y="2792628"/>
            <a:chExt cx="1694782" cy="1118983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8369642" y="2792628"/>
              <a:ext cx="1694782" cy="1079702"/>
              <a:chOff x="7414049" y="2095984"/>
              <a:chExt cx="4413272" cy="2666034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815"/>
              <a:stretch/>
            </p:blipFill>
            <p:spPr>
              <a:xfrm>
                <a:off x="7414052" y="2095984"/>
                <a:ext cx="4413269" cy="271527"/>
              </a:xfrm>
              <a:prstGeom prst="rect">
                <a:avLst/>
              </a:prstGeom>
            </p:spPr>
          </p:pic>
          <p:sp>
            <p:nvSpPr>
              <p:cNvPr id="9" name="Téglalap 8">
                <a:hlinkClick r:id="rId5" action="ppaction://hlinksldjump"/>
              </p:cNvPr>
              <p:cNvSpPr/>
              <p:nvPr/>
            </p:nvSpPr>
            <p:spPr>
              <a:xfrm>
                <a:off x="7414049" y="2367509"/>
                <a:ext cx="4413269" cy="2394509"/>
              </a:xfrm>
              <a:prstGeom prst="rect">
                <a:avLst/>
              </a:prstGeom>
              <a:solidFill>
                <a:srgbClr val="F8F8F8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dirty="0" smtClean="0">
                    <a:solidFill>
                      <a:srgbClr val="6A696A"/>
                    </a:solidFill>
                  </a:rPr>
                  <a:t> </a:t>
                </a:r>
                <a:endParaRPr lang="hu-HU" dirty="0">
                  <a:solidFill>
                    <a:srgbClr val="6A696A"/>
                  </a:solidFill>
                </a:endParaRPr>
              </a:p>
              <a:p>
                <a:r>
                  <a:rPr lang="hu-HU" dirty="0" smtClean="0">
                    <a:solidFill>
                      <a:srgbClr val="6A696A"/>
                    </a:solidFill>
                  </a:rPr>
                  <a:t> </a:t>
                </a:r>
                <a:endParaRPr lang="hu-HU" dirty="0">
                  <a:solidFill>
                    <a:srgbClr val="6A696A"/>
                  </a:solidFill>
                </a:endParaRPr>
              </a:p>
            </p:txBody>
          </p:sp>
        </p:grpSp>
        <p:pic>
          <p:nvPicPr>
            <p:cNvPr id="12" name="Kép 1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21" y="2946388"/>
              <a:ext cx="873822" cy="965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2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2890"/>
          <a:stretch/>
        </p:blipFill>
        <p:spPr>
          <a:xfrm>
            <a:off x="0" y="-13312"/>
            <a:ext cx="12192000" cy="6871312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5881816" y="1192822"/>
            <a:ext cx="6172493" cy="4459043"/>
            <a:chOff x="6820929" y="4005648"/>
            <a:chExt cx="3585813" cy="2852351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929" y="4005648"/>
              <a:ext cx="3585813" cy="2852351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735" y="4142088"/>
              <a:ext cx="3319850" cy="2069242"/>
            </a:xfrm>
            <a:prstGeom prst="rect">
              <a:avLst/>
            </a:prstGeom>
          </p:spPr>
        </p:pic>
      </p:grpSp>
      <p:sp>
        <p:nvSpPr>
          <p:cNvPr id="9" name="Szövegdoboz 8"/>
          <p:cNvSpPr txBox="1"/>
          <p:nvPr/>
        </p:nvSpPr>
        <p:spPr>
          <a:xfrm>
            <a:off x="455087" y="1006297"/>
            <a:ext cx="44796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Az Linux operációs rendszer sokkal elterjedtebb, mint a Windows vagy a OS X, de más értelemben. Linux rendszerűek például a </a:t>
            </a:r>
            <a:r>
              <a:rPr lang="hu-HU" sz="2800" b="1" dirty="0" err="1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routerek</a:t>
            </a:r>
            <a:r>
              <a:rPr lang="hu-HU" sz="2800" b="1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, iskolai, otthoni NAS szerverek, hivatali információs pultok. A Linux nyílt forráskódú, ezért olcsó és stabil is, mivel nem írnak rá vírusokat.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7636227" y="2339546"/>
            <a:ext cx="2617668" cy="1565735"/>
            <a:chOff x="7636227" y="2339546"/>
            <a:chExt cx="2617668" cy="1565735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7677666" y="2339546"/>
              <a:ext cx="2576229" cy="1565735"/>
              <a:chOff x="7414049" y="2095984"/>
              <a:chExt cx="4413272" cy="2666034"/>
            </a:xfrm>
          </p:grpSpPr>
          <p:pic>
            <p:nvPicPr>
              <p:cNvPr id="12" name="Kép 11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815"/>
              <a:stretch/>
            </p:blipFill>
            <p:spPr>
              <a:xfrm>
                <a:off x="7414052" y="2095984"/>
                <a:ext cx="4413269" cy="271527"/>
              </a:xfrm>
              <a:prstGeom prst="rect">
                <a:avLst/>
              </a:prstGeom>
            </p:spPr>
          </p:pic>
          <p:sp>
            <p:nvSpPr>
              <p:cNvPr id="13" name="Téglalap 12">
                <a:hlinkClick r:id="rId5" action="ppaction://hlinksldjump"/>
              </p:cNvPr>
              <p:cNvSpPr/>
              <p:nvPr/>
            </p:nvSpPr>
            <p:spPr>
              <a:xfrm>
                <a:off x="7414049" y="2367509"/>
                <a:ext cx="4413269" cy="2394509"/>
              </a:xfrm>
              <a:prstGeom prst="rect">
                <a:avLst/>
              </a:prstGeom>
              <a:solidFill>
                <a:srgbClr val="F8F8F8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dirty="0" smtClean="0">
                    <a:solidFill>
                      <a:srgbClr val="6A696A"/>
                    </a:solidFill>
                  </a:rPr>
                  <a:t> </a:t>
                </a:r>
                <a:endParaRPr lang="hu-HU" dirty="0">
                  <a:solidFill>
                    <a:srgbClr val="6A696A"/>
                  </a:solidFill>
                </a:endParaRPr>
              </a:p>
              <a:p>
                <a:r>
                  <a:rPr lang="hu-HU" dirty="0" smtClean="0">
                    <a:solidFill>
                      <a:srgbClr val="6A696A"/>
                    </a:solidFill>
                  </a:rPr>
                  <a:t> </a:t>
                </a:r>
                <a:endParaRPr lang="hu-HU" dirty="0">
                  <a:solidFill>
                    <a:srgbClr val="6A696A"/>
                  </a:solidFill>
                </a:endParaRPr>
              </a:p>
            </p:txBody>
          </p:sp>
        </p:grpSp>
        <p:pic>
          <p:nvPicPr>
            <p:cNvPr id="2" name="Kép 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227" y="2817341"/>
              <a:ext cx="2617666" cy="77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9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32881" y="503789"/>
            <a:ext cx="874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Az operációs rendszerek tökéletesítése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33" y="1658307"/>
            <a:ext cx="4371139" cy="437113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53906" y="1997215"/>
            <a:ext cx="62917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Az operációs rendszerek egyik legnagyobb hátránya az, hogy a felhasználói felület csak kis mértékben szabható személyre. Ennek a megoldása egy sablonokból álló, könnyű, grafikus úton személyre szabható </a:t>
            </a:r>
            <a:r>
              <a:rPr lang="hu-H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operációs </a:t>
            </a:r>
            <a:r>
              <a:rPr lang="hu-H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rendszer.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9001484" y="3295558"/>
            <a:ext cx="1096635" cy="1096635"/>
            <a:chOff x="9001484" y="3295558"/>
            <a:chExt cx="1096635" cy="1096635"/>
          </a:xfrm>
        </p:grpSpPr>
        <p:pic>
          <p:nvPicPr>
            <p:cNvPr id="12" name="Kép 11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5" t="37409" r="37597" b="37503"/>
            <a:stretch/>
          </p:blipFill>
          <p:spPr>
            <a:xfrm>
              <a:off x="9001484" y="3295558"/>
              <a:ext cx="1096635" cy="1096635"/>
            </a:xfrm>
            <a:prstGeom prst="ellipse">
              <a:avLst/>
            </a:prstGeom>
            <a:effectLst>
              <a:softEdge rad="38100"/>
            </a:effectLst>
          </p:spPr>
        </p:pic>
        <p:sp>
          <p:nvSpPr>
            <p:cNvPr id="13" name="Szövegdoboz 12">
              <a:hlinkClick r:id="rId4" action="ppaction://hlinksldjump"/>
            </p:cNvPr>
            <p:cNvSpPr txBox="1"/>
            <p:nvPr/>
          </p:nvSpPr>
          <p:spPr>
            <a:xfrm>
              <a:off x="9154147" y="3551487"/>
              <a:ext cx="791307" cy="584775"/>
            </a:xfrm>
            <a:prstGeom prst="rect">
              <a:avLst/>
            </a:prstGeom>
            <a:noFill/>
            <a:effectLst>
              <a:softEdge rad="139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rgbClr val="FFF2C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PUI</a:t>
              </a:r>
              <a:endParaRPr lang="hu-HU" sz="3200" dirty="0">
                <a:solidFill>
                  <a:srgbClr val="FFF2CC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9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443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97845" y="527449"/>
            <a:ext cx="61374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n w="0"/>
                <a:solidFill>
                  <a:srgbClr val="FFDB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 PUI, mint </a:t>
            </a:r>
            <a:r>
              <a:rPr lang="hu-HU" sz="3200" b="1" dirty="0" err="1" smtClean="0">
                <a:ln w="0"/>
                <a:solidFill>
                  <a:srgbClr val="FFDB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Personal</a:t>
            </a:r>
            <a:r>
              <a:rPr lang="hu-HU" sz="3200" b="1" dirty="0" smtClean="0">
                <a:ln w="0"/>
                <a:solidFill>
                  <a:srgbClr val="FFDB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3200" b="1" dirty="0" err="1" smtClean="0">
                <a:ln w="0"/>
                <a:solidFill>
                  <a:srgbClr val="FFDB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User</a:t>
            </a:r>
            <a:r>
              <a:rPr lang="hu-HU" sz="3200" b="1" dirty="0" smtClean="0">
                <a:ln w="0"/>
                <a:solidFill>
                  <a:srgbClr val="FFDB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3200" b="1" dirty="0" err="1" smtClean="0">
                <a:ln w="0"/>
                <a:solidFill>
                  <a:srgbClr val="FFDB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Interface</a:t>
            </a:r>
            <a:r>
              <a:rPr lang="hu-HU" sz="3200" b="1" dirty="0" smtClean="0">
                <a:ln w="0"/>
                <a:solidFill>
                  <a:srgbClr val="FFDB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, egy bármikor könnyen személyre szabható operációs rendszer. Sablonok alapján lehet grafikus módon beállítani a nekünk tetsző ablakkereteket, ikonokat, asztal és tálca elrendezést. A vállalkozó szelleműeknek pedig fejlesztői felületen elérhető a teljes átalakítás</a:t>
            </a:r>
            <a:r>
              <a:rPr lang="hu-HU" sz="3200" b="1" dirty="0" smtClean="0">
                <a:solidFill>
                  <a:srgbClr val="FFDB7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71264" y="202299"/>
            <a:ext cx="629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n w="0"/>
                <a:solidFill>
                  <a:srgbClr val="FFDB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Saját ötlet a PUI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823784" y="1770201"/>
            <a:ext cx="3750277" cy="3480400"/>
            <a:chOff x="1760839" y="2108886"/>
            <a:chExt cx="2640227" cy="2640227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9" t="12213" r="9117" b="16675"/>
            <a:stretch/>
          </p:blipFill>
          <p:spPr>
            <a:xfrm>
              <a:off x="2117124" y="2850293"/>
              <a:ext cx="2067700" cy="1120346"/>
            </a:xfrm>
            <a:prstGeom prst="ellipse">
              <a:avLst/>
            </a:prstGeom>
          </p:spPr>
        </p:pic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839" y="2108886"/>
              <a:ext cx="2640227" cy="2640227"/>
            </a:xfrm>
            <a:prstGeom prst="rect">
              <a:avLst/>
            </a:prstGeom>
          </p:spPr>
        </p:pic>
      </p:grpSp>
      <p:pic>
        <p:nvPicPr>
          <p:cNvPr id="19" name="Kép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59" y="5280116"/>
            <a:ext cx="941278" cy="9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>
          <a:xfrm>
            <a:off x="0" y="737286"/>
            <a:ext cx="12192000" cy="612071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557451" y="-32155"/>
            <a:ext cx="907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Mi az operációs rendszer feladata?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87178" y="342831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92454B"/>
                </a:solidFill>
              </a:rPr>
              <a:t>A számítógép vírusvédelme</a:t>
            </a:r>
            <a:endParaRPr lang="hu-HU" dirty="0">
              <a:solidFill>
                <a:srgbClr val="92454B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419598" y="328981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92454B"/>
                </a:solidFill>
              </a:rPr>
              <a:t>A hardver kezelése és a programok futtatása</a:t>
            </a:r>
            <a:endParaRPr lang="hu-HU" dirty="0">
              <a:solidFill>
                <a:srgbClr val="92454B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452018" y="34283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92454B"/>
                </a:solidFill>
              </a:rPr>
              <a:t>A számítógép karbantartása</a:t>
            </a:r>
            <a:endParaRPr lang="hu-HU" dirty="0">
              <a:solidFill>
                <a:srgbClr val="92454B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9514" y="2603157"/>
            <a:ext cx="3344562" cy="2059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4353696" y="2605727"/>
            <a:ext cx="3355787" cy="2059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8460256" y="2603157"/>
            <a:ext cx="3344562" cy="2059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29514" y="2603157"/>
            <a:ext cx="3344562" cy="2059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5" r="50467" b="23664"/>
          <a:stretch/>
        </p:blipFill>
        <p:spPr>
          <a:xfrm>
            <a:off x="5323880" y="5406473"/>
            <a:ext cx="1415417" cy="140043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t="21251" r="1441" b="22706"/>
          <a:stretch/>
        </p:blipFill>
        <p:spPr>
          <a:xfrm>
            <a:off x="9444420" y="5555625"/>
            <a:ext cx="1367994" cy="133453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t="21251" r="1441" b="22706"/>
          <a:stretch/>
        </p:blipFill>
        <p:spPr>
          <a:xfrm>
            <a:off x="1317798" y="5486520"/>
            <a:ext cx="1367994" cy="133453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29514" y="2603157"/>
            <a:ext cx="3344562" cy="205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452017" y="2612245"/>
            <a:ext cx="3352800" cy="2059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373158" y="2603157"/>
            <a:ext cx="3344563" cy="2059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hu-HU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613733" y="928392"/>
            <a:ext cx="999084" cy="950575"/>
            <a:chOff x="5613733" y="928392"/>
            <a:chExt cx="999084" cy="950575"/>
          </a:xfrm>
        </p:grpSpPr>
        <p:grpSp>
          <p:nvGrpSpPr>
            <p:cNvPr id="21" name="Csoportba foglalás 20"/>
            <p:cNvGrpSpPr/>
            <p:nvPr/>
          </p:nvGrpSpPr>
          <p:grpSpPr>
            <a:xfrm>
              <a:off x="5732049" y="1167874"/>
              <a:ext cx="745176" cy="711093"/>
              <a:chOff x="159543" y="4760597"/>
              <a:chExt cx="745176" cy="711093"/>
            </a:xfrm>
          </p:grpSpPr>
          <p:pic>
            <p:nvPicPr>
              <p:cNvPr id="23" name="Kép 22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10" r="168"/>
              <a:stretch/>
            </p:blipFill>
            <p:spPr>
              <a:xfrm>
                <a:off x="159543" y="4760597"/>
                <a:ext cx="745176" cy="711093"/>
              </a:xfrm>
              <a:prstGeom prst="rect">
                <a:avLst/>
              </a:prstGeom>
            </p:spPr>
          </p:pic>
          <p:pic>
            <p:nvPicPr>
              <p:cNvPr id="24" name="Kép 23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0178" y="4869134"/>
                <a:ext cx="501182" cy="501182"/>
              </a:xfrm>
              <a:prstGeom prst="rect">
                <a:avLst/>
              </a:prstGeom>
            </p:spPr>
          </p:pic>
        </p:grpSp>
        <p:sp>
          <p:nvSpPr>
            <p:cNvPr id="22" name="Szövegdoboz 21">
              <a:hlinkClick r:id="rId5" action="ppaction://hlinksldjump"/>
            </p:cNvPr>
            <p:cNvSpPr txBox="1"/>
            <p:nvPr/>
          </p:nvSpPr>
          <p:spPr>
            <a:xfrm>
              <a:off x="5613733" y="928392"/>
              <a:ext cx="999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>
                  <a:latin typeface="+mj-lt"/>
                </a:rPr>
                <a:t>Tovább</a:t>
              </a:r>
              <a:endParaRPr lang="hu-HU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90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>
          <a:xfrm>
            <a:off x="0" y="737285"/>
            <a:ext cx="12192000" cy="612071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39400" y="-32155"/>
            <a:ext cx="10984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Milyen operációs rendszer van az </a:t>
            </a:r>
            <a:r>
              <a:rPr lang="hu-HU" sz="4400" dirty="0" err="1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iPhone-on</a:t>
            </a:r>
            <a:r>
              <a:rPr lang="hu-HU" sz="4400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87178" y="342831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92454B"/>
                </a:solidFill>
              </a:rPr>
              <a:t>BeeOS</a:t>
            </a:r>
            <a:endParaRPr lang="hu-HU" dirty="0">
              <a:solidFill>
                <a:srgbClr val="92454B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90766" y="34283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92454B"/>
                </a:solidFill>
              </a:rPr>
              <a:t>Android</a:t>
            </a:r>
            <a:endParaRPr lang="hu-HU" dirty="0">
              <a:solidFill>
                <a:srgbClr val="92454B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452018" y="34283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92454B"/>
                </a:solidFill>
              </a:rPr>
              <a:t>IOS</a:t>
            </a:r>
            <a:endParaRPr lang="hu-HU" dirty="0">
              <a:solidFill>
                <a:srgbClr val="92454B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9514" y="2603157"/>
            <a:ext cx="3344562" cy="2059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8460256" y="2603157"/>
            <a:ext cx="3344562" cy="2059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5" r="50467" b="23664"/>
          <a:stretch/>
        </p:blipFill>
        <p:spPr>
          <a:xfrm>
            <a:off x="9420709" y="5420618"/>
            <a:ext cx="1415417" cy="140043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t="21251" r="1441" b="22706"/>
          <a:stretch/>
        </p:blipFill>
        <p:spPr>
          <a:xfrm>
            <a:off x="5383169" y="5523470"/>
            <a:ext cx="1367994" cy="133453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t="21251" r="1441" b="22706"/>
          <a:stretch/>
        </p:blipFill>
        <p:spPr>
          <a:xfrm>
            <a:off x="1317798" y="5486520"/>
            <a:ext cx="1367994" cy="133453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329514" y="2603157"/>
            <a:ext cx="3344562" cy="205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4390766" y="2603156"/>
            <a:ext cx="3352800" cy="2059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8460255" y="2603157"/>
            <a:ext cx="3344563" cy="2059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hu-HU"/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5613733" y="928392"/>
            <a:ext cx="999084" cy="950575"/>
            <a:chOff x="5613733" y="928392"/>
            <a:chExt cx="999084" cy="950575"/>
          </a:xfrm>
        </p:grpSpPr>
        <p:grpSp>
          <p:nvGrpSpPr>
            <p:cNvPr id="35" name="Csoportba foglalás 34"/>
            <p:cNvGrpSpPr/>
            <p:nvPr/>
          </p:nvGrpSpPr>
          <p:grpSpPr>
            <a:xfrm>
              <a:off x="5732049" y="1167874"/>
              <a:ext cx="745176" cy="711093"/>
              <a:chOff x="159543" y="4760597"/>
              <a:chExt cx="745176" cy="711093"/>
            </a:xfrm>
          </p:grpSpPr>
          <p:pic>
            <p:nvPicPr>
              <p:cNvPr id="36" name="Kép 35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10" r="168"/>
              <a:stretch/>
            </p:blipFill>
            <p:spPr>
              <a:xfrm>
                <a:off x="159543" y="4760597"/>
                <a:ext cx="745176" cy="711093"/>
              </a:xfrm>
              <a:prstGeom prst="rect">
                <a:avLst/>
              </a:prstGeom>
            </p:spPr>
          </p:pic>
          <p:pic>
            <p:nvPicPr>
              <p:cNvPr id="38" name="Kép 37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0178" y="4869134"/>
                <a:ext cx="501182" cy="501182"/>
              </a:xfrm>
              <a:prstGeom prst="rect">
                <a:avLst/>
              </a:prstGeom>
            </p:spPr>
          </p:pic>
        </p:grpSp>
        <p:sp>
          <p:nvSpPr>
            <p:cNvPr id="39" name="Szövegdoboz 38">
              <a:hlinkClick r:id="rId5" action="ppaction://hlinksldjump"/>
            </p:cNvPr>
            <p:cNvSpPr txBox="1"/>
            <p:nvPr/>
          </p:nvSpPr>
          <p:spPr>
            <a:xfrm>
              <a:off x="5613733" y="928392"/>
              <a:ext cx="999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>
                  <a:latin typeface="+mj-lt"/>
                </a:rPr>
                <a:t>Tovább</a:t>
              </a:r>
              <a:endParaRPr lang="hu-HU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2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>
          <a:xfrm>
            <a:off x="0" y="737284"/>
            <a:ext cx="12192000" cy="612071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99677" y="-60012"/>
            <a:ext cx="11792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Melyiket használja több eszköz?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87178" y="342831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92454B"/>
                </a:solidFill>
              </a:rPr>
              <a:t>Linux</a:t>
            </a:r>
            <a:endParaRPr lang="hu-HU" dirty="0">
              <a:solidFill>
                <a:srgbClr val="92454B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90766" y="34283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92454B"/>
                </a:solidFill>
              </a:rPr>
              <a:t>Windows</a:t>
            </a:r>
            <a:endParaRPr lang="hu-HU" dirty="0">
              <a:solidFill>
                <a:srgbClr val="92454B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452018" y="34283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92454B"/>
                </a:solidFill>
              </a:rPr>
              <a:t>MacOS</a:t>
            </a:r>
            <a:r>
              <a:rPr lang="hu-HU" dirty="0" smtClean="0">
                <a:solidFill>
                  <a:srgbClr val="92454B"/>
                </a:solidFill>
              </a:rPr>
              <a:t> </a:t>
            </a:r>
            <a:endParaRPr lang="hu-HU" dirty="0">
              <a:solidFill>
                <a:srgbClr val="92454B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9514" y="2603157"/>
            <a:ext cx="3344562" cy="2059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4353696" y="2605727"/>
            <a:ext cx="3355787" cy="2059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8460256" y="2603157"/>
            <a:ext cx="3344562" cy="2059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5" r="50467" b="23664"/>
          <a:stretch/>
        </p:blipFill>
        <p:spPr>
          <a:xfrm>
            <a:off x="1289708" y="5399899"/>
            <a:ext cx="1415417" cy="140043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t="21251" r="1441" b="22706"/>
          <a:stretch/>
        </p:blipFill>
        <p:spPr>
          <a:xfrm>
            <a:off x="5383169" y="5523470"/>
            <a:ext cx="1367994" cy="133453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t="21251" r="1441" b="22706"/>
          <a:stretch/>
        </p:blipFill>
        <p:spPr>
          <a:xfrm>
            <a:off x="9444421" y="5548901"/>
            <a:ext cx="1367994" cy="133453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8468494" y="2583246"/>
            <a:ext cx="3344562" cy="205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390766" y="2603156"/>
            <a:ext cx="3352800" cy="2059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25136" y="2603156"/>
            <a:ext cx="3344563" cy="2059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hu-HU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613733" y="928392"/>
            <a:ext cx="999084" cy="950575"/>
            <a:chOff x="5613733" y="928392"/>
            <a:chExt cx="999084" cy="950575"/>
          </a:xfrm>
        </p:grpSpPr>
        <p:grpSp>
          <p:nvGrpSpPr>
            <p:cNvPr id="21" name="Csoportba foglalás 20"/>
            <p:cNvGrpSpPr/>
            <p:nvPr/>
          </p:nvGrpSpPr>
          <p:grpSpPr>
            <a:xfrm>
              <a:off x="5732049" y="1167874"/>
              <a:ext cx="745176" cy="711093"/>
              <a:chOff x="159543" y="4760597"/>
              <a:chExt cx="745176" cy="711093"/>
            </a:xfrm>
          </p:grpSpPr>
          <p:pic>
            <p:nvPicPr>
              <p:cNvPr id="23" name="Kép 22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10" r="168"/>
              <a:stretch/>
            </p:blipFill>
            <p:spPr>
              <a:xfrm>
                <a:off x="159543" y="4760597"/>
                <a:ext cx="745176" cy="711093"/>
              </a:xfrm>
              <a:prstGeom prst="rect">
                <a:avLst/>
              </a:prstGeom>
            </p:spPr>
          </p:pic>
          <p:pic>
            <p:nvPicPr>
              <p:cNvPr id="24" name="Kép 23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0178" y="4869134"/>
                <a:ext cx="501182" cy="501182"/>
              </a:xfrm>
              <a:prstGeom prst="rect">
                <a:avLst/>
              </a:prstGeom>
            </p:spPr>
          </p:pic>
        </p:grpSp>
        <p:sp>
          <p:nvSpPr>
            <p:cNvPr id="22" name="Szövegdoboz 21">
              <a:hlinkClick r:id="rId5" action="ppaction://hlinksldjump"/>
            </p:cNvPr>
            <p:cNvSpPr txBox="1"/>
            <p:nvPr/>
          </p:nvSpPr>
          <p:spPr>
            <a:xfrm>
              <a:off x="5613733" y="928392"/>
              <a:ext cx="999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>
                  <a:latin typeface="+mj-lt"/>
                </a:rPr>
                <a:t>Tovább</a:t>
              </a:r>
              <a:endParaRPr lang="hu-HU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3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16" y="900725"/>
            <a:ext cx="8986368" cy="5056550"/>
          </a:xfrm>
        </p:spPr>
      </p:pic>
      <p:grpSp>
        <p:nvGrpSpPr>
          <p:cNvPr id="10" name="Csoportba foglalás 9"/>
          <p:cNvGrpSpPr/>
          <p:nvPr/>
        </p:nvGrpSpPr>
        <p:grpSpPr>
          <a:xfrm>
            <a:off x="3889365" y="2095982"/>
            <a:ext cx="4413269" cy="2666036"/>
            <a:chOff x="7414052" y="2095982"/>
            <a:chExt cx="4413269" cy="2666036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052" y="2095982"/>
              <a:ext cx="4413269" cy="2666036"/>
            </a:xfrm>
            <a:prstGeom prst="rect">
              <a:avLst/>
            </a:prstGeom>
          </p:spPr>
        </p:pic>
        <p:sp>
          <p:nvSpPr>
            <p:cNvPr id="12" name="Téglalap 11"/>
            <p:cNvSpPr/>
            <p:nvPr/>
          </p:nvSpPr>
          <p:spPr>
            <a:xfrm>
              <a:off x="7649139" y="2522837"/>
              <a:ext cx="3943093" cy="1812325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dirty="0" smtClean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hu-HU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hu-HU" sz="5400" dirty="0" smtClean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Köszönöm a figyelmet!</a:t>
              </a:r>
            </a:p>
            <a:p>
              <a:r>
                <a:rPr lang="hu-HU" dirty="0" smtClean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hu-HU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37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Bibliográfia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0" y="2055813"/>
            <a:ext cx="12311743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u-HU" sz="1200" dirty="0" smtClean="0"/>
              <a:t>	</a:t>
            </a:r>
            <a:r>
              <a:rPr lang="hu-HU" sz="1800" dirty="0"/>
              <a:t> </a:t>
            </a:r>
            <a:r>
              <a:rPr lang="hu-HU" sz="1200" dirty="0"/>
              <a:t>Letöltések dátuma: </a:t>
            </a:r>
            <a:r>
              <a:rPr lang="hu-HU" sz="1200" dirty="0" smtClean="0"/>
              <a:t>2016.02.22</a:t>
            </a:r>
            <a:endParaRPr lang="hu-HU" sz="6600" dirty="0" smtClean="0"/>
          </a:p>
          <a:p>
            <a:r>
              <a:rPr lang="hu-HU" sz="1200" dirty="0" err="1" smtClean="0">
                <a:hlinkClick r:id="rId3"/>
              </a:rPr>
              <a:t>www.morsengrich.com</a:t>
            </a:r>
            <a:r>
              <a:rPr lang="hu-HU" sz="1200" dirty="0" smtClean="0">
                <a:hlinkClick r:id="rId3"/>
              </a:rPr>
              <a:t>/</a:t>
            </a:r>
            <a:r>
              <a:rPr lang="hu-HU" sz="1200" dirty="0" err="1" smtClean="0">
                <a:hlinkClick r:id="rId3"/>
              </a:rPr>
              <a:t>wp-content</a:t>
            </a:r>
            <a:r>
              <a:rPr lang="hu-HU" sz="1200" dirty="0" smtClean="0">
                <a:hlinkClick r:id="rId3"/>
              </a:rPr>
              <a:t>/</a:t>
            </a:r>
            <a:r>
              <a:rPr lang="hu-HU" sz="1200" dirty="0" err="1" smtClean="0">
                <a:hlinkClick r:id="rId3"/>
              </a:rPr>
              <a:t>uploads</a:t>
            </a:r>
            <a:r>
              <a:rPr lang="hu-HU" sz="1200" dirty="0" smtClean="0">
                <a:hlinkClick r:id="rId3"/>
              </a:rPr>
              <a:t>/2011/02/good-bad1-300x250.png</a:t>
            </a:r>
            <a:endParaRPr lang="hu-HU" sz="1200" dirty="0"/>
          </a:p>
          <a:p>
            <a:r>
              <a:rPr lang="hu-HU" sz="1200" dirty="0" smtClean="0">
                <a:hlinkClick r:id="rId4" action="ppaction://hlinkfile"/>
              </a:rPr>
              <a:t>img00.deviantart.net/f6a9/i/2011/343/d/6/</a:t>
            </a:r>
            <a:r>
              <a:rPr lang="hu-HU" sz="1200" dirty="0" err="1" smtClean="0">
                <a:hlinkClick r:id="rId4" action="ppaction://hlinkfile"/>
              </a:rPr>
              <a:t>blur</a:t>
            </a:r>
            <a:r>
              <a:rPr lang="hu-HU" sz="1200" dirty="0" smtClean="0">
                <a:hlinkClick r:id="rId4" action="ppaction://hlinkfile"/>
              </a:rPr>
              <a:t>_</a:t>
            </a:r>
            <a:r>
              <a:rPr lang="hu-HU" sz="1200" dirty="0" err="1" smtClean="0">
                <a:hlinkClick r:id="rId4" action="ppaction://hlinkfile"/>
              </a:rPr>
              <a:t>wallpaper</a:t>
            </a:r>
            <a:r>
              <a:rPr lang="hu-HU" sz="1200" dirty="0" smtClean="0">
                <a:hlinkClick r:id="rId4" action="ppaction://hlinkfile"/>
              </a:rPr>
              <a:t>_</a:t>
            </a:r>
            <a:r>
              <a:rPr lang="hu-HU" sz="1200" dirty="0" err="1" smtClean="0">
                <a:hlinkClick r:id="rId4" action="ppaction://hlinkfile"/>
              </a:rPr>
              <a:t>pack</a:t>
            </a:r>
            <a:r>
              <a:rPr lang="hu-HU" sz="1200" dirty="0" smtClean="0">
                <a:hlinkClick r:id="rId4" action="ppaction://hlinkfile"/>
              </a:rPr>
              <a:t>_</a:t>
            </a:r>
            <a:r>
              <a:rPr lang="hu-HU" sz="1200" dirty="0" err="1" smtClean="0">
                <a:hlinkClick r:id="rId4" action="ppaction://hlinkfile"/>
              </a:rPr>
              <a:t>by</a:t>
            </a:r>
            <a:r>
              <a:rPr lang="hu-HU" sz="1200" dirty="0" smtClean="0">
                <a:hlinkClick r:id="rId4" action="ppaction://hlinkfile"/>
              </a:rPr>
              <a:t>_brotherprime-d4ikqiq.jpg</a:t>
            </a:r>
            <a:endParaRPr lang="hu-HU" sz="1200" dirty="0"/>
          </a:p>
          <a:p>
            <a:r>
              <a:rPr lang="hu-HU" sz="1200" dirty="0" err="1">
                <a:hlinkClick r:id="rId5"/>
              </a:rPr>
              <a:t>www.carbonite.de</a:t>
            </a:r>
            <a:r>
              <a:rPr lang="hu-HU" sz="1200" dirty="0">
                <a:hlinkClick r:id="rId5"/>
              </a:rPr>
              <a:t>/</a:t>
            </a:r>
            <a:r>
              <a:rPr lang="hu-HU" sz="1200" dirty="0" err="1">
                <a:hlinkClick r:id="rId5"/>
              </a:rPr>
              <a:t>images</a:t>
            </a:r>
            <a:r>
              <a:rPr lang="hu-HU" sz="1200" dirty="0">
                <a:hlinkClick r:id="rId5"/>
              </a:rPr>
              <a:t>/librariesprovider4/</a:t>
            </a:r>
            <a:r>
              <a:rPr lang="hu-HU" sz="1200" dirty="0" err="1">
                <a:hlinkClick r:id="rId5"/>
              </a:rPr>
              <a:t>default-album</a:t>
            </a:r>
            <a:r>
              <a:rPr lang="hu-HU" sz="1200" dirty="0">
                <a:hlinkClick r:id="rId5"/>
              </a:rPr>
              <a:t>/</a:t>
            </a:r>
            <a:r>
              <a:rPr lang="hu-HU" sz="1200" dirty="0" err="1">
                <a:hlinkClick r:id="rId5"/>
              </a:rPr>
              <a:t>images</a:t>
            </a:r>
            <a:r>
              <a:rPr lang="hu-HU" sz="1200" dirty="0">
                <a:hlinkClick r:id="rId5"/>
              </a:rPr>
              <a:t>/</a:t>
            </a:r>
            <a:r>
              <a:rPr lang="hu-HU" sz="1200" dirty="0" err="1">
                <a:hlinkClick r:id="rId5"/>
              </a:rPr>
              <a:t>icon</a:t>
            </a:r>
            <a:r>
              <a:rPr lang="hu-HU" sz="1200" dirty="0">
                <a:hlinkClick r:id="rId5"/>
              </a:rPr>
              <a:t>/</a:t>
            </a:r>
            <a:r>
              <a:rPr lang="hu-HU" sz="1200" dirty="0" err="1">
                <a:hlinkClick r:id="rId5"/>
              </a:rPr>
              <a:t>ask-a-question.png</a:t>
            </a:r>
            <a:endParaRPr lang="hu-HU" sz="1200" dirty="0"/>
          </a:p>
          <a:p>
            <a:r>
              <a:rPr lang="hu-HU" sz="1200" dirty="0" err="1">
                <a:hlinkClick r:id="rId6" action="ppaction://hlinkfile"/>
              </a:rPr>
              <a:t>icons.iconarchive.com</a:t>
            </a:r>
            <a:r>
              <a:rPr lang="hu-HU" sz="1200" dirty="0">
                <a:hlinkClick r:id="rId6" action="ppaction://hlinkfile"/>
              </a:rPr>
              <a:t>/</a:t>
            </a:r>
            <a:r>
              <a:rPr lang="hu-HU" sz="1200" dirty="0" err="1">
                <a:hlinkClick r:id="rId6" action="ppaction://hlinkfile"/>
              </a:rPr>
              <a:t>icons</a:t>
            </a:r>
            <a:r>
              <a:rPr lang="hu-HU" sz="1200" dirty="0">
                <a:hlinkClick r:id="rId6" action="ppaction://hlinkfile"/>
              </a:rPr>
              <a:t>/</a:t>
            </a:r>
            <a:r>
              <a:rPr lang="hu-HU" sz="1200" dirty="0" err="1">
                <a:hlinkClick r:id="rId6" action="ppaction://hlinkfile"/>
              </a:rPr>
              <a:t>dtafalonso</a:t>
            </a:r>
            <a:r>
              <a:rPr lang="hu-HU" sz="1200" dirty="0">
                <a:hlinkClick r:id="rId6" action="ppaction://hlinkfile"/>
              </a:rPr>
              <a:t>/</a:t>
            </a:r>
            <a:r>
              <a:rPr lang="hu-HU" sz="1200" dirty="0" err="1">
                <a:hlinkClick r:id="rId6" action="ppaction://hlinkfile"/>
              </a:rPr>
              <a:t>android-l</a:t>
            </a:r>
            <a:r>
              <a:rPr lang="hu-HU" sz="1200" dirty="0">
                <a:hlinkClick r:id="rId6" action="ppaction://hlinkfile"/>
              </a:rPr>
              <a:t>/512/</a:t>
            </a:r>
            <a:r>
              <a:rPr lang="hu-HU" sz="1200" dirty="0" err="1">
                <a:hlinkClick r:id="rId6" action="ppaction://hlinkfile"/>
              </a:rPr>
              <a:t>Settings-L-icon.png</a:t>
            </a:r>
            <a:endParaRPr lang="hu-HU" sz="1200" dirty="0"/>
          </a:p>
          <a:p>
            <a:r>
              <a:rPr lang="hu-HU" sz="1200" dirty="0">
                <a:hlinkClick r:id="rId7" action="ppaction://hlinkfile"/>
              </a:rPr>
              <a:t>img0.mxstatic.com/</a:t>
            </a:r>
            <a:r>
              <a:rPr lang="hu-HU" sz="1200" dirty="0" err="1">
                <a:hlinkClick r:id="rId7" action="ppaction://hlinkfile"/>
              </a:rPr>
              <a:t>wallpapers</a:t>
            </a:r>
            <a:r>
              <a:rPr lang="hu-HU" sz="1200" dirty="0">
                <a:hlinkClick r:id="rId7" action="ppaction://hlinkfile"/>
              </a:rPr>
              <a:t>/fefe6476f134757dbd3304ced16fad10_</a:t>
            </a:r>
            <a:r>
              <a:rPr lang="hu-HU" sz="1200" dirty="0" err="1">
                <a:hlinkClick r:id="rId7" action="ppaction://hlinkfile"/>
              </a:rPr>
              <a:t>large.jpeg</a:t>
            </a:r>
            <a:endParaRPr lang="hu-HU" sz="1200" dirty="0"/>
          </a:p>
          <a:p>
            <a:r>
              <a:rPr lang="hu-HU" sz="1200" dirty="0" err="1">
                <a:hlinkClick r:id="rId8"/>
              </a:rPr>
              <a:t>www.delineartdesign.com</a:t>
            </a:r>
            <a:r>
              <a:rPr lang="hu-HU" sz="1200" dirty="0">
                <a:hlinkClick r:id="rId8"/>
              </a:rPr>
              <a:t>/</a:t>
            </a:r>
            <a:r>
              <a:rPr lang="hu-HU" sz="1200" dirty="0" err="1">
                <a:hlinkClick r:id="rId8"/>
              </a:rPr>
              <a:t>wp-content</a:t>
            </a:r>
            <a:r>
              <a:rPr lang="hu-HU" sz="1200" dirty="0">
                <a:hlinkClick r:id="rId8"/>
              </a:rPr>
              <a:t>/</a:t>
            </a:r>
            <a:r>
              <a:rPr lang="hu-HU" sz="1200" dirty="0" err="1">
                <a:hlinkClick r:id="rId8"/>
              </a:rPr>
              <a:t>uploads</a:t>
            </a:r>
            <a:r>
              <a:rPr lang="hu-HU" sz="1200" dirty="0">
                <a:hlinkClick r:id="rId8"/>
              </a:rPr>
              <a:t>/2013/11/next-logo2-1024x303.jpg</a:t>
            </a:r>
            <a:endParaRPr lang="hu-HU" sz="1200" dirty="0"/>
          </a:p>
          <a:p>
            <a:r>
              <a:rPr lang="hu-HU" sz="1200" dirty="0" err="1">
                <a:hlinkClick r:id="rId9" action="ppaction://hlinkfile"/>
              </a:rPr>
              <a:t>oss.deltares.nl</a:t>
            </a:r>
            <a:r>
              <a:rPr lang="hu-HU" sz="1200" dirty="0">
                <a:hlinkClick r:id="rId9" action="ppaction://hlinkfile"/>
              </a:rPr>
              <a:t>/image/</a:t>
            </a:r>
            <a:r>
              <a:rPr lang="hu-HU" sz="1200" dirty="0" err="1">
                <a:hlinkClick r:id="rId9" action="ppaction://hlinkfile"/>
              </a:rPr>
              <a:t>image</a:t>
            </a:r>
            <a:r>
              <a:rPr lang="hu-HU" sz="1200" dirty="0">
                <a:hlinkClick r:id="rId9" action="ppaction://hlinkfile"/>
              </a:rPr>
              <a:t>_</a:t>
            </a:r>
            <a:r>
              <a:rPr lang="hu-HU" sz="1200" dirty="0" err="1">
                <a:hlinkClick r:id="rId9" action="ppaction://hlinkfile"/>
              </a:rPr>
              <a:t>gallery</a:t>
            </a:r>
            <a:endParaRPr lang="hu-HU" sz="1200" dirty="0"/>
          </a:p>
          <a:p>
            <a:r>
              <a:rPr lang="hu-HU" sz="1200" dirty="0" err="1">
                <a:hlinkClick r:id="rId10" action="ppaction://hlinkfile"/>
              </a:rPr>
              <a:t>errorlogz.com</a:t>
            </a:r>
            <a:r>
              <a:rPr lang="hu-HU" sz="1200" dirty="0">
                <a:hlinkClick r:id="rId10" action="ppaction://hlinkfile"/>
              </a:rPr>
              <a:t>/</a:t>
            </a:r>
            <a:r>
              <a:rPr lang="hu-HU" sz="1200" dirty="0" err="1">
                <a:hlinkClick r:id="rId10" action="ppaction://hlinkfile"/>
              </a:rPr>
              <a:t>wp-content</a:t>
            </a:r>
            <a:r>
              <a:rPr lang="hu-HU" sz="1200" dirty="0">
                <a:hlinkClick r:id="rId10" action="ppaction://hlinkfile"/>
              </a:rPr>
              <a:t>/</a:t>
            </a:r>
            <a:r>
              <a:rPr lang="hu-HU" sz="1200" dirty="0" err="1">
                <a:hlinkClick r:id="rId10" action="ppaction://hlinkfile"/>
              </a:rPr>
              <a:t>uploads</a:t>
            </a:r>
            <a:r>
              <a:rPr lang="hu-HU" sz="1200" dirty="0">
                <a:hlinkClick r:id="rId10" action="ppaction://hlinkfile"/>
              </a:rPr>
              <a:t>/2014/10/</a:t>
            </a:r>
            <a:r>
              <a:rPr lang="hu-HU" sz="1200" dirty="0" err="1">
                <a:hlinkClick r:id="rId10" action="ppaction://hlinkfile"/>
              </a:rPr>
              <a:t>ubuntu-logo.jpg</a:t>
            </a:r>
            <a:endParaRPr lang="hu-HU" sz="1200" dirty="0"/>
          </a:p>
          <a:p>
            <a:r>
              <a:rPr lang="hu-HU" sz="1200" dirty="0">
                <a:hlinkClick r:id="rId11" action="ppaction://hlinkfile"/>
              </a:rPr>
              <a:t>media2.s-nbcnews.com/j/</a:t>
            </a:r>
            <a:r>
              <a:rPr lang="hu-HU" sz="1200" dirty="0" err="1">
                <a:hlinkClick r:id="rId11" action="ppaction://hlinkfile"/>
              </a:rPr>
              <a:t>newscms</a:t>
            </a:r>
            <a:r>
              <a:rPr lang="hu-HU" sz="1200" dirty="0">
                <a:hlinkClick r:id="rId11" action="ppaction://hlinkfile"/>
              </a:rPr>
              <a:t>/2015_24/1065306/02bda7163b506cc95e41564018e2f3a6b4d405d4_</a:t>
            </a:r>
            <a:r>
              <a:rPr lang="hu-HU" sz="1200" dirty="0" err="1">
                <a:hlinkClick r:id="rId11" action="ppaction://hlinkfile"/>
              </a:rPr>
              <a:t>expanded</a:t>
            </a:r>
            <a:r>
              <a:rPr lang="hu-HU" sz="1200" dirty="0">
                <a:hlinkClick r:id="rId11" action="ppaction://hlinkfile"/>
              </a:rPr>
              <a:t>_</a:t>
            </a:r>
            <a:r>
              <a:rPr lang="hu-HU" sz="1200" dirty="0" err="1">
                <a:hlinkClick r:id="rId11" action="ppaction://hlinkfile"/>
              </a:rPr>
              <a:t>large</a:t>
            </a:r>
            <a:r>
              <a:rPr lang="hu-HU" sz="1200" dirty="0">
                <a:hlinkClick r:id="rId11" action="ppaction://hlinkfile"/>
              </a:rPr>
              <a:t>_e3ac3adeb601ae9df76dc1b401bb1bb1.nbcnews-ux-2880-1000.jpg</a:t>
            </a:r>
            <a:endParaRPr lang="hu-HU" sz="1200" dirty="0"/>
          </a:p>
          <a:p>
            <a:pPr algn="just"/>
            <a:r>
              <a:rPr lang="hu-HU" sz="1200" dirty="0">
                <a:hlinkClick r:id="rId12" action="ppaction://hlinkfile"/>
              </a:rPr>
              <a:t>cdn1.tekrevue.com/</a:t>
            </a:r>
            <a:r>
              <a:rPr lang="hu-HU" sz="1200" dirty="0" err="1">
                <a:hlinkClick r:id="rId12" action="ppaction://hlinkfile"/>
              </a:rPr>
              <a:t>wp-content</a:t>
            </a:r>
            <a:r>
              <a:rPr lang="hu-HU" sz="1200" dirty="0">
                <a:hlinkClick r:id="rId12" action="ppaction://hlinkfile"/>
              </a:rPr>
              <a:t>/</a:t>
            </a:r>
            <a:r>
              <a:rPr lang="hu-HU" sz="1200" dirty="0" err="1">
                <a:hlinkClick r:id="rId12" action="ppaction://hlinkfile"/>
              </a:rPr>
              <a:t>uploads</a:t>
            </a:r>
            <a:r>
              <a:rPr lang="hu-HU" sz="1200" dirty="0">
                <a:hlinkClick r:id="rId12" action="ppaction://hlinkfile"/>
              </a:rPr>
              <a:t>/2015/06/os-x-el-capitan-960x540.jpg</a:t>
            </a:r>
            <a:endParaRPr lang="hu-HU" sz="1200" dirty="0"/>
          </a:p>
          <a:p>
            <a:r>
              <a:rPr lang="hu-HU" sz="1200" dirty="0" err="1">
                <a:hlinkClick r:id="rId13"/>
              </a:rPr>
              <a:t>www.drfoster.com</a:t>
            </a:r>
            <a:r>
              <a:rPr lang="hu-HU" sz="1200" dirty="0">
                <a:hlinkClick r:id="rId13"/>
              </a:rPr>
              <a:t>/</a:t>
            </a:r>
            <a:r>
              <a:rPr lang="hu-HU" sz="1200" dirty="0" err="1">
                <a:hlinkClick r:id="rId13"/>
              </a:rPr>
              <a:t>wp-content</a:t>
            </a:r>
            <a:r>
              <a:rPr lang="hu-HU" sz="1200" dirty="0">
                <a:hlinkClick r:id="rId13"/>
              </a:rPr>
              <a:t>/</a:t>
            </a:r>
            <a:r>
              <a:rPr lang="hu-HU" sz="1200" dirty="0" err="1">
                <a:hlinkClick r:id="rId13"/>
              </a:rPr>
              <a:t>themes</a:t>
            </a:r>
            <a:r>
              <a:rPr lang="hu-HU" sz="1200" dirty="0">
                <a:hlinkClick r:id="rId13"/>
              </a:rPr>
              <a:t>/</a:t>
            </a:r>
            <a:r>
              <a:rPr lang="hu-HU" sz="1200" dirty="0" err="1">
                <a:hlinkClick r:id="rId13"/>
              </a:rPr>
              <a:t>drfoster</a:t>
            </a:r>
            <a:r>
              <a:rPr lang="hu-HU" sz="1200" dirty="0">
                <a:hlinkClick r:id="rId13"/>
              </a:rPr>
              <a:t>/</a:t>
            </a:r>
            <a:r>
              <a:rPr lang="hu-HU" sz="1200" dirty="0" err="1">
                <a:hlinkClick r:id="rId13"/>
              </a:rPr>
              <a:t>img</a:t>
            </a:r>
            <a:r>
              <a:rPr lang="hu-HU" sz="1200" dirty="0">
                <a:hlinkClick r:id="rId13"/>
              </a:rPr>
              <a:t>/</a:t>
            </a:r>
            <a:r>
              <a:rPr lang="hu-HU" sz="1200" dirty="0" err="1">
                <a:hlinkClick r:id="rId13"/>
              </a:rPr>
              <a:t>tools</a:t>
            </a:r>
            <a:r>
              <a:rPr lang="hu-HU" sz="1200" dirty="0">
                <a:hlinkClick r:id="rId13"/>
              </a:rPr>
              <a:t>__monitor@2x.png</a:t>
            </a:r>
            <a:endParaRPr lang="hu-HU" sz="1200" dirty="0"/>
          </a:p>
          <a:p>
            <a:r>
              <a:rPr lang="hu-HU" sz="1200" dirty="0" err="1">
                <a:hlinkClick r:id="rId14" action="ppaction://hlinkfile"/>
              </a:rPr>
              <a:t>c.s-microsoft.com</a:t>
            </a:r>
            <a:r>
              <a:rPr lang="hu-HU" sz="1200" dirty="0">
                <a:hlinkClick r:id="rId14" action="ppaction://hlinkfile"/>
              </a:rPr>
              <a:t>/hu-hu/</a:t>
            </a:r>
            <a:r>
              <a:rPr lang="hu-HU" sz="1200" dirty="0" err="1">
                <a:hlinkClick r:id="rId14" action="ppaction://hlinkfile"/>
              </a:rPr>
              <a:t>CMSImages</a:t>
            </a:r>
            <a:r>
              <a:rPr lang="hu-HU" sz="1200" dirty="0">
                <a:hlinkClick r:id="rId14" action="ppaction://hlinkfile"/>
              </a:rPr>
              <a:t>/</a:t>
            </a:r>
            <a:r>
              <a:rPr lang="hu-HU" sz="1200" dirty="0" err="1">
                <a:hlinkClick r:id="rId14" action="ppaction://hlinkfile"/>
              </a:rPr>
              <a:t>hero</a:t>
            </a:r>
            <a:r>
              <a:rPr lang="hu-HU" sz="1200" dirty="0">
                <a:hlinkClick r:id="rId14" action="ppaction://hlinkfile"/>
              </a:rPr>
              <a:t>_</a:t>
            </a:r>
            <a:r>
              <a:rPr lang="hu-HU" sz="1200" dirty="0" err="1">
                <a:hlinkClick r:id="rId14" action="ppaction://hlinkfile"/>
              </a:rPr>
              <a:t>carousel</a:t>
            </a:r>
            <a:r>
              <a:rPr lang="hu-HU" sz="1200" dirty="0">
                <a:hlinkClick r:id="rId14" action="ppaction://hlinkfile"/>
              </a:rPr>
              <a:t>_2in1_mini_start_</a:t>
            </a:r>
            <a:r>
              <a:rPr lang="hu-HU" sz="1200" dirty="0" err="1">
                <a:hlinkClick r:id="rId14" action="ppaction://hlinkfile"/>
              </a:rPr>
              <a:t>CortanaMarket</a:t>
            </a:r>
            <a:r>
              <a:rPr lang="hu-HU" sz="1200" dirty="0">
                <a:hlinkClick r:id="rId14" action="ppaction://hlinkfile"/>
              </a:rPr>
              <a:t>_1x.png</a:t>
            </a:r>
            <a:endParaRPr lang="hu-HU" sz="1200" dirty="0"/>
          </a:p>
          <a:p>
            <a:r>
              <a:rPr lang="hu-HU" sz="1200" dirty="0" err="1" smtClean="0">
                <a:hlinkClick r:id="rId15" action="ppaction://hlinkfile"/>
              </a:rPr>
              <a:t>cdn.wccftech.com</a:t>
            </a:r>
            <a:r>
              <a:rPr lang="hu-HU" sz="1200" dirty="0" smtClean="0">
                <a:hlinkClick r:id="rId15" action="ppaction://hlinkfile"/>
              </a:rPr>
              <a:t>/</a:t>
            </a:r>
            <a:r>
              <a:rPr lang="hu-HU" sz="1200" dirty="0" err="1" smtClean="0">
                <a:hlinkClick r:id="rId15" action="ppaction://hlinkfile"/>
              </a:rPr>
              <a:t>wp-content</a:t>
            </a:r>
            <a:r>
              <a:rPr lang="hu-HU" sz="1200" dirty="0" smtClean="0">
                <a:hlinkClick r:id="rId15" action="ppaction://hlinkfile"/>
              </a:rPr>
              <a:t>/</a:t>
            </a:r>
            <a:r>
              <a:rPr lang="hu-HU" sz="1200" dirty="0" err="1" smtClean="0">
                <a:hlinkClick r:id="rId15" action="ppaction://hlinkfile"/>
              </a:rPr>
              <a:t>uploads</a:t>
            </a:r>
            <a:r>
              <a:rPr lang="hu-HU" sz="1200" dirty="0" smtClean="0">
                <a:hlinkClick r:id="rId15" action="ppaction://hlinkfile"/>
              </a:rPr>
              <a:t>/2015/07/Windows-10-logo.jpg</a:t>
            </a:r>
            <a:endParaRPr lang="hu-HU" sz="1200" dirty="0"/>
          </a:p>
          <a:p>
            <a:r>
              <a:rPr lang="hu-HU" sz="1200" dirty="0" err="1">
                <a:hlinkClick r:id="rId16" action="ppaction://hlinkfile"/>
              </a:rPr>
              <a:t>store.storeimages.cdn-apple.com</a:t>
            </a:r>
            <a:r>
              <a:rPr lang="hu-HU" sz="1200" dirty="0">
                <a:hlinkClick r:id="rId16" action="ppaction://hlinkfile"/>
              </a:rPr>
              <a:t>/4973/</a:t>
            </a:r>
            <a:r>
              <a:rPr lang="hu-HU" sz="1200" dirty="0" err="1">
                <a:hlinkClick r:id="rId16" action="ppaction://hlinkfile"/>
              </a:rPr>
              <a:t>as-images.apple.com</a:t>
            </a:r>
            <a:r>
              <a:rPr lang="hu-HU" sz="1200" dirty="0">
                <a:hlinkClick r:id="rId16" action="ppaction://hlinkfile"/>
              </a:rPr>
              <a:t>/is/image/</a:t>
            </a:r>
            <a:r>
              <a:rPr lang="hu-HU" sz="1200" dirty="0" err="1">
                <a:hlinkClick r:id="rId16" action="ppaction://hlinkfile"/>
              </a:rPr>
              <a:t>AppleInc</a:t>
            </a:r>
            <a:r>
              <a:rPr lang="hu-HU" sz="1200" dirty="0">
                <a:hlinkClick r:id="rId16" action="ppaction://hlinkfile"/>
              </a:rPr>
              <a:t>/</a:t>
            </a:r>
            <a:r>
              <a:rPr lang="hu-HU" sz="1200" dirty="0" err="1">
                <a:hlinkClick r:id="rId16" action="ppaction://hlinkfile"/>
              </a:rPr>
              <a:t>aos</a:t>
            </a:r>
            <a:r>
              <a:rPr lang="hu-HU" sz="1200" dirty="0">
                <a:hlinkClick r:id="rId16" action="ppaction://hlinkfile"/>
              </a:rPr>
              <a:t>/</a:t>
            </a:r>
            <a:r>
              <a:rPr lang="hu-HU" sz="1200" dirty="0" err="1">
                <a:hlinkClick r:id="rId16" action="ppaction://hlinkfile"/>
              </a:rPr>
              <a:t>published</a:t>
            </a:r>
            <a:r>
              <a:rPr lang="hu-HU" sz="1200" dirty="0">
                <a:hlinkClick r:id="rId16" action="ppaction://hlinkfile"/>
              </a:rPr>
              <a:t>/</a:t>
            </a:r>
            <a:r>
              <a:rPr lang="hu-HU" sz="1200" dirty="0" err="1">
                <a:hlinkClick r:id="rId16" action="ppaction://hlinkfile"/>
              </a:rPr>
              <a:t>images</a:t>
            </a:r>
            <a:r>
              <a:rPr lang="hu-HU" sz="1200" dirty="0">
                <a:hlinkClick r:id="rId16" action="ppaction://hlinkfile"/>
              </a:rPr>
              <a:t>/i/</a:t>
            </a:r>
            <a:r>
              <a:rPr lang="hu-HU" sz="1200" dirty="0" err="1">
                <a:hlinkClick r:id="rId16" action="ppaction://hlinkfile"/>
              </a:rPr>
              <a:t>ph</a:t>
            </a:r>
            <a:r>
              <a:rPr lang="hu-HU" sz="1200" dirty="0">
                <a:hlinkClick r:id="rId16" action="ppaction://hlinkfile"/>
              </a:rPr>
              <a:t>/iphone6/plus/iphone6-plus-box-silver-2014_GEO_US</a:t>
            </a:r>
            <a:endParaRPr lang="hu-HU" sz="1200" dirty="0"/>
          </a:p>
          <a:p>
            <a:endParaRPr lang="hu-HU" sz="1200" dirty="0" smtClean="0"/>
          </a:p>
          <a:p>
            <a:endParaRPr lang="hu-HU" sz="600" dirty="0"/>
          </a:p>
        </p:txBody>
      </p:sp>
    </p:spTree>
    <p:extLst>
      <p:ext uri="{BB962C8B-B14F-4D97-AF65-F5344CB8AC3E}">
        <p14:creationId xmlns:p14="http://schemas.microsoft.com/office/powerpoint/2010/main" val="25297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63" y="3924743"/>
            <a:ext cx="1570074" cy="117755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276600" y="308236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BAB9B9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Betöltés</a:t>
            </a:r>
          </a:p>
          <a:p>
            <a:pPr algn="ctr"/>
            <a:endParaRPr lang="hu-HU" sz="2000" dirty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 smtClean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 smtClean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 smtClean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 smtClean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r>
              <a:rPr lang="hu-HU" sz="2000" dirty="0" smtClean="0">
                <a:solidFill>
                  <a:srgbClr val="BAB9B9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Kérjük várjon</a:t>
            </a:r>
            <a:endParaRPr lang="hu-HU" sz="2000" dirty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36650" y="889000"/>
            <a:ext cx="991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BAB9B9"/>
                </a:solidFill>
              </a:rPr>
              <a:t> </a:t>
            </a:r>
            <a:endParaRPr lang="hu-HU" sz="3200" dirty="0">
              <a:solidFill>
                <a:srgbClr val="BAB9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Bibliográfia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38200" y="2098675"/>
            <a:ext cx="11517086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u-HU" sz="1200" dirty="0" smtClean="0"/>
              <a:t>	Letöltések dátuma: 2016.02.24</a:t>
            </a:r>
          </a:p>
          <a:p>
            <a:r>
              <a:rPr lang="hu-HU" sz="1200" dirty="0" err="1" smtClean="0">
                <a:hlinkClick r:id="rId3" action="ppaction://hlinkfile"/>
              </a:rPr>
              <a:t>wallpapercave.com</a:t>
            </a:r>
            <a:r>
              <a:rPr lang="hu-HU" sz="1200" dirty="0" smtClean="0">
                <a:hlinkClick r:id="rId3" action="ppaction://hlinkfile"/>
              </a:rPr>
              <a:t>/</a:t>
            </a:r>
            <a:r>
              <a:rPr lang="hu-HU" sz="1200" dirty="0" err="1" smtClean="0">
                <a:hlinkClick r:id="rId3" action="ppaction://hlinkfile"/>
              </a:rPr>
              <a:t>wp</a:t>
            </a:r>
            <a:r>
              <a:rPr lang="hu-HU" sz="1200" dirty="0" smtClean="0">
                <a:hlinkClick r:id="rId3" action="ppaction://hlinkfile"/>
              </a:rPr>
              <a:t>/6xiqTtV.png</a:t>
            </a:r>
            <a:endParaRPr lang="hu-HU" sz="1200" dirty="0"/>
          </a:p>
          <a:p>
            <a:r>
              <a:rPr lang="hu-HU" sz="1200" dirty="0" err="1">
                <a:hlinkClick r:id="rId4" action="ppaction://hlinkfile"/>
              </a:rPr>
              <a:t>neurogadget.com</a:t>
            </a:r>
            <a:r>
              <a:rPr lang="hu-HU" sz="1200" dirty="0">
                <a:hlinkClick r:id="rId4" action="ppaction://hlinkfile"/>
              </a:rPr>
              <a:t>/</a:t>
            </a:r>
            <a:r>
              <a:rPr lang="hu-HU" sz="1200" dirty="0" err="1">
                <a:hlinkClick r:id="rId4" action="ppaction://hlinkfile"/>
              </a:rPr>
              <a:t>wp-content</a:t>
            </a:r>
            <a:r>
              <a:rPr lang="hu-HU" sz="1200" dirty="0">
                <a:hlinkClick r:id="rId4" action="ppaction://hlinkfile"/>
              </a:rPr>
              <a:t>/</a:t>
            </a:r>
            <a:r>
              <a:rPr lang="hu-HU" sz="1200" dirty="0" err="1">
                <a:hlinkClick r:id="rId4" action="ppaction://hlinkfile"/>
              </a:rPr>
              <a:t>uploads</a:t>
            </a:r>
            <a:r>
              <a:rPr lang="hu-HU" sz="1200" dirty="0">
                <a:hlinkClick r:id="rId4" action="ppaction://hlinkfile"/>
              </a:rPr>
              <a:t>/2015/09/Android-6.0-Marshmallow.jpg</a:t>
            </a:r>
            <a:endParaRPr lang="hu-HU" sz="1200" dirty="0"/>
          </a:p>
          <a:p>
            <a:r>
              <a:rPr lang="hu-HU" sz="1200" dirty="0">
                <a:hlinkClick r:id="rId5" action="ppaction://hlinkfile"/>
              </a:rPr>
              <a:t>fs01.androidpit.info/</a:t>
            </a:r>
            <a:r>
              <a:rPr lang="hu-HU" sz="1200" dirty="0" err="1">
                <a:hlinkClick r:id="rId5" action="ppaction://hlinkfile"/>
              </a:rPr>
              <a:t>userfiles</a:t>
            </a:r>
            <a:r>
              <a:rPr lang="hu-HU" sz="1200" dirty="0">
                <a:hlinkClick r:id="rId5" action="ppaction://hlinkfile"/>
              </a:rPr>
              <a:t>/7142162/image/</a:t>
            </a:r>
            <a:r>
              <a:rPr lang="hu-HU" sz="1200" dirty="0" err="1">
                <a:hlinkClick r:id="rId5" action="ppaction://hlinkfile"/>
              </a:rPr>
              <a:t>phones</a:t>
            </a:r>
            <a:r>
              <a:rPr lang="hu-HU" sz="1200" dirty="0">
                <a:hlinkClick r:id="rId5" action="ppaction://hlinkfile"/>
              </a:rPr>
              <a:t>/</a:t>
            </a:r>
            <a:r>
              <a:rPr lang="hu-HU" sz="1200" dirty="0" err="1">
                <a:hlinkClick r:id="rId5" action="ppaction://hlinkfile"/>
              </a:rPr>
              <a:t>Uis</a:t>
            </a:r>
            <a:r>
              <a:rPr lang="hu-HU" sz="1200" dirty="0">
                <a:hlinkClick r:id="rId5" action="ppaction://hlinkfile"/>
              </a:rPr>
              <a:t>/nexus-5x-galaxy-note-5-lockscreens-w782.png</a:t>
            </a:r>
            <a:endParaRPr lang="hu-HU" sz="1200" dirty="0"/>
          </a:p>
          <a:p>
            <a:r>
              <a:rPr lang="hu-HU" sz="1200" dirty="0" err="1">
                <a:hlinkClick r:id="rId6"/>
              </a:rPr>
              <a:t>www.viscontipens.co.uk</a:t>
            </a:r>
            <a:r>
              <a:rPr lang="hu-HU" sz="1200" dirty="0">
                <a:hlinkClick r:id="rId6"/>
              </a:rPr>
              <a:t>/</a:t>
            </a:r>
            <a:r>
              <a:rPr lang="hu-HU" sz="1200" dirty="0" err="1">
                <a:hlinkClick r:id="rId6"/>
              </a:rPr>
              <a:t>cms</a:t>
            </a:r>
            <a:r>
              <a:rPr lang="hu-HU" sz="1200" dirty="0">
                <a:hlinkClick r:id="rId6"/>
              </a:rPr>
              <a:t>/</a:t>
            </a:r>
            <a:r>
              <a:rPr lang="hu-HU" sz="1200" dirty="0" err="1">
                <a:hlinkClick r:id="rId6"/>
              </a:rPr>
              <a:t>media</a:t>
            </a:r>
            <a:r>
              <a:rPr lang="hu-HU" sz="1200" dirty="0">
                <a:hlinkClick r:id="rId6"/>
              </a:rPr>
              <a:t>/</a:t>
            </a:r>
            <a:r>
              <a:rPr lang="hu-HU" sz="1200" dirty="0" err="1">
                <a:hlinkClick r:id="rId6"/>
              </a:rPr>
              <a:t>catalog</a:t>
            </a:r>
            <a:r>
              <a:rPr lang="hu-HU" sz="1200" dirty="0">
                <a:hlinkClick r:id="rId6"/>
              </a:rPr>
              <a:t>/</a:t>
            </a:r>
            <a:r>
              <a:rPr lang="hu-HU" sz="1200" dirty="0" err="1">
                <a:hlinkClick r:id="rId6"/>
              </a:rPr>
              <a:t>product</a:t>
            </a:r>
            <a:r>
              <a:rPr lang="hu-HU" sz="1200" dirty="0">
                <a:hlinkClick r:id="rId6"/>
              </a:rPr>
              <a:t>/cache/1/image/9df78eab33525d08d6e5fb8d27136e95/v/i/</a:t>
            </a:r>
            <a:r>
              <a:rPr lang="hu-HU" sz="1200" dirty="0" err="1">
                <a:hlinkClick r:id="rId6"/>
              </a:rPr>
              <a:t>visconti</a:t>
            </a:r>
            <a:r>
              <a:rPr lang="hu-HU" sz="1200" dirty="0">
                <a:hlinkClick r:id="rId6"/>
              </a:rPr>
              <a:t>_</a:t>
            </a:r>
            <a:r>
              <a:rPr lang="hu-HU" sz="1200" dirty="0" err="1">
                <a:hlinkClick r:id="rId6"/>
              </a:rPr>
              <a:t>rembrandt</a:t>
            </a:r>
            <a:r>
              <a:rPr lang="hu-HU" sz="1200" dirty="0">
                <a:hlinkClick r:id="rId6"/>
              </a:rPr>
              <a:t>_</a:t>
            </a:r>
            <a:r>
              <a:rPr lang="hu-HU" sz="1200" dirty="0" err="1">
                <a:hlinkClick r:id="rId6"/>
              </a:rPr>
              <a:t>black-ballpoint.jpg</a:t>
            </a:r>
            <a:endParaRPr lang="hu-HU" sz="1200" dirty="0"/>
          </a:p>
          <a:p>
            <a:r>
              <a:rPr lang="hu-HU" sz="1200" dirty="0" err="1">
                <a:hlinkClick r:id="rId7"/>
              </a:rPr>
              <a:t>www.straighttalksmartpay.com</a:t>
            </a:r>
            <a:r>
              <a:rPr lang="hu-HU" sz="1200" dirty="0">
                <a:hlinkClick r:id="rId7"/>
              </a:rPr>
              <a:t>/</a:t>
            </a:r>
            <a:r>
              <a:rPr lang="hu-HU" sz="1200" dirty="0" err="1">
                <a:hlinkClick r:id="rId7"/>
              </a:rPr>
              <a:t>images</a:t>
            </a:r>
            <a:r>
              <a:rPr lang="hu-HU" sz="1200" dirty="0">
                <a:hlinkClick r:id="rId7"/>
              </a:rPr>
              <a:t>/D/Samsung_</a:t>
            </a:r>
            <a:r>
              <a:rPr lang="hu-HU" sz="1200" dirty="0" err="1">
                <a:hlinkClick r:id="rId7"/>
              </a:rPr>
              <a:t>Galaxy</a:t>
            </a:r>
            <a:r>
              <a:rPr lang="hu-HU" sz="1200" dirty="0">
                <a:hlinkClick r:id="rId7"/>
              </a:rPr>
              <a:t>_S6_White_</a:t>
            </a:r>
            <a:r>
              <a:rPr lang="hu-HU" sz="1200" dirty="0" err="1">
                <a:hlinkClick r:id="rId7"/>
              </a:rPr>
              <a:t>front.jpg</a:t>
            </a:r>
            <a:endParaRPr lang="hu-HU" sz="1200" dirty="0"/>
          </a:p>
          <a:p>
            <a:r>
              <a:rPr lang="hu-HU" sz="1200" dirty="0" err="1" smtClean="0">
                <a:hlinkClick r:id="rId8" action="ppaction://hlinkfile"/>
              </a:rPr>
              <a:t>bgfons.com</a:t>
            </a:r>
            <a:r>
              <a:rPr lang="hu-HU" sz="1200" dirty="0" smtClean="0">
                <a:hlinkClick r:id="rId8" action="ppaction://hlinkfile"/>
              </a:rPr>
              <a:t>/</a:t>
            </a:r>
            <a:r>
              <a:rPr lang="hu-HU" sz="1200" dirty="0" err="1" smtClean="0">
                <a:hlinkClick r:id="rId8" action="ppaction://hlinkfile"/>
              </a:rPr>
              <a:t>upload</a:t>
            </a:r>
            <a:r>
              <a:rPr lang="hu-HU" sz="1200" dirty="0" smtClean="0">
                <a:hlinkClick r:id="rId8" action="ppaction://hlinkfile"/>
              </a:rPr>
              <a:t>/wood%20_texture3178.jpg</a:t>
            </a:r>
            <a:endParaRPr lang="hu-HU" sz="1200" dirty="0"/>
          </a:p>
          <a:p>
            <a:r>
              <a:rPr lang="hu-HU" sz="1200" dirty="0" err="1">
                <a:hlinkClick r:id="rId9"/>
              </a:rPr>
              <a:t>www.androidcentral.com</a:t>
            </a:r>
            <a:r>
              <a:rPr lang="hu-HU" sz="1200" dirty="0">
                <a:hlinkClick r:id="rId9"/>
              </a:rPr>
              <a:t>/</a:t>
            </a:r>
            <a:r>
              <a:rPr lang="hu-HU" sz="1200" dirty="0" err="1">
                <a:hlinkClick r:id="rId9"/>
              </a:rPr>
              <a:t>sites</a:t>
            </a:r>
            <a:r>
              <a:rPr lang="hu-HU" sz="1200" dirty="0">
                <a:hlinkClick r:id="rId9"/>
              </a:rPr>
              <a:t>/</a:t>
            </a:r>
            <a:r>
              <a:rPr lang="hu-HU" sz="1200" dirty="0" err="1">
                <a:hlinkClick r:id="rId9"/>
              </a:rPr>
              <a:t>androidcentral.com</a:t>
            </a:r>
            <a:r>
              <a:rPr lang="hu-HU" sz="1200" dirty="0">
                <a:hlinkClick r:id="rId9"/>
              </a:rPr>
              <a:t>/</a:t>
            </a:r>
            <a:r>
              <a:rPr lang="hu-HU" sz="1200" dirty="0" err="1">
                <a:hlinkClick r:id="rId9"/>
              </a:rPr>
              <a:t>files</a:t>
            </a:r>
            <a:r>
              <a:rPr lang="hu-HU" sz="1200" dirty="0">
                <a:hlinkClick r:id="rId9"/>
              </a:rPr>
              <a:t>/</a:t>
            </a:r>
            <a:r>
              <a:rPr lang="hu-HU" sz="1200" dirty="0" err="1">
                <a:hlinkClick r:id="rId9"/>
              </a:rPr>
              <a:t>styles</a:t>
            </a:r>
            <a:r>
              <a:rPr lang="hu-HU" sz="1200" dirty="0">
                <a:hlinkClick r:id="rId9"/>
              </a:rPr>
              <a:t>/</a:t>
            </a:r>
            <a:r>
              <a:rPr lang="hu-HU" sz="1200" dirty="0" err="1">
                <a:hlinkClick r:id="rId9"/>
              </a:rPr>
              <a:t>xlarge</a:t>
            </a:r>
            <a:r>
              <a:rPr lang="hu-HU" sz="1200" dirty="0">
                <a:hlinkClick r:id="rId9"/>
              </a:rPr>
              <a:t>_</a:t>
            </a:r>
            <a:r>
              <a:rPr lang="hu-HU" sz="1200" dirty="0" err="1">
                <a:hlinkClick r:id="rId9"/>
              </a:rPr>
              <a:t>wm</a:t>
            </a:r>
            <a:r>
              <a:rPr lang="hu-HU" sz="1200" dirty="0">
                <a:hlinkClick r:id="rId9"/>
              </a:rPr>
              <a:t>_</a:t>
            </a:r>
            <a:r>
              <a:rPr lang="hu-HU" sz="1200" dirty="0" err="1">
                <a:hlinkClick r:id="rId9"/>
              </a:rPr>
              <a:t>brw</a:t>
            </a:r>
            <a:r>
              <a:rPr lang="hu-HU" sz="1200" dirty="0">
                <a:hlinkClick r:id="rId9"/>
              </a:rPr>
              <a:t>/</a:t>
            </a:r>
            <a:r>
              <a:rPr lang="hu-HU" sz="1200" dirty="0" err="1">
                <a:hlinkClick r:id="rId9"/>
              </a:rPr>
              <a:t>public</a:t>
            </a:r>
            <a:r>
              <a:rPr lang="hu-HU" sz="1200" dirty="0">
                <a:hlinkClick r:id="rId9"/>
              </a:rPr>
              <a:t>/</a:t>
            </a:r>
            <a:r>
              <a:rPr lang="hu-HU" sz="1200" dirty="0" err="1">
                <a:hlinkClick r:id="rId9"/>
              </a:rPr>
              <a:t>article</a:t>
            </a:r>
            <a:r>
              <a:rPr lang="hu-HU" sz="1200" dirty="0">
                <a:hlinkClick r:id="rId9"/>
              </a:rPr>
              <a:t>_</a:t>
            </a:r>
            <a:r>
              <a:rPr lang="hu-HU" sz="1200" dirty="0" err="1">
                <a:hlinkClick r:id="rId9"/>
              </a:rPr>
              <a:t>images</a:t>
            </a:r>
            <a:r>
              <a:rPr lang="hu-HU" sz="1200" dirty="0">
                <a:hlinkClick r:id="rId9"/>
              </a:rPr>
              <a:t>/2015/04/galaxy-s6-table-plant.jpg</a:t>
            </a:r>
            <a:endParaRPr lang="hu-HU" sz="1200" dirty="0"/>
          </a:p>
          <a:p>
            <a:r>
              <a:rPr lang="hu-HU" sz="1200" dirty="0" err="1" smtClean="0">
                <a:hlinkClick r:id="rId10" action="ppaction://hlinkfile"/>
              </a:rPr>
              <a:t>camranger.com</a:t>
            </a:r>
            <a:r>
              <a:rPr lang="hu-HU" sz="1200" dirty="0" smtClean="0">
                <a:hlinkClick r:id="rId10" action="ppaction://hlinkfile"/>
              </a:rPr>
              <a:t>/</a:t>
            </a:r>
            <a:r>
              <a:rPr lang="hu-HU" sz="1200" dirty="0" err="1" smtClean="0">
                <a:hlinkClick r:id="rId10" action="ppaction://hlinkfile"/>
              </a:rPr>
              <a:t>wp-content</a:t>
            </a:r>
            <a:r>
              <a:rPr lang="hu-HU" sz="1200" dirty="0" smtClean="0">
                <a:hlinkClick r:id="rId10" action="ppaction://hlinkfile"/>
              </a:rPr>
              <a:t>/</a:t>
            </a:r>
            <a:r>
              <a:rPr lang="hu-HU" sz="1200" dirty="0" err="1" smtClean="0">
                <a:hlinkClick r:id="rId10" action="ppaction://hlinkfile"/>
              </a:rPr>
              <a:t>uploads</a:t>
            </a:r>
            <a:r>
              <a:rPr lang="hu-HU" sz="1200" dirty="0" smtClean="0">
                <a:hlinkClick r:id="rId10" action="ppaction://hlinkfile"/>
              </a:rPr>
              <a:t>/2014/10/</a:t>
            </a:r>
            <a:r>
              <a:rPr lang="hu-HU" sz="1200" dirty="0" err="1" smtClean="0">
                <a:hlinkClick r:id="rId10" action="ppaction://hlinkfile"/>
              </a:rPr>
              <a:t>Android-Icon.png</a:t>
            </a:r>
            <a:endParaRPr lang="hu-HU" sz="1200" dirty="0" smtClean="0"/>
          </a:p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767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Bibliográfia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38200" y="2090665"/>
            <a:ext cx="11234057" cy="4367357"/>
          </a:xfrm>
        </p:spPr>
        <p:txBody>
          <a:bodyPr anchor="ctr">
            <a:noAutofit/>
          </a:bodyPr>
          <a:lstStyle/>
          <a:p>
            <a:pPr algn="just"/>
            <a:r>
              <a:rPr lang="hu-HU" sz="1200" dirty="0" err="1" smtClean="0">
                <a:hlinkClick r:id="rId3" action="ppaction://hlinkfile"/>
              </a:rPr>
              <a:t>g.foolcdn.com</a:t>
            </a:r>
            <a:r>
              <a:rPr lang="hu-HU" sz="1200" dirty="0" smtClean="0">
                <a:hlinkClick r:id="rId3" action="ppaction://hlinkfile"/>
              </a:rPr>
              <a:t>/</a:t>
            </a:r>
            <a:r>
              <a:rPr lang="hu-HU" sz="1200" dirty="0" err="1" smtClean="0">
                <a:hlinkClick r:id="rId3" action="ppaction://hlinkfile"/>
              </a:rPr>
              <a:t>editorial</a:t>
            </a:r>
            <a:r>
              <a:rPr lang="hu-HU" sz="1200" dirty="0" smtClean="0">
                <a:hlinkClick r:id="rId3" action="ppaction://hlinkfile"/>
              </a:rPr>
              <a:t>/</a:t>
            </a:r>
            <a:r>
              <a:rPr lang="hu-HU" sz="1200" dirty="0" err="1" smtClean="0">
                <a:hlinkClick r:id="rId3" action="ppaction://hlinkfile"/>
              </a:rPr>
              <a:t>images</a:t>
            </a:r>
            <a:r>
              <a:rPr lang="hu-HU" sz="1200" dirty="0" smtClean="0">
                <a:hlinkClick r:id="rId3" action="ppaction://hlinkfile"/>
              </a:rPr>
              <a:t>/34805/irobot-510-packbot_</a:t>
            </a:r>
            <a:r>
              <a:rPr lang="hu-HU" sz="1200" dirty="0" err="1" smtClean="0">
                <a:hlinkClick r:id="rId3" action="ppaction://hlinkfile"/>
              </a:rPr>
              <a:t>small</a:t>
            </a:r>
            <a:r>
              <a:rPr lang="hu-HU" sz="1200" dirty="0" smtClean="0">
                <a:hlinkClick r:id="rId3" action="ppaction://hlinkfile"/>
              </a:rPr>
              <a:t>_</a:t>
            </a:r>
            <a:r>
              <a:rPr lang="hu-HU" sz="1200" dirty="0" err="1" smtClean="0">
                <a:hlinkClick r:id="rId3" action="ppaction://hlinkfile"/>
              </a:rPr>
              <a:t>large.jpg</a:t>
            </a:r>
            <a:endParaRPr lang="hu-HU" sz="1200" dirty="0"/>
          </a:p>
          <a:p>
            <a:pPr algn="just"/>
            <a:r>
              <a:rPr lang="hu-HU" sz="1200" dirty="0" err="1" smtClean="0">
                <a:hlinkClick r:id="rId4"/>
              </a:rPr>
              <a:t>www.trendrobotics.com</a:t>
            </a:r>
            <a:r>
              <a:rPr lang="hu-HU" sz="1200" dirty="0" smtClean="0">
                <a:hlinkClick r:id="rId4"/>
              </a:rPr>
              <a:t>/</a:t>
            </a:r>
            <a:r>
              <a:rPr lang="hu-HU" sz="1200" dirty="0" err="1" smtClean="0">
                <a:hlinkClick r:id="rId4"/>
              </a:rPr>
              <a:t>images</a:t>
            </a:r>
            <a:r>
              <a:rPr lang="hu-HU" sz="1200" dirty="0" smtClean="0">
                <a:hlinkClick r:id="rId4"/>
              </a:rPr>
              <a:t>/</a:t>
            </a:r>
            <a:r>
              <a:rPr lang="hu-HU" sz="1200" dirty="0" err="1" smtClean="0">
                <a:hlinkClick r:id="rId4"/>
              </a:rPr>
              <a:t>products</a:t>
            </a:r>
            <a:r>
              <a:rPr lang="hu-HU" sz="1200" dirty="0" smtClean="0">
                <a:hlinkClick r:id="rId4"/>
              </a:rPr>
              <a:t>/irb6400.png</a:t>
            </a:r>
            <a:endParaRPr lang="hu-HU" sz="1200" dirty="0" smtClean="0"/>
          </a:p>
          <a:p>
            <a:pPr marL="0" indent="0" algn="just">
              <a:buNone/>
            </a:pPr>
            <a:r>
              <a:rPr lang="hu-HU" sz="1200" dirty="0" smtClean="0"/>
              <a:t>	</a:t>
            </a:r>
            <a:r>
              <a:rPr lang="hu-HU" sz="1200" dirty="0"/>
              <a:t> Letöltések dátuma: </a:t>
            </a:r>
            <a:r>
              <a:rPr lang="hu-HU" sz="1200" dirty="0" smtClean="0"/>
              <a:t>2016.02.25.</a:t>
            </a:r>
            <a:endParaRPr lang="hu-HU" sz="1200" dirty="0"/>
          </a:p>
          <a:p>
            <a:pPr algn="just"/>
            <a:r>
              <a:rPr lang="hu-HU" sz="1200" dirty="0" err="1">
                <a:hlinkClick r:id="rId5" action="ppaction://hlinkfile"/>
              </a:rPr>
              <a:t>images.typed.com</a:t>
            </a:r>
            <a:r>
              <a:rPr lang="hu-HU" sz="1200" dirty="0">
                <a:hlinkClick r:id="rId5" action="ppaction://hlinkfile"/>
              </a:rPr>
              <a:t>/9326acdd-d828-42ba-8160-5de916f76133/icon-design-6vs7-overlay2x.png</a:t>
            </a:r>
            <a:endParaRPr lang="hu-HU" sz="1200" dirty="0"/>
          </a:p>
          <a:p>
            <a:pPr algn="just"/>
            <a:r>
              <a:rPr lang="hu-HU" sz="1200" dirty="0">
                <a:hlinkClick r:id="rId6" action="ppaction://hlinkfile"/>
              </a:rPr>
              <a:t>encrypted-tbn2.gstatic.com/</a:t>
            </a:r>
            <a:r>
              <a:rPr lang="hu-HU" sz="1200" dirty="0" err="1">
                <a:hlinkClick r:id="rId6" action="ppaction://hlinkfile"/>
              </a:rPr>
              <a:t>images</a:t>
            </a:r>
            <a:endParaRPr lang="hu-HU" sz="1200" dirty="0"/>
          </a:p>
          <a:p>
            <a:pPr algn="just"/>
            <a:r>
              <a:rPr lang="hu-HU" sz="1200" dirty="0" err="1">
                <a:hlinkClick r:id="rId7" action="ppaction://hlinkfile"/>
              </a:rPr>
              <a:t>upload.wikimedia.org</a:t>
            </a:r>
            <a:r>
              <a:rPr lang="hu-HU" sz="1200" dirty="0">
                <a:hlinkClick r:id="rId7" action="ppaction://hlinkfile"/>
              </a:rPr>
              <a:t>/</a:t>
            </a:r>
            <a:r>
              <a:rPr lang="hu-HU" sz="1200" dirty="0" err="1">
                <a:hlinkClick r:id="rId7" action="ppaction://hlinkfile"/>
              </a:rPr>
              <a:t>wikipedia</a:t>
            </a:r>
            <a:r>
              <a:rPr lang="hu-HU" sz="1200" dirty="0">
                <a:hlinkClick r:id="rId7" action="ppaction://hlinkfile"/>
              </a:rPr>
              <a:t>/</a:t>
            </a:r>
            <a:r>
              <a:rPr lang="hu-HU" sz="1200" dirty="0" err="1">
                <a:hlinkClick r:id="rId7" action="ppaction://hlinkfile"/>
              </a:rPr>
              <a:t>commons</a:t>
            </a:r>
            <a:r>
              <a:rPr lang="hu-HU" sz="1200" dirty="0">
                <a:hlinkClick r:id="rId7" action="ppaction://hlinkfile"/>
              </a:rPr>
              <a:t>/a/a8/</a:t>
            </a:r>
            <a:r>
              <a:rPr lang="hu-HU" sz="1200" dirty="0" err="1">
                <a:hlinkClick r:id="rId7" action="ppaction://hlinkfile"/>
              </a:rPr>
              <a:t>Ubuntu</a:t>
            </a:r>
            <a:r>
              <a:rPr lang="hu-HU" sz="1200" dirty="0">
                <a:hlinkClick r:id="rId7" action="ppaction://hlinkfile"/>
              </a:rPr>
              <a:t>_13.04_</a:t>
            </a:r>
            <a:r>
              <a:rPr lang="hu-HU" sz="1200" dirty="0" err="1">
                <a:hlinkClick r:id="rId7" action="ppaction://hlinkfile"/>
              </a:rPr>
              <a:t>Desktop.png</a:t>
            </a:r>
            <a:endParaRPr lang="hu-HU" sz="1200" dirty="0"/>
          </a:p>
          <a:p>
            <a:pPr algn="just"/>
            <a:r>
              <a:rPr lang="hu-HU" sz="1200" dirty="0">
                <a:hlinkClick r:id="rId8" action="ppaction://hlinkfile"/>
              </a:rPr>
              <a:t>pre01.deviantart.net/cbf8/th/</a:t>
            </a:r>
            <a:r>
              <a:rPr lang="hu-HU" sz="1200" dirty="0" err="1">
                <a:hlinkClick r:id="rId8" action="ppaction://hlinkfile"/>
              </a:rPr>
              <a:t>pre</a:t>
            </a:r>
            <a:r>
              <a:rPr lang="hu-HU" sz="1200" dirty="0">
                <a:hlinkClick r:id="rId8" action="ppaction://hlinkfile"/>
              </a:rPr>
              <a:t>/i/2014/019/2/3/</a:t>
            </a:r>
            <a:r>
              <a:rPr lang="hu-HU" sz="1200" dirty="0" err="1">
                <a:hlinkClick r:id="rId8" action="ppaction://hlinkfile"/>
              </a:rPr>
              <a:t>autumn</a:t>
            </a:r>
            <a:r>
              <a:rPr lang="hu-HU" sz="1200" dirty="0">
                <a:hlinkClick r:id="rId8" action="ppaction://hlinkfile"/>
              </a:rPr>
              <a:t>_</a:t>
            </a:r>
            <a:r>
              <a:rPr lang="hu-HU" sz="1200" dirty="0" err="1">
                <a:hlinkClick r:id="rId8" action="ppaction://hlinkfile"/>
              </a:rPr>
              <a:t>blur</a:t>
            </a:r>
            <a:r>
              <a:rPr lang="hu-HU" sz="1200" dirty="0">
                <a:hlinkClick r:id="rId8" action="ppaction://hlinkfile"/>
              </a:rPr>
              <a:t>___free_</a:t>
            </a:r>
            <a:r>
              <a:rPr lang="hu-HU" sz="1200" dirty="0" err="1">
                <a:hlinkClick r:id="rId8" action="ppaction://hlinkfile"/>
              </a:rPr>
              <a:t>texture</a:t>
            </a:r>
            <a:r>
              <a:rPr lang="hu-HU" sz="1200" dirty="0">
                <a:hlinkClick r:id="rId8" action="ppaction://hlinkfile"/>
              </a:rPr>
              <a:t>___</a:t>
            </a:r>
            <a:r>
              <a:rPr lang="hu-HU" sz="1200" dirty="0" err="1">
                <a:hlinkClick r:id="rId8" action="ppaction://hlinkfile"/>
              </a:rPr>
              <a:t>background</a:t>
            </a:r>
            <a:r>
              <a:rPr lang="hu-HU" sz="1200" dirty="0">
                <a:hlinkClick r:id="rId8" action="ppaction://hlinkfile"/>
              </a:rPr>
              <a:t>_</a:t>
            </a:r>
            <a:r>
              <a:rPr lang="hu-HU" sz="1200" dirty="0" err="1">
                <a:hlinkClick r:id="rId8" action="ppaction://hlinkfile"/>
              </a:rPr>
              <a:t>by</a:t>
            </a:r>
            <a:r>
              <a:rPr lang="hu-HU" sz="1200" dirty="0">
                <a:hlinkClick r:id="rId8" action="ppaction://hlinkfile"/>
              </a:rPr>
              <a:t>_supersweetstock-d72t65j.jpg</a:t>
            </a:r>
            <a:endParaRPr lang="hu-HU" sz="1200" dirty="0"/>
          </a:p>
          <a:p>
            <a:pPr algn="just"/>
            <a:r>
              <a:rPr lang="hu-HU" sz="1200" dirty="0" smtClean="0">
                <a:hlinkClick r:id="rId9" action="ppaction://hlinkfile"/>
              </a:rPr>
              <a:t>s-media-cache-ak0.pinimg.com/</a:t>
            </a:r>
            <a:r>
              <a:rPr lang="hu-HU" sz="1200" dirty="0" err="1" smtClean="0">
                <a:hlinkClick r:id="rId9" action="ppaction://hlinkfile"/>
              </a:rPr>
              <a:t>originals</a:t>
            </a:r>
            <a:r>
              <a:rPr lang="hu-HU" sz="1200" dirty="0" smtClean="0">
                <a:hlinkClick r:id="rId9" action="ppaction://hlinkfile"/>
              </a:rPr>
              <a:t>/</a:t>
            </a:r>
            <a:r>
              <a:rPr lang="hu-HU" sz="1200" dirty="0" err="1" smtClean="0">
                <a:hlinkClick r:id="rId9" action="ppaction://hlinkfile"/>
              </a:rPr>
              <a:t>aa</a:t>
            </a:r>
            <a:r>
              <a:rPr lang="hu-HU" sz="1200" dirty="0" smtClean="0">
                <a:hlinkClick r:id="rId9" action="ppaction://hlinkfile"/>
              </a:rPr>
              <a:t>/51/</a:t>
            </a:r>
            <a:r>
              <a:rPr lang="hu-HU" sz="1200" dirty="0" err="1" smtClean="0">
                <a:hlinkClick r:id="rId9" action="ppaction://hlinkfile"/>
              </a:rPr>
              <a:t>bd</a:t>
            </a:r>
            <a:r>
              <a:rPr lang="hu-HU" sz="1200" dirty="0" smtClean="0">
                <a:hlinkClick r:id="rId9" action="ppaction://hlinkfile"/>
              </a:rPr>
              <a:t>/aa51bd72926e11f7006369f6d211a668.gif</a:t>
            </a:r>
            <a:endParaRPr lang="hu-HU" sz="1200" dirty="0" smtClean="0"/>
          </a:p>
          <a:p>
            <a:pPr algn="just"/>
            <a:r>
              <a:rPr lang="hu-HU" sz="1200" dirty="0">
                <a:hlinkClick r:id="rId10"/>
              </a:rPr>
              <a:t>https://</a:t>
            </a:r>
            <a:r>
              <a:rPr lang="hu-HU" sz="1200" dirty="0" smtClean="0">
                <a:hlinkClick r:id="rId10"/>
              </a:rPr>
              <a:t>computerbrainy.files.wordpress.com/2014/09/metroui-folder-os-os-android-icon.png</a:t>
            </a:r>
            <a:endParaRPr lang="hu-HU" sz="1200" dirty="0" smtClean="0"/>
          </a:p>
          <a:p>
            <a:pPr marL="0" indent="0" algn="just">
              <a:buNone/>
            </a:pPr>
            <a:r>
              <a:rPr lang="hu-HU" sz="1200" dirty="0"/>
              <a:t> </a:t>
            </a:r>
            <a:r>
              <a:rPr lang="hu-HU" sz="1200" dirty="0" smtClean="0"/>
              <a:t>Menü háttér letöltve: </a:t>
            </a:r>
            <a:r>
              <a:rPr lang="hu-HU" sz="1200" dirty="0"/>
              <a:t>2015.07.27.</a:t>
            </a:r>
          </a:p>
          <a:p>
            <a:pPr algn="just"/>
            <a:r>
              <a:rPr lang="hu-HU" sz="1200" dirty="0" err="1">
                <a:hlinkClick r:id="rId11" action="ppaction://hlinkfile"/>
              </a:rPr>
              <a:t>support.apple.com</a:t>
            </a:r>
            <a:r>
              <a:rPr lang="hu-HU" sz="1200" dirty="0">
                <a:hlinkClick r:id="rId11" action="ppaction://hlinkfile"/>
              </a:rPr>
              <a:t>/</a:t>
            </a:r>
            <a:r>
              <a:rPr lang="hu-HU" sz="1200" dirty="0" err="1">
                <a:hlinkClick r:id="rId11" action="ppaction://hlinkfile"/>
              </a:rPr>
              <a:t>library</a:t>
            </a:r>
            <a:r>
              <a:rPr lang="hu-HU" sz="1200" dirty="0">
                <a:hlinkClick r:id="rId11" action="ppaction://hlinkfile"/>
              </a:rPr>
              <a:t>/</a:t>
            </a:r>
            <a:r>
              <a:rPr lang="hu-HU" sz="1200" dirty="0" err="1">
                <a:hlinkClick r:id="rId11" action="ppaction://hlinkfile"/>
              </a:rPr>
              <a:t>content</a:t>
            </a:r>
            <a:r>
              <a:rPr lang="hu-HU" sz="1200" dirty="0">
                <a:hlinkClick r:id="rId11" action="ppaction://hlinkfile"/>
              </a:rPr>
              <a:t>/</a:t>
            </a:r>
            <a:r>
              <a:rPr lang="hu-HU" sz="1200" dirty="0" err="1">
                <a:hlinkClick r:id="rId11" action="ppaction://hlinkfile"/>
              </a:rPr>
              <a:t>dam</a:t>
            </a:r>
            <a:r>
              <a:rPr lang="hu-HU" sz="1200" dirty="0">
                <a:hlinkClick r:id="rId11" action="ppaction://hlinkfile"/>
              </a:rPr>
              <a:t>/</a:t>
            </a:r>
            <a:r>
              <a:rPr lang="hu-HU" sz="1200" dirty="0" err="1">
                <a:hlinkClick r:id="rId11" action="ppaction://hlinkfile"/>
              </a:rPr>
              <a:t>edam</a:t>
            </a:r>
            <a:r>
              <a:rPr lang="hu-HU" sz="1200" dirty="0">
                <a:hlinkClick r:id="rId11" action="ppaction://hlinkfile"/>
              </a:rPr>
              <a:t>/</a:t>
            </a:r>
            <a:r>
              <a:rPr lang="hu-HU" sz="1200" dirty="0" err="1">
                <a:hlinkClick r:id="rId11" action="ppaction://hlinkfile"/>
              </a:rPr>
              <a:t>applecare</a:t>
            </a:r>
            <a:r>
              <a:rPr lang="hu-HU" sz="1200" dirty="0">
                <a:hlinkClick r:id="rId11" action="ppaction://hlinkfile"/>
              </a:rPr>
              <a:t>/</a:t>
            </a:r>
            <a:r>
              <a:rPr lang="hu-HU" sz="1200" dirty="0" err="1">
                <a:hlinkClick r:id="rId11" action="ppaction://hlinkfile"/>
              </a:rPr>
              <a:t>images</a:t>
            </a:r>
            <a:r>
              <a:rPr lang="hu-HU" sz="1200" dirty="0">
                <a:hlinkClick r:id="rId11" action="ppaction://hlinkfile"/>
              </a:rPr>
              <a:t>/en_US/</a:t>
            </a:r>
            <a:r>
              <a:rPr lang="hu-HU" sz="1200" dirty="0" err="1">
                <a:hlinkClick r:id="rId11" action="ppaction://hlinkfile"/>
              </a:rPr>
              <a:t>osx</a:t>
            </a:r>
            <a:r>
              <a:rPr lang="hu-HU" sz="1200" dirty="0">
                <a:hlinkClick r:id="rId11" action="ppaction://hlinkfile"/>
              </a:rPr>
              <a:t>/</a:t>
            </a:r>
            <a:r>
              <a:rPr lang="hu-HU" sz="1200" dirty="0" err="1">
                <a:hlinkClick r:id="rId11" action="ppaction://hlinkfile"/>
              </a:rPr>
              <a:t>yos</a:t>
            </a:r>
            <a:r>
              <a:rPr lang="hu-HU" sz="1200" dirty="0">
                <a:hlinkClick r:id="rId11" action="ppaction://hlinkfile"/>
              </a:rPr>
              <a:t>_</a:t>
            </a:r>
            <a:r>
              <a:rPr lang="hu-HU" sz="1200" dirty="0" err="1">
                <a:hlinkClick r:id="rId11" action="ppaction://hlinkfile"/>
              </a:rPr>
              <a:t>about</a:t>
            </a:r>
            <a:r>
              <a:rPr lang="hu-HU" sz="1200" dirty="0">
                <a:hlinkClick r:id="rId11" action="ppaction://hlinkfile"/>
              </a:rPr>
              <a:t>_</a:t>
            </a:r>
            <a:r>
              <a:rPr lang="hu-HU" sz="1200" dirty="0" err="1">
                <a:hlinkClick r:id="rId11" action="ppaction://hlinkfile"/>
              </a:rPr>
              <a:t>this</a:t>
            </a:r>
            <a:r>
              <a:rPr lang="hu-HU" sz="1200" dirty="0">
                <a:hlinkClick r:id="rId11" action="ppaction://hlinkfile"/>
              </a:rPr>
              <a:t>_</a:t>
            </a:r>
            <a:r>
              <a:rPr lang="hu-HU" sz="1200" dirty="0" err="1">
                <a:hlinkClick r:id="rId11" action="ppaction://hlinkfile"/>
              </a:rPr>
              <a:t>mac.png</a:t>
            </a:r>
            <a:endParaRPr lang="hu-HU" sz="1200" dirty="0"/>
          </a:p>
          <a:p>
            <a:endParaRPr lang="hu-HU" sz="1100" dirty="0"/>
          </a:p>
          <a:p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1054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63" y="3924743"/>
            <a:ext cx="1570074" cy="117755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276600" y="308236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BAB9B9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Leállítás</a:t>
            </a:r>
          </a:p>
          <a:p>
            <a:pPr algn="ctr"/>
            <a:endParaRPr lang="hu-HU" sz="2000" dirty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 smtClean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 smtClean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 smtClean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000" dirty="0" smtClean="0">
              <a:solidFill>
                <a:srgbClr val="BAB9B9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36650" y="889000"/>
            <a:ext cx="991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BAB9B9"/>
                </a:solidFill>
              </a:rPr>
              <a:t> </a:t>
            </a:r>
            <a:endParaRPr lang="hu-HU" sz="3200" dirty="0">
              <a:solidFill>
                <a:srgbClr val="BAB9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78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0" y="152400"/>
            <a:ext cx="1029730" cy="6705600"/>
          </a:xfrm>
          <a:prstGeom prst="rect">
            <a:avLst/>
          </a:prstGeom>
          <a:solidFill>
            <a:srgbClr val="5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94575" r="96978" b="494"/>
          <a:stretch/>
        </p:blipFill>
        <p:spPr>
          <a:xfrm>
            <a:off x="238540" y="6258187"/>
            <a:ext cx="541636" cy="545285"/>
          </a:xfrm>
          <a:prstGeom prst="rect">
            <a:avLst/>
          </a:prstGeom>
        </p:spPr>
      </p:pic>
      <p:cxnSp>
        <p:nvCxnSpPr>
          <p:cNvPr id="19" name="Egyenes összekötő 18"/>
          <p:cNvCxnSpPr/>
          <p:nvPr/>
        </p:nvCxnSpPr>
        <p:spPr>
          <a:xfrm>
            <a:off x="1029730" y="152400"/>
            <a:ext cx="0" cy="6705600"/>
          </a:xfrm>
          <a:prstGeom prst="line">
            <a:avLst/>
          </a:prstGeom>
          <a:ln>
            <a:solidFill>
              <a:srgbClr val="959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Csoportba foglalás 24"/>
          <p:cNvGrpSpPr/>
          <p:nvPr/>
        </p:nvGrpSpPr>
        <p:grpSpPr>
          <a:xfrm>
            <a:off x="7414052" y="2095982"/>
            <a:ext cx="4413269" cy="2666036"/>
            <a:chOff x="7414052" y="2095982"/>
            <a:chExt cx="4413269" cy="2666036"/>
          </a:xfrm>
        </p:grpSpPr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052" y="2095982"/>
              <a:ext cx="4413269" cy="2666036"/>
            </a:xfrm>
            <a:prstGeom prst="rect">
              <a:avLst/>
            </a:prstGeom>
          </p:spPr>
        </p:pic>
        <p:sp>
          <p:nvSpPr>
            <p:cNvPr id="23" name="Téglalap 22"/>
            <p:cNvSpPr/>
            <p:nvPr/>
          </p:nvSpPr>
          <p:spPr>
            <a:xfrm>
              <a:off x="7649139" y="2522837"/>
              <a:ext cx="3943093" cy="1812325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dirty="0" smtClean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hu-HU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hu-HU" sz="6600" dirty="0" smtClean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Menü</a:t>
              </a:r>
            </a:p>
            <a:p>
              <a:r>
                <a:rPr lang="hu-HU" dirty="0" smtClean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hu-HU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0" y="292142"/>
            <a:ext cx="1062037" cy="795503"/>
            <a:chOff x="-16154" y="292142"/>
            <a:chExt cx="1062037" cy="795503"/>
          </a:xfrm>
        </p:grpSpPr>
        <p:pic>
          <p:nvPicPr>
            <p:cNvPr id="27" name="Kép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28" name="Kép 2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1" name="Csoportba foglalás 30"/>
          <p:cNvGrpSpPr/>
          <p:nvPr/>
        </p:nvGrpSpPr>
        <p:grpSpPr>
          <a:xfrm>
            <a:off x="9751" y="1390453"/>
            <a:ext cx="1062037" cy="795503"/>
            <a:chOff x="-16154" y="292142"/>
            <a:chExt cx="1062037" cy="795503"/>
          </a:xfrm>
        </p:grpSpPr>
        <p:pic>
          <p:nvPicPr>
            <p:cNvPr id="32" name="Kép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3" name="Kép 32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4402" y1="49485" x2="44402" y2="49485"/>
                          <a14:foregroundMark x1="50193" y1="49485" x2="50193" y2="49485"/>
                          <a14:foregroundMark x1="54826" y1="50000" x2="54826" y2="50000"/>
                          <a14:backgroundMark x1="49421" y1="57216" x2="49421" y2="572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4" name="Csoportba foglalás 33"/>
          <p:cNvGrpSpPr/>
          <p:nvPr/>
        </p:nvGrpSpPr>
        <p:grpSpPr>
          <a:xfrm>
            <a:off x="12135" y="2492306"/>
            <a:ext cx="1062037" cy="795503"/>
            <a:chOff x="-16154" y="292142"/>
            <a:chExt cx="1062037" cy="795503"/>
          </a:xfrm>
        </p:grpSpPr>
        <p:pic>
          <p:nvPicPr>
            <p:cNvPr id="35" name="Kép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6" name="Kép 3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7" name="Csoportba foglalás 36"/>
          <p:cNvGrpSpPr/>
          <p:nvPr/>
        </p:nvGrpSpPr>
        <p:grpSpPr>
          <a:xfrm>
            <a:off x="-1" y="3594159"/>
            <a:ext cx="1062037" cy="795503"/>
            <a:chOff x="-16154" y="292142"/>
            <a:chExt cx="1062037" cy="795503"/>
          </a:xfrm>
        </p:grpSpPr>
        <p:pic>
          <p:nvPicPr>
            <p:cNvPr id="38" name="Kép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9" name="Kép 38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sp>
        <p:nvSpPr>
          <p:cNvPr id="40" name="Szövegdoboz 39"/>
          <p:cNvSpPr txBox="1"/>
          <p:nvPr/>
        </p:nvSpPr>
        <p:spPr>
          <a:xfrm>
            <a:off x="42057" y="1024601"/>
            <a:ext cx="977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OP Rendszer fogalma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9841" y="2122912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Feladata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4254" y="3228399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Jellemzői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5906" y="4389662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Fajtái</a:t>
            </a:r>
            <a:endParaRPr lang="hu-HU" sz="1050" dirty="0">
              <a:solidFill>
                <a:srgbClr val="00B0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0" y="152400"/>
            <a:ext cx="1029730" cy="6705600"/>
          </a:xfrm>
          <a:prstGeom prst="rect">
            <a:avLst/>
          </a:prstGeom>
          <a:solidFill>
            <a:srgbClr val="5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94575" r="96978" b="494"/>
          <a:stretch/>
        </p:blipFill>
        <p:spPr>
          <a:xfrm>
            <a:off x="260058" y="6258187"/>
            <a:ext cx="520117" cy="545285"/>
          </a:xfrm>
          <a:prstGeom prst="rect">
            <a:avLst/>
          </a:prstGeom>
        </p:spPr>
      </p:pic>
      <p:cxnSp>
        <p:nvCxnSpPr>
          <p:cNvPr id="19" name="Egyenes összekötő 18"/>
          <p:cNvCxnSpPr/>
          <p:nvPr/>
        </p:nvCxnSpPr>
        <p:spPr>
          <a:xfrm>
            <a:off x="1029730" y="152400"/>
            <a:ext cx="0" cy="6705600"/>
          </a:xfrm>
          <a:prstGeom prst="line">
            <a:avLst/>
          </a:prstGeom>
          <a:ln>
            <a:solidFill>
              <a:srgbClr val="959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/>
          <p:cNvGrpSpPr/>
          <p:nvPr/>
        </p:nvGrpSpPr>
        <p:grpSpPr>
          <a:xfrm>
            <a:off x="0" y="292142"/>
            <a:ext cx="1062037" cy="795503"/>
            <a:chOff x="-16154" y="292142"/>
            <a:chExt cx="1062037" cy="795503"/>
          </a:xfrm>
        </p:grpSpPr>
        <p:pic>
          <p:nvPicPr>
            <p:cNvPr id="27" name="Kép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28" name="Kép 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1" name="Csoportba foglalás 30"/>
          <p:cNvGrpSpPr/>
          <p:nvPr/>
        </p:nvGrpSpPr>
        <p:grpSpPr>
          <a:xfrm>
            <a:off x="9751" y="1390453"/>
            <a:ext cx="1062037" cy="795503"/>
            <a:chOff x="-16154" y="292142"/>
            <a:chExt cx="1062037" cy="795503"/>
          </a:xfrm>
        </p:grpSpPr>
        <p:pic>
          <p:nvPicPr>
            <p:cNvPr id="32" name="Kép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3" name="Kép 3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4402" y1="49485" x2="44402" y2="49485"/>
                          <a14:foregroundMark x1="50193" y1="49485" x2="50193" y2="49485"/>
                          <a14:foregroundMark x1="54826" y1="50000" x2="54826" y2="50000"/>
                          <a14:backgroundMark x1="49421" y1="57216" x2="49421" y2="572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4" name="Csoportba foglalás 33"/>
          <p:cNvGrpSpPr/>
          <p:nvPr/>
        </p:nvGrpSpPr>
        <p:grpSpPr>
          <a:xfrm>
            <a:off x="12135" y="2492306"/>
            <a:ext cx="1062037" cy="795503"/>
            <a:chOff x="-16154" y="292142"/>
            <a:chExt cx="1062037" cy="795503"/>
          </a:xfrm>
        </p:grpSpPr>
        <p:pic>
          <p:nvPicPr>
            <p:cNvPr id="35" name="Kép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6" name="Kép 3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7" name="Csoportba foglalás 36"/>
          <p:cNvGrpSpPr/>
          <p:nvPr/>
        </p:nvGrpSpPr>
        <p:grpSpPr>
          <a:xfrm>
            <a:off x="-1" y="3594159"/>
            <a:ext cx="1062037" cy="795503"/>
            <a:chOff x="-16154" y="292142"/>
            <a:chExt cx="1062037" cy="795503"/>
          </a:xfrm>
        </p:grpSpPr>
        <p:pic>
          <p:nvPicPr>
            <p:cNvPr id="38" name="Kép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9" name="Kép 38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sp>
        <p:nvSpPr>
          <p:cNvPr id="40" name="Szövegdoboz 39"/>
          <p:cNvSpPr txBox="1"/>
          <p:nvPr/>
        </p:nvSpPr>
        <p:spPr>
          <a:xfrm>
            <a:off x="42057" y="1024601"/>
            <a:ext cx="977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OP Rendszer fogalma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9841" y="2122912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Feladata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4254" y="3228399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Jellemzői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5906" y="4389662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Fajtái</a:t>
            </a:r>
            <a:endParaRPr lang="hu-HU" sz="1050" dirty="0">
              <a:solidFill>
                <a:srgbClr val="00B0F3"/>
              </a:solidFill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439044" y="317327"/>
            <a:ext cx="10321770" cy="6131181"/>
            <a:chOff x="1439044" y="317327"/>
            <a:chExt cx="10321770" cy="6131181"/>
          </a:xfrm>
        </p:grpSpPr>
        <p:grpSp>
          <p:nvGrpSpPr>
            <p:cNvPr id="18" name="Csoportba foglalás 17"/>
            <p:cNvGrpSpPr/>
            <p:nvPr/>
          </p:nvGrpSpPr>
          <p:grpSpPr>
            <a:xfrm>
              <a:off x="1479832" y="317327"/>
              <a:ext cx="10280982" cy="6131181"/>
              <a:chOff x="1479832" y="317327"/>
              <a:chExt cx="10280982" cy="6131181"/>
            </a:xfrm>
          </p:grpSpPr>
          <p:grpSp>
            <p:nvGrpSpPr>
              <p:cNvPr id="16" name="Csoportba foglalás 15"/>
              <p:cNvGrpSpPr/>
              <p:nvPr/>
            </p:nvGrpSpPr>
            <p:grpSpPr>
              <a:xfrm>
                <a:off x="1479832" y="317327"/>
                <a:ext cx="10280982" cy="6131181"/>
                <a:chOff x="1479832" y="317327"/>
                <a:chExt cx="10280982" cy="6131181"/>
              </a:xfrm>
            </p:grpSpPr>
            <p:grpSp>
              <p:nvGrpSpPr>
                <p:cNvPr id="12" name="Csoportba foglalás 11"/>
                <p:cNvGrpSpPr/>
                <p:nvPr/>
              </p:nvGrpSpPr>
              <p:grpSpPr>
                <a:xfrm>
                  <a:off x="1479832" y="317327"/>
                  <a:ext cx="10280982" cy="6131181"/>
                  <a:chOff x="1479832" y="317327"/>
                  <a:chExt cx="10280982" cy="6131181"/>
                </a:xfrm>
              </p:grpSpPr>
              <p:grpSp>
                <p:nvGrpSpPr>
                  <p:cNvPr id="5" name="Csoportba foglalás 4"/>
                  <p:cNvGrpSpPr/>
                  <p:nvPr/>
                </p:nvGrpSpPr>
                <p:grpSpPr>
                  <a:xfrm>
                    <a:off x="1479833" y="317327"/>
                    <a:ext cx="10280981" cy="6131181"/>
                    <a:chOff x="1479833" y="317327"/>
                    <a:chExt cx="10280981" cy="6131181"/>
                  </a:xfrm>
                </p:grpSpPr>
                <p:pic>
                  <p:nvPicPr>
                    <p:cNvPr id="2" name="Kép 1"/>
                    <p:cNvPicPr>
                      <a:picLocks noChangeAspect="1"/>
                    </p:cNvPicPr>
                    <p:nvPr/>
                  </p:nvPicPr>
                  <p:blipFill rotWithShape="1"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89362"/>
                    <a:stretch/>
                  </p:blipFill>
                  <p:spPr>
                    <a:xfrm>
                      <a:off x="1479834" y="317327"/>
                      <a:ext cx="10280980" cy="66068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églalap 2"/>
                    <p:cNvSpPr/>
                    <p:nvPr/>
                  </p:nvSpPr>
                  <p:spPr>
                    <a:xfrm>
                      <a:off x="1479833" y="978011"/>
                      <a:ext cx="10280981" cy="5470497"/>
                    </a:xfrm>
                    <a:prstGeom prst="rect">
                      <a:avLst/>
                    </a:prstGeom>
                    <a:solidFill>
                      <a:srgbClr val="F8F8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6" name="Szövegdoboz 5"/>
                  <p:cNvSpPr txBox="1"/>
                  <p:nvPr/>
                </p:nvSpPr>
                <p:spPr>
                  <a:xfrm>
                    <a:off x="3737113" y="405517"/>
                    <a:ext cx="5629524" cy="461665"/>
                  </a:xfrm>
                  <a:prstGeom prst="rect">
                    <a:avLst/>
                  </a:prstGeom>
                  <a:gradFill>
                    <a:gsLst>
                      <a:gs pos="0">
                        <a:srgbClr val="DCDADC"/>
                      </a:gs>
                      <a:gs pos="17000">
                        <a:srgbClr val="D7D5D7"/>
                      </a:gs>
                      <a:gs pos="71000">
                        <a:srgbClr val="CDCACD"/>
                      </a:gs>
                      <a:gs pos="100000">
                        <a:srgbClr val="C7C4C7"/>
                      </a:gs>
                    </a:gsLst>
                    <a:lin ang="5400000" scaled="1"/>
                  </a:gradFill>
                  <a:effectLst>
                    <a:softEdge rad="38100"/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u-HU" sz="2400" dirty="0" smtClean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a:t>Operációs rendszer fogalma</a:t>
                    </a:r>
                    <a:endParaRPr lang="hu-HU" sz="2400" dirty="0">
                      <a:latin typeface="Malgun Gothic Semilight" panose="020B0502040204020203" pitchFamily="34" charset="-128"/>
                      <a:ea typeface="Malgun Gothic Semilight" panose="020B0502040204020203" pitchFamily="34" charset="-128"/>
                      <a:cs typeface="Malgun Gothic Semilight" panose="020B0502040204020203" pitchFamily="34" charset="-128"/>
                    </a:endParaRPr>
                  </a:p>
                </p:txBody>
              </p:sp>
              <p:pic>
                <p:nvPicPr>
                  <p:cNvPr id="9" name="Kép 8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79832" y="978011"/>
                    <a:ext cx="10280982" cy="547049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" name="Szövegdoboz 6"/>
                <p:cNvSpPr txBox="1"/>
                <p:nvPr/>
              </p:nvSpPr>
              <p:spPr>
                <a:xfrm>
                  <a:off x="1721306" y="2597259"/>
                  <a:ext cx="7935402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hu-HU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Angol neve </a:t>
                  </a:r>
                  <a:r>
                    <a:rPr lang="hu-HU" sz="28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Operation</a:t>
                  </a:r>
                  <a:r>
                    <a:rPr lang="hu-HU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 System, rövidítése OS. </a:t>
                  </a:r>
                </a:p>
                <a:p>
                  <a:pPr algn="just"/>
                  <a:r>
                    <a:rPr lang="hu-HU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Az operációs rendszer olyan programok összessége, amelyek kezelik a hardvert. </a:t>
                  </a:r>
                </a:p>
              </p:txBody>
            </p:sp>
            <p:pic>
              <p:nvPicPr>
                <p:cNvPr id="8" name="Kép 7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0003" y="4106850"/>
                  <a:ext cx="1697603" cy="1697603"/>
                </a:xfrm>
                <a:prstGeom prst="rect">
                  <a:avLst/>
                </a:prstGeom>
              </p:spPr>
            </p:pic>
          </p:grpSp>
          <p:sp>
            <p:nvSpPr>
              <p:cNvPr id="17" name="Ellipszis 16">
                <a:hlinkClick r:id="rId13" action="ppaction://hlinksldjump"/>
              </p:cNvPr>
              <p:cNvSpPr/>
              <p:nvPr/>
            </p:nvSpPr>
            <p:spPr>
              <a:xfrm>
                <a:off x="1721306" y="548278"/>
                <a:ext cx="198783" cy="198783"/>
              </a:xfrm>
              <a:prstGeom prst="ellipse">
                <a:avLst/>
              </a:prstGeom>
              <a:solidFill>
                <a:srgbClr val="FF2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4" name="Szövegdoboz 43"/>
            <p:cNvSpPr txBox="1"/>
            <p:nvPr/>
          </p:nvSpPr>
          <p:spPr>
            <a:xfrm>
              <a:off x="1439044" y="693529"/>
              <a:ext cx="7633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Bezárás</a:t>
              </a:r>
              <a:endParaRPr lang="hu-HU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0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0" y="152400"/>
            <a:ext cx="1029730" cy="6705600"/>
          </a:xfrm>
          <a:prstGeom prst="rect">
            <a:avLst/>
          </a:prstGeom>
          <a:solidFill>
            <a:srgbClr val="5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94575" r="96978" b="494"/>
          <a:stretch/>
        </p:blipFill>
        <p:spPr>
          <a:xfrm>
            <a:off x="260058" y="6258187"/>
            <a:ext cx="520117" cy="545285"/>
          </a:xfrm>
          <a:prstGeom prst="rect">
            <a:avLst/>
          </a:prstGeom>
        </p:spPr>
      </p:pic>
      <p:cxnSp>
        <p:nvCxnSpPr>
          <p:cNvPr id="19" name="Egyenes összekötő 18"/>
          <p:cNvCxnSpPr/>
          <p:nvPr/>
        </p:nvCxnSpPr>
        <p:spPr>
          <a:xfrm>
            <a:off x="1029730" y="152400"/>
            <a:ext cx="0" cy="6705600"/>
          </a:xfrm>
          <a:prstGeom prst="line">
            <a:avLst/>
          </a:prstGeom>
          <a:ln>
            <a:solidFill>
              <a:srgbClr val="959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/>
          <p:cNvGrpSpPr/>
          <p:nvPr/>
        </p:nvGrpSpPr>
        <p:grpSpPr>
          <a:xfrm>
            <a:off x="0" y="292142"/>
            <a:ext cx="1062037" cy="795503"/>
            <a:chOff x="-16154" y="292142"/>
            <a:chExt cx="1062037" cy="795503"/>
          </a:xfrm>
        </p:grpSpPr>
        <p:pic>
          <p:nvPicPr>
            <p:cNvPr id="27" name="Kép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28" name="Kép 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1" name="Csoportba foglalás 30"/>
          <p:cNvGrpSpPr/>
          <p:nvPr/>
        </p:nvGrpSpPr>
        <p:grpSpPr>
          <a:xfrm>
            <a:off x="9751" y="1390453"/>
            <a:ext cx="1062037" cy="795503"/>
            <a:chOff x="-16154" y="292142"/>
            <a:chExt cx="1062037" cy="795503"/>
          </a:xfrm>
        </p:grpSpPr>
        <p:pic>
          <p:nvPicPr>
            <p:cNvPr id="32" name="Kép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3" name="Kép 3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4402" y1="49485" x2="44402" y2="49485"/>
                          <a14:foregroundMark x1="50193" y1="49485" x2="50193" y2="49485"/>
                          <a14:foregroundMark x1="54826" y1="50000" x2="54826" y2="50000"/>
                          <a14:backgroundMark x1="49421" y1="57216" x2="49421" y2="572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4" name="Csoportba foglalás 33"/>
          <p:cNvGrpSpPr/>
          <p:nvPr/>
        </p:nvGrpSpPr>
        <p:grpSpPr>
          <a:xfrm>
            <a:off x="12135" y="2492306"/>
            <a:ext cx="1062037" cy="795503"/>
            <a:chOff x="-16154" y="292142"/>
            <a:chExt cx="1062037" cy="795503"/>
          </a:xfrm>
        </p:grpSpPr>
        <p:pic>
          <p:nvPicPr>
            <p:cNvPr id="35" name="Kép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6" name="Kép 3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7" name="Csoportba foglalás 36"/>
          <p:cNvGrpSpPr/>
          <p:nvPr/>
        </p:nvGrpSpPr>
        <p:grpSpPr>
          <a:xfrm>
            <a:off x="-1" y="3594159"/>
            <a:ext cx="1062037" cy="795503"/>
            <a:chOff x="-16154" y="292142"/>
            <a:chExt cx="1062037" cy="795503"/>
          </a:xfrm>
        </p:grpSpPr>
        <p:pic>
          <p:nvPicPr>
            <p:cNvPr id="38" name="Kép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9" name="Kép 38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sp>
        <p:nvSpPr>
          <p:cNvPr id="40" name="Szövegdoboz 39"/>
          <p:cNvSpPr txBox="1"/>
          <p:nvPr/>
        </p:nvSpPr>
        <p:spPr>
          <a:xfrm>
            <a:off x="42057" y="1024601"/>
            <a:ext cx="977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OP Rendszer fogalma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9841" y="2122912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Feladata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4254" y="3228399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Jellemzői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5906" y="4389662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Fajtái</a:t>
            </a:r>
            <a:endParaRPr lang="hu-HU" sz="1050" dirty="0">
              <a:solidFill>
                <a:srgbClr val="00B0F3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1439044" y="317327"/>
            <a:ext cx="10321770" cy="6131181"/>
            <a:chOff x="1439044" y="317327"/>
            <a:chExt cx="10321770" cy="6131181"/>
          </a:xfrm>
        </p:grpSpPr>
        <p:grpSp>
          <p:nvGrpSpPr>
            <p:cNvPr id="58" name="Csoportba foglalás 57"/>
            <p:cNvGrpSpPr/>
            <p:nvPr/>
          </p:nvGrpSpPr>
          <p:grpSpPr>
            <a:xfrm>
              <a:off x="1439044" y="317327"/>
              <a:ext cx="10321770" cy="6131181"/>
              <a:chOff x="1439044" y="317327"/>
              <a:chExt cx="10321770" cy="6131181"/>
            </a:xfrm>
          </p:grpSpPr>
          <p:grpSp>
            <p:nvGrpSpPr>
              <p:cNvPr id="59" name="Csoportba foglalás 58"/>
              <p:cNvGrpSpPr/>
              <p:nvPr/>
            </p:nvGrpSpPr>
            <p:grpSpPr>
              <a:xfrm>
                <a:off x="1479832" y="317327"/>
                <a:ext cx="10280982" cy="6131181"/>
                <a:chOff x="1479832" y="317327"/>
                <a:chExt cx="10280982" cy="6131181"/>
              </a:xfrm>
            </p:grpSpPr>
            <p:grpSp>
              <p:nvGrpSpPr>
                <p:cNvPr id="63" name="Csoportba foglalás 62"/>
                <p:cNvGrpSpPr/>
                <p:nvPr/>
              </p:nvGrpSpPr>
              <p:grpSpPr>
                <a:xfrm>
                  <a:off x="1479832" y="317327"/>
                  <a:ext cx="10280982" cy="6131181"/>
                  <a:chOff x="1479832" y="317327"/>
                  <a:chExt cx="10280982" cy="6131181"/>
                </a:xfrm>
              </p:grpSpPr>
              <p:grpSp>
                <p:nvGrpSpPr>
                  <p:cNvPr id="66" name="Csoportba foglalás 65"/>
                  <p:cNvGrpSpPr/>
                  <p:nvPr/>
                </p:nvGrpSpPr>
                <p:grpSpPr>
                  <a:xfrm>
                    <a:off x="1479833" y="317327"/>
                    <a:ext cx="10280981" cy="6131181"/>
                    <a:chOff x="1479833" y="317327"/>
                    <a:chExt cx="10280981" cy="6131181"/>
                  </a:xfrm>
                </p:grpSpPr>
                <p:pic>
                  <p:nvPicPr>
                    <p:cNvPr id="69" name="Kép 68"/>
                    <p:cNvPicPr>
                      <a:picLocks noChangeAspect="1"/>
                    </p:cNvPicPr>
                    <p:nvPr/>
                  </p:nvPicPr>
                  <p:blipFill rotWithShape="1"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89362"/>
                    <a:stretch/>
                  </p:blipFill>
                  <p:spPr>
                    <a:xfrm>
                      <a:off x="1479834" y="317327"/>
                      <a:ext cx="10280980" cy="66068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0" name="Téglalap 69"/>
                    <p:cNvSpPr/>
                    <p:nvPr/>
                  </p:nvSpPr>
                  <p:spPr>
                    <a:xfrm>
                      <a:off x="1479833" y="978011"/>
                      <a:ext cx="10280981" cy="5470497"/>
                    </a:xfrm>
                    <a:prstGeom prst="rect">
                      <a:avLst/>
                    </a:prstGeom>
                    <a:solidFill>
                      <a:srgbClr val="F8F8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67" name="Szövegdoboz 66"/>
                  <p:cNvSpPr txBox="1"/>
                  <p:nvPr/>
                </p:nvSpPr>
                <p:spPr>
                  <a:xfrm>
                    <a:off x="3737113" y="405517"/>
                    <a:ext cx="5629524" cy="461665"/>
                  </a:xfrm>
                  <a:prstGeom prst="rect">
                    <a:avLst/>
                  </a:prstGeom>
                  <a:gradFill>
                    <a:gsLst>
                      <a:gs pos="0">
                        <a:srgbClr val="DCDADC"/>
                      </a:gs>
                      <a:gs pos="17000">
                        <a:srgbClr val="D7D5D7"/>
                      </a:gs>
                      <a:gs pos="71000">
                        <a:srgbClr val="CDCACD"/>
                      </a:gs>
                      <a:gs pos="100000">
                        <a:srgbClr val="C7C4C7"/>
                      </a:gs>
                    </a:gsLst>
                    <a:lin ang="5400000" scaled="1"/>
                  </a:gradFill>
                  <a:effectLst>
                    <a:softEdge rad="38100"/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u-HU" sz="2400" dirty="0" smtClean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a:t>Operációs rendszer feladata</a:t>
                    </a:r>
                    <a:endParaRPr lang="hu-HU" sz="2400" dirty="0">
                      <a:latin typeface="Malgun Gothic Semilight" panose="020B0502040204020203" pitchFamily="34" charset="-128"/>
                      <a:ea typeface="Malgun Gothic Semilight" panose="020B0502040204020203" pitchFamily="34" charset="-128"/>
                      <a:cs typeface="Malgun Gothic Semilight" panose="020B0502040204020203" pitchFamily="34" charset="-128"/>
                    </a:endParaRPr>
                  </a:p>
                </p:txBody>
              </p:sp>
              <p:pic>
                <p:nvPicPr>
                  <p:cNvPr id="68" name="Kép 67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79832" y="978011"/>
                    <a:ext cx="10280982" cy="547049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2" name="Ellipszis 61">
                  <a:hlinkClick r:id="rId12" action="ppaction://hlinksldjump"/>
                </p:cNvPr>
                <p:cNvSpPr/>
                <p:nvPr/>
              </p:nvSpPr>
              <p:spPr>
                <a:xfrm>
                  <a:off x="1721306" y="548278"/>
                  <a:ext cx="198783" cy="198783"/>
                </a:xfrm>
                <a:prstGeom prst="ellipse">
                  <a:avLst/>
                </a:prstGeom>
                <a:solidFill>
                  <a:srgbClr val="FF2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0" name="Szövegdoboz 59"/>
              <p:cNvSpPr txBox="1"/>
              <p:nvPr/>
            </p:nvSpPr>
            <p:spPr>
              <a:xfrm>
                <a:off x="1439044" y="693529"/>
                <a:ext cx="7633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Bezárás</a:t>
                </a:r>
                <a:endParaRPr lang="hu-HU" sz="12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46" name="Szövegdoboz 45"/>
            <p:cNvSpPr txBox="1"/>
            <p:nvPr/>
          </p:nvSpPr>
          <p:spPr>
            <a:xfrm>
              <a:off x="1721306" y="2305615"/>
              <a:ext cx="793540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u-HU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Az operációs rendszer feladata a hardver kezelése, a programok futtatása, kapcsolattartás a felhasználóval és egy egységes kódfelület kialakítása a programoknak, hogy azok egymás akadályozása nélkül fussanak.  </a:t>
              </a:r>
            </a:p>
          </p:txBody>
        </p:sp>
        <p:pic>
          <p:nvPicPr>
            <p:cNvPr id="47" name="Kép 4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877" y="3953296"/>
              <a:ext cx="2933810" cy="2259034"/>
            </a:xfrm>
            <a:prstGeom prst="rect">
              <a:avLst/>
            </a:prstGeom>
          </p:spPr>
        </p:pic>
        <p:pic>
          <p:nvPicPr>
            <p:cNvPr id="51" name="Kép 5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492" y="4364480"/>
              <a:ext cx="2466975" cy="1847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581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0" y="152400"/>
            <a:ext cx="1029730" cy="6705600"/>
          </a:xfrm>
          <a:prstGeom prst="rect">
            <a:avLst/>
          </a:prstGeom>
          <a:solidFill>
            <a:srgbClr val="5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94575" r="96978" b="494"/>
          <a:stretch/>
        </p:blipFill>
        <p:spPr>
          <a:xfrm>
            <a:off x="260058" y="6258187"/>
            <a:ext cx="520117" cy="545285"/>
          </a:xfrm>
          <a:prstGeom prst="rect">
            <a:avLst/>
          </a:prstGeom>
        </p:spPr>
      </p:pic>
      <p:cxnSp>
        <p:nvCxnSpPr>
          <p:cNvPr id="19" name="Egyenes összekötő 18"/>
          <p:cNvCxnSpPr/>
          <p:nvPr/>
        </p:nvCxnSpPr>
        <p:spPr>
          <a:xfrm>
            <a:off x="1029730" y="152400"/>
            <a:ext cx="0" cy="6705600"/>
          </a:xfrm>
          <a:prstGeom prst="line">
            <a:avLst/>
          </a:prstGeom>
          <a:ln>
            <a:solidFill>
              <a:srgbClr val="959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/>
          <p:cNvGrpSpPr/>
          <p:nvPr/>
        </p:nvGrpSpPr>
        <p:grpSpPr>
          <a:xfrm>
            <a:off x="0" y="292142"/>
            <a:ext cx="1062037" cy="795503"/>
            <a:chOff x="-16154" y="292142"/>
            <a:chExt cx="1062037" cy="795503"/>
          </a:xfrm>
        </p:grpSpPr>
        <p:pic>
          <p:nvPicPr>
            <p:cNvPr id="27" name="Kép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28" name="Kép 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1" name="Csoportba foglalás 30"/>
          <p:cNvGrpSpPr/>
          <p:nvPr/>
        </p:nvGrpSpPr>
        <p:grpSpPr>
          <a:xfrm>
            <a:off x="9751" y="1390453"/>
            <a:ext cx="1062037" cy="795503"/>
            <a:chOff x="-16154" y="292142"/>
            <a:chExt cx="1062037" cy="795503"/>
          </a:xfrm>
        </p:grpSpPr>
        <p:pic>
          <p:nvPicPr>
            <p:cNvPr id="32" name="Kép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3" name="Kép 3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4402" y1="49485" x2="44402" y2="49485"/>
                          <a14:foregroundMark x1="50193" y1="49485" x2="50193" y2="49485"/>
                          <a14:foregroundMark x1="54826" y1="50000" x2="54826" y2="50000"/>
                          <a14:backgroundMark x1="49421" y1="57216" x2="49421" y2="572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4" name="Csoportba foglalás 33"/>
          <p:cNvGrpSpPr/>
          <p:nvPr/>
        </p:nvGrpSpPr>
        <p:grpSpPr>
          <a:xfrm>
            <a:off x="12135" y="2492306"/>
            <a:ext cx="1062037" cy="795503"/>
            <a:chOff x="-16154" y="292142"/>
            <a:chExt cx="1062037" cy="795503"/>
          </a:xfrm>
        </p:grpSpPr>
        <p:pic>
          <p:nvPicPr>
            <p:cNvPr id="35" name="Kép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6" name="Kép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7" name="Csoportba foglalás 36"/>
          <p:cNvGrpSpPr/>
          <p:nvPr/>
        </p:nvGrpSpPr>
        <p:grpSpPr>
          <a:xfrm>
            <a:off x="-1" y="3594159"/>
            <a:ext cx="1062037" cy="795503"/>
            <a:chOff x="-16154" y="292142"/>
            <a:chExt cx="1062037" cy="795503"/>
          </a:xfrm>
        </p:grpSpPr>
        <p:pic>
          <p:nvPicPr>
            <p:cNvPr id="38" name="Kép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9" name="Kép 3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sp>
        <p:nvSpPr>
          <p:cNvPr id="40" name="Szövegdoboz 39"/>
          <p:cNvSpPr txBox="1"/>
          <p:nvPr/>
        </p:nvSpPr>
        <p:spPr>
          <a:xfrm>
            <a:off x="42057" y="1024601"/>
            <a:ext cx="977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OP Rendszer fogalma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9841" y="2122912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Feladata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4254" y="3228399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Jellemzői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5906" y="4389662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Fajtái</a:t>
            </a:r>
            <a:endParaRPr lang="hu-HU" sz="1050" dirty="0">
              <a:solidFill>
                <a:srgbClr val="00B0F3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439044" y="317327"/>
            <a:ext cx="10330657" cy="6131181"/>
            <a:chOff x="1439044" y="317327"/>
            <a:chExt cx="10330657" cy="6131181"/>
          </a:xfrm>
        </p:grpSpPr>
        <p:grpSp>
          <p:nvGrpSpPr>
            <p:cNvPr id="22" name="Csoportba foglalás 21"/>
            <p:cNvGrpSpPr/>
            <p:nvPr/>
          </p:nvGrpSpPr>
          <p:grpSpPr>
            <a:xfrm>
              <a:off x="1439044" y="317327"/>
              <a:ext cx="10321770" cy="6131181"/>
              <a:chOff x="1439044" y="317327"/>
              <a:chExt cx="10321770" cy="6131181"/>
            </a:xfrm>
          </p:grpSpPr>
          <p:grpSp>
            <p:nvGrpSpPr>
              <p:cNvPr id="23" name="Csoportba foglalás 22"/>
              <p:cNvGrpSpPr/>
              <p:nvPr/>
            </p:nvGrpSpPr>
            <p:grpSpPr>
              <a:xfrm>
                <a:off x="1439044" y="317327"/>
                <a:ext cx="10321770" cy="6131181"/>
                <a:chOff x="1439044" y="317327"/>
                <a:chExt cx="10321770" cy="6131181"/>
              </a:xfrm>
            </p:grpSpPr>
            <p:grpSp>
              <p:nvGrpSpPr>
                <p:cNvPr id="30" name="Csoportba foglalás 29"/>
                <p:cNvGrpSpPr/>
                <p:nvPr/>
              </p:nvGrpSpPr>
              <p:grpSpPr>
                <a:xfrm>
                  <a:off x="1479832" y="317327"/>
                  <a:ext cx="10280982" cy="6131181"/>
                  <a:chOff x="1479832" y="317327"/>
                  <a:chExt cx="10280982" cy="6131181"/>
                </a:xfrm>
              </p:grpSpPr>
              <p:grpSp>
                <p:nvGrpSpPr>
                  <p:cNvPr id="45" name="Csoportba foglalás 44"/>
                  <p:cNvGrpSpPr/>
                  <p:nvPr/>
                </p:nvGrpSpPr>
                <p:grpSpPr>
                  <a:xfrm>
                    <a:off x="1479832" y="317327"/>
                    <a:ext cx="10280982" cy="6131181"/>
                    <a:chOff x="1479832" y="317327"/>
                    <a:chExt cx="10280982" cy="6131181"/>
                  </a:xfrm>
                </p:grpSpPr>
                <p:grpSp>
                  <p:nvGrpSpPr>
                    <p:cNvPr id="47" name="Csoportba foglalás 46"/>
                    <p:cNvGrpSpPr/>
                    <p:nvPr/>
                  </p:nvGrpSpPr>
                  <p:grpSpPr>
                    <a:xfrm>
                      <a:off x="1479833" y="317327"/>
                      <a:ext cx="10280981" cy="6131181"/>
                      <a:chOff x="1479833" y="317327"/>
                      <a:chExt cx="10280981" cy="6131181"/>
                    </a:xfrm>
                  </p:grpSpPr>
                  <p:pic>
                    <p:nvPicPr>
                      <p:cNvPr id="50" name="Kép 4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89362"/>
                      <a:stretch/>
                    </p:blipFill>
                    <p:spPr>
                      <a:xfrm>
                        <a:off x="1479834" y="317327"/>
                        <a:ext cx="10280980" cy="660684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1" name="Téglalap 50"/>
                      <p:cNvSpPr/>
                      <p:nvPr/>
                    </p:nvSpPr>
                    <p:spPr>
                      <a:xfrm>
                        <a:off x="1479833" y="978011"/>
                        <a:ext cx="10280981" cy="5470497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</p:grpSp>
                <p:sp>
                  <p:nvSpPr>
                    <p:cNvPr id="48" name="Szövegdoboz 47"/>
                    <p:cNvSpPr txBox="1"/>
                    <p:nvPr/>
                  </p:nvSpPr>
                  <p:spPr>
                    <a:xfrm>
                      <a:off x="3737113" y="405517"/>
                      <a:ext cx="5629524" cy="47705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DCDADC"/>
                        </a:gs>
                        <a:gs pos="17000">
                          <a:srgbClr val="D7D5D7"/>
                        </a:gs>
                        <a:gs pos="71000">
                          <a:srgbClr val="CDCACD"/>
                        </a:gs>
                        <a:gs pos="100000">
                          <a:srgbClr val="C7C4C7"/>
                        </a:gs>
                      </a:gsLst>
                      <a:lin ang="5400000" scaled="1"/>
                    </a:gradFill>
                    <a:effectLst>
                      <a:softEdge rad="38100"/>
                    </a:effectLst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hu-HU" sz="2400" dirty="0" smtClean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Operációs rendszer jellemzői</a:t>
                      </a:r>
                      <a:endParaRPr lang="hu-HU" sz="2400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p:txBody>
                </p:sp>
                <p:pic>
                  <p:nvPicPr>
                    <p:cNvPr id="49" name="Kép 48"/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79832" y="978011"/>
                      <a:ext cx="10280982" cy="547049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6" name="Ellipszis 45">
                    <a:hlinkClick r:id="rId10" action="ppaction://hlinksldjump"/>
                  </p:cNvPr>
                  <p:cNvSpPr/>
                  <p:nvPr/>
                </p:nvSpPr>
                <p:spPr>
                  <a:xfrm>
                    <a:off x="1721306" y="548278"/>
                    <a:ext cx="198783" cy="198783"/>
                  </a:xfrm>
                  <a:prstGeom prst="ellipse">
                    <a:avLst/>
                  </a:prstGeom>
                  <a:solidFill>
                    <a:srgbClr val="FF2E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4" name="Szövegdoboz 43"/>
                <p:cNvSpPr txBox="1"/>
                <p:nvPr/>
              </p:nvSpPr>
              <p:spPr>
                <a:xfrm>
                  <a:off x="1439044" y="693529"/>
                  <a:ext cx="76330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sz="1200" dirty="0" smtClean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rPr>
                    <a:t>Bezárás</a:t>
                  </a:r>
                  <a:endParaRPr lang="hu-HU" sz="1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24" name="Szövegdoboz 23"/>
              <p:cNvSpPr txBox="1"/>
              <p:nvPr/>
            </p:nvSpPr>
            <p:spPr>
              <a:xfrm>
                <a:off x="1587885" y="1240044"/>
                <a:ext cx="79354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hu-HU" sz="2800" dirty="0" smtClean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52" name="Szövegdoboz 51"/>
            <p:cNvSpPr txBox="1"/>
            <p:nvPr/>
          </p:nvSpPr>
          <p:spPr>
            <a:xfrm>
              <a:off x="1587885" y="1208962"/>
              <a:ext cx="793540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u-HU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Az operációs rendszerek nagy része grafikus felülettel rendelkezik, kivéve a robotokat, automata </a:t>
              </a:r>
              <a:r>
                <a:rPr lang="hu-HU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drónokat</a:t>
              </a:r>
              <a:r>
                <a:rPr lang="hu-HU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vezérlő operációs rendszereket. </a:t>
              </a:r>
            </a:p>
            <a:p>
              <a:pPr algn="just"/>
              <a:r>
                <a:rPr lang="hu-HU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A grafikus felület rendszerenként eltérő lehet, egy </a:t>
              </a:r>
              <a:r>
                <a:rPr lang="hu-HU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tablet</a:t>
              </a:r>
              <a:r>
                <a:rPr lang="hu-HU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vagy telefon rendszerében például nincsen egér, vagy kurzor, mivel az ujjunk elektromos töltöttségét érzékeli. </a:t>
              </a:r>
            </a:p>
            <a:p>
              <a:pPr algn="just"/>
              <a:r>
                <a:rPr lang="hu-HU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A számítógépek rendszere viszont tartalmazza az egér által vezérelt kurzort. 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9040" y1="59140" x2="59040" y2="59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2986" y="4659513"/>
              <a:ext cx="2086788" cy="1644672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339" y="2376828"/>
              <a:ext cx="2138362" cy="2138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91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0" y="152400"/>
            <a:ext cx="1029730" cy="6705600"/>
          </a:xfrm>
          <a:prstGeom prst="rect">
            <a:avLst/>
          </a:prstGeom>
          <a:solidFill>
            <a:srgbClr val="5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94575" r="96978" b="494"/>
          <a:stretch/>
        </p:blipFill>
        <p:spPr>
          <a:xfrm>
            <a:off x="260058" y="6258187"/>
            <a:ext cx="520117" cy="545285"/>
          </a:xfrm>
          <a:prstGeom prst="rect">
            <a:avLst/>
          </a:prstGeom>
        </p:spPr>
      </p:pic>
      <p:cxnSp>
        <p:nvCxnSpPr>
          <p:cNvPr id="19" name="Egyenes összekötő 18"/>
          <p:cNvCxnSpPr/>
          <p:nvPr/>
        </p:nvCxnSpPr>
        <p:spPr>
          <a:xfrm>
            <a:off x="1029730" y="152400"/>
            <a:ext cx="0" cy="6705600"/>
          </a:xfrm>
          <a:prstGeom prst="line">
            <a:avLst/>
          </a:prstGeom>
          <a:ln>
            <a:solidFill>
              <a:srgbClr val="959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/>
          <p:cNvGrpSpPr/>
          <p:nvPr/>
        </p:nvGrpSpPr>
        <p:grpSpPr>
          <a:xfrm>
            <a:off x="0" y="292142"/>
            <a:ext cx="1062037" cy="795503"/>
            <a:chOff x="-16154" y="292142"/>
            <a:chExt cx="1062037" cy="795503"/>
          </a:xfrm>
        </p:grpSpPr>
        <p:pic>
          <p:nvPicPr>
            <p:cNvPr id="27" name="Kép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28" name="Kép 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1" name="Csoportba foglalás 30"/>
          <p:cNvGrpSpPr/>
          <p:nvPr/>
        </p:nvGrpSpPr>
        <p:grpSpPr>
          <a:xfrm>
            <a:off x="9751" y="1390453"/>
            <a:ext cx="1062037" cy="795503"/>
            <a:chOff x="-16154" y="292142"/>
            <a:chExt cx="1062037" cy="795503"/>
          </a:xfrm>
        </p:grpSpPr>
        <p:pic>
          <p:nvPicPr>
            <p:cNvPr id="32" name="Kép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3" name="Kép 3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4402" y1="49485" x2="44402" y2="49485"/>
                          <a14:foregroundMark x1="50193" y1="49485" x2="50193" y2="49485"/>
                          <a14:foregroundMark x1="54826" y1="50000" x2="54826" y2="50000"/>
                          <a14:backgroundMark x1="49421" y1="57216" x2="49421" y2="572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4" name="Csoportba foglalás 33"/>
          <p:cNvGrpSpPr/>
          <p:nvPr/>
        </p:nvGrpSpPr>
        <p:grpSpPr>
          <a:xfrm>
            <a:off x="12135" y="2492306"/>
            <a:ext cx="1062037" cy="795503"/>
            <a:chOff x="-16154" y="292142"/>
            <a:chExt cx="1062037" cy="795503"/>
          </a:xfrm>
        </p:grpSpPr>
        <p:pic>
          <p:nvPicPr>
            <p:cNvPr id="35" name="Kép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6" name="Kép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grpSp>
        <p:nvGrpSpPr>
          <p:cNvPr id="37" name="Csoportba foglalás 36"/>
          <p:cNvGrpSpPr/>
          <p:nvPr/>
        </p:nvGrpSpPr>
        <p:grpSpPr>
          <a:xfrm>
            <a:off x="-1" y="3594159"/>
            <a:ext cx="1062037" cy="795503"/>
            <a:chOff x="-16154" y="292142"/>
            <a:chExt cx="1062037" cy="795503"/>
          </a:xfrm>
        </p:grpSpPr>
        <p:pic>
          <p:nvPicPr>
            <p:cNvPr id="38" name="Kép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5" r="33869"/>
            <a:stretch/>
          </p:blipFill>
          <p:spPr>
            <a:xfrm>
              <a:off x="143390" y="317326"/>
              <a:ext cx="742950" cy="745137"/>
            </a:xfrm>
            <a:prstGeom prst="rect">
              <a:avLst/>
            </a:prstGeom>
          </p:spPr>
        </p:pic>
        <p:pic>
          <p:nvPicPr>
            <p:cNvPr id="39" name="Kép 3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4" y="292142"/>
              <a:ext cx="1062037" cy="795503"/>
            </a:xfrm>
            <a:prstGeom prst="rect">
              <a:avLst/>
            </a:prstGeom>
          </p:spPr>
        </p:pic>
      </p:grpSp>
      <p:sp>
        <p:nvSpPr>
          <p:cNvPr id="40" name="Szövegdoboz 39"/>
          <p:cNvSpPr txBox="1"/>
          <p:nvPr/>
        </p:nvSpPr>
        <p:spPr>
          <a:xfrm>
            <a:off x="42057" y="1024601"/>
            <a:ext cx="977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OP Rendszer fogalma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9841" y="2122912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Feladata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4254" y="3228399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Jellemzői</a:t>
            </a:r>
            <a:endParaRPr lang="hu-HU" sz="1050" dirty="0">
              <a:solidFill>
                <a:srgbClr val="00B0F3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5906" y="4389662"/>
            <a:ext cx="97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00B0F3"/>
                </a:solidFill>
              </a:rPr>
              <a:t>Fajtái</a:t>
            </a:r>
            <a:endParaRPr lang="hu-HU" sz="1050" dirty="0">
              <a:solidFill>
                <a:srgbClr val="00B0F3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1439044" y="317327"/>
            <a:ext cx="10321770" cy="6131181"/>
            <a:chOff x="1439044" y="317327"/>
            <a:chExt cx="10321770" cy="6131181"/>
          </a:xfrm>
        </p:grpSpPr>
        <p:grpSp>
          <p:nvGrpSpPr>
            <p:cNvPr id="26" name="Csoportba foglalás 25"/>
            <p:cNvGrpSpPr/>
            <p:nvPr/>
          </p:nvGrpSpPr>
          <p:grpSpPr>
            <a:xfrm>
              <a:off x="1439044" y="317327"/>
              <a:ext cx="10321770" cy="6131181"/>
              <a:chOff x="1439044" y="317327"/>
              <a:chExt cx="10321770" cy="6131181"/>
            </a:xfrm>
          </p:grpSpPr>
          <p:grpSp>
            <p:nvGrpSpPr>
              <p:cNvPr id="30" name="Csoportba foglalás 29"/>
              <p:cNvGrpSpPr/>
              <p:nvPr/>
            </p:nvGrpSpPr>
            <p:grpSpPr>
              <a:xfrm>
                <a:off x="1439044" y="317327"/>
                <a:ext cx="10321770" cy="6131181"/>
                <a:chOff x="1439044" y="317327"/>
                <a:chExt cx="10321770" cy="6131181"/>
              </a:xfrm>
            </p:grpSpPr>
            <p:grpSp>
              <p:nvGrpSpPr>
                <p:cNvPr id="47" name="Csoportba foglalás 46"/>
                <p:cNvGrpSpPr/>
                <p:nvPr/>
              </p:nvGrpSpPr>
              <p:grpSpPr>
                <a:xfrm>
                  <a:off x="1439044" y="317327"/>
                  <a:ext cx="10321770" cy="6131181"/>
                  <a:chOff x="1439044" y="317327"/>
                  <a:chExt cx="10321770" cy="6131181"/>
                </a:xfrm>
              </p:grpSpPr>
              <p:grpSp>
                <p:nvGrpSpPr>
                  <p:cNvPr id="49" name="Csoportba foglalás 48"/>
                  <p:cNvGrpSpPr/>
                  <p:nvPr/>
                </p:nvGrpSpPr>
                <p:grpSpPr>
                  <a:xfrm>
                    <a:off x="1479832" y="317327"/>
                    <a:ext cx="10280982" cy="6131181"/>
                    <a:chOff x="1479832" y="317327"/>
                    <a:chExt cx="10280982" cy="6131181"/>
                  </a:xfrm>
                </p:grpSpPr>
                <p:grpSp>
                  <p:nvGrpSpPr>
                    <p:cNvPr id="51" name="Csoportba foglalás 50"/>
                    <p:cNvGrpSpPr/>
                    <p:nvPr/>
                  </p:nvGrpSpPr>
                  <p:grpSpPr>
                    <a:xfrm>
                      <a:off x="1479832" y="317327"/>
                      <a:ext cx="10280982" cy="6131181"/>
                      <a:chOff x="1479832" y="317327"/>
                      <a:chExt cx="10280982" cy="6131181"/>
                    </a:xfrm>
                  </p:grpSpPr>
                  <p:grpSp>
                    <p:nvGrpSpPr>
                      <p:cNvPr id="53" name="Csoportba foglalás 52"/>
                      <p:cNvGrpSpPr/>
                      <p:nvPr/>
                    </p:nvGrpSpPr>
                    <p:grpSpPr>
                      <a:xfrm>
                        <a:off x="1479833" y="317327"/>
                        <a:ext cx="10280981" cy="6131181"/>
                        <a:chOff x="1479833" y="317327"/>
                        <a:chExt cx="10280981" cy="6131181"/>
                      </a:xfrm>
                    </p:grpSpPr>
                    <p:pic>
                      <p:nvPicPr>
                        <p:cNvPr id="56" name="Kép 55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89362"/>
                        <a:stretch/>
                      </p:blipFill>
                      <p:spPr>
                        <a:xfrm>
                          <a:off x="1479834" y="317327"/>
                          <a:ext cx="10280980" cy="660684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57" name="Téglalap 56"/>
                        <p:cNvSpPr/>
                        <p:nvPr/>
                      </p:nvSpPr>
                      <p:spPr>
                        <a:xfrm>
                          <a:off x="1479833" y="978011"/>
                          <a:ext cx="10280981" cy="5470497"/>
                        </a:xfrm>
                        <a:prstGeom prst="rect">
                          <a:avLst/>
                        </a:prstGeom>
                        <a:solidFill>
                          <a:srgbClr val="F8F8F8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</p:grpSp>
                  <p:sp>
                    <p:nvSpPr>
                      <p:cNvPr id="54" name="Szövegdoboz 53"/>
                      <p:cNvSpPr txBox="1"/>
                      <p:nvPr/>
                    </p:nvSpPr>
                    <p:spPr>
                      <a:xfrm>
                        <a:off x="3737113" y="405517"/>
                        <a:ext cx="5629524" cy="47705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DCDADC"/>
                          </a:gs>
                          <a:gs pos="17000">
                            <a:srgbClr val="D7D5D7"/>
                          </a:gs>
                          <a:gs pos="71000">
                            <a:srgbClr val="CDCACD"/>
                          </a:gs>
                          <a:gs pos="100000">
                            <a:srgbClr val="C7C4C7"/>
                          </a:gs>
                        </a:gsLst>
                        <a:lin ang="5400000" scaled="1"/>
                      </a:gradFill>
                      <a:effectLst>
                        <a:softEdge rad="38100"/>
                      </a:effectLst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hu-HU" sz="2400" dirty="0" smtClean="0">
                            <a:latin typeface="Malgun Gothic Semilight" panose="020B0502040204020203" pitchFamily="34" charset="-128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a:t>Operációs rendszer fajtái</a:t>
                        </a:r>
                        <a:endParaRPr lang="hu-HU" sz="2400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endParaRPr>
                      </a:p>
                    </p:txBody>
                  </p:sp>
                  <p:pic>
                    <p:nvPicPr>
                      <p:cNvPr id="55" name="Kép 54"/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79832" y="978011"/>
                        <a:ext cx="10280982" cy="5470497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52" name="Ellipszis 51">
                      <a:hlinkClick r:id="rId10" action="ppaction://hlinksldjump"/>
                    </p:cNvPr>
                    <p:cNvSpPr/>
                    <p:nvPr/>
                  </p:nvSpPr>
                  <p:spPr>
                    <a:xfrm>
                      <a:off x="1721306" y="548278"/>
                      <a:ext cx="198783" cy="198783"/>
                    </a:xfrm>
                    <a:prstGeom prst="ellipse">
                      <a:avLst/>
                    </a:prstGeom>
                    <a:solidFill>
                      <a:srgbClr val="FF2E6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50" name="Szövegdoboz 49"/>
                  <p:cNvSpPr txBox="1"/>
                  <p:nvPr/>
                </p:nvSpPr>
                <p:spPr>
                  <a:xfrm>
                    <a:off x="1439044" y="693529"/>
                    <a:ext cx="76330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u-HU" sz="1200" dirty="0" smtClean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rPr>
                      <a:t>Bezárás</a:t>
                    </a:r>
                    <a:endParaRPr lang="hu-HU" sz="120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48" name="Szövegdoboz 47"/>
                <p:cNvSpPr txBox="1"/>
                <p:nvPr/>
              </p:nvSpPr>
              <p:spPr>
                <a:xfrm>
                  <a:off x="1587885" y="1240044"/>
                  <a:ext cx="79354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hu-HU" sz="2800" dirty="0" smtClean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4" name="Szövegdoboz 43"/>
              <p:cNvSpPr txBox="1"/>
              <p:nvPr/>
            </p:nvSpPr>
            <p:spPr>
              <a:xfrm>
                <a:off x="1598531" y="1107269"/>
                <a:ext cx="793540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hu-HU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Operációs rendszerből annyi különböző változat van, ahány különböző informatikai eszköz. </a:t>
                </a:r>
              </a:p>
              <a:p>
                <a:pPr algn="just"/>
                <a:r>
                  <a:rPr lang="hu-HU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mobileszközök például IOS vagy </a:t>
                </a:r>
                <a:r>
                  <a:rPr lang="hu-HU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Android</a:t>
                </a:r>
                <a:r>
                  <a:rPr lang="hu-HU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rendszert használnak. </a:t>
                </a:r>
              </a:p>
              <a:p>
                <a:pPr algn="just"/>
                <a:r>
                  <a:rPr lang="hu-HU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személyi számítógépek Windows, Linux, </a:t>
                </a:r>
                <a:r>
                  <a:rPr lang="hu-HU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MacOS</a:t>
                </a:r>
                <a:r>
                  <a:rPr lang="hu-HU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rendszert alkalmaznak. </a:t>
                </a:r>
              </a:p>
              <a:p>
                <a:pPr algn="just"/>
                <a:r>
                  <a:rPr lang="hu-HU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Az automatikusan vezérelt gyári robotok, vagy katonai bombaelhárítók UNIX alapú, külön ezekre a gépekre fejlesztett szoftverrel futnak. </a:t>
                </a:r>
              </a:p>
            </p:txBody>
          </p:sp>
        </p:grp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442" y="3746709"/>
              <a:ext cx="1281241" cy="1793737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095" y="4364480"/>
              <a:ext cx="2553216" cy="2068105"/>
            </a:xfrm>
            <a:prstGeom prst="rect">
              <a:avLst/>
            </a:prstGeom>
          </p:spPr>
        </p:pic>
      </p:grpSp>
      <p:grpSp>
        <p:nvGrpSpPr>
          <p:cNvPr id="58" name="Csoportba foglalás 57"/>
          <p:cNvGrpSpPr/>
          <p:nvPr/>
        </p:nvGrpSpPr>
        <p:grpSpPr>
          <a:xfrm>
            <a:off x="159543" y="4760597"/>
            <a:ext cx="745176" cy="711093"/>
            <a:chOff x="159543" y="4760597"/>
            <a:chExt cx="745176" cy="711093"/>
          </a:xfrm>
        </p:grpSpPr>
        <p:pic>
          <p:nvPicPr>
            <p:cNvPr id="59" name="Kép 5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10" r="168"/>
            <a:stretch/>
          </p:blipFill>
          <p:spPr>
            <a:xfrm>
              <a:off x="159543" y="4760597"/>
              <a:ext cx="745176" cy="711093"/>
            </a:xfrm>
            <a:prstGeom prst="rect">
              <a:avLst/>
            </a:prstGeom>
          </p:spPr>
        </p:pic>
        <p:sp>
          <p:nvSpPr>
            <p:cNvPr id="60" name="Szövegdoboz 59"/>
            <p:cNvSpPr txBox="1"/>
            <p:nvPr/>
          </p:nvSpPr>
          <p:spPr>
            <a:xfrm>
              <a:off x="246707" y="4931477"/>
              <a:ext cx="568617" cy="369332"/>
            </a:xfrm>
            <a:prstGeom prst="rect">
              <a:avLst/>
            </a:prstGeom>
            <a:solidFill>
              <a:srgbClr val="55181F"/>
            </a:solidFill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  <p:pic>
          <p:nvPicPr>
            <p:cNvPr id="61" name="Kép 6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178" y="4869134"/>
              <a:ext cx="501182" cy="501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5" t="3200" r="21219" b="3517"/>
          <a:stretch/>
        </p:blipFill>
        <p:spPr>
          <a:xfrm>
            <a:off x="7751807" y="125380"/>
            <a:ext cx="3229232" cy="6607237"/>
          </a:xfrm>
          <a:prstGeom prst="round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0"/>
          <a:stretch/>
        </p:blipFill>
        <p:spPr>
          <a:xfrm>
            <a:off x="7863253" y="773723"/>
            <a:ext cx="3048001" cy="54445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1" name="Szövegdoboz 10"/>
          <p:cNvSpPr txBox="1"/>
          <p:nvPr/>
        </p:nvSpPr>
        <p:spPr>
          <a:xfrm>
            <a:off x="315382" y="1905504"/>
            <a:ext cx="6820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 mobileszközök, például telefonok majdnem 60%-a </a:t>
            </a:r>
            <a:r>
              <a:rPr lang="hu-HU" sz="3200" b="1" dirty="0" err="1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Android</a:t>
            </a:r>
            <a:r>
              <a:rPr lang="hu-HU" sz="3200" b="1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operációs rendszert használ. Az </a:t>
            </a:r>
            <a:r>
              <a:rPr lang="hu-HU" sz="3200" b="1" dirty="0" err="1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Android</a:t>
            </a:r>
            <a:r>
              <a:rPr lang="hu-HU" sz="3200" b="1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egy nyílt forráskódú rendszer, így olcsón elérhető bárkinek. A jelenlegi stabil verziója az </a:t>
            </a:r>
            <a:r>
              <a:rPr lang="hu-HU" sz="3200" b="1" dirty="0" err="1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Android</a:t>
            </a:r>
            <a:r>
              <a:rPr lang="hu-HU" sz="3200" b="1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6.0 </a:t>
            </a:r>
            <a:r>
              <a:rPr lang="hu-HU" sz="3200" b="1" dirty="0" err="1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Marshmallow</a:t>
            </a:r>
            <a:r>
              <a:rPr lang="hu-HU" sz="3200" b="1" dirty="0" smtClean="0">
                <a:ln w="0"/>
                <a:solidFill>
                  <a:srgbClr val="FFF2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9094572" y="2973859"/>
            <a:ext cx="574652" cy="581493"/>
            <a:chOff x="6773871" y="3995666"/>
            <a:chExt cx="745176" cy="711093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10" r="168"/>
            <a:stretch/>
          </p:blipFill>
          <p:spPr>
            <a:xfrm>
              <a:off x="6773871" y="3995666"/>
              <a:ext cx="745176" cy="711093"/>
            </a:xfrm>
            <a:prstGeom prst="rect">
              <a:avLst/>
            </a:prstGeom>
          </p:spPr>
        </p:pic>
        <p:pic>
          <p:nvPicPr>
            <p:cNvPr id="16" name="Kép 15">
              <a:hlinkClick r:id="rId6" action="ppaction://hlinksldjump"/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28703" r="37371" b="36854"/>
            <a:stretch/>
          </p:blipFill>
          <p:spPr>
            <a:xfrm>
              <a:off x="6865105" y="4075611"/>
              <a:ext cx="562708" cy="555304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94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549" r="19971" b="1047"/>
          <a:stretch/>
        </p:blipFill>
        <p:spPr>
          <a:xfrm>
            <a:off x="7867135" y="186537"/>
            <a:ext cx="3179806" cy="6484925"/>
          </a:xfrm>
          <a:prstGeom prst="round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23407" y="1413062"/>
            <a:ext cx="68207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Az első </a:t>
            </a:r>
            <a:r>
              <a:rPr lang="hu-HU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okostelefon</a:t>
            </a:r>
            <a:r>
              <a:rPr lang="hu-H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az </a:t>
            </a:r>
            <a:r>
              <a:rPr lang="hu-HU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iPhone</a:t>
            </a:r>
            <a:r>
              <a:rPr lang="hu-H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volt. Azóta sok új verzió jelent meg. De mind ugyanazon rendszert használta, az </a:t>
            </a:r>
            <a:r>
              <a:rPr lang="hu-HU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IOS-t</a:t>
            </a:r>
            <a:r>
              <a:rPr lang="hu-H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hu-HU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Intelligent</a:t>
            </a:r>
            <a:r>
              <a:rPr lang="hu-H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Operation</a:t>
            </a:r>
            <a:r>
              <a:rPr lang="hu-H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System). Az IOS jelenleg a legstabilabb operációs rendszer. Az IOS 9 éve került bemutatásra, és most a 9.3-as verziója a </a:t>
            </a:r>
            <a:r>
              <a:rPr lang="hu-HU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legfrisebb</a:t>
            </a:r>
            <a:r>
              <a:rPr lang="hu-H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9539415" y="3880291"/>
            <a:ext cx="522755" cy="498845"/>
            <a:chOff x="9539415" y="3880291"/>
            <a:chExt cx="522755" cy="498845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10" r="168"/>
            <a:stretch/>
          </p:blipFill>
          <p:spPr>
            <a:xfrm>
              <a:off x="9539415" y="3880291"/>
              <a:ext cx="522755" cy="498845"/>
            </a:xfrm>
            <a:prstGeom prst="rect">
              <a:avLst/>
            </a:prstGeom>
          </p:spPr>
        </p:pic>
        <p:pic>
          <p:nvPicPr>
            <p:cNvPr id="10" name="Kép 9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1" t="4452" r="16307" b="5493"/>
            <a:stretch/>
          </p:blipFill>
          <p:spPr>
            <a:xfrm>
              <a:off x="9623678" y="3952398"/>
              <a:ext cx="354227" cy="354630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604</Words>
  <Application>Microsoft Office PowerPoint</Application>
  <PresentationFormat>Szélesvásznú</PresentationFormat>
  <Paragraphs>134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Microsoft JhengHei UI</vt:lpstr>
      <vt:lpstr>Arial</vt:lpstr>
      <vt:lpstr>Calibri</vt:lpstr>
      <vt:lpstr>Calibri Light</vt:lpstr>
      <vt:lpstr>Malgun Gothic Semilight</vt:lpstr>
      <vt:lpstr>Segoe UI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Bibliográfia</vt:lpstr>
      <vt:lpstr>Bibliográfia</vt:lpstr>
      <vt:lpstr>Bibliográfia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Schafer Benedek</dc:creator>
  <cp:lastModifiedBy>ladmin</cp:lastModifiedBy>
  <cp:revision>87</cp:revision>
  <dcterms:created xsi:type="dcterms:W3CDTF">2016-02-18T17:02:08Z</dcterms:created>
  <dcterms:modified xsi:type="dcterms:W3CDTF">2016-03-11T13:32:28Z</dcterms:modified>
</cp:coreProperties>
</file>