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85" r:id="rId11"/>
    <p:sldId id="286" r:id="rId12"/>
    <p:sldId id="287" r:id="rId13"/>
    <p:sldId id="289" r:id="rId14"/>
    <p:sldId id="290" r:id="rId15"/>
    <p:sldId id="292" r:id="rId16"/>
    <p:sldId id="293" r:id="rId17"/>
    <p:sldId id="294" r:id="rId18"/>
    <p:sldId id="268" r:id="rId19"/>
    <p:sldId id="269" r:id="rId20"/>
    <p:sldId id="270" r:id="rId21"/>
    <p:sldId id="283" r:id="rId22"/>
    <p:sldId id="273" r:id="rId23"/>
    <p:sldId id="279" r:id="rId24"/>
    <p:sldId id="278" r:id="rId25"/>
    <p:sldId id="277" r:id="rId26"/>
    <p:sldId id="276" r:id="rId27"/>
    <p:sldId id="284" r:id="rId28"/>
    <p:sldId id="262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900"/>
    <a:srgbClr val="FFCC29"/>
    <a:srgbClr val="FFE79B"/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72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ED12-9740-40B6-A46D-7AFA147D561A}" type="datetimeFigureOut">
              <a:rPr lang="en-US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4F607-4FEB-46DB-82B3-CC3537A2FF2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0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F607-4FEB-46DB-82B3-CC3537A2FF2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16000">
              <a:srgbClr val="FFCC29"/>
            </a:gs>
            <a:gs pos="75000">
              <a:srgbClr val="A47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125" y="638174"/>
            <a:ext cx="5867399" cy="4200525"/>
          </a:xfrm>
        </p:spPr>
        <p:txBody>
          <a:bodyPr anchor="t"/>
          <a:lstStyle>
            <a:lvl1pPr algn="l">
              <a:defRPr sz="6000" baseline="0"/>
            </a:lvl1pPr>
          </a:lstStyle>
          <a:p>
            <a:r>
              <a:rPr lang="en-US" dirty="0"/>
              <a:t>Click to add title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4725" y="638174"/>
            <a:ext cx="4029074" cy="4200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4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5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6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775"/>
            <a:ext cx="10515600" cy="5310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2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16000">
              <a:srgbClr val="FFCC29"/>
            </a:gs>
            <a:gs pos="75000">
              <a:srgbClr val="A47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0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5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3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3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8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C07-C0B6-4985-8788-F662C72051D8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3DD5-082E-4577-86FF-BEE56048E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2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29"/>
            </a:gs>
            <a:gs pos="89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408AC07-C0B6-4985-8788-F662C72051D8}" type="datetimeFigureOut">
              <a:rPr lang="hu-HU" noProof="0" smtClean="0"/>
              <a:pPr/>
              <a:t>2016.03.11.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633DD5-082E-4577-86FF-BEE56048EC85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7" name="Rectangle 6"/>
          <p:cNvSpPr/>
          <p:nvPr userDrawn="1"/>
        </p:nvSpPr>
        <p:spPr>
          <a:xfrm rot="1455603">
            <a:off x="10927810" y="264932"/>
            <a:ext cx="13689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800" b="1" cap="none" spc="5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Networking</a:t>
            </a:r>
            <a:endParaRPr lang="hu-HU" sz="1800" b="1" cap="none" spc="5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 rot="19580140">
            <a:off x="1336" y="257278"/>
            <a:ext cx="12048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1800" b="1" cap="none" spc="0" noProof="0" dirty="0" err="1" smtClean="0">
                <a:ln/>
                <a:solidFill>
                  <a:schemeClr val="accent3"/>
                </a:solidFill>
                <a:effectLst/>
              </a:rPr>
              <a:t>Interactive</a:t>
            </a:r>
            <a:endParaRPr lang="hu-HU" sz="1800" b="1" cap="none" spc="0" noProof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 userDrawn="1"/>
        </p:nvSpPr>
        <p:spPr>
          <a:xfrm rot="19471516">
            <a:off x="10652132" y="5992297"/>
            <a:ext cx="15792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800" b="1" cap="none" spc="0" noProof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Learning</a:t>
            </a:r>
            <a:r>
              <a:rPr lang="hu-HU" sz="1800" b="1" cap="none" spc="0" baseline="0" noProof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hu-HU" sz="1800" b="1" cap="none" spc="0" baseline="0" noProof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fun</a:t>
            </a:r>
            <a:endParaRPr lang="hu-HU" sz="1800" b="1" cap="none" spc="0" noProof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 rot="2003828">
            <a:off x="-22314" y="6127233"/>
            <a:ext cx="10116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800" b="1" cap="none" spc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Internet </a:t>
            </a:r>
            <a:endParaRPr lang="hu-HU" sz="1800" b="1" cap="none" spc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8668"/>
            <a:ext cx="1219200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hu-HU" sz="1600" noProof="0" dirty="0" smtClean="0">
                <a:solidFill>
                  <a:schemeClr val="bg1">
                    <a:lumMod val="50000"/>
                  </a:schemeClr>
                </a:solidFill>
              </a:rPr>
              <a:t>Ezen interaktív tananyag szabadon felhasználható, másolható, terjeszthető, és módosítható.</a:t>
            </a:r>
            <a:endParaRPr lang="hu-HU" sz="16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CR A Extended" panose="020105090201020103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CR A Extended" panose="02010509020102010303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CR A Extended" panose="02010509020102010303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CR A Extended" panose="02010509020102010303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CR A Extended" panose="02010509020102010303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CR A Extended" panose="02010509020102010303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Otthoni hálózat kiépítése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interaktív tananyag készítője:</a:t>
            </a:r>
          </a:p>
          <a:p>
            <a:r>
              <a:rPr lang="hu-HU" dirty="0" smtClean="0"/>
              <a:t>Majzik Bendegúz</a:t>
            </a:r>
          </a:p>
          <a:p>
            <a:r>
              <a:rPr lang="hu-HU" dirty="0" smtClean="0"/>
              <a:t>A koncepciót megalkotta és a munkát segítette:</a:t>
            </a:r>
          </a:p>
          <a:p>
            <a:r>
              <a:rPr lang="hu-HU" dirty="0" err="1" smtClean="0"/>
              <a:t>Komoróczy</a:t>
            </a:r>
            <a:r>
              <a:rPr lang="hu-HU" dirty="0" smtClean="0"/>
              <a:t> Tamásné</a:t>
            </a:r>
          </a:p>
          <a:p>
            <a:r>
              <a:rPr lang="hu-HU" dirty="0" smtClean="0"/>
              <a:t>Nyíregyházi Vasvári Pál Gimnázium</a:t>
            </a:r>
            <a:endParaRPr lang="hu-HU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552824" y="5000625"/>
            <a:ext cx="4924425" cy="1104900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Vágjunk bele!</a:t>
            </a:r>
            <a:endParaRPr lang="hu-H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Action Button: Custom 5">
            <a:hlinkClick r:id="" action="ppaction://hlinkshowjump?jump=endshow" highlightClick="1"/>
          </p:cNvPr>
          <p:cNvSpPr/>
          <p:nvPr/>
        </p:nvSpPr>
        <p:spPr>
          <a:xfrm>
            <a:off x="10356859" y="5692545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Access Point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4038" y="1825625"/>
            <a:ext cx="5819762" cy="4351338"/>
          </a:xfrm>
        </p:spPr>
        <p:txBody>
          <a:bodyPr/>
          <a:lstStyle/>
          <a:p>
            <a:pPr algn="just"/>
            <a:r>
              <a:rPr lang="hu-HU" dirty="0" smtClean="0"/>
              <a:t>Vezetéknélküli </a:t>
            </a:r>
            <a:r>
              <a:rPr lang="hu-HU" dirty="0" err="1" smtClean="0"/>
              <a:t>hozzáféré</a:t>
            </a:r>
            <a:r>
              <a:rPr lang="en-US" dirty="0" smtClean="0"/>
              <a:t>-</a:t>
            </a:r>
            <a:r>
              <a:rPr lang="hu-HU" dirty="0" err="1" smtClean="0"/>
              <a:t>si</a:t>
            </a:r>
            <a:r>
              <a:rPr lang="hu-HU" dirty="0" smtClean="0"/>
              <a:t> pont, tulajdonképpen egy router, LAN-portok nélkül. Meglévő </a:t>
            </a:r>
            <a:r>
              <a:rPr lang="hu-HU" dirty="0" err="1" smtClean="0"/>
              <a:t>WiFi</a:t>
            </a:r>
            <a:r>
              <a:rPr lang="hu-HU" dirty="0" smtClean="0"/>
              <a:t> </a:t>
            </a:r>
            <a:r>
              <a:rPr lang="hu-HU" dirty="0" err="1" smtClean="0"/>
              <a:t>há</a:t>
            </a:r>
            <a:r>
              <a:rPr lang="en-US" dirty="0" smtClean="0"/>
              <a:t>-</a:t>
            </a:r>
            <a:r>
              <a:rPr lang="hu-HU" dirty="0" err="1" smtClean="0"/>
              <a:t>lózat</a:t>
            </a:r>
            <a:r>
              <a:rPr lang="hu-HU" dirty="0" smtClean="0"/>
              <a:t> kiterjesztéséhez, vagy </a:t>
            </a:r>
            <a:r>
              <a:rPr lang="hu-HU" dirty="0" err="1" smtClean="0"/>
              <a:t>WiFi</a:t>
            </a:r>
            <a:r>
              <a:rPr lang="hu-HU" dirty="0" smtClean="0"/>
              <a:t> modullal nem rendelkező router, modem mellé érdemes beszerelni. </a:t>
            </a:r>
          </a:p>
        </p:txBody>
      </p:sp>
      <p:pic>
        <p:nvPicPr>
          <p:cNvPr id="4" name="Picture 21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695838" cy="3517900"/>
          </a:xfrm>
          <a:prstGeom prst="rect">
            <a:avLst/>
          </a:prstGeom>
        </p:spPr>
      </p:pic>
      <p:sp>
        <p:nvSpPr>
          <p:cNvPr id="5" name="Action Button: Custom 10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Action Button: Custom 11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17670" y="5639828"/>
            <a:ext cx="548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Wireless</a:t>
            </a:r>
            <a:r>
              <a:rPr lang="hu-HU" dirty="0"/>
              <a:t> router és Access </a:t>
            </a:r>
            <a:r>
              <a:rPr lang="hu-HU" dirty="0" err="1"/>
              <a:t>Point</a:t>
            </a:r>
            <a:r>
              <a:rPr lang="hu-HU" dirty="0"/>
              <a:t> konfigurálása (beállítása)</a:t>
            </a:r>
          </a:p>
        </p:txBody>
      </p:sp>
      <p:sp>
        <p:nvSpPr>
          <p:cNvPr id="8" name="Right Arrow 3">
            <a:hlinkClick r:id="rId4" action="ppaction://hlinksldjump"/>
          </p:cNvPr>
          <p:cNvSpPr/>
          <p:nvPr/>
        </p:nvSpPr>
        <p:spPr>
          <a:xfrm>
            <a:off x="5359023" y="6005811"/>
            <a:ext cx="997704" cy="44796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Tovább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354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276975" cy="4351338"/>
          </a:xfrm>
        </p:spPr>
        <p:txBody>
          <a:bodyPr/>
          <a:lstStyle/>
          <a:p>
            <a:pPr algn="just"/>
            <a:r>
              <a:rPr lang="hu-HU" dirty="0" smtClean="0"/>
              <a:t>Alapvetően a </a:t>
            </a:r>
            <a:r>
              <a:rPr lang="en-US" dirty="0" smtClean="0"/>
              <a:t>v</a:t>
            </a:r>
            <a:r>
              <a:rPr lang="hu-HU" dirty="0" err="1" smtClean="0"/>
              <a:t>ezetékes</a:t>
            </a:r>
            <a:r>
              <a:rPr lang="hu-HU" dirty="0" smtClean="0"/>
              <a:t> </a:t>
            </a:r>
            <a:r>
              <a:rPr lang="hu-HU" dirty="0" err="1" smtClean="0"/>
              <a:t>há</a:t>
            </a:r>
            <a:r>
              <a:rPr lang="en-US" dirty="0" smtClean="0"/>
              <a:t>-</a:t>
            </a:r>
            <a:r>
              <a:rPr lang="hu-HU" dirty="0" err="1" smtClean="0"/>
              <a:t>lózat</a:t>
            </a:r>
            <a:r>
              <a:rPr lang="hu-HU" dirty="0" smtClean="0"/>
              <a:t> bővítésére </a:t>
            </a:r>
            <a:r>
              <a:rPr lang="hu-HU" dirty="0" smtClean="0"/>
              <a:t>szolgál, otthoni hálózat esetén </a:t>
            </a:r>
            <a:r>
              <a:rPr lang="hu-HU" dirty="0" smtClean="0"/>
              <a:t>(5-8 </a:t>
            </a:r>
            <a:r>
              <a:rPr lang="hu-HU" dirty="0" err="1" smtClean="0"/>
              <a:t>portos</a:t>
            </a:r>
            <a:r>
              <a:rPr lang="hu-HU" dirty="0" smtClean="0"/>
              <a:t>), nagyobb </a:t>
            </a:r>
            <a:r>
              <a:rPr lang="hu-HU" dirty="0" err="1" smtClean="0"/>
              <a:t>intézmé-nyekben</a:t>
            </a:r>
            <a:r>
              <a:rPr lang="hu-HU" dirty="0" smtClean="0"/>
              <a:t> </a:t>
            </a:r>
            <a:r>
              <a:rPr lang="hu-HU" dirty="0" smtClean="0"/>
              <a:t>(24-48 </a:t>
            </a:r>
            <a:r>
              <a:rPr lang="hu-HU" dirty="0" err="1" smtClean="0"/>
              <a:t>portos</a:t>
            </a:r>
            <a:r>
              <a:rPr lang="hu-HU" dirty="0" smtClean="0"/>
              <a:t>), így </a:t>
            </a:r>
            <a:r>
              <a:rPr lang="hu-HU" dirty="0" smtClean="0"/>
              <a:t>ugyanabba </a:t>
            </a:r>
            <a:r>
              <a:rPr lang="hu-HU" dirty="0" smtClean="0"/>
              <a:t>a hálózatba akár több száz gépet is </a:t>
            </a:r>
            <a:r>
              <a:rPr lang="hu-HU" dirty="0" err="1" smtClean="0"/>
              <a:t>beköthe-tünk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3727" t="22234" r="13730" b="15690"/>
          <a:stretch/>
        </p:blipFill>
        <p:spPr>
          <a:xfrm>
            <a:off x="7626341" y="1958975"/>
            <a:ext cx="4076700" cy="2619374"/>
          </a:xfrm>
          <a:prstGeom prst="rect">
            <a:avLst/>
          </a:prstGeom>
        </p:spPr>
      </p:pic>
      <p:sp>
        <p:nvSpPr>
          <p:cNvPr id="6" name="Action Button: Custom 10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Action Button: Custom 11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Router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5962650" cy="3814203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Az Access </a:t>
            </a:r>
            <a:r>
              <a:rPr lang="hu-HU" dirty="0" err="1" smtClean="0"/>
              <a:t>Po</a:t>
            </a:r>
            <a:r>
              <a:rPr lang="en-US" dirty="0" smtClean="0"/>
              <a:t>into</a:t>
            </a:r>
            <a:r>
              <a:rPr lang="hu-HU" dirty="0" smtClean="0"/>
              <a:t>t és </a:t>
            </a:r>
            <a:r>
              <a:rPr lang="hu-HU" dirty="0" err="1" smtClean="0"/>
              <a:t>Rou</a:t>
            </a:r>
            <a:r>
              <a:rPr lang="en-US" dirty="0" smtClean="0"/>
              <a:t>-</a:t>
            </a:r>
            <a:r>
              <a:rPr lang="hu-HU" dirty="0" err="1" smtClean="0"/>
              <a:t>tert</a:t>
            </a:r>
            <a:r>
              <a:rPr lang="hu-HU" dirty="0" smtClean="0"/>
              <a:t> egyesítő eszköz, melynek hálózatához </a:t>
            </a:r>
            <a:r>
              <a:rPr lang="hu-HU" dirty="0" err="1" smtClean="0"/>
              <a:t>veze</a:t>
            </a:r>
            <a:r>
              <a:rPr lang="en-US" dirty="0" smtClean="0"/>
              <a:t>-</a:t>
            </a:r>
            <a:r>
              <a:rPr lang="hu-HU" dirty="0" err="1" smtClean="0"/>
              <a:t>tékkel</a:t>
            </a:r>
            <a:r>
              <a:rPr lang="hu-HU" dirty="0" smtClean="0"/>
              <a:t> és vezeték nélkül is kapcsolódhatunk, előbbi jellemzője miatt általában ez a legalkalmasabb ott</a:t>
            </a:r>
            <a:r>
              <a:rPr lang="en-US" dirty="0" smtClean="0"/>
              <a:t>-</a:t>
            </a:r>
            <a:r>
              <a:rPr lang="hu-HU" dirty="0" smtClean="0"/>
              <a:t>honi használatra. </a:t>
            </a: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7013395" y="808850"/>
            <a:ext cx="4133849" cy="4830978"/>
            <a:chOff x="7219951" y="808850"/>
            <a:chExt cx="4133849" cy="4830978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/>
            <a:srcRect l="21488" t="6318" r="21320" b="4568"/>
            <a:stretch/>
          </p:blipFill>
          <p:spPr>
            <a:xfrm>
              <a:off x="7219951" y="808850"/>
              <a:ext cx="4133849" cy="4830978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3"/>
            <a:srcRect l="25932" t="7768" r="24238" b="5531"/>
            <a:stretch/>
          </p:blipFill>
          <p:spPr>
            <a:xfrm>
              <a:off x="8033420" y="1132699"/>
              <a:ext cx="2521672" cy="3294327"/>
            </a:xfrm>
            <a:prstGeom prst="rect">
              <a:avLst/>
            </a:prstGeom>
          </p:spPr>
        </p:pic>
      </p:grpSp>
      <p:sp>
        <p:nvSpPr>
          <p:cNvPr id="6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Action Button: Custom 8">
            <a:hlinkClick r:id="rId4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117670" y="5639828"/>
            <a:ext cx="548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Wireless</a:t>
            </a:r>
            <a:r>
              <a:rPr lang="hu-HU" dirty="0"/>
              <a:t> router és Access </a:t>
            </a:r>
            <a:r>
              <a:rPr lang="hu-HU" dirty="0" err="1"/>
              <a:t>Point</a:t>
            </a:r>
            <a:r>
              <a:rPr lang="hu-HU" dirty="0"/>
              <a:t> konfigurálása (beállítása)</a:t>
            </a:r>
          </a:p>
        </p:txBody>
      </p:sp>
      <p:sp>
        <p:nvSpPr>
          <p:cNvPr id="9" name="Right Arrow 3">
            <a:hlinkClick r:id="rId5" action="ppaction://hlinksldjump"/>
          </p:cNvPr>
          <p:cNvSpPr/>
          <p:nvPr/>
        </p:nvSpPr>
        <p:spPr>
          <a:xfrm>
            <a:off x="5359023" y="6005811"/>
            <a:ext cx="997704" cy="44796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Tovább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3397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(Network Attached Storage)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adattároló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, mint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kisebb</a:t>
            </a:r>
            <a:r>
              <a:rPr lang="en-US" dirty="0" smtClean="0"/>
              <a:t> </a:t>
            </a:r>
            <a:r>
              <a:rPr lang="en-US" dirty="0" err="1" smtClean="0"/>
              <a:t>teljesítményű</a:t>
            </a:r>
            <a:r>
              <a:rPr lang="en-US" dirty="0" smtClean="0"/>
              <a:t> </a:t>
            </a:r>
            <a:r>
              <a:rPr lang="en-US" dirty="0" err="1" smtClean="0"/>
              <a:t>számítógép</a:t>
            </a:r>
            <a:r>
              <a:rPr lang="en-US" dirty="0" smtClean="0"/>
              <a:t>, </a:t>
            </a:r>
            <a:r>
              <a:rPr lang="en-US" dirty="0" err="1" smtClean="0"/>
              <a:t>saját</a:t>
            </a:r>
            <a:r>
              <a:rPr lang="en-US" dirty="0" smtClean="0"/>
              <a:t> (</a:t>
            </a:r>
            <a:r>
              <a:rPr lang="en-US" dirty="0" err="1"/>
              <a:t>á</a:t>
            </a:r>
            <a:r>
              <a:rPr lang="en-US" dirty="0" err="1" smtClean="0"/>
              <a:t>ltalában</a:t>
            </a:r>
            <a:r>
              <a:rPr lang="en-US" dirty="0" smtClean="0"/>
              <a:t> Linux-</a:t>
            </a:r>
            <a:r>
              <a:rPr lang="en-US" dirty="0" err="1" smtClean="0"/>
              <a:t>alapú</a:t>
            </a:r>
            <a:r>
              <a:rPr lang="en-US" dirty="0" smtClean="0"/>
              <a:t>) </a:t>
            </a:r>
            <a:r>
              <a:rPr lang="en-US" dirty="0" err="1" smtClean="0"/>
              <a:t>operációs</a:t>
            </a:r>
            <a:r>
              <a:rPr lang="en-US" dirty="0" smtClean="0"/>
              <a:t> </a:t>
            </a:r>
            <a:r>
              <a:rPr lang="en-US" dirty="0" err="1" smtClean="0"/>
              <a:t>rendszerrel</a:t>
            </a:r>
            <a:r>
              <a:rPr lang="en-US" dirty="0" smtClean="0"/>
              <a:t>, </a:t>
            </a:r>
            <a:r>
              <a:rPr lang="en-US" dirty="0" err="1" smtClean="0"/>
              <a:t>kifejezet</a:t>
            </a:r>
            <a:r>
              <a:rPr lang="en-US" dirty="0" smtClean="0"/>
              <a:t>-ten </a:t>
            </a:r>
            <a:r>
              <a:rPr lang="en-US" dirty="0" err="1" smtClean="0"/>
              <a:t>fájlmegosztásra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tartalomszolgáltatásra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Használata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szempontból</a:t>
            </a:r>
            <a:r>
              <a:rPr lang="en-US" dirty="0" smtClean="0"/>
              <a:t> is </a:t>
            </a:r>
            <a:r>
              <a:rPr lang="en-US" dirty="0" err="1" smtClean="0"/>
              <a:t>előnyös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hálózaton</a:t>
            </a:r>
            <a:r>
              <a:rPr lang="en-US" dirty="0" smtClean="0"/>
              <a:t> a </a:t>
            </a:r>
            <a:r>
              <a:rPr lang="en-US" dirty="0" err="1" smtClean="0"/>
              <a:t>rajta</a:t>
            </a:r>
            <a:r>
              <a:rPr lang="en-US" dirty="0" smtClean="0"/>
              <a:t> </a:t>
            </a:r>
            <a:r>
              <a:rPr lang="en-US" dirty="0" err="1" smtClean="0"/>
              <a:t>tárolt</a:t>
            </a:r>
            <a:r>
              <a:rPr lang="en-US" dirty="0" smtClean="0"/>
              <a:t> </a:t>
            </a:r>
            <a:r>
              <a:rPr lang="en-US" dirty="0" err="1" smtClean="0"/>
              <a:t>adatokat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 smtClean="0"/>
              <a:t>elérheti</a:t>
            </a:r>
            <a:endParaRPr lang="en-US" dirty="0" smtClean="0"/>
          </a:p>
          <a:p>
            <a:pPr lvl="1" algn="just"/>
            <a:r>
              <a:rPr lang="en-US" dirty="0" err="1" smtClean="0"/>
              <a:t>Egyszerre</a:t>
            </a:r>
            <a:r>
              <a:rPr lang="en-US" dirty="0" smtClean="0"/>
              <a:t> – router </a:t>
            </a:r>
            <a:r>
              <a:rPr lang="en-US" dirty="0" err="1" smtClean="0"/>
              <a:t>segítségével</a:t>
            </a:r>
            <a:r>
              <a:rPr lang="en-US" dirty="0" smtClean="0"/>
              <a:t> -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eszközt</a:t>
            </a:r>
            <a:r>
              <a:rPr lang="en-US" dirty="0" smtClean="0"/>
              <a:t> is </a:t>
            </a:r>
            <a:r>
              <a:rPr lang="en-US" dirty="0" err="1" smtClean="0"/>
              <a:t>képes</a:t>
            </a:r>
            <a:r>
              <a:rPr lang="en-US" dirty="0" smtClean="0"/>
              <a:t> </a:t>
            </a:r>
            <a:r>
              <a:rPr lang="en-US" dirty="0" err="1" smtClean="0"/>
              <a:t>kiszolgálni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</a:t>
            </a:r>
            <a:r>
              <a:rPr lang="en-US" dirty="0" err="1" smtClean="0"/>
              <a:t>vezeték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is</a:t>
            </a:r>
          </a:p>
        </p:txBody>
      </p:sp>
      <p:sp>
        <p:nvSpPr>
          <p:cNvPr id="4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Action Button: Custom 8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9726"/>
            <a:ext cx="10515600" cy="4886324"/>
          </a:xfrm>
        </p:spPr>
        <p:txBody>
          <a:bodyPr>
            <a:normAutofit/>
          </a:bodyPr>
          <a:lstStyle/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okos</a:t>
            </a:r>
            <a:r>
              <a:rPr lang="en-US" dirty="0" smtClean="0"/>
              <a:t> TV-k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operációsrendszerrel</a:t>
            </a:r>
            <a:r>
              <a:rPr lang="en-US" dirty="0" smtClean="0"/>
              <a:t> (Pl.: Samsung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dirty="0" smtClean="0"/>
              <a:t> </a:t>
            </a:r>
            <a:r>
              <a:rPr lang="en-US" dirty="0" err="1" smtClean="0"/>
              <a:t>Tizen</a:t>
            </a:r>
            <a:r>
              <a:rPr lang="en-US" dirty="0" smtClean="0"/>
              <a:t>, LG </a:t>
            </a:r>
            <a:r>
              <a:rPr lang="hu-HU" dirty="0" smtClean="0">
                <a:sym typeface="Wingdings" panose="05000000000000000000" pitchFamily="2" charset="2"/>
              </a:rPr>
              <a:t></a:t>
            </a:r>
            <a:r>
              <a:rPr lang="en-US" dirty="0" smtClean="0"/>
              <a:t> </a:t>
            </a:r>
            <a:r>
              <a:rPr lang="en-US" dirty="0" err="1" smtClean="0"/>
              <a:t>WebOS</a:t>
            </a:r>
            <a:r>
              <a:rPr lang="en-US" dirty="0" smtClean="0"/>
              <a:t>) </a:t>
            </a:r>
            <a:r>
              <a:rPr lang="en-US" dirty="0" err="1" smtClean="0"/>
              <a:t>rendelkező</a:t>
            </a:r>
            <a:r>
              <a:rPr lang="en-US" dirty="0" smtClean="0"/>
              <a:t> </a:t>
            </a:r>
            <a:r>
              <a:rPr lang="en-US" dirty="0" err="1" smtClean="0"/>
              <a:t>megje-lenítők</a:t>
            </a:r>
            <a:r>
              <a:rPr lang="en-US" dirty="0" smtClean="0"/>
              <a:t>, </a:t>
            </a:r>
            <a:r>
              <a:rPr lang="en-US" dirty="0" err="1" smtClean="0"/>
              <a:t>melyeken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(Pl.: YouTube, Facebook, </a:t>
            </a:r>
            <a:r>
              <a:rPr lang="en-US" dirty="0" err="1" smtClean="0"/>
              <a:t>Böngésző</a:t>
            </a:r>
            <a:r>
              <a:rPr lang="en-US" dirty="0" smtClean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…) </a:t>
            </a:r>
            <a:r>
              <a:rPr lang="en-US" dirty="0" err="1" smtClean="0"/>
              <a:t>futnak</a:t>
            </a:r>
            <a:r>
              <a:rPr lang="en-US" dirty="0" smtClean="0"/>
              <a:t>. </a:t>
            </a:r>
            <a:r>
              <a:rPr lang="en-US" dirty="0" err="1" smtClean="0"/>
              <a:t>Bár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számítógépet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okostelefont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helyettesít</a:t>
            </a:r>
            <a:r>
              <a:rPr lang="en-US" dirty="0" smtClean="0"/>
              <a:t>,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kiegészíti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szolgál-tatásokkal</a:t>
            </a:r>
            <a:r>
              <a:rPr lang="en-US" dirty="0" smtClean="0"/>
              <a:t>. </a:t>
            </a:r>
            <a:r>
              <a:rPr lang="en-US" dirty="0" err="1" smtClean="0"/>
              <a:t>Például</a:t>
            </a:r>
            <a:r>
              <a:rPr lang="en-US" dirty="0" smtClean="0"/>
              <a:t> LAN-on </a:t>
            </a:r>
            <a:r>
              <a:rPr lang="en-US" dirty="0" err="1" smtClean="0"/>
              <a:t>keresztül</a:t>
            </a:r>
            <a:r>
              <a:rPr lang="en-US" dirty="0" smtClean="0"/>
              <a:t> </a:t>
            </a:r>
            <a:r>
              <a:rPr lang="en-US" dirty="0" err="1" smtClean="0"/>
              <a:t>videókat</a:t>
            </a:r>
            <a:r>
              <a:rPr lang="en-US" dirty="0" smtClean="0"/>
              <a:t>, </a:t>
            </a:r>
            <a:r>
              <a:rPr lang="en-US" dirty="0" err="1" smtClean="0"/>
              <a:t>zenéket</a:t>
            </a:r>
            <a:r>
              <a:rPr lang="en-US" dirty="0" smtClean="0"/>
              <a:t> </a:t>
            </a:r>
            <a:r>
              <a:rPr lang="en-US" dirty="0" err="1" smtClean="0"/>
              <a:t>játszhatunk</a:t>
            </a:r>
            <a:r>
              <a:rPr lang="en-US" dirty="0" smtClean="0"/>
              <a:t> le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eszközökről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eszközünk</a:t>
            </a:r>
            <a:r>
              <a:rPr lang="en-US" dirty="0" smtClean="0"/>
              <a:t> </a:t>
            </a:r>
            <a:r>
              <a:rPr lang="en-US" dirty="0" err="1" smtClean="0"/>
              <a:t>kijelzőjét</a:t>
            </a:r>
            <a:r>
              <a:rPr lang="en-US" dirty="0" smtClean="0"/>
              <a:t> </a:t>
            </a:r>
            <a:r>
              <a:rPr lang="en-US" dirty="0" err="1" smtClean="0"/>
              <a:t>tükrözhetjük</a:t>
            </a:r>
            <a:r>
              <a:rPr lang="en-US" dirty="0" smtClean="0"/>
              <a:t> a TV-re </a:t>
            </a:r>
            <a:r>
              <a:rPr lang="en-US" dirty="0"/>
              <a:t>(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szoftver</a:t>
            </a:r>
            <a:r>
              <a:rPr lang="en-US" dirty="0"/>
              <a:t> </a:t>
            </a:r>
            <a:r>
              <a:rPr lang="en-US" dirty="0" err="1"/>
              <a:t>megléte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 smtClean="0"/>
              <a:t>).</a:t>
            </a:r>
            <a:endParaRPr lang="hu-HU" dirty="0"/>
          </a:p>
        </p:txBody>
      </p:sp>
      <p:sp>
        <p:nvSpPr>
          <p:cNvPr id="4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Action Button: Custom 8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0400"/>
            <a:ext cx="10515600" cy="1325563"/>
          </a:xfrm>
        </p:spPr>
        <p:txBody>
          <a:bodyPr/>
          <a:lstStyle/>
          <a:p>
            <a:r>
              <a:rPr lang="en-US" dirty="0" err="1" smtClean="0"/>
              <a:t>Csatlakozás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hálózathoz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kostelefonnal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57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Ma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szinte</a:t>
            </a:r>
            <a:r>
              <a:rPr lang="en-US" dirty="0" smtClean="0"/>
              <a:t> </a:t>
            </a:r>
            <a:r>
              <a:rPr lang="en-US" dirty="0" err="1" smtClean="0"/>
              <a:t>mindenki</a:t>
            </a:r>
            <a:r>
              <a:rPr lang="en-US" dirty="0" smtClean="0"/>
              <a:t> </a:t>
            </a:r>
            <a:r>
              <a:rPr lang="en-US" dirty="0" err="1" smtClean="0"/>
              <a:t>rendelkezik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okos</a:t>
            </a:r>
            <a:r>
              <a:rPr lang="en-US" dirty="0" smtClean="0"/>
              <a:t> </a:t>
            </a:r>
            <a:r>
              <a:rPr lang="en-US" dirty="0" err="1" smtClean="0"/>
              <a:t>eszközzel</a:t>
            </a:r>
            <a:r>
              <a:rPr lang="en-US" dirty="0" smtClean="0"/>
              <a:t>,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, tablet </a:t>
            </a:r>
            <a:r>
              <a:rPr lang="en-US" dirty="0" err="1" smtClean="0"/>
              <a:t>vagy</a:t>
            </a:r>
            <a:r>
              <a:rPr lang="en-US" dirty="0" smtClean="0"/>
              <a:t> phablet (</a:t>
            </a:r>
            <a:r>
              <a:rPr lang="en-US" dirty="0" err="1" smtClean="0"/>
              <a:t>közel</a:t>
            </a:r>
            <a:r>
              <a:rPr lang="en-US" dirty="0" smtClean="0"/>
              <a:t> </a:t>
            </a:r>
            <a:r>
              <a:rPr lang="en-US" dirty="0" err="1" smtClean="0"/>
              <a:t>táblagép</a:t>
            </a:r>
            <a:r>
              <a:rPr lang="en-US" dirty="0" smtClean="0"/>
              <a:t>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). </a:t>
            </a:r>
            <a:r>
              <a:rPr lang="en-US" dirty="0" err="1" smtClean="0"/>
              <a:t>Ebben</a:t>
            </a:r>
            <a:r>
              <a:rPr lang="en-US" dirty="0" smtClean="0"/>
              <a:t> a </a:t>
            </a:r>
            <a:r>
              <a:rPr lang="en-US" dirty="0" err="1" smtClean="0"/>
              <a:t>menüpontban</a:t>
            </a:r>
            <a:r>
              <a:rPr lang="en-US" dirty="0" smtClean="0"/>
              <a:t> </a:t>
            </a:r>
            <a:r>
              <a:rPr lang="en-US" dirty="0" err="1" smtClean="0"/>
              <a:t>ezek</a:t>
            </a:r>
            <a:r>
              <a:rPr lang="en-US" dirty="0" smtClean="0"/>
              <a:t> </a:t>
            </a:r>
            <a:r>
              <a:rPr lang="en-US" dirty="0" err="1" smtClean="0"/>
              <a:t>vezeték</a:t>
            </a:r>
            <a:r>
              <a:rPr lang="en-US" dirty="0" smtClean="0"/>
              <a:t> </a:t>
            </a:r>
            <a:r>
              <a:rPr lang="en-US" dirty="0" err="1" smtClean="0"/>
              <a:t>nélküli</a:t>
            </a:r>
            <a:r>
              <a:rPr lang="en-US" dirty="0" smtClean="0"/>
              <a:t> </a:t>
            </a:r>
            <a:r>
              <a:rPr lang="en-US" dirty="0" err="1" smtClean="0"/>
              <a:t>kapcsolódási</a:t>
            </a:r>
            <a:r>
              <a:rPr lang="en-US" dirty="0" smtClean="0"/>
              <a:t> </a:t>
            </a:r>
            <a:r>
              <a:rPr lang="en-US" dirty="0" err="1" smtClean="0"/>
              <a:t>lehetőségeit</a:t>
            </a:r>
            <a:r>
              <a:rPr lang="en-US" dirty="0" smtClean="0"/>
              <a:t> </a:t>
            </a:r>
            <a:r>
              <a:rPr lang="en-US" dirty="0" err="1" smtClean="0"/>
              <a:t>ismertetjük</a:t>
            </a:r>
            <a:r>
              <a:rPr lang="en-US" dirty="0" smtClean="0"/>
              <a:t>.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8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694001"/>
            <a:ext cx="7505700" cy="5482962"/>
          </a:xfrm>
        </p:spPr>
        <p:txBody>
          <a:bodyPr/>
          <a:lstStyle/>
          <a:p>
            <a:pPr algn="just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/>
              <a:t>Beállítások</a:t>
            </a:r>
            <a:r>
              <a:rPr lang="en-US" dirty="0"/>
              <a:t> </a:t>
            </a:r>
            <a:r>
              <a:rPr lang="en-US" dirty="0" err="1" smtClean="0"/>
              <a:t>menüjébe</a:t>
            </a:r>
            <a:r>
              <a:rPr lang="en-US" dirty="0" smtClean="0"/>
              <a:t> </a:t>
            </a:r>
            <a:r>
              <a:rPr lang="en-US" dirty="0" err="1" smtClean="0"/>
              <a:t>belépve</a:t>
            </a:r>
            <a:r>
              <a:rPr lang="en-US" dirty="0" smtClean="0"/>
              <a:t> </a:t>
            </a:r>
            <a:r>
              <a:rPr lang="en-US" dirty="0" err="1"/>
              <a:t>keressük</a:t>
            </a:r>
            <a:r>
              <a:rPr lang="en-US" dirty="0"/>
              <a:t> meg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menü-pontot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koppintsunk</a:t>
            </a:r>
            <a:r>
              <a:rPr lang="en-US" dirty="0"/>
              <a:t> </a:t>
            </a:r>
            <a:r>
              <a:rPr lang="en-US" dirty="0" err="1"/>
              <a:t>rá</a:t>
            </a:r>
            <a:r>
              <a:rPr lang="en-US" dirty="0"/>
              <a:t>. </a:t>
            </a:r>
            <a:r>
              <a:rPr lang="en-US" dirty="0" err="1" smtClean="0"/>
              <a:t>Ek-kor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listázza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elér-hető</a:t>
            </a:r>
            <a:r>
              <a:rPr lang="en-US" dirty="0" smtClean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hálózatok</a:t>
            </a:r>
            <a:r>
              <a:rPr lang="en-US" dirty="0" smtClean="0"/>
              <a:t> </a:t>
            </a:r>
            <a:r>
              <a:rPr lang="en-US" dirty="0" err="1"/>
              <a:t>nevét</a:t>
            </a:r>
            <a:r>
              <a:rPr lang="en-US" dirty="0"/>
              <a:t> </a:t>
            </a:r>
            <a:r>
              <a:rPr lang="en-US" dirty="0" err="1" smtClean="0"/>
              <a:t>illet-ve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biztonságosak</a:t>
            </a:r>
            <a:r>
              <a:rPr lang="en-US" dirty="0"/>
              <a:t>-e </a:t>
            </a:r>
            <a:r>
              <a:rPr lang="en-US" dirty="0" smtClean="0"/>
              <a:t>a-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/>
              <a:t>titkosítatlanul</a:t>
            </a:r>
            <a:r>
              <a:rPr lang="en-US" dirty="0"/>
              <a:t> </a:t>
            </a:r>
            <a:r>
              <a:rPr lang="en-US" dirty="0" err="1" smtClean="0"/>
              <a:t>kommuniká-lunk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routerrel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Ha </a:t>
            </a:r>
            <a:r>
              <a:rPr lang="en-US" dirty="0" err="1" smtClean="0"/>
              <a:t>rákoppintunk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Hálózat</a:t>
            </a:r>
            <a:r>
              <a:rPr lang="en-US" dirty="0"/>
              <a:t> </a:t>
            </a:r>
            <a:r>
              <a:rPr lang="en-US" dirty="0" err="1"/>
              <a:t>nevére</a:t>
            </a:r>
            <a:r>
              <a:rPr lang="en-US" dirty="0"/>
              <a:t> (</a:t>
            </a:r>
            <a:r>
              <a:rPr lang="en-US" dirty="0" smtClean="0"/>
              <a:t>Android </a:t>
            </a:r>
            <a:r>
              <a:rPr lang="en-US" dirty="0" err="1" smtClean="0"/>
              <a:t>rendszer</a:t>
            </a:r>
            <a:r>
              <a:rPr lang="en-US" dirty="0" smtClean="0"/>
              <a:t>) </a:t>
            </a:r>
            <a:r>
              <a:rPr lang="en-US" dirty="0" err="1" smtClean="0"/>
              <a:t>jelszóval</a:t>
            </a:r>
            <a:r>
              <a:rPr lang="en-US" dirty="0" smtClean="0"/>
              <a:t> </a:t>
            </a:r>
            <a:r>
              <a:rPr lang="en-US" dirty="0" err="1" smtClean="0"/>
              <a:t>vé-dett</a:t>
            </a:r>
            <a:r>
              <a:rPr lang="en-US" dirty="0" smtClean="0"/>
              <a:t> </a:t>
            </a:r>
            <a:r>
              <a:rPr lang="en-US" dirty="0" err="1" smtClean="0"/>
              <a:t>hálózat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oldalt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 </a:t>
            </a:r>
            <a:r>
              <a:rPr lang="en-US" dirty="0" err="1" smtClean="0"/>
              <a:t>ugrik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:</a:t>
            </a:r>
            <a:endParaRPr lang="hu-HU" dirty="0"/>
          </a:p>
          <a:p>
            <a:pPr algn="just"/>
            <a:endParaRPr lang="hu-HU" dirty="0"/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flipH="1">
            <a:off x="838200" y="6169449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Action Button: Custom 14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56018" y="617696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6" y="878351"/>
            <a:ext cx="2902780" cy="51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4050"/>
            <a:ext cx="7496175" cy="565573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Password (</a:t>
            </a:r>
            <a:r>
              <a:rPr lang="en-US" dirty="0" err="1" smtClean="0"/>
              <a:t>Jelszó</a:t>
            </a:r>
            <a:r>
              <a:rPr lang="en-US" dirty="0" smtClean="0"/>
              <a:t>) </a:t>
            </a:r>
            <a:r>
              <a:rPr lang="en-US" dirty="0" err="1" smtClean="0"/>
              <a:t>értelemszerű-en</a:t>
            </a:r>
            <a:r>
              <a:rPr lang="en-US" dirty="0" smtClean="0"/>
              <a:t> a </a:t>
            </a:r>
            <a:r>
              <a:rPr lang="en-US" dirty="0" err="1" smtClean="0"/>
              <a:t>jelszó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azt</a:t>
            </a:r>
            <a:r>
              <a:rPr lang="en-US" dirty="0" smtClean="0"/>
              <a:t> ide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beírni</a:t>
            </a:r>
            <a:r>
              <a:rPr lang="en-US" dirty="0" smtClean="0"/>
              <a:t>, a Show Password </a:t>
            </a:r>
            <a:r>
              <a:rPr lang="en-US" dirty="0" err="1" smtClean="0"/>
              <a:t>négyzetét</a:t>
            </a:r>
            <a:r>
              <a:rPr lang="en-US" dirty="0" smtClean="0"/>
              <a:t> (</a:t>
            </a:r>
            <a:r>
              <a:rPr lang="en-US" dirty="0" err="1" smtClean="0"/>
              <a:t>Jeszó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) </a:t>
            </a:r>
            <a:r>
              <a:rPr lang="en-US" dirty="0" err="1" smtClean="0"/>
              <a:t>kipipálva</a:t>
            </a:r>
            <a:r>
              <a:rPr lang="en-US" dirty="0" smtClean="0"/>
              <a:t> </a:t>
            </a:r>
            <a:r>
              <a:rPr lang="en-US" dirty="0" err="1" smtClean="0"/>
              <a:t>megjelenik</a:t>
            </a:r>
            <a:r>
              <a:rPr lang="en-US" dirty="0" smtClean="0"/>
              <a:t> a </a:t>
            </a:r>
            <a:r>
              <a:rPr lang="en-US" dirty="0" err="1" smtClean="0"/>
              <a:t>beírt</a:t>
            </a:r>
            <a:r>
              <a:rPr lang="en-US" dirty="0" smtClean="0"/>
              <a:t> </a:t>
            </a:r>
            <a:r>
              <a:rPr lang="en-US" dirty="0" err="1" smtClean="0"/>
              <a:t>jelszó</a:t>
            </a:r>
            <a:r>
              <a:rPr lang="en-US" dirty="0" smtClean="0"/>
              <a:t>, a Show advanced options (</a:t>
            </a:r>
            <a:r>
              <a:rPr lang="en-US" dirty="0" err="1" smtClean="0"/>
              <a:t>Speciális</a:t>
            </a:r>
            <a:r>
              <a:rPr lang="en-US" dirty="0" smtClean="0"/>
              <a:t> </a:t>
            </a:r>
            <a:r>
              <a:rPr lang="en-US" dirty="0" err="1" smtClean="0"/>
              <a:t>beál-lítások</a:t>
            </a:r>
            <a:r>
              <a:rPr lang="en-US" dirty="0" smtClean="0"/>
              <a:t>)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beállíthatjuk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fix IP-</a:t>
            </a:r>
            <a:r>
              <a:rPr lang="en-US" dirty="0" err="1" smtClean="0"/>
              <a:t>címmel</a:t>
            </a:r>
            <a:r>
              <a:rPr lang="en-US" dirty="0" smtClean="0"/>
              <a:t> (Static – </a:t>
            </a:r>
            <a:r>
              <a:rPr lang="en-US" dirty="0" err="1" smtClean="0"/>
              <a:t>Statikus</a:t>
            </a:r>
            <a:r>
              <a:rPr lang="en-US" dirty="0" smtClean="0"/>
              <a:t>) </a:t>
            </a:r>
            <a:r>
              <a:rPr lang="en-US" dirty="0" err="1" smtClean="0"/>
              <a:t>kapcsolóduk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a router </a:t>
            </a:r>
            <a:r>
              <a:rPr lang="en-US" dirty="0" err="1" smtClean="0"/>
              <a:t>ossza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eszközünknek</a:t>
            </a:r>
            <a:r>
              <a:rPr lang="en-US" dirty="0" smtClean="0"/>
              <a:t> (DHCP). A Connect (</a:t>
            </a:r>
            <a:r>
              <a:rPr lang="en-US" dirty="0" err="1" smtClean="0"/>
              <a:t>Kapcsolódás</a:t>
            </a:r>
            <a:r>
              <a:rPr lang="en-US" dirty="0" smtClean="0"/>
              <a:t>) </a:t>
            </a:r>
            <a:r>
              <a:rPr lang="en-US" dirty="0" err="1" smtClean="0"/>
              <a:t>gomb</a:t>
            </a:r>
            <a:r>
              <a:rPr lang="en-US" dirty="0" smtClean="0"/>
              <a:t> </a:t>
            </a:r>
            <a:r>
              <a:rPr lang="en-US" dirty="0" err="1" smtClean="0"/>
              <a:t>megnyomása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 smtClean="0"/>
              <a:t>megkísérel</a:t>
            </a:r>
            <a:r>
              <a:rPr lang="en-US" dirty="0" smtClean="0"/>
              <a:t> </a:t>
            </a:r>
            <a:r>
              <a:rPr lang="en-US" dirty="0" err="1" smtClean="0"/>
              <a:t>kapcsolódni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hálózathoz</a:t>
            </a:r>
            <a:r>
              <a:rPr lang="en-US" dirty="0" smtClean="0"/>
              <a:t>.</a:t>
            </a:r>
            <a:endParaRPr lang="hu-HU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6" y="878351"/>
            <a:ext cx="2902780" cy="5160499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838200" y="6169449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6" name="Action Button: Custom 5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800" dirty="0" err="1" smtClean="0"/>
              <a:t>Wireless</a:t>
            </a:r>
            <a:r>
              <a:rPr lang="hu-HU" sz="5800" dirty="0" smtClean="0"/>
              <a:t> Access </a:t>
            </a:r>
            <a:r>
              <a:rPr lang="hu-HU" sz="5800" dirty="0" err="1" smtClean="0"/>
              <a:t>Point</a:t>
            </a:r>
            <a:r>
              <a:rPr lang="hu-HU" sz="5800" dirty="0" smtClean="0"/>
              <a:t> és Router beállítása</a:t>
            </a:r>
            <a:endParaRPr lang="hu-HU" sz="58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8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2636" cy="1325563"/>
          </a:xfrm>
        </p:spPr>
        <p:txBody>
          <a:bodyPr>
            <a:normAutofit fontScale="90000"/>
          </a:bodyPr>
          <a:lstStyle/>
          <a:p>
            <a:r>
              <a:rPr lang="hu-HU" sz="3800" dirty="0" smtClean="0"/>
              <a:t>Bejelentkezés a router webes kezelőfelületére.</a:t>
            </a:r>
            <a:endParaRPr lang="hu-HU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864332"/>
            <a:ext cx="6496050" cy="4705350"/>
          </a:xfrm>
          <a:prstGeom prst="rect">
            <a:avLst/>
          </a:prstGeom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688701" y="3374501"/>
            <a:ext cx="365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Felhasználónév helye (az alapértelmezett a jelszóval együtt fel van tüntetve a </a:t>
            </a:r>
            <a:r>
              <a:rPr lang="hu-HU" sz="2000" dirty="0" err="1" smtClean="0">
                <a:solidFill>
                  <a:schemeClr val="bg1"/>
                </a:solidFill>
              </a:rPr>
              <a:t>routeren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>
            <a:off x="4458481" y="3882333"/>
            <a:ext cx="1230220" cy="669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08376" y="5424384"/>
            <a:ext cx="139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Jelszó helye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12" idx="1"/>
          </p:cNvCxnSpPr>
          <p:nvPr/>
        </p:nvCxnSpPr>
        <p:spPr>
          <a:xfrm flipH="1" flipV="1">
            <a:off x="4402455" y="5135943"/>
            <a:ext cx="905921" cy="48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Action Button: Custom 14">
            <a:hlinkClick r:id="rId4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lépések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interaktív</a:t>
            </a:r>
            <a:r>
              <a:rPr lang="en-US" dirty="0" smtClean="0"/>
              <a:t> </a:t>
            </a:r>
            <a:r>
              <a:rPr lang="en-US" dirty="0" err="1" smtClean="0"/>
              <a:t>tananyagban</a:t>
            </a:r>
            <a:r>
              <a:rPr lang="en-US" dirty="0" smtClean="0"/>
              <a:t> a </a:t>
            </a:r>
            <a:r>
              <a:rPr lang="en-US" dirty="0" err="1" smtClean="0"/>
              <a:t>diák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a </a:t>
            </a:r>
            <a:r>
              <a:rPr lang="en-US" dirty="0" err="1" smtClean="0"/>
              <a:t>Tovább</a:t>
            </a:r>
            <a:r>
              <a:rPr lang="en-US" dirty="0" smtClean="0"/>
              <a:t>, </a:t>
            </a:r>
            <a:r>
              <a:rPr lang="en-US" dirty="0" err="1" smtClean="0"/>
              <a:t>illetve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</a:t>
            </a:r>
            <a:r>
              <a:rPr lang="en-US" dirty="0" err="1" smtClean="0"/>
              <a:t>gombok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lehetséges</a:t>
            </a:r>
            <a:r>
              <a:rPr lang="en-US" dirty="0" smtClean="0"/>
              <a:t> </a:t>
            </a:r>
            <a:r>
              <a:rPr lang="en-US" dirty="0" err="1" smtClean="0"/>
              <a:t>haladni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Főmenü</a:t>
            </a:r>
            <a:r>
              <a:rPr lang="en-US" dirty="0" smtClean="0"/>
              <a:t> </a:t>
            </a:r>
            <a:r>
              <a:rPr lang="en-US" dirty="0" err="1" smtClean="0"/>
              <a:t>gomb</a:t>
            </a:r>
            <a:r>
              <a:rPr lang="en-US" dirty="0"/>
              <a:t> </a:t>
            </a:r>
            <a:r>
              <a:rPr lang="en-US" dirty="0" err="1" smtClean="0"/>
              <a:t>megnyomásával</a:t>
            </a:r>
            <a:r>
              <a:rPr lang="en-US" dirty="0" smtClean="0"/>
              <a:t> a </a:t>
            </a:r>
            <a:r>
              <a:rPr lang="en-US" dirty="0" err="1" smtClean="0"/>
              <a:t>főmenübe</a:t>
            </a:r>
            <a:r>
              <a:rPr lang="en-US" dirty="0" smtClean="0"/>
              <a:t> </a:t>
            </a:r>
            <a:r>
              <a:rPr lang="en-US" dirty="0" err="1" smtClean="0"/>
              <a:t>jutunk</a:t>
            </a:r>
            <a:r>
              <a:rPr lang="en-US" dirty="0" smtClean="0"/>
              <a:t>,  </a:t>
            </a:r>
            <a:r>
              <a:rPr lang="en-US" dirty="0" err="1" smtClean="0"/>
              <a:t>kilépés</a:t>
            </a:r>
            <a:r>
              <a:rPr lang="en-US" dirty="0" smtClean="0"/>
              <a:t> </a:t>
            </a:r>
            <a:r>
              <a:rPr lang="en-US" dirty="0" err="1" smtClean="0"/>
              <a:t>gombbal</a:t>
            </a:r>
            <a:r>
              <a:rPr lang="en-US" dirty="0" smtClean="0"/>
              <a:t> </a:t>
            </a:r>
            <a:r>
              <a:rPr lang="en-US" dirty="0" err="1" smtClean="0"/>
              <a:t>befejezzük</a:t>
            </a:r>
            <a:r>
              <a:rPr lang="en-US" dirty="0" smtClean="0"/>
              <a:t> a </a:t>
            </a:r>
            <a:r>
              <a:rPr lang="en-US" dirty="0" err="1" smtClean="0"/>
              <a:t>bemutatót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Főmenüben</a:t>
            </a:r>
            <a:r>
              <a:rPr lang="en-US" dirty="0" smtClean="0"/>
              <a:t> Minden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(A Notebook </a:t>
            </a:r>
            <a:r>
              <a:rPr lang="en-US" dirty="0" err="1" smtClean="0"/>
              <a:t>és</a:t>
            </a:r>
            <a:r>
              <a:rPr lang="en-US" dirty="0" smtClean="0"/>
              <a:t> PC </a:t>
            </a:r>
            <a:r>
              <a:rPr lang="en-US" dirty="0" err="1" smtClean="0"/>
              <a:t>kivételével</a:t>
            </a:r>
            <a:r>
              <a:rPr lang="en-US" dirty="0" smtClean="0"/>
              <a:t>) </a:t>
            </a:r>
            <a:r>
              <a:rPr lang="en-US" dirty="0" err="1" smtClean="0"/>
              <a:t>képére</a:t>
            </a:r>
            <a:r>
              <a:rPr lang="en-US" dirty="0" smtClean="0"/>
              <a:t> </a:t>
            </a:r>
            <a:r>
              <a:rPr lang="en-US" dirty="0" err="1" smtClean="0"/>
              <a:t>kattintva</a:t>
            </a:r>
            <a:r>
              <a:rPr lang="en-US" dirty="0" smtClean="0"/>
              <a:t>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leírásához</a:t>
            </a:r>
            <a:r>
              <a:rPr lang="en-US" dirty="0" smtClean="0"/>
              <a:t> </a:t>
            </a:r>
            <a:r>
              <a:rPr lang="en-US" dirty="0" err="1" smtClean="0"/>
              <a:t>jutunk</a:t>
            </a:r>
            <a:r>
              <a:rPr lang="en-US" dirty="0" smtClean="0"/>
              <a:t> el.</a:t>
            </a:r>
          </a:p>
          <a:p>
            <a:endParaRPr lang="hu-HU" dirty="0"/>
          </a:p>
        </p:txBody>
      </p:sp>
      <p:sp>
        <p:nvSpPr>
          <p:cNvPr id="4" name="Right Arrow 3"/>
          <p:cNvSpPr/>
          <p:nvPr/>
        </p:nvSpPr>
        <p:spPr>
          <a:xfrm>
            <a:off x="10291762" y="1690688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10270807" y="2255414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6096000" y="5377656"/>
            <a:ext cx="3709987" cy="79930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Bevezetés</a:t>
            </a:r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ismétlés</a:t>
            </a:r>
            <a:endParaRPr lang="hu-H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23825"/>
            <a:ext cx="9886950" cy="661035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056018" y="5144652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838200" y="5144652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809876" y="1302537"/>
            <a:ext cx="248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A kapcsolat típusa (lehet Statikus IP,</a:t>
            </a:r>
            <a:r>
              <a:rPr lang="en-US" sz="2200" dirty="0" smtClean="0"/>
              <a:t> </a:t>
            </a:r>
            <a:r>
              <a:rPr lang="en-US" sz="2200" dirty="0" err="1" smtClean="0"/>
              <a:t>dinamikus</a:t>
            </a:r>
            <a:r>
              <a:rPr lang="en-US" sz="2200" dirty="0" smtClean="0"/>
              <a:t> IP</a:t>
            </a:r>
            <a:r>
              <a:rPr lang="hu-HU" sz="2200" dirty="0" smtClean="0"/>
              <a:t>)</a:t>
            </a:r>
            <a:endParaRPr lang="hu-H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877175" y="1856535"/>
            <a:ext cx="316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A kapcsolat típusának automatikus felismerése</a:t>
            </a:r>
            <a:endParaRPr lang="hu-HU" sz="2200" dirty="0"/>
          </a:p>
        </p:txBody>
      </p:sp>
      <p:cxnSp>
        <p:nvCxnSpPr>
          <p:cNvPr id="7" name="Straight Connector 6"/>
          <p:cNvCxnSpPr>
            <a:endCxn id="5" idx="3"/>
          </p:cNvCxnSpPr>
          <p:nvPr/>
        </p:nvCxnSpPr>
        <p:spPr>
          <a:xfrm flipH="1">
            <a:off x="5295900" y="1396117"/>
            <a:ext cx="1185822" cy="460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</p:cNvCxnSpPr>
          <p:nvPr/>
        </p:nvCxnSpPr>
        <p:spPr>
          <a:xfrm flipH="1" flipV="1">
            <a:off x="9152093" y="1464659"/>
            <a:ext cx="306232" cy="391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309" y="5283613"/>
            <a:ext cx="1748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A router neve a hálózatban</a:t>
            </a:r>
            <a:endParaRPr lang="hu-HU" sz="2200" dirty="0"/>
          </a:p>
        </p:txBody>
      </p:sp>
      <p:cxnSp>
        <p:nvCxnSpPr>
          <p:cNvPr id="14" name="Straight Connector 13"/>
          <p:cNvCxnSpPr>
            <a:endCxn id="13" idx="3"/>
          </p:cNvCxnSpPr>
          <p:nvPr/>
        </p:nvCxnSpPr>
        <p:spPr>
          <a:xfrm flipH="1">
            <a:off x="4999526" y="5383564"/>
            <a:ext cx="1482196" cy="284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Custom 14">
            <a:hlinkClick r:id="" action="ppaction://hlinkshowjump?jump=endshow" highlightClick="1"/>
          </p:cNvPr>
          <p:cNvSpPr/>
          <p:nvPr/>
        </p:nvSpPr>
        <p:spPr>
          <a:xfrm>
            <a:off x="8667751" y="359780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Action Button: Custom 15">
            <a:hlinkClick r:id="rId4" action="ppaction://hlinksldjump" highlightClick="1"/>
          </p:cNvPr>
          <p:cNvSpPr/>
          <p:nvPr/>
        </p:nvSpPr>
        <p:spPr>
          <a:xfrm>
            <a:off x="9877426" y="359780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Subnet</a:t>
            </a:r>
            <a:r>
              <a:rPr lang="hu-HU" dirty="0" smtClean="0"/>
              <a:t> </a:t>
            </a:r>
            <a:r>
              <a:rPr lang="hu-HU" dirty="0" err="1" smtClean="0"/>
              <a:t>Mask</a:t>
            </a:r>
            <a:r>
              <a:rPr lang="hu-HU" dirty="0" smtClean="0"/>
              <a:t>: magyarul alhálózati maszk azt </a:t>
            </a:r>
            <a:r>
              <a:rPr lang="hu-HU" dirty="0" err="1" smtClean="0"/>
              <a:t>mu</a:t>
            </a:r>
            <a:r>
              <a:rPr lang="en-US" dirty="0" smtClean="0"/>
              <a:t>-</a:t>
            </a:r>
            <a:r>
              <a:rPr lang="hu-HU" dirty="0" smtClean="0"/>
              <a:t>tatja meg, hogy mely gépek tartoznak egy </a:t>
            </a:r>
            <a:r>
              <a:rPr lang="hu-HU" dirty="0" err="1" smtClean="0"/>
              <a:t>alhá</a:t>
            </a:r>
            <a:r>
              <a:rPr lang="en-US" dirty="0" smtClean="0"/>
              <a:t>-</a:t>
            </a:r>
            <a:r>
              <a:rPr lang="hu-HU" dirty="0" err="1" smtClean="0"/>
              <a:t>lózatba</a:t>
            </a:r>
            <a:r>
              <a:rPr lang="hu-HU" dirty="0" smtClean="0"/>
              <a:t>. Akkor tartoznak a gépek egy </a:t>
            </a:r>
            <a:r>
              <a:rPr lang="hu-HU" dirty="0" err="1" smtClean="0"/>
              <a:t>alháló</a:t>
            </a:r>
            <a:r>
              <a:rPr lang="en-US" dirty="0" smtClean="0"/>
              <a:t>-</a:t>
            </a:r>
            <a:r>
              <a:rPr lang="hu-HU" dirty="0" err="1" smtClean="0"/>
              <a:t>zatba</a:t>
            </a:r>
            <a:r>
              <a:rPr lang="hu-HU" dirty="0" smtClean="0"/>
              <a:t>, ha képesek router nélkül egymással </a:t>
            </a:r>
            <a:r>
              <a:rPr lang="hu-HU" dirty="0" err="1" smtClean="0"/>
              <a:t>kom</a:t>
            </a:r>
            <a:r>
              <a:rPr lang="en-US" dirty="0" smtClean="0"/>
              <a:t>-</a:t>
            </a:r>
            <a:r>
              <a:rPr lang="hu-HU" dirty="0" err="1" smtClean="0"/>
              <a:t>munikálni</a:t>
            </a:r>
            <a:r>
              <a:rPr lang="hu-HU" dirty="0" smtClean="0"/>
              <a:t>.</a:t>
            </a:r>
          </a:p>
          <a:p>
            <a:pPr algn="just"/>
            <a:r>
              <a:rPr lang="en-US" dirty="0" smtClean="0"/>
              <a:t>Default Gateway: </a:t>
            </a:r>
            <a:r>
              <a:rPr lang="en-US" dirty="0" err="1" smtClean="0"/>
              <a:t>alapértelmezett</a:t>
            </a:r>
            <a:r>
              <a:rPr lang="en-US" dirty="0" smtClean="0"/>
              <a:t> </a:t>
            </a:r>
            <a:r>
              <a:rPr lang="en-US" dirty="0" err="1" smtClean="0"/>
              <a:t>átjáró</a:t>
            </a:r>
            <a:r>
              <a:rPr lang="en-US" dirty="0" smtClean="0"/>
              <a:t>,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r>
              <a:rPr lang="en-US" dirty="0" smtClean="0"/>
              <a:t> a router </a:t>
            </a:r>
            <a:r>
              <a:rPr lang="en-US" dirty="0" err="1" smtClean="0"/>
              <a:t>belső</a:t>
            </a:r>
            <a:r>
              <a:rPr lang="en-US" dirty="0" smtClean="0"/>
              <a:t> IP-</a:t>
            </a:r>
            <a:r>
              <a:rPr lang="en-US" dirty="0" err="1" smtClean="0"/>
              <a:t>címe</a:t>
            </a:r>
            <a:r>
              <a:rPr lang="en-US" dirty="0" smtClean="0"/>
              <a:t>. (</a:t>
            </a:r>
            <a:r>
              <a:rPr lang="en-US" dirty="0" err="1" smtClean="0"/>
              <a:t>Erről</a:t>
            </a:r>
            <a:r>
              <a:rPr lang="en-US" dirty="0" smtClean="0"/>
              <a:t> a </a:t>
            </a:r>
            <a:r>
              <a:rPr lang="en-US" dirty="0" err="1" smtClean="0"/>
              <a:t>címről</a:t>
            </a:r>
            <a:r>
              <a:rPr lang="en-US" dirty="0" smtClean="0"/>
              <a:t> </a:t>
            </a:r>
            <a:r>
              <a:rPr lang="en-US" dirty="0" err="1" smtClean="0"/>
              <a:t>érjük</a:t>
            </a:r>
            <a:r>
              <a:rPr lang="en-US" dirty="0" smtClean="0"/>
              <a:t> el a router </a:t>
            </a:r>
            <a:r>
              <a:rPr lang="en-US" dirty="0" err="1" smtClean="0"/>
              <a:t>konfigurációs</a:t>
            </a:r>
            <a:r>
              <a:rPr lang="en-US" dirty="0" smtClean="0"/>
              <a:t> </a:t>
            </a:r>
            <a:r>
              <a:rPr lang="en-US" dirty="0" err="1" smtClean="0"/>
              <a:t>felületét</a:t>
            </a:r>
            <a:r>
              <a:rPr lang="en-US" dirty="0"/>
              <a:t> </a:t>
            </a:r>
            <a:r>
              <a:rPr lang="en-US" dirty="0" smtClean="0"/>
              <a:t>is.)</a:t>
            </a:r>
            <a:endParaRPr lang="hu-HU" dirty="0"/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056018" y="5144652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838200" y="5144652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71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764051"/>
            <a:ext cx="7877175" cy="455295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5" name="Action Button: Custom 4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4755" y="1105674"/>
            <a:ext cx="2433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A </a:t>
            </a:r>
            <a:r>
              <a:rPr lang="hu-HU" sz="2200" dirty="0" err="1" smtClean="0"/>
              <a:t>WiFi</a:t>
            </a:r>
            <a:r>
              <a:rPr lang="hu-HU" sz="2200" dirty="0" smtClean="0"/>
              <a:t> hálózat neve</a:t>
            </a:r>
            <a:endParaRPr lang="hu-HU" sz="2200" dirty="0"/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 flipV="1">
            <a:off x="7148856" y="1321118"/>
            <a:ext cx="415899" cy="321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2964" y="2294861"/>
            <a:ext cx="2221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/>
              <a:t>Wireless</a:t>
            </a:r>
            <a:r>
              <a:rPr lang="hu-HU" sz="2200" dirty="0" smtClean="0"/>
              <a:t> standard kiválasztása</a:t>
            </a:r>
            <a:endParaRPr lang="hu-HU" sz="2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06491" y="2476646"/>
            <a:ext cx="520882" cy="226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319" y="1769947"/>
            <a:ext cx="137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Csatorna szélessége</a:t>
            </a:r>
            <a:endParaRPr lang="hu-HU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8735" y="2380568"/>
            <a:ext cx="358294" cy="476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0573" y="2860646"/>
            <a:ext cx="153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Csatorna kiválasztása</a:t>
            </a:r>
            <a:endParaRPr lang="hu-HU" sz="2200" dirty="0"/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 flipV="1">
            <a:off x="5177958" y="3182040"/>
            <a:ext cx="264899" cy="633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4354" y="3626334"/>
            <a:ext cx="200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/>
              <a:t>WiFi</a:t>
            </a:r>
            <a:r>
              <a:rPr lang="hu-HU" sz="2200" dirty="0" smtClean="0"/>
              <a:t> be/kikapcsolása</a:t>
            </a:r>
            <a:endParaRPr lang="hu-HU" sz="2200" dirty="0"/>
          </a:p>
        </p:txBody>
      </p:sp>
      <p:cxnSp>
        <p:nvCxnSpPr>
          <p:cNvPr id="35" name="Straight Connector 34"/>
          <p:cNvCxnSpPr>
            <a:stCxn id="34" idx="3"/>
          </p:cNvCxnSpPr>
          <p:nvPr/>
        </p:nvCxnSpPr>
        <p:spPr>
          <a:xfrm flipV="1">
            <a:off x="5817773" y="3913560"/>
            <a:ext cx="487233" cy="97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58178" y="3970873"/>
            <a:ext cx="20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Hálózat nevének megjelenítése</a:t>
            </a:r>
            <a:endParaRPr lang="hu-HU" sz="22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7827373" y="4212434"/>
            <a:ext cx="262829" cy="39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6319" y="4471667"/>
            <a:ext cx="20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Meglévő hálózat kiterjesztése</a:t>
            </a:r>
            <a:endParaRPr lang="hu-HU" sz="22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941953" y="4424861"/>
            <a:ext cx="317348" cy="176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Channel</a:t>
            </a:r>
            <a:r>
              <a:rPr lang="hu-HU" dirty="0" smtClean="0"/>
              <a:t> (csatorna): Minden csatorna egy-egy (általában 12-13 elérhető) frekvenciát jelöl, célszerű a hatókörön belüli vezeték nélküli hálózatokat külön csatornára állítani, így a </a:t>
            </a:r>
            <a:r>
              <a:rPr lang="hu-HU" dirty="0" err="1" smtClean="0"/>
              <a:t>routernek</a:t>
            </a:r>
            <a:r>
              <a:rPr lang="hu-HU" dirty="0" smtClean="0"/>
              <a:t> nem (vagy csak kevesebbet) </a:t>
            </a:r>
            <a:r>
              <a:rPr lang="hu-HU" dirty="0"/>
              <a:t>kell a </a:t>
            </a:r>
            <a:r>
              <a:rPr lang="hu-HU" dirty="0" smtClean="0"/>
              <a:t>csomagok</a:t>
            </a:r>
            <a:r>
              <a:rPr lang="en-US" dirty="0" err="1" smtClean="0"/>
              <a:t>ból</a:t>
            </a:r>
            <a:r>
              <a:rPr lang="hu-HU" dirty="0" smtClean="0"/>
              <a:t> kiszűrni</a:t>
            </a:r>
            <a:r>
              <a:rPr lang="en-US" dirty="0" smtClean="0"/>
              <a:t> </a:t>
            </a:r>
            <a:r>
              <a:rPr lang="hu-HU" dirty="0"/>
              <a:t>nem neki </a:t>
            </a:r>
            <a:r>
              <a:rPr lang="hu-HU" dirty="0" smtClean="0"/>
              <a:t>szánt</a:t>
            </a:r>
            <a:r>
              <a:rPr lang="en-US" dirty="0" err="1" smtClean="0"/>
              <a:t>akat</a:t>
            </a:r>
            <a:r>
              <a:rPr lang="hu-HU" dirty="0" smtClean="0"/>
              <a:t>, ez a sebesség szempontjából is fontos. </a:t>
            </a:r>
          </a:p>
          <a:p>
            <a:pPr algn="just"/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Width</a:t>
            </a:r>
            <a:r>
              <a:rPr lang="hu-HU" dirty="0" smtClean="0"/>
              <a:t>: A csatorna szélessége, az adott csatornán a megadott nagyságú frekvenciatar</a:t>
            </a:r>
            <a:r>
              <a:rPr lang="en-US" dirty="0" smtClean="0"/>
              <a:t>-</a:t>
            </a:r>
            <a:r>
              <a:rPr lang="hu-HU" dirty="0" err="1" smtClean="0"/>
              <a:t>tományon</a:t>
            </a:r>
            <a:r>
              <a:rPr lang="hu-HU" dirty="0" smtClean="0"/>
              <a:t> belül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3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Action Button: Custom 8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Right Arrow 2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6" name="Right Arrow 3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39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157412"/>
            <a:ext cx="10048875" cy="2543175"/>
          </a:xfrm>
          <a:prstGeom prst="rect">
            <a:avLst/>
          </a:prstGeom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2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Custom 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Kilépés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Főmenü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487" y="2933065"/>
            <a:ext cx="2885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Nincs jelszavas védelem</a:t>
            </a:r>
            <a:endParaRPr lang="hu-HU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5850" y="3076575"/>
            <a:ext cx="838637" cy="71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82269" y="3428999"/>
            <a:ext cx="2190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A kapcsolódáshoz szükséges jelszó</a:t>
            </a:r>
            <a:endParaRPr lang="hu-HU" sz="2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05650" y="3896751"/>
            <a:ext cx="1676619" cy="488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964034"/>
            <a:ext cx="9963150" cy="3971925"/>
          </a:xfrm>
          <a:prstGeom prst="rect">
            <a:avLst/>
          </a:prstGeom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2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Custom 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Kilépés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Főmenü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7408" y="1780511"/>
            <a:ext cx="3857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MAC-cím szűrés be/kikapcsolása</a:t>
            </a:r>
            <a:endParaRPr lang="hu-H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2014" y="2483148"/>
            <a:ext cx="311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Szűrési mód (Engedélyezés vagy tiltás)</a:t>
            </a:r>
            <a:endParaRPr lang="hu-HU" sz="2200" dirty="0"/>
          </a:p>
        </p:txBody>
      </p:sp>
      <p:sp>
        <p:nvSpPr>
          <p:cNvPr id="17" name="Right Brace 16"/>
          <p:cNvSpPr/>
          <p:nvPr/>
        </p:nvSpPr>
        <p:spPr>
          <a:xfrm>
            <a:off x="7479589" y="2516381"/>
            <a:ext cx="352425" cy="771526"/>
          </a:xfrm>
          <a:prstGeom prst="rightBrace">
            <a:avLst>
              <a:gd name="adj1" fmla="val 45562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76" y="3592890"/>
            <a:ext cx="8077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3543300" algn="l"/>
                <a:tab pos="5029200" algn="l"/>
                <a:tab pos="7886700" algn="r"/>
              </a:tabLst>
            </a:pPr>
            <a:r>
              <a:rPr lang="hu-HU" sz="2200" dirty="0" smtClean="0"/>
              <a:t>Név	MAC-cím	Státusz	Leírás	Módosítás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929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2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Custom 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Kilépés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Főmenü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1714500"/>
            <a:ext cx="80391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9445" y="2147235"/>
            <a:ext cx="1936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DHCP engedélyezése, tiltása</a:t>
            </a:r>
            <a:endParaRPr lang="hu-HU" sz="2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06737" y="2418114"/>
            <a:ext cx="1449080" cy="134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394" y="2659559"/>
            <a:ext cx="139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IP-cím tartomány</a:t>
            </a:r>
            <a:endParaRPr lang="hu-HU" sz="2200" dirty="0"/>
          </a:p>
        </p:txBody>
      </p:sp>
      <p:sp>
        <p:nvSpPr>
          <p:cNvPr id="13" name="Left Brace 12"/>
          <p:cNvSpPr/>
          <p:nvPr/>
        </p:nvSpPr>
        <p:spPr>
          <a:xfrm>
            <a:off x="5241132" y="2783681"/>
            <a:ext cx="185738" cy="540544"/>
          </a:xfrm>
          <a:prstGeom prst="leftBrace">
            <a:avLst>
              <a:gd name="adj1" fmla="val 4777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76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Wireless MAC Filtering: MAC-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szűrés</a:t>
            </a:r>
            <a:r>
              <a:rPr lang="en-US" dirty="0" smtClean="0"/>
              <a:t> </a:t>
            </a:r>
            <a:r>
              <a:rPr lang="en-US" dirty="0" err="1" smtClean="0"/>
              <a:t>engedé-lyezésével</a:t>
            </a:r>
            <a:r>
              <a:rPr lang="en-US" dirty="0" smtClean="0"/>
              <a:t> a </a:t>
            </a:r>
            <a:r>
              <a:rPr lang="en-US" dirty="0" err="1" smtClean="0"/>
              <a:t>megadott</a:t>
            </a:r>
            <a:r>
              <a:rPr lang="en-US" dirty="0" smtClean="0"/>
              <a:t> </a:t>
            </a:r>
            <a:r>
              <a:rPr lang="en-US" dirty="0" err="1" smtClean="0"/>
              <a:t>azonosítójú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esz-közök</a:t>
            </a:r>
            <a:r>
              <a:rPr lang="en-US" dirty="0" smtClean="0"/>
              <a:t> (Pl.: Laptop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kártyája</a:t>
            </a:r>
            <a:r>
              <a:rPr lang="en-US" dirty="0" smtClean="0"/>
              <a:t>, </a:t>
            </a:r>
            <a:r>
              <a:rPr lang="en-US" dirty="0" err="1" smtClean="0"/>
              <a:t>Telefon</a:t>
            </a:r>
            <a:r>
              <a:rPr lang="en-US" dirty="0" smtClean="0"/>
              <a:t> Wire-less </a:t>
            </a:r>
            <a:r>
              <a:rPr lang="en-US" dirty="0" err="1" smtClean="0"/>
              <a:t>modulja</a:t>
            </a:r>
            <a:r>
              <a:rPr lang="en-US" dirty="0" smtClean="0"/>
              <a:t>) </a:t>
            </a:r>
            <a:r>
              <a:rPr lang="en-US" dirty="0" err="1" smtClean="0"/>
              <a:t>hálózathoz</a:t>
            </a:r>
            <a:r>
              <a:rPr lang="en-US" dirty="0" smtClean="0"/>
              <a:t> </a:t>
            </a:r>
            <a:r>
              <a:rPr lang="en-US" dirty="0" err="1" smtClean="0"/>
              <a:t>való</a:t>
            </a:r>
            <a:r>
              <a:rPr lang="en-US" dirty="0" smtClean="0"/>
              <a:t> </a:t>
            </a:r>
            <a:r>
              <a:rPr lang="en-US" dirty="0" err="1" smtClean="0"/>
              <a:t>kapcsolódását</a:t>
            </a:r>
            <a:r>
              <a:rPr lang="en-US" dirty="0" smtClean="0"/>
              <a:t> </a:t>
            </a:r>
            <a:r>
              <a:rPr lang="en-US" dirty="0" err="1" smtClean="0"/>
              <a:t>engedélyezhetjük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tilthatjuk</a:t>
            </a:r>
            <a:r>
              <a:rPr lang="en-US" dirty="0" smtClean="0"/>
              <a:t>. </a:t>
            </a:r>
          </a:p>
          <a:p>
            <a:pPr algn="just"/>
            <a:r>
              <a:rPr lang="hu-HU" dirty="0"/>
              <a:t>DHCP: </a:t>
            </a:r>
            <a:r>
              <a:rPr lang="hu-HU" dirty="0" err="1"/>
              <a:t>dinamic</a:t>
            </a:r>
            <a:r>
              <a:rPr lang="hu-HU" dirty="0"/>
              <a:t> </a:t>
            </a:r>
            <a:r>
              <a:rPr lang="hu-HU" dirty="0" err="1"/>
              <a:t>host</a:t>
            </a:r>
            <a:r>
              <a:rPr lang="hu-HU" dirty="0"/>
              <a:t> </a:t>
            </a:r>
            <a:r>
              <a:rPr lang="hu-HU" dirty="0" err="1"/>
              <a:t>configuration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, ez biztosítja, hogy a hálózati eszközök dinami</a:t>
            </a:r>
            <a:r>
              <a:rPr lang="en-US" dirty="0"/>
              <a:t>-</a:t>
            </a:r>
            <a:r>
              <a:rPr lang="hu-HU" dirty="0" err="1"/>
              <a:t>kusan</a:t>
            </a:r>
            <a:r>
              <a:rPr lang="hu-HU" dirty="0"/>
              <a:t> megkapják IP-címüket, esetleg más </a:t>
            </a:r>
            <a:r>
              <a:rPr lang="hu-HU" dirty="0" err="1"/>
              <a:t>beállí</a:t>
            </a:r>
            <a:r>
              <a:rPr lang="en-US" dirty="0"/>
              <a:t>-</a:t>
            </a:r>
            <a:r>
              <a:rPr lang="hu-HU" dirty="0"/>
              <a:t>tásukat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endParaRPr lang="hu-HU" dirty="0"/>
          </a:p>
        </p:txBody>
      </p:sp>
      <p:sp>
        <p:nvSpPr>
          <p:cNvPr id="3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Action Button: Custom 8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flipH="1">
            <a:off x="838200" y="6169449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 smtClean="0"/>
              <a:t>Hálózatok (pollak.hu) Letöltve: 2016.02.15.</a:t>
            </a:r>
            <a:br>
              <a:rPr lang="hu-HU" sz="1600" dirty="0" smtClean="0"/>
            </a:br>
            <a:r>
              <a:rPr lang="hu-HU" sz="1600" dirty="0" smtClean="0"/>
              <a:t>http://www.pollak.hu/static/sanyag/halozat.html 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http://www.tplink.com/uk/products/details/cat-12_TL-WA901ND.html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http://www.tplink.com/uk/products/details/cat-4762_TL-R460.html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http://www.tplink.com/uk/products/details/cat-15_TD-8616.html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http://www.tplink.com/uk/products/details/cat-4763_TL-SF1005D.html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http://www.tplink.com/uk/products/details/cat-9_TL-WR841N.html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http://sawvideo.com/resources/workshop/scheduled/experimental-smartphone-video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http://www.torontotvrepair.com/rca-smart-tv-repair.html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https://tablagep.wordpress.com/2014/01/25/miert-valasszak-androidos-tabletet/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https://commons.wikimedia.org/wiki/File:Desktop-PC.svg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https://www.qnap.com/i/useng/product/model.php?II=195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http://www.ucexpert.ru/archives/3148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http://pngimg.com/download/5935 (A képek letöltési ideje 2016. 02. </a:t>
            </a:r>
            <a:r>
              <a:rPr lang="hu-HU" sz="1600" dirty="0" smtClean="0"/>
              <a:t>15)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Bártfai</a:t>
            </a:r>
            <a:r>
              <a:rPr lang="en-US" sz="1600" dirty="0" smtClean="0"/>
              <a:t> </a:t>
            </a:r>
            <a:r>
              <a:rPr lang="en-US" sz="1600" dirty="0" err="1" smtClean="0"/>
              <a:t>Barnabás</a:t>
            </a:r>
            <a:r>
              <a:rPr lang="en-US" sz="1600" dirty="0" smtClean="0"/>
              <a:t>: </a:t>
            </a:r>
            <a:r>
              <a:rPr lang="en-US" sz="1600" dirty="0" err="1" smtClean="0"/>
              <a:t>Hogyan</a:t>
            </a:r>
            <a:r>
              <a:rPr lang="en-US" sz="1600" dirty="0" smtClean="0"/>
              <a:t> </a:t>
            </a:r>
            <a:r>
              <a:rPr lang="en-US" sz="1600" dirty="0" err="1" smtClean="0"/>
              <a:t>használjam</a:t>
            </a:r>
            <a:r>
              <a:rPr lang="en-US" sz="1600" dirty="0" smtClean="0"/>
              <a:t>? 8. </a:t>
            </a:r>
            <a:r>
              <a:rPr lang="en-US" sz="1600" dirty="0" err="1" smtClean="0"/>
              <a:t>kiadás</a:t>
            </a:r>
            <a:r>
              <a:rPr lang="en-US" sz="1600" dirty="0" smtClean="0"/>
              <a:t> 258.old.</a:t>
            </a:r>
            <a:endParaRPr lang="hu-HU" sz="1600" dirty="0"/>
          </a:p>
        </p:txBody>
      </p:sp>
      <p:sp>
        <p:nvSpPr>
          <p:cNvPr id="7" name="Action Button: Custom 6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056018" y="5623349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38200" y="5623349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Vissza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2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720367" y="5015131"/>
            <a:ext cx="475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kérdőjelre kattintva megjelenik a helyes válasz, majd ugyanoda kattintva eltűnik.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29749" y="4528587"/>
            <a:ext cx="8132497" cy="1715511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lokális hálózat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eszközei fizikailag egy helyen (pl.: egy épületben) vannak, a globális hálózat 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hálózatok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hálózata</a:t>
            </a:r>
            <a:r>
              <a:rPr lang="hu-HU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ilyen az internet is.</a:t>
            </a:r>
            <a:endParaRPr lang="hu-HU" sz="28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9751" y="4528588"/>
            <a:ext cx="8132497" cy="1715511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Hálózati kártya (PCI, PCI-Express, laptopokban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miniPCI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miniPCI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-Express csatolófelület), USB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Adapter (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WiFi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stick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u-HU" sz="3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29749" y="4528587"/>
            <a:ext cx="8132497" cy="1715511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Azonosító, ami az Internet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-t használó számítógépek azonosítására szolgál. (Létezik IPv4 és IPv6 cím)</a:t>
            </a:r>
            <a:endParaRPr lang="hu-HU" sz="3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29749" y="4528587"/>
            <a:ext cx="8132497" cy="1715511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Egy egyedi, a hálózati eszköz gyártásakor megadott 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hexadeximális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(16-os </a:t>
            </a:r>
            <a:r>
              <a:rPr lang="hu-HU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számrendszerbeli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számból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álló</a:t>
            </a:r>
            <a:r>
              <a:rPr lang="hu-HU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azonosító.</a:t>
            </a:r>
            <a:endParaRPr lang="hu-HU" sz="3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334327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Milyen hardver segítségével csatlakozhat eszközünk egy hálózatra? tipp:</a:t>
            </a:r>
          </a:p>
          <a:p>
            <a:r>
              <a:rPr lang="hu-HU" sz="3200" dirty="0" smtClean="0"/>
              <a:t>Mi az IP-cím? tipp:</a:t>
            </a:r>
          </a:p>
          <a:p>
            <a:r>
              <a:rPr lang="hu-HU" sz="3200" dirty="0" smtClean="0"/>
              <a:t>Mi a MAC-cím (fizikai cím)? tipp:</a:t>
            </a:r>
          </a:p>
          <a:p>
            <a:r>
              <a:rPr lang="hu-HU" sz="3200" dirty="0" smtClean="0"/>
              <a:t>Miben tér el a lokális és globális hálózat? tipp:</a:t>
            </a:r>
            <a:endParaRPr lang="hu-HU" sz="3200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8554915" y="1468315"/>
            <a:ext cx="334108" cy="334108"/>
          </a:xfrm>
          <a:prstGeom prst="actionButtonHelp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832230" y="2033953"/>
            <a:ext cx="334108" cy="334108"/>
          </a:xfrm>
          <a:prstGeom prst="actionButtonHelp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9228993" y="2584251"/>
            <a:ext cx="334108" cy="334108"/>
          </a:xfrm>
          <a:prstGeom prst="actionButtonHelp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4589586" y="3573890"/>
            <a:ext cx="334108" cy="334108"/>
          </a:xfrm>
          <a:prstGeom prst="actionButtonHelp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10437018" y="5042066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Action Button: Custom 14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ction Button: Custom 35">
            <a:hlinkClick r:id="" action="ppaction://hlinkshowjump?jump=endshow" highlightClick="1"/>
          </p:cNvPr>
          <p:cNvSpPr/>
          <p:nvPr/>
        </p:nvSpPr>
        <p:spPr>
          <a:xfrm>
            <a:off x="10465998" y="468380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Válasszon egy menüpontot:</a:t>
            </a:r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90763" y="2100288"/>
            <a:ext cx="1925514" cy="309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6194" y="2135930"/>
            <a:ext cx="13118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762721" y="5019675"/>
            <a:ext cx="402829" cy="23351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59259" y="4142762"/>
            <a:ext cx="1283458" cy="28643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02360" y="3151910"/>
            <a:ext cx="1391" cy="1012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68" idx="1"/>
          </p:cNvCxnSpPr>
          <p:nvPr/>
        </p:nvCxnSpPr>
        <p:spPr>
          <a:xfrm>
            <a:off x="9065209" y="2175044"/>
            <a:ext cx="13146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67388" y="3071512"/>
            <a:ext cx="1097855" cy="569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028659" y="2720840"/>
            <a:ext cx="1143139" cy="8621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121782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" name="TextBox 101"/>
          <p:cNvSpPr txBox="1"/>
          <p:nvPr/>
        </p:nvSpPr>
        <p:spPr>
          <a:xfrm>
            <a:off x="838200" y="2606244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modem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669" y="1690686"/>
            <a:ext cx="121782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4" name="TextBox 113"/>
          <p:cNvSpPr txBox="1"/>
          <p:nvPr/>
        </p:nvSpPr>
        <p:spPr>
          <a:xfrm>
            <a:off x="4417625" y="2582502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router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040" name="Picture 16" descr="http://www.tplink.com/res/images/products/gallery/TL-SF1005D-03.jpg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21488" r="16756" b="15112"/>
          <a:stretch/>
        </p:blipFill>
        <p:spPr bwMode="auto">
          <a:xfrm>
            <a:off x="7462837" y="1696463"/>
            <a:ext cx="1315615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5" name="TextBox 114"/>
          <p:cNvSpPr txBox="1"/>
          <p:nvPr/>
        </p:nvSpPr>
        <p:spPr>
          <a:xfrm>
            <a:off x="7516065" y="2610863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switch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hlinkClick r:id="rId9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608" y="4290279"/>
            <a:ext cx="122057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6" name="TextBox 115"/>
          <p:cNvSpPr txBox="1"/>
          <p:nvPr/>
        </p:nvSpPr>
        <p:spPr>
          <a:xfrm>
            <a:off x="4394343" y="5190706"/>
            <a:ext cx="1217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>
                <a:solidFill>
                  <a:schemeClr val="bg1"/>
                </a:solidFill>
              </a:rPr>
              <a:t>Wireless</a:t>
            </a:r>
            <a:r>
              <a:rPr lang="hu-HU" sz="2200" dirty="0" smtClean="0">
                <a:solidFill>
                  <a:schemeClr val="bg1"/>
                </a:solidFill>
              </a:rPr>
              <a:t> </a:t>
            </a:r>
            <a:r>
              <a:rPr lang="hu-HU" sz="2200" dirty="0" err="1" smtClean="0">
                <a:solidFill>
                  <a:schemeClr val="bg1"/>
                </a:solidFill>
              </a:rPr>
              <a:t>access</a:t>
            </a:r>
            <a:r>
              <a:rPr lang="hu-HU" sz="2200" dirty="0" smtClean="0">
                <a:solidFill>
                  <a:schemeClr val="bg1"/>
                </a:solidFill>
              </a:rPr>
              <a:t> </a:t>
            </a:r>
            <a:r>
              <a:rPr lang="hu-HU" sz="2200" dirty="0" err="1" smtClean="0">
                <a:solidFill>
                  <a:schemeClr val="bg1"/>
                </a:solidFill>
              </a:rPr>
              <a:t>point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62710" y="4612635"/>
            <a:ext cx="164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notebook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hlinkClick r:id="rId11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12"/>
          <a:srcRect l="24361" r="24027"/>
          <a:stretch/>
        </p:blipFill>
        <p:spPr>
          <a:xfrm>
            <a:off x="2894228" y="4542673"/>
            <a:ext cx="733425" cy="1421042"/>
          </a:xfrm>
          <a:prstGeom prst="roundRect">
            <a:avLst>
              <a:gd name="adj" fmla="val 147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9" name="TextBox 118"/>
          <p:cNvSpPr txBox="1"/>
          <p:nvPr/>
        </p:nvSpPr>
        <p:spPr>
          <a:xfrm>
            <a:off x="2422951" y="6008921"/>
            <a:ext cx="167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>
                <a:solidFill>
                  <a:schemeClr val="bg1"/>
                </a:solidFill>
              </a:rPr>
              <a:t>smartphone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98" name="Picture 18" descr="File:Desktop-PC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01" y="3678866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10245114" y="5022361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PC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34" name="Picture 18" descr="File:Desktop-PC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79" y="3919693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6949792" y="5263188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PC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8" name="Right Arrow 67">
            <a:hlinkClick r:id="" action="ppaction://hlinkshowjump?jump=nextslide"/>
          </p:cNvPr>
          <p:cNvSpPr/>
          <p:nvPr/>
        </p:nvSpPr>
        <p:spPr>
          <a:xfrm>
            <a:off x="10379868" y="1830768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5" name="Action Button: Custom 4">
            <a:hlinkClick r:id="rId14" action="ppaction://hlinksldjump" highlightClick="1"/>
          </p:cNvPr>
          <p:cNvSpPr/>
          <p:nvPr/>
        </p:nvSpPr>
        <p:spPr>
          <a:xfrm>
            <a:off x="9805078" y="6008921"/>
            <a:ext cx="2021787" cy="412980"/>
          </a:xfrm>
          <a:prstGeom prst="actionButtonBlank">
            <a:avLst/>
          </a:prstGeom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Bevezetés, ismétlés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130673" y="2083426"/>
            <a:ext cx="7537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Laptop notebook PNG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88" y="3323368"/>
            <a:ext cx="2070969" cy="14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ction Button: Custom 5">
            <a:hlinkClick r:id="rId16" action="ppaction://hlinksldjump" highlightClick="1"/>
          </p:cNvPr>
          <p:cNvSpPr/>
          <p:nvPr/>
        </p:nvSpPr>
        <p:spPr>
          <a:xfrm>
            <a:off x="10149286" y="1048063"/>
            <a:ext cx="1630363" cy="5010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Forások</a:t>
            </a:r>
            <a:endParaRPr lang="hu-H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Válasszon egy menüpontot:</a:t>
            </a:r>
          </a:p>
        </p:txBody>
      </p:sp>
      <p:cxnSp>
        <p:nvCxnSpPr>
          <p:cNvPr id="13" name="Straight Connector 12"/>
          <p:cNvCxnSpPr>
            <a:stCxn id="14" idx="1"/>
          </p:cNvCxnSpPr>
          <p:nvPr/>
        </p:nvCxnSpPr>
        <p:spPr>
          <a:xfrm flipV="1">
            <a:off x="2111306" y="2145370"/>
            <a:ext cx="3032194" cy="105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09082" y="2744863"/>
            <a:ext cx="3034418" cy="125343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29357" y="3106138"/>
            <a:ext cx="1241400" cy="10073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50037" y="3429954"/>
            <a:ext cx="502375" cy="6835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tplink.com/res/images/products/gallery/TL-WR841N-02.jpg">
            <a:hlinkClick r:id="rId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88" y="1690688"/>
            <a:ext cx="121782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" name="TextBox 40"/>
          <p:cNvSpPr txBox="1"/>
          <p:nvPr/>
        </p:nvSpPr>
        <p:spPr>
          <a:xfrm>
            <a:off x="5487088" y="2619995"/>
            <a:ext cx="1217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>
                <a:solidFill>
                  <a:schemeClr val="bg1"/>
                </a:solidFill>
              </a:rPr>
              <a:t>Wireless</a:t>
            </a:r>
            <a:r>
              <a:rPr lang="hu-HU" sz="2200" dirty="0" smtClean="0">
                <a:solidFill>
                  <a:schemeClr val="bg1"/>
                </a:solidFill>
              </a:rPr>
              <a:t> router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9">
            <a:hlinkClick r:id="rId5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22072"/>
          <a:stretch/>
        </p:blipFill>
        <p:spPr bwMode="auto">
          <a:xfrm>
            <a:off x="3935613" y="4113472"/>
            <a:ext cx="1685925" cy="18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169663" y="5918550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1085" y="4885163"/>
            <a:ext cx="164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notebook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3" name="Picture 18" descr="File:Desktop-PC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44" y="4256705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170757" y="5600200"/>
            <a:ext cx="12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PC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flipH="1">
            <a:off x="556826" y="1811664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pic>
        <p:nvPicPr>
          <p:cNvPr id="2054" name="Picture 6" descr="Picture">
            <a:hlinkClick r:id="rId8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69" y="1974818"/>
            <a:ext cx="2644480" cy="18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945224" y="2103002"/>
            <a:ext cx="1770784" cy="570159"/>
            <a:chOff x="7037938" y="1774367"/>
            <a:chExt cx="1882563" cy="1003351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037938" y="2020597"/>
              <a:ext cx="1836981" cy="7571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074724" y="1774367"/>
              <a:ext cx="1845777" cy="760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ction Button: Custom 24">
            <a:hlinkClick r:id="" action="ppaction://hlinkshowjump?jump=endshow" highlightClick="1"/>
          </p:cNvPr>
          <p:cNvSpPr/>
          <p:nvPr/>
        </p:nvSpPr>
        <p:spPr>
          <a:xfrm>
            <a:off x="10465998" y="468380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7" name="Picture 4" descr="Laptop notebook PNG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6" y="3544649"/>
            <a:ext cx="2070969" cy="14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Custom 7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Modem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 szolgáltató és a helyi hálózatot </a:t>
            </a:r>
            <a:r>
              <a:rPr lang="hu-HU" dirty="0" err="1" smtClean="0"/>
              <a:t>telefonvona</a:t>
            </a:r>
            <a:r>
              <a:rPr lang="en-US" dirty="0" smtClean="0"/>
              <a:t>-</a:t>
            </a:r>
            <a:r>
              <a:rPr lang="hu-HU" dirty="0" err="1" smtClean="0"/>
              <a:t>lon</a:t>
            </a:r>
            <a:r>
              <a:rPr lang="hu-HU" dirty="0" smtClean="0"/>
              <a:t> vagy kábeltévéhálózaton keresztül összekötő eszköz. Mivel mindkét fent említett kapcsolat analóg, a modem feladata a digitális jel </a:t>
            </a:r>
            <a:r>
              <a:rPr lang="hu-HU" dirty="0" err="1" smtClean="0"/>
              <a:t>átala</a:t>
            </a:r>
            <a:r>
              <a:rPr lang="en-US" dirty="0" smtClean="0"/>
              <a:t>-</a:t>
            </a:r>
            <a:r>
              <a:rPr lang="hu-HU" dirty="0" err="1" smtClean="0"/>
              <a:t>kítása</a:t>
            </a:r>
            <a:r>
              <a:rPr lang="hu-HU" dirty="0" smtClean="0"/>
              <a:t>, illetve a bejövő analóg jel </a:t>
            </a:r>
            <a:r>
              <a:rPr lang="hu-HU" dirty="0" err="1" smtClean="0"/>
              <a:t>visszaala</a:t>
            </a:r>
            <a:r>
              <a:rPr lang="en-US" dirty="0" smtClean="0"/>
              <a:t>-</a:t>
            </a:r>
            <a:r>
              <a:rPr lang="hu-HU" dirty="0" err="1" smtClean="0"/>
              <a:t>kítása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881188"/>
            <a:ext cx="5619750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750" y="5454432"/>
            <a:ext cx="176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Telefonvonal (RJ11 csatlakozó)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381625" y="5454432"/>
            <a:ext cx="176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Ethernet-kábel (RJ45 csatlakozó)</a:t>
            </a:r>
            <a:endParaRPr lang="hu-HU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6262688" y="4800600"/>
            <a:ext cx="166687" cy="65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029450" y="4800600"/>
            <a:ext cx="995362" cy="65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Portok egy modemen:</a:t>
            </a:r>
            <a:endParaRPr lang="hu-HU" dirty="0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Action Button: Custom 13">
            <a:hlinkClick r:id="rId4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Router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Feladata a hálózati forgalom irányítása, háló</a:t>
            </a:r>
            <a:r>
              <a:rPr lang="en-US" dirty="0" smtClean="0"/>
              <a:t>-</a:t>
            </a:r>
            <a:r>
              <a:rPr lang="hu-HU" dirty="0" err="1" smtClean="0"/>
              <a:t>zatok</a:t>
            </a:r>
            <a:r>
              <a:rPr lang="hu-HU" dirty="0" smtClean="0"/>
              <a:t> összekapcsolása. </a:t>
            </a:r>
          </a:p>
          <a:p>
            <a:pPr algn="just"/>
            <a:r>
              <a:rPr lang="hu-HU" dirty="0" smtClean="0"/>
              <a:t>A hálózatba kötött eszközök az adatokat ún. csomagok formájában küldik és fogadják, aminek van egy feladója és egy címzettje (ez az eszköz IP-címe Internet </a:t>
            </a:r>
            <a:r>
              <a:rPr lang="hu-HU" dirty="0" err="1" smtClean="0"/>
              <a:t>Proto</a:t>
            </a:r>
            <a:r>
              <a:rPr lang="en-US" dirty="0" smtClean="0"/>
              <a:t>c</a:t>
            </a:r>
            <a:r>
              <a:rPr lang="hu-HU" dirty="0" err="1" smtClean="0"/>
              <a:t>oll</a:t>
            </a:r>
            <a:r>
              <a:rPr lang="hu-HU" dirty="0" smtClean="0"/>
              <a:t> esetén).</a:t>
            </a:r>
          </a:p>
          <a:p>
            <a:pPr algn="just"/>
            <a:r>
              <a:rPr lang="hu-HU" dirty="0" smtClean="0"/>
              <a:t>A router a cím alapján küldi a megfelelő </a:t>
            </a:r>
            <a:r>
              <a:rPr lang="hu-HU" dirty="0" err="1" smtClean="0"/>
              <a:t>kime</a:t>
            </a:r>
            <a:r>
              <a:rPr lang="en-US" dirty="0" smtClean="0"/>
              <a:t>-</a:t>
            </a:r>
            <a:r>
              <a:rPr lang="hu-HU" dirty="0" smtClean="0"/>
              <a:t>neten tovább a csomagot. </a:t>
            </a:r>
            <a:endParaRPr lang="hu-HU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056018" y="5135943"/>
            <a:ext cx="1533525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7" name="Action Button: Custom 6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Action Button: Custom 7">
            <a:hlinkClick r:id="rId2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66775"/>
            <a:ext cx="10515600" cy="1916886"/>
          </a:xfrm>
        </p:spPr>
        <p:txBody>
          <a:bodyPr/>
          <a:lstStyle/>
          <a:p>
            <a:pPr algn="just"/>
            <a:r>
              <a:rPr lang="hu-HU" dirty="0" smtClean="0"/>
              <a:t>Legtöbb esetben a </a:t>
            </a:r>
            <a:r>
              <a:rPr lang="hu-HU" dirty="0" err="1" smtClean="0"/>
              <a:t>routerek</a:t>
            </a:r>
            <a:r>
              <a:rPr lang="hu-HU" dirty="0" smtClean="0"/>
              <a:t> switch-ként is </a:t>
            </a:r>
            <a:r>
              <a:rPr lang="hu-HU" dirty="0" err="1" smtClean="0"/>
              <a:t>funk</a:t>
            </a:r>
            <a:r>
              <a:rPr lang="en-US" dirty="0" smtClean="0"/>
              <a:t>-</a:t>
            </a:r>
            <a:r>
              <a:rPr lang="hu-HU" dirty="0" err="1" smtClean="0"/>
              <a:t>cionálnak</a:t>
            </a:r>
            <a:r>
              <a:rPr lang="hu-HU" dirty="0" smtClean="0"/>
              <a:t>, továbbá rendelkezhetnek beépített tűzfallal is</a:t>
            </a:r>
            <a:r>
              <a:rPr lang="en-US" dirty="0" smtClean="0"/>
              <a:t>, </a:t>
            </a:r>
            <a:r>
              <a:rPr lang="en-US" dirty="0" err="1" smtClean="0"/>
              <a:t>mely</a:t>
            </a:r>
            <a:r>
              <a:rPr lang="en-US" dirty="0" smtClean="0"/>
              <a:t> a </a:t>
            </a:r>
            <a:r>
              <a:rPr lang="en-US" dirty="0" err="1" smtClean="0"/>
              <a:t>bejövő</a:t>
            </a:r>
            <a:r>
              <a:rPr lang="en-US" dirty="0" smtClean="0"/>
              <a:t> </a:t>
            </a:r>
            <a:r>
              <a:rPr lang="en-US" dirty="0" err="1" smtClean="0"/>
              <a:t>kapcsolatokat</a:t>
            </a:r>
            <a:r>
              <a:rPr lang="en-US" dirty="0" smtClean="0"/>
              <a:t> </a:t>
            </a:r>
            <a:r>
              <a:rPr lang="en-US" dirty="0" err="1" smtClean="0"/>
              <a:t>szűri</a:t>
            </a:r>
            <a:r>
              <a:rPr lang="en-US" dirty="0" smtClean="0"/>
              <a:t>.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928"/>
          <a:stretch/>
        </p:blipFill>
        <p:spPr>
          <a:xfrm>
            <a:off x="3048001" y="2783661"/>
            <a:ext cx="5619750" cy="2492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5307" y="4341624"/>
            <a:ext cx="185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WAN-port (csatlakozás külső hálózathoz)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6680397" y="4341624"/>
            <a:ext cx="1484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LAN-portok (belső hálózat eszközeinek)</a:t>
            </a:r>
            <a:endParaRPr lang="hu-HU" dirty="0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V="1">
            <a:off x="4931592" y="3636430"/>
            <a:ext cx="166686" cy="705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</p:cNvCxnSpPr>
          <p:nvPr/>
        </p:nvCxnSpPr>
        <p:spPr>
          <a:xfrm flipH="1" flipV="1">
            <a:off x="6262689" y="3662112"/>
            <a:ext cx="1159942" cy="679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flipH="1">
            <a:off x="838200" y="5135943"/>
            <a:ext cx="1554480" cy="6885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  <a:endParaRPr lang="hu-HU" dirty="0"/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8667751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Kilépés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9877426" y="351071"/>
            <a:ext cx="996940" cy="412980"/>
          </a:xfrm>
          <a:prstGeom prst="actionButtonBlank">
            <a:avLst/>
          </a:prstGeom>
          <a:gradFill flip="none" rotWithShape="1">
            <a:gsLst>
              <a:gs pos="50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Főmenü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17670" y="5639828"/>
            <a:ext cx="548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Wireless</a:t>
            </a:r>
            <a:r>
              <a:rPr lang="hu-HU" dirty="0"/>
              <a:t> router és Access </a:t>
            </a:r>
            <a:r>
              <a:rPr lang="hu-HU" dirty="0" err="1"/>
              <a:t>Point</a:t>
            </a:r>
            <a:r>
              <a:rPr lang="hu-HU" dirty="0"/>
              <a:t> konfigurálása (beállítása)</a:t>
            </a:r>
          </a:p>
        </p:txBody>
      </p:sp>
      <p:sp>
        <p:nvSpPr>
          <p:cNvPr id="13" name="Right Arrow 3">
            <a:hlinkClick r:id="rId4" action="ppaction://hlinksldjump"/>
          </p:cNvPr>
          <p:cNvSpPr/>
          <p:nvPr/>
        </p:nvSpPr>
        <p:spPr>
          <a:xfrm>
            <a:off x="5359023" y="6005811"/>
            <a:ext cx="997704" cy="44796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Tovább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211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1215</Words>
  <Application>Microsoft Office PowerPoint</Application>
  <PresentationFormat>Egyéni</PresentationFormat>
  <Paragraphs>207</Paragraphs>
  <Slides>28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 Theme</vt:lpstr>
      <vt:lpstr>Otthoni hálózat kiépítése</vt:lpstr>
      <vt:lpstr>Első lépések</vt:lpstr>
      <vt:lpstr>PowerPoint bemutató</vt:lpstr>
      <vt:lpstr>Válasszon egy menüpontot:</vt:lpstr>
      <vt:lpstr>Válasszon egy menüpontot:</vt:lpstr>
      <vt:lpstr>Modem</vt:lpstr>
      <vt:lpstr>Portok egy modemen:</vt:lpstr>
      <vt:lpstr>Router</vt:lpstr>
      <vt:lpstr>PowerPoint bemutató</vt:lpstr>
      <vt:lpstr>Wireless Access Point</vt:lpstr>
      <vt:lpstr>Switch</vt:lpstr>
      <vt:lpstr>Wireless Router</vt:lpstr>
      <vt:lpstr>NAS (Network Attached Storage)</vt:lpstr>
      <vt:lpstr>Smart TV</vt:lpstr>
      <vt:lpstr>Csatlakozás WiFi hálózathoz okostelefonnal</vt:lpstr>
      <vt:lpstr>PowerPoint bemutató</vt:lpstr>
      <vt:lpstr>PowerPoint bemutató</vt:lpstr>
      <vt:lpstr>Wireless Access Point és Router beállítása</vt:lpstr>
      <vt:lpstr>Bejelentkezés a router webes kezelőfelületére.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Bendegúz Majzik</dc:creator>
  <cp:lastModifiedBy>vpg</cp:lastModifiedBy>
  <cp:revision>136</cp:revision>
  <dcterms:created xsi:type="dcterms:W3CDTF">2016-02-14T18:52:57Z</dcterms:created>
  <dcterms:modified xsi:type="dcterms:W3CDTF">2016-03-11T11:19:43Z</dcterms:modified>
</cp:coreProperties>
</file>