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1" r:id="rId21"/>
    <p:sldId id="282" r:id="rId22"/>
    <p:sldId id="28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68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44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43F8B-B876-467E-AD8B-314C661B5AEE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sk-SK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78104-6480-4BE0-8D8C-C2B76AF3293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2214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637BB6B-EE1B-48FB-8575-0D55C373DE88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3/13/2016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8.xml"/><Relationship Id="rId5" Type="http://schemas.openxmlformats.org/officeDocument/2006/relationships/slide" Target="slide6.xml"/><Relationship Id="rId10" Type="http://schemas.openxmlformats.org/officeDocument/2006/relationships/slide" Target="slide17.xml"/><Relationship Id="rId4" Type="http://schemas.openxmlformats.org/officeDocument/2006/relationships/slide" Target="slide5.xml"/><Relationship Id="rId9" Type="http://schemas.openxmlformats.org/officeDocument/2006/relationships/slide" Target="slide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49548" y="297683"/>
            <a:ext cx="8062912" cy="1470025"/>
          </a:xfrm>
        </p:spPr>
        <p:txBody>
          <a:bodyPr>
            <a:normAutofit/>
          </a:bodyPr>
          <a:lstStyle/>
          <a:p>
            <a:r>
              <a:rPr lang="sk-SK" sz="6600" dirty="0" smtClean="0">
                <a:ln w="5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H</a:t>
            </a:r>
            <a:r>
              <a:rPr lang="hu-HU" sz="6600" dirty="0" err="1" smtClean="0">
                <a:ln w="5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álózati</a:t>
            </a:r>
            <a:r>
              <a:rPr lang="hu-HU" sz="6600" dirty="0" smtClean="0">
                <a:ln w="5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eszközök</a:t>
            </a:r>
            <a:endParaRPr lang="sk-SK" sz="6600" dirty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330848"/>
          </a:xfrm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pPr algn="l">
              <a:lnSpc>
                <a:spcPct val="170000"/>
              </a:lnSpc>
            </a:pPr>
            <a:r>
              <a:rPr lang="hu-H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NÉV:  / </a:t>
            </a:r>
            <a:r>
              <a:rPr lang="hu-H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Madari Bálint \</a:t>
            </a:r>
          </a:p>
          <a:p>
            <a:pPr algn="l">
              <a:lnSpc>
                <a:spcPct val="170000"/>
              </a:lnSpc>
            </a:pPr>
            <a:r>
              <a:rPr lang="hu-H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FELKÉSZÍTŐ TANÁR: / </a:t>
            </a:r>
            <a:r>
              <a:rPr lang="hu-H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Beták Norbert, PhD. \</a:t>
            </a:r>
          </a:p>
          <a:p>
            <a:pPr algn="l">
              <a:lnSpc>
                <a:spcPct val="170000"/>
              </a:lnSpc>
            </a:pPr>
            <a:r>
              <a:rPr lang="hu-H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ISKOLA: / </a:t>
            </a:r>
            <a:r>
              <a:rPr lang="hu-H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Jedlik Ányos Elektrotechnikai Szakközépiskola, Komáromi út 28, Érsekújvár – Szlovákia \</a:t>
            </a:r>
            <a:endParaRPr lang="sk-SK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k-SK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4797152"/>
            <a:ext cx="1224136" cy="1514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620688"/>
            <a:ext cx="2447404" cy="1440160"/>
          </a:xfrm>
        </p:spPr>
        <p:txBody>
          <a:bodyPr>
            <a:normAutofit/>
          </a:bodyPr>
          <a:lstStyle/>
          <a:p>
            <a:r>
              <a:rPr lang="sk-SK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HUB</a:t>
            </a:r>
            <a:endParaRPr lang="sk-SK" sz="72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500306"/>
            <a:ext cx="8528126" cy="4525963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hu-HU" dirty="0" smtClean="0"/>
              <a:t>A HUB egy többcsatornás repeater, a kapott adatcsomagot valamennyi kapcsolódási pontjára, portjára kiadja: egyszerű, ezért olcsó szerkezet, de mivel semmilyen forgalomirányítást nem végez, az egyidejű kommunikációs igények esetén az adatcsomagok ütköznek, csökken az átvitel hatékonysága</a:t>
            </a:r>
            <a:endParaRPr lang="sk-SK" dirty="0"/>
          </a:p>
        </p:txBody>
      </p:sp>
      <p:pic>
        <p:nvPicPr>
          <p:cNvPr id="4" name="Kép 3" descr="hu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8515">
            <a:off x="4058989" y="305289"/>
            <a:ext cx="3214710" cy="2119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Akciógomb: Vissza vagy Előző 8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467600" cy="1143000"/>
          </a:xfrm>
        </p:spPr>
        <p:txBody>
          <a:bodyPr>
            <a:normAutofit/>
          </a:bodyPr>
          <a:lstStyle/>
          <a:p>
            <a:r>
              <a:rPr lang="sk-SK" sz="5400" b="1" dirty="0" smtClean="0">
                <a:effectLst>
                  <a:reflection blurRad="6350" stA="55000" endA="300" endPos="45500" dir="5400000" sy="-100000" algn="bl" rotWithShape="0"/>
                </a:effectLst>
              </a:rPr>
              <a:t>Switch(kapcsoló)</a:t>
            </a:r>
            <a:endParaRPr lang="sk-SK" sz="54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428736"/>
            <a:ext cx="4786314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sk-SK" dirty="0" smtClean="0"/>
              <a:t>A switch egy intelligens HUB, csomagvizsgálatot is végez. A csomagok fizikai címe alapján csak a címzett felé továbbít. </a:t>
            </a:r>
            <a:endParaRPr lang="sk-SK" dirty="0"/>
          </a:p>
        </p:txBody>
      </p:sp>
      <p:pic>
        <p:nvPicPr>
          <p:cNvPr id="5" name="Kép 4" descr="sw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8FAF9"/>
              </a:clrFrom>
              <a:clrTo>
                <a:srgbClr val="F8FAF9">
                  <a:alpha val="0"/>
                </a:srgbClr>
              </a:clrTo>
            </a:clrChange>
            <a:lum contrast="20000"/>
          </a:blip>
          <a:stretch>
            <a:fillRect/>
          </a:stretch>
        </p:blipFill>
        <p:spPr>
          <a:xfrm rot="503408">
            <a:off x="5135460" y="628805"/>
            <a:ext cx="3820220" cy="28614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Kép 5" descr="s3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tretch>
            <a:fillRect/>
          </a:stretch>
        </p:blipFill>
        <p:spPr>
          <a:xfrm>
            <a:off x="1278071" y="4648359"/>
            <a:ext cx="7016485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Akciógomb: Tovább vagy Következő 10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500042"/>
            <a:ext cx="8401080" cy="534036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sk-SK" dirty="0" smtClean="0"/>
              <a:t>A switch belsejében egy kizárólag gyors kapcsolásra és átvitelre tervezett chip van, ezért a switch bámilyen helyzetben is jó teljesítményt képes nyújtani.</a:t>
            </a:r>
          </a:p>
          <a:p>
            <a:pPr marL="550926" indent="-514350" algn="just">
              <a:buFont typeface="Wingdings" pitchFamily="2" charset="2"/>
              <a:buChar char="v"/>
            </a:pPr>
            <a:r>
              <a:rPr lang="sk-SK" dirty="0" smtClean="0"/>
              <a:t>A leggyakoribb kapcsolási módszerek a k</a:t>
            </a:r>
            <a:r>
              <a:rPr lang="hu-HU" dirty="0" smtClean="0"/>
              <a:t>övetkezők:</a:t>
            </a:r>
          </a:p>
          <a:p>
            <a:pPr marL="852678" lvl="1" indent="-514350" algn="just">
              <a:buFont typeface="Wingdings" pitchFamily="2" charset="2"/>
              <a:buChar char="Ø"/>
            </a:pPr>
            <a:r>
              <a:rPr lang="sk-SK" dirty="0" smtClean="0"/>
              <a:t>„cut-through”, azaz azonnali továbbítás; </a:t>
            </a:r>
          </a:p>
          <a:p>
            <a:pPr marL="852678" lvl="1" indent="-514350" algn="just">
              <a:buFont typeface="Wingdings" pitchFamily="2" charset="2"/>
              <a:buChar char="Ø"/>
            </a:pPr>
            <a:r>
              <a:rPr lang="hu-HU" dirty="0" smtClean="0"/>
              <a:t>„store and forward”, azaz először letölti a teljes csomagot, majd csak utána továbbítja azt.</a:t>
            </a:r>
            <a:endParaRPr lang="sk-SK" dirty="0"/>
          </a:p>
        </p:txBody>
      </p:sp>
      <p:pic>
        <p:nvPicPr>
          <p:cNvPr id="4" name="Kép 3" descr="cabl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786322"/>
            <a:ext cx="5769011" cy="18625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750776" cy="1143000"/>
          </a:xfrm>
        </p:spPr>
        <p:txBody>
          <a:bodyPr>
            <a:noAutofit/>
          </a:bodyPr>
          <a:lstStyle/>
          <a:p>
            <a:r>
              <a:rPr lang="hu-HU" sz="4400" b="1" dirty="0" smtClean="0">
                <a:effectLst>
                  <a:reflection blurRad="6350" stA="55000" endA="300" endPos="45500" dir="5400000" sy="-100000" algn="bl" rotWithShape="0"/>
                </a:effectLst>
              </a:rPr>
              <a:t>Network bridge (hálózati híd)</a:t>
            </a:r>
            <a:endParaRPr lang="sk-SK" sz="44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8291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hu-HU" dirty="0" smtClean="0"/>
              <a:t>Különböző hálózati szegmenseket köt össze az OSI-modell második, adatkapcsolati rétegében.</a:t>
            </a:r>
          </a:p>
          <a:p>
            <a:pPr algn="just">
              <a:buFont typeface="Wingdings" pitchFamily="2" charset="2"/>
              <a:buChar char="q"/>
            </a:pPr>
            <a:r>
              <a:rPr lang="sk-SK" dirty="0" smtClean="0"/>
              <a:t>A network bridge a hardveres MAC-cím alapján irányítja az egyes adatcsomagokat </a:t>
            </a:r>
          </a:p>
          <a:p>
            <a:pPr algn="just">
              <a:buFont typeface="Wingdings" pitchFamily="2" charset="2"/>
              <a:buChar char="q"/>
            </a:pPr>
            <a:r>
              <a:rPr lang="hu-HU" dirty="0" smtClean="0"/>
              <a:t>A MAC-cím egy </a:t>
            </a:r>
            <a:r>
              <a:rPr lang="sk-SK" dirty="0" smtClean="0"/>
              <a:t>hexadecimális számsorozat, amellyel még a gyártás során látják el a hálózati kártyákat.</a:t>
            </a:r>
            <a:endParaRPr lang="sk-SK" dirty="0"/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dirty="0" smtClean="0">
                <a:effectLst>
                  <a:reflection blurRad="6350" stA="55000" endA="300" endPos="45500" dir="5400000" sy="-100000" algn="bl" rotWithShape="0"/>
                </a:effectLst>
              </a:rPr>
              <a:t>Access Point</a:t>
            </a:r>
            <a:endParaRPr lang="sk-SK" sz="48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u-HU" dirty="0" smtClean="0"/>
              <a:t>Lehetővé teszi a vezeték nélküli kapcsolódást a hálózathoz.</a:t>
            </a:r>
            <a:endParaRPr lang="sk-SK" dirty="0"/>
          </a:p>
        </p:txBody>
      </p:sp>
      <p:pic>
        <p:nvPicPr>
          <p:cNvPr id="4" name="Kép 3" descr="ac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2120" y="2845901"/>
            <a:ext cx="2485667" cy="26812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Kép 4" descr="ac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286124"/>
            <a:ext cx="3929090" cy="2943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Akciógomb: Tovább vagy Következő 10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>
            <a:noAutofit/>
          </a:bodyPr>
          <a:lstStyle/>
          <a:p>
            <a:r>
              <a:rPr lang="hu-HU" sz="4000" b="1" dirty="0" smtClean="0">
                <a:effectLst>
                  <a:reflection blurRad="6350" stA="55000" endA="300" endPos="45500" dir="5400000" sy="-100000" algn="bl" rotWithShape="0"/>
                </a:effectLst>
              </a:rPr>
              <a:t>Router </a:t>
            </a:r>
            <a:r>
              <a:rPr lang="sk-SK" sz="4000" b="1" dirty="0" smtClean="0">
                <a:effectLst>
                  <a:reflection blurRad="6350" stA="55000" endA="300" endPos="45500" dir="5400000" sy="-100000" algn="bl" rotWithShape="0"/>
                </a:effectLst>
              </a:rPr>
              <a:t>(útválasztó,forgalomirányító) </a:t>
            </a:r>
            <a:endParaRPr lang="sk-SK" sz="40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hu-HU" dirty="0" smtClean="0"/>
              <a:t>A router olyan forgalomirányító eszköz, amely lehetővé teszi, hogy egymással közvetlen módon össze nem kötött számítógépek kommunikálni tudjanak egymással</a:t>
            </a:r>
          </a:p>
          <a:p>
            <a:pPr algn="just">
              <a:buFont typeface="Wingdings" pitchFamily="2" charset="2"/>
              <a:buChar char="q"/>
            </a:pPr>
            <a:r>
              <a:rPr lang="hu-HU" dirty="0" smtClean="0"/>
              <a:t>A routerek kapcsolják össze a különféle LAN és WAN hálózati szegmenseket, így gyakorlatilag az internetet is hozzákapcsolják a LAN-hoz.</a:t>
            </a:r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2844" y="428604"/>
            <a:ext cx="5143536" cy="550072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hu-HU" dirty="0" smtClean="0"/>
              <a:t>A hálózatokban a forgalomirá- nyító két fő feladatot lát el: meghatározza az elérési útvonalakat és továbbítja a csomagokat. </a:t>
            </a:r>
          </a:p>
          <a:p>
            <a:pPr algn="just">
              <a:buFont typeface="Wingdings" pitchFamily="2" charset="2"/>
              <a:buChar char="q"/>
            </a:pPr>
            <a:r>
              <a:rPr lang="hu-HU" dirty="0" smtClean="0"/>
              <a:t>A csomagok több rendszeren keresztül történő eljuttatása a feladótól a címzettig, csak abban az esetben sikeres, ha minden router el tudja dönteni, hogy melyik portján továbbítsa az adott csomagot</a:t>
            </a:r>
            <a:endParaRPr lang="sk-SK" dirty="0"/>
          </a:p>
        </p:txBody>
      </p:sp>
      <p:pic>
        <p:nvPicPr>
          <p:cNvPr id="4" name="Kép 3" descr="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90805">
            <a:off x="5708964" y="150457"/>
            <a:ext cx="2799040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Kép 4" descr="r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1089941">
            <a:off x="5714420" y="3546526"/>
            <a:ext cx="2714644" cy="2126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Akciógomb: Vissza vagy Előző 6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188640"/>
            <a:ext cx="8229600" cy="1399032"/>
          </a:xfrm>
        </p:spPr>
        <p:txBody>
          <a:bodyPr>
            <a:normAutofit/>
          </a:bodyPr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Gateway (</a:t>
            </a:r>
            <a:r>
              <a:rPr lang="sk-SK" b="1" dirty="0" smtClean="0">
                <a:effectLst>
                  <a:reflection blurRad="6350" stA="55000" endA="300" endPos="45500" dir="5400000" sy="-100000" algn="bl" rotWithShape="0"/>
                </a:effectLst>
              </a:rPr>
              <a:t>átjáró)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428736"/>
            <a:ext cx="7901014" cy="468632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hu-HU" dirty="0" smtClean="0"/>
              <a:t> Segítségével különféle hálózatok közötti adatátvitelt lehet megvalósítani. Ezen hálózatok lehetnek teljesen különböző felépítésűek, vagy alapvetően eltérő megvalósításúak is. </a:t>
            </a:r>
            <a:endParaRPr lang="sk-SK" dirty="0" smtClean="0"/>
          </a:p>
          <a:p>
            <a:pPr algn="just">
              <a:buFont typeface="Wingdings" pitchFamily="2" charset="2"/>
              <a:buChar char="v"/>
            </a:pPr>
            <a:r>
              <a:rPr lang="sk-SK" dirty="0" smtClean="0"/>
              <a:t>A gateway-ek sokkal bonyolultabbak, mint a hagyományos routerek.</a:t>
            </a:r>
          </a:p>
          <a:p>
            <a:pPr algn="just">
              <a:buFont typeface="Wingdings" pitchFamily="2" charset="2"/>
              <a:buChar char="v"/>
            </a:pPr>
            <a:r>
              <a:rPr lang="hu-HU" dirty="0" smtClean="0"/>
              <a:t>Az </a:t>
            </a:r>
            <a:r>
              <a:rPr lang="hu-HU" b="1" dirty="0" smtClean="0"/>
              <a:t>OSI rétegre</a:t>
            </a:r>
            <a:r>
              <a:rPr lang="hu-HU" dirty="0" smtClean="0"/>
              <a:t> nézve a gateway-ek a hálózati rétegen, illetve felette működnek, de a legtöbb forgalmat az alkalmazási rétegen bonyolítják le.</a:t>
            </a:r>
            <a:endParaRPr lang="sk-SK" dirty="0"/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2898" y="172580"/>
            <a:ext cx="8229600" cy="1399032"/>
          </a:xfrm>
        </p:spPr>
        <p:txBody>
          <a:bodyPr>
            <a:normAutofit/>
          </a:bodyPr>
          <a:lstStyle/>
          <a:p>
            <a:r>
              <a:rPr lang="sk-SK" sz="4800" b="1" dirty="0" smtClean="0">
                <a:effectLst>
                  <a:reflection blurRad="6350" stA="55000" endA="300" endPos="45500" dir="5400000" sy="-100000" algn="bl" rotWithShape="0"/>
                </a:effectLst>
              </a:rPr>
              <a:t>Modem</a:t>
            </a:r>
            <a:endParaRPr lang="sk-SK" sz="48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571612"/>
            <a:ext cx="8543956" cy="4525963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sk-SK" dirty="0" smtClean="0"/>
              <a:t>Egy olyan berendezés, amely összeköti a számítógépet más távközlési hálózatokkal.</a:t>
            </a:r>
          </a:p>
          <a:p>
            <a:pPr algn="just">
              <a:buFont typeface="Wingdings" pitchFamily="2" charset="2"/>
              <a:buChar char="q"/>
            </a:pPr>
            <a:r>
              <a:rPr lang="hu-HU" dirty="0" smtClean="0"/>
              <a:t>A vivőhullám modulálásával (megváltoztatás, átalakítás) a digitális jelet analóg információvá, illetve </a:t>
            </a:r>
            <a:r>
              <a:rPr lang="sk-SK" dirty="0" smtClean="0"/>
              <a:t>ennek demodulálásával újra digitális információvá alakítja.</a:t>
            </a:r>
          </a:p>
          <a:p>
            <a:pPr algn="just">
              <a:buFont typeface="Wingdings" pitchFamily="2" charset="2"/>
              <a:buChar char="q"/>
            </a:pPr>
            <a:r>
              <a:rPr lang="hu-HU" dirty="0" smtClean="0"/>
              <a:t>Az eljárás célja, hogy a digitális adatot analóg módon átvihetővé tegye. </a:t>
            </a:r>
            <a:endParaRPr lang="sk-SK" dirty="0"/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428604"/>
            <a:ext cx="8215370" cy="55926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u-HU" dirty="0" smtClean="0"/>
              <a:t>Néhány modem, melyek különböző átviteli közegben működnek: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sk-SK" dirty="0" smtClean="0"/>
              <a:t>telefonos modem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sk-SK" dirty="0" smtClean="0"/>
              <a:t>ADSL modem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sk-SK" dirty="0" smtClean="0"/>
              <a:t>kábelmodem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sk-SK" dirty="0" smtClean="0"/>
              <a:t>rádiós modem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sk-SK" dirty="0" smtClean="0"/>
              <a:t> optikai modem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sk-SK" dirty="0" smtClean="0"/>
              <a:t>mikrohullámú modem</a:t>
            </a:r>
            <a:endParaRPr lang="sk-SK" dirty="0"/>
          </a:p>
        </p:txBody>
      </p:sp>
      <p:pic>
        <p:nvPicPr>
          <p:cNvPr id="4" name="Kép 3" descr="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77799">
            <a:off x="4990796" y="2092563"/>
            <a:ext cx="3750495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Tartalom </a:t>
            </a:r>
            <a:endParaRPr lang="sk-SK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k-SK" dirty="0" smtClean="0">
                <a:hlinkClick r:id="rId2" action="ppaction://hlinksldjump"/>
              </a:rPr>
              <a:t>Bevezet</a:t>
            </a:r>
            <a:r>
              <a:rPr lang="hu-HU" dirty="0" smtClean="0">
                <a:hlinkClick r:id="rId2" action="ppaction://hlinksldjump"/>
              </a:rPr>
              <a:t>ő</a:t>
            </a:r>
            <a:endParaRPr lang="hu-HU" dirty="0" smtClean="0"/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hlinkClick r:id="rId3" action="ppaction://hlinksldjump"/>
              </a:rPr>
              <a:t>Hálózati eszözök:</a:t>
            </a:r>
            <a:endParaRPr lang="hu-HU" dirty="0" smtClean="0"/>
          </a:p>
          <a:p>
            <a:pPr lvl="1">
              <a:buFont typeface="Wingdings" pitchFamily="2" charset="2"/>
              <a:buChar char="Ø"/>
            </a:pPr>
            <a:r>
              <a:rPr lang="hu-HU" dirty="0" smtClean="0">
                <a:hlinkClick r:id="rId4" action="ppaction://hlinksldjump"/>
              </a:rPr>
              <a:t>Hálózati kártya</a:t>
            </a:r>
            <a:endParaRPr lang="hu-HU" dirty="0" smtClean="0"/>
          </a:p>
          <a:p>
            <a:pPr lvl="1">
              <a:buFont typeface="Wingdings" pitchFamily="2" charset="2"/>
              <a:buChar char="Ø"/>
            </a:pPr>
            <a:r>
              <a:rPr lang="hu-HU" dirty="0" smtClean="0">
                <a:hlinkClick r:id="rId5" action="ppaction://hlinksldjump"/>
              </a:rPr>
              <a:t>Repeater(jelismétlő)</a:t>
            </a:r>
            <a:endParaRPr lang="hu-HU" dirty="0" smtClean="0"/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hlinkClick r:id="rId6" action="ppaction://hlinksldjump"/>
              </a:rPr>
              <a:t>HUB</a:t>
            </a:r>
            <a:endParaRPr lang="sk-SK" dirty="0" smtClean="0"/>
          </a:p>
          <a:p>
            <a:pPr lvl="1">
              <a:buFont typeface="Wingdings" pitchFamily="2" charset="2"/>
              <a:buChar char="Ø"/>
            </a:pPr>
            <a:r>
              <a:rPr lang="hu-HU" dirty="0" smtClean="0">
                <a:hlinkClick r:id="rId7" action="ppaction://hlinksldjump"/>
              </a:rPr>
              <a:t>Switch</a:t>
            </a:r>
            <a:endParaRPr lang="hu-HU" dirty="0" smtClean="0"/>
          </a:p>
          <a:p>
            <a:pPr lvl="1">
              <a:buFont typeface="Wingdings" pitchFamily="2" charset="2"/>
              <a:buChar char="Ø"/>
            </a:pPr>
            <a:r>
              <a:rPr lang="hu-HU" dirty="0" smtClean="0">
                <a:hlinkClick r:id="rId8" action="ppaction://hlinksldjump"/>
              </a:rPr>
              <a:t>Network bridge (hálózati híd)</a:t>
            </a:r>
            <a:endParaRPr lang="hu-HU" dirty="0" smtClean="0"/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hlinkClick r:id="rId9" action="ppaction://hlinksldjump"/>
              </a:rPr>
              <a:t>Access Point</a:t>
            </a:r>
            <a:endParaRPr lang="sk-SK" dirty="0" smtClean="0"/>
          </a:p>
          <a:p>
            <a:pPr lvl="1">
              <a:buFont typeface="Wingdings" pitchFamily="2" charset="2"/>
              <a:buChar char="Ø"/>
            </a:pPr>
            <a:r>
              <a:rPr lang="hu-HU" dirty="0" smtClean="0">
                <a:hlinkClick r:id="" action="ppaction://noaction"/>
              </a:rPr>
              <a:t>Router </a:t>
            </a:r>
            <a:r>
              <a:rPr lang="sk-SK" dirty="0" smtClean="0">
                <a:hlinkClick r:id="" action="ppaction://noaction"/>
              </a:rPr>
              <a:t>(útválasztó,forgalomirányító) </a:t>
            </a:r>
            <a:endParaRPr lang="sk-SK" dirty="0" smtClean="0"/>
          </a:p>
          <a:p>
            <a:pPr lvl="1">
              <a:buFont typeface="Wingdings" pitchFamily="2" charset="2"/>
              <a:buChar char="Ø"/>
            </a:pPr>
            <a:r>
              <a:rPr lang="hu-HU" dirty="0" smtClean="0">
                <a:hlinkClick r:id="rId10" action="ppaction://hlinksldjump"/>
              </a:rPr>
              <a:t>Gateway (</a:t>
            </a:r>
            <a:r>
              <a:rPr lang="sk-SK" dirty="0" smtClean="0">
                <a:hlinkClick r:id="rId10" action="ppaction://hlinksldjump"/>
              </a:rPr>
              <a:t>átjáró)</a:t>
            </a:r>
            <a:endParaRPr lang="sk-SK" dirty="0" smtClean="0"/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hlinkClick r:id="rId11" action="ppaction://hlinksldjump"/>
              </a:rPr>
              <a:t>Modem</a:t>
            </a:r>
            <a:endParaRPr lang="sk-SK" dirty="0" smtClean="0"/>
          </a:p>
          <a:p>
            <a:pPr marL="953262" lvl="1" indent="-514350">
              <a:buFont typeface="Wingdings" pitchFamily="2" charset="2"/>
              <a:buChar char="Ø"/>
            </a:pPr>
            <a:endParaRPr lang="sk-SK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/>
          <a:lstStyle/>
          <a:p>
            <a:r>
              <a:rPr lang="sk-SK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Otthoni hálózat kialakítása:</a:t>
            </a:r>
            <a:endParaRPr lang="sk-SK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14422"/>
            <a:ext cx="8472518" cy="564357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hu-HU" dirty="0" smtClean="0"/>
              <a:t>Többféle képpen lehet hálózatot kialakítani.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Ethernet hálózatok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Vezeték nélküli hálózatok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HomePNA és elektromos vezetékes hálózatok.(nem lesznek bemutatva)</a:t>
            </a:r>
          </a:p>
          <a:p>
            <a:pPr marL="578358" indent="-514350">
              <a:buFont typeface="Wingdings" pitchFamily="2" charset="2"/>
              <a:buChar char="v"/>
            </a:pPr>
            <a:r>
              <a:rPr lang="hu-HU" dirty="0" smtClean="0"/>
              <a:t>Miután kiválasztottuk a típust és beszereztük a hozzá szükséges eszközöket, 4 lépést végrehajtása lehet szükséges: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A szükséges hardvereszközök telepítése.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Internetkapcsolat felállítása (nem kötelező).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A számítógépek összekapcsolása.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A Hálózat beállítása varázsló futtatása (csak vezeték nélküli hálózat esetén).</a:t>
            </a:r>
          </a:p>
          <a:p>
            <a:pPr marL="953262" lvl="1" indent="-514350">
              <a:buFont typeface="Wingdings" pitchFamily="2" charset="2"/>
              <a:buChar char="ü"/>
            </a:pPr>
            <a:endParaRPr lang="sk-SK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Ethernet hálózat kialakítása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A számítógépek Ethernet kapcsolaton keresztüli csatlakoztatásához egy elosztóra, egy kapcsolóra vagy egy útválasztóra van szükség.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Az internetkapcsolat megosztásához útválasztót kell használni. Csatlakoztatjuk a modemhez csatlakoztatott számítógéphez.</a:t>
            </a: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Kép 6" descr="ether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7786742" cy="5373950"/>
          </a:xfrm>
          <a:prstGeom prst="rect">
            <a:avLst/>
          </a:prstGeom>
        </p:spPr>
      </p:pic>
      <p:sp>
        <p:nvSpPr>
          <p:cNvPr id="9" name="Ellipszis feliratnak 8"/>
          <p:cNvSpPr/>
          <p:nvPr/>
        </p:nvSpPr>
        <p:spPr>
          <a:xfrm>
            <a:off x="5357818" y="714356"/>
            <a:ext cx="2357454" cy="1428760"/>
          </a:xfrm>
          <a:prstGeom prst="wedgeEllipseCallout">
            <a:avLst>
              <a:gd name="adj1" fmla="val -69471"/>
              <a:gd name="adj2" fmla="val 967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Otthon hasonló képpen néz ez ki.</a:t>
            </a:r>
            <a:endParaRPr lang="sk-SK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Kép 9" descr="ethe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85728"/>
            <a:ext cx="8500751" cy="5429288"/>
          </a:xfrm>
          <a:prstGeom prst="rect">
            <a:avLst/>
          </a:prstGeom>
        </p:spPr>
      </p:pic>
      <p:sp>
        <p:nvSpPr>
          <p:cNvPr id="11" name="Folyamatábra: Feldolgozás 10"/>
          <p:cNvSpPr/>
          <p:nvPr/>
        </p:nvSpPr>
        <p:spPr>
          <a:xfrm>
            <a:off x="5572132" y="1428736"/>
            <a:ext cx="2786082" cy="292895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Egy irodában, ahol vannak beépített Ethernet-kábelek, így nézhet ki.</a:t>
            </a:r>
            <a:endParaRPr lang="sk-SK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14346" y="-1"/>
            <a:ext cx="9358346" cy="1407821"/>
          </a:xfrm>
        </p:spPr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Vezeték nélküli hálózat kialakítása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Vezeték nélküli hálózat esetén elindítsuk a Hálózat beállítása varázslót az útválasztóhoz csatlakoztatott számítógépen.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A varázsló végigvezet a számítógépek és eszközök hálózathoz történő hozzáadásának lépésein.</a:t>
            </a:r>
            <a:endParaRPr lang="sk-SK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Kép 6" descr="wificucc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6286544" cy="4590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églalap feliratnak 7"/>
          <p:cNvSpPr/>
          <p:nvPr/>
        </p:nvSpPr>
        <p:spPr>
          <a:xfrm>
            <a:off x="6357950" y="4286256"/>
            <a:ext cx="2500330" cy="1214446"/>
          </a:xfrm>
          <a:prstGeom prst="wedgeRectCallout">
            <a:avLst>
              <a:gd name="adj1" fmla="val -73077"/>
              <a:gd name="adj2" fmla="val 9914"/>
            </a:avLst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Egy kép a hálózati varázslóból.</a:t>
            </a:r>
            <a:endParaRPr lang="sk-SK" dirty="0"/>
          </a:p>
        </p:txBody>
      </p:sp>
      <p:sp>
        <p:nvSpPr>
          <p:cNvPr id="10" name="Folyamatábra: Feldolgozás 9"/>
          <p:cNvSpPr/>
          <p:nvPr/>
        </p:nvSpPr>
        <p:spPr>
          <a:xfrm>
            <a:off x="5500694" y="1714488"/>
            <a:ext cx="3214710" cy="135732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1" name="Kép 10" descr="wificucc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1612"/>
            <a:ext cx="9001156" cy="4611337"/>
          </a:xfrm>
          <a:prstGeom prst="rect">
            <a:avLst/>
          </a:prstGeom>
        </p:spPr>
      </p:pic>
      <p:sp>
        <p:nvSpPr>
          <p:cNvPr id="12" name="Téglalap 11"/>
          <p:cNvSpPr/>
          <p:nvPr/>
        </p:nvSpPr>
        <p:spPr>
          <a:xfrm>
            <a:off x="5429256" y="1928802"/>
            <a:ext cx="3429024" cy="157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Megosztott internetes kapcsolattal rendelkező otthoni vezeték nélküli hálózat</a:t>
            </a:r>
            <a:endParaRPr lang="sk-SK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Ellenőrző kérdések</a:t>
            </a: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000660"/>
          </a:xfrm>
        </p:spPr>
        <p:txBody>
          <a:bodyPr>
            <a:normAutofit/>
          </a:bodyPr>
          <a:lstStyle/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1) Milyen modell szerint működik a repeater?</a:t>
            </a:r>
          </a:p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		a) </a:t>
            </a:r>
            <a:r>
              <a:rPr lang="hu-HU" sz="2800" dirty="0" smtClean="0">
                <a:hlinkClick r:id="rId2" action="ppaction://hlinksldjump"/>
              </a:rPr>
              <a:t>RC Modell</a:t>
            </a:r>
            <a:r>
              <a:rPr lang="hu-HU" sz="2800" dirty="0" smtClean="0"/>
              <a:t>	b) </a:t>
            </a:r>
            <a:r>
              <a:rPr lang="hu-HU" sz="2800" dirty="0" smtClean="0">
                <a:hlinkClick r:id="rId3" action="ppaction://hlinksldjump"/>
              </a:rPr>
              <a:t>OSI-ISO Modell</a:t>
            </a:r>
            <a:endParaRPr lang="hu-HU" sz="2800" dirty="0" smtClean="0"/>
          </a:p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2) Hány réteg van abban a modellben, amely szerint működik a repeater?</a:t>
            </a:r>
          </a:p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		a) </a:t>
            </a:r>
            <a:r>
              <a:rPr lang="hu-HU" sz="2800" dirty="0" smtClean="0">
                <a:hlinkClick r:id="rId2" action="ppaction://hlinksldjump"/>
              </a:rPr>
              <a:t>4</a:t>
            </a:r>
            <a:r>
              <a:rPr lang="hu-HU" sz="2800" dirty="0" smtClean="0"/>
              <a:t>	b) </a:t>
            </a:r>
            <a:r>
              <a:rPr lang="hu-HU" sz="2800" dirty="0" smtClean="0">
                <a:hlinkClick r:id="rId2" action="ppaction://hlinksldjump"/>
              </a:rPr>
              <a:t>6</a:t>
            </a:r>
            <a:r>
              <a:rPr lang="hu-HU" sz="2800" dirty="0" smtClean="0"/>
              <a:t>	c) </a:t>
            </a:r>
            <a:r>
              <a:rPr lang="hu-HU" sz="2800" dirty="0" smtClean="0">
                <a:hlinkClick r:id="rId2" action="ppaction://hlinksldjump"/>
              </a:rPr>
              <a:t>9</a:t>
            </a:r>
            <a:r>
              <a:rPr lang="hu-HU" sz="2800" dirty="0" smtClean="0"/>
              <a:t>	d) </a:t>
            </a:r>
            <a:r>
              <a:rPr lang="hu-HU" sz="2800" dirty="0" smtClean="0">
                <a:hlinkClick r:id="rId3" action="ppaction://hlinksldjump"/>
              </a:rPr>
              <a:t>7</a:t>
            </a:r>
            <a:endParaRPr lang="hu-HU" sz="2800" dirty="0" smtClean="0"/>
          </a:p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3) Mi a feladata a Network bridgenek?</a:t>
            </a:r>
          </a:p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		a) </a:t>
            </a:r>
            <a:r>
              <a:rPr lang="hu-HU" sz="2800" dirty="0" smtClean="0">
                <a:hlinkClick r:id="rId3" action="ppaction://hlinksldjump"/>
              </a:rPr>
              <a:t>szegmensek összekötése</a:t>
            </a:r>
            <a:r>
              <a:rPr lang="hu-HU" sz="2800" dirty="0" smtClean="0">
                <a:hlinkClick r:id="" action="ppaction://noaction"/>
              </a:rPr>
              <a:t>	</a:t>
            </a:r>
            <a:endParaRPr lang="hu-HU" sz="2800" dirty="0" smtClean="0"/>
          </a:p>
          <a:p>
            <a:pPr marL="550926" indent="-514350">
              <a:buClr>
                <a:schemeClr val="tx1"/>
              </a:buClr>
              <a:buSzPct val="100000"/>
              <a:buNone/>
            </a:pPr>
            <a:r>
              <a:rPr lang="hu-HU" sz="2800" dirty="0" smtClean="0"/>
              <a:t>		b) </a:t>
            </a:r>
            <a:r>
              <a:rPr lang="hu-HU" sz="2800" dirty="0" smtClean="0">
                <a:hlinkClick r:id="rId2" action="ppaction://hlinksldjump"/>
              </a:rPr>
              <a:t>lehetővé teszi, hogy átkelhessünk a folyók felett</a:t>
            </a:r>
            <a:endParaRPr lang="hu-HU" sz="2800" dirty="0" smtClean="0"/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Ellenőrző kérdések</a:t>
            </a:r>
            <a:endParaRPr lang="sk-SK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4) Az alábbiak közül melyik a router szerepe?</a:t>
            </a:r>
          </a:p>
          <a:p>
            <a:pPr>
              <a:buNone/>
            </a:pPr>
            <a:r>
              <a:rPr lang="hu-HU" dirty="0" smtClean="0"/>
              <a:t>		a) </a:t>
            </a:r>
            <a:r>
              <a:rPr lang="hu-HU" dirty="0" smtClean="0">
                <a:hlinkClick r:id="rId2" action="ppaction://hlinksldjump"/>
              </a:rPr>
              <a:t>jeltovábbítás</a:t>
            </a:r>
            <a:r>
              <a:rPr lang="hu-HU" dirty="0" smtClean="0"/>
              <a:t>	b) </a:t>
            </a:r>
            <a:r>
              <a:rPr lang="hu-HU" dirty="0" smtClean="0">
                <a:hlinkClick r:id="rId3" action="ppaction://hlinksldjump"/>
              </a:rPr>
              <a:t>útválasztás</a:t>
            </a:r>
            <a:r>
              <a:rPr lang="hu-HU" dirty="0" smtClean="0"/>
              <a:t>	c) </a:t>
            </a:r>
            <a:r>
              <a:rPr lang="hu-HU" dirty="0" smtClean="0">
                <a:hlinkClick r:id="rId2" action="ppaction://hlinksldjump"/>
              </a:rPr>
              <a:t>modulálás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5) A modem amikor modulál, akkor mit csinál?</a:t>
            </a:r>
          </a:p>
          <a:p>
            <a:pPr>
              <a:buNone/>
            </a:pPr>
            <a:r>
              <a:rPr lang="hu-HU" dirty="0" smtClean="0"/>
              <a:t>		a) </a:t>
            </a:r>
            <a:r>
              <a:rPr lang="hu-HU" dirty="0" smtClean="0">
                <a:hlinkClick r:id="rId3" action="ppaction://hlinksldjump"/>
              </a:rPr>
              <a:t>digitális jelet alakít át analóg jelre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	b) </a:t>
            </a:r>
            <a:r>
              <a:rPr lang="hu-HU" dirty="0" smtClean="0">
                <a:hlinkClick r:id="rId2" action="ppaction://hlinksldjump"/>
              </a:rPr>
              <a:t>analóg jelet alakít át digitális jelre</a:t>
            </a:r>
            <a:endParaRPr lang="sk-SK" dirty="0"/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Források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5043510"/>
          </a:xfrm>
        </p:spPr>
        <p:txBody>
          <a:bodyPr/>
          <a:lstStyle/>
          <a:p>
            <a:r>
              <a:rPr lang="sk-SK" dirty="0" smtClean="0"/>
              <a:t>http://www.tferi.hu/kabelek?start=3</a:t>
            </a:r>
          </a:p>
          <a:p>
            <a:r>
              <a:rPr lang="sk-SK" dirty="0" smtClean="0"/>
              <a:t>https://hu.wikipedia.org/wiki/Repeater</a:t>
            </a:r>
          </a:p>
          <a:p>
            <a:r>
              <a:rPr lang="sk-SK" dirty="0" smtClean="0"/>
              <a:t>https://hu.wikipedia.org/wiki/Hub_(h%C3%A1l%C3%B3zat)</a:t>
            </a:r>
          </a:p>
          <a:p>
            <a:r>
              <a:rPr lang="sk-SK" dirty="0" smtClean="0"/>
              <a:t>https://hu.wikipedia.org/wiki/Switch_(informatika)</a:t>
            </a:r>
          </a:p>
          <a:p>
            <a:r>
              <a:rPr lang="sk-SK" dirty="0" smtClean="0"/>
              <a:t>https://hu.wikipedia.org/wiki/%C3%9Atv%C3%A1laszt%C3%B3</a:t>
            </a:r>
            <a:endParaRPr lang="sk-SK" dirty="0"/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000240"/>
            <a:ext cx="9144000" cy="1857388"/>
          </a:xfrm>
        </p:spPr>
        <p:txBody>
          <a:bodyPr>
            <a:prstTxWarp prst="textWave2">
              <a:avLst/>
            </a:prstTxWarp>
            <a:normAutofit fontScale="90000"/>
          </a:bodyPr>
          <a:lstStyle/>
          <a:p>
            <a:pPr algn="ctr"/>
            <a:r>
              <a:rPr lang="hu-HU" sz="6600" b="1" dirty="0" smtClean="0"/>
              <a:t>Köszönöm a figyelmet!</a:t>
            </a:r>
            <a:endParaRPr lang="sk-SK" sz="66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sz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0430" y="4357694"/>
            <a:ext cx="2143157" cy="2143157"/>
          </a:xfrm>
          <a:prstGeom prst="rect">
            <a:avLst/>
          </a:prstGeom>
        </p:spPr>
      </p:pic>
      <p:sp>
        <p:nvSpPr>
          <p:cNvPr id="6" name="Akciógomb: Visszatérés 5">
            <a:hlinkClick r:id="" action="ppaction://hlinkshowjump?jump=lastslideviewed" highlightClick="1"/>
          </p:cNvPr>
          <p:cNvSpPr/>
          <p:nvPr/>
        </p:nvSpPr>
        <p:spPr>
          <a:xfrm>
            <a:off x="7286644" y="5929330"/>
            <a:ext cx="1357322" cy="92867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Szövegdoboz 6"/>
          <p:cNvSpPr txBox="1"/>
          <p:nvPr/>
        </p:nvSpPr>
        <p:spPr>
          <a:xfrm>
            <a:off x="642910" y="285728"/>
            <a:ext cx="8001056" cy="41549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k-SK" sz="8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Sajnálom, de a válaszod HELYTELEN</a:t>
            </a:r>
            <a:endParaRPr lang="sk-SK" sz="8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4143380"/>
            <a:ext cx="2357439" cy="23574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Akciógomb: Visszatérés 4">
            <a:hlinkClick r:id="" action="ppaction://hlinkshowjump?jump=lastslideviewed" highlightClick="1"/>
          </p:cNvPr>
          <p:cNvSpPr/>
          <p:nvPr/>
        </p:nvSpPr>
        <p:spPr>
          <a:xfrm>
            <a:off x="7286644" y="5929330"/>
            <a:ext cx="1357322" cy="92867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Szövegdoboz 6"/>
          <p:cNvSpPr txBox="1"/>
          <p:nvPr/>
        </p:nvSpPr>
        <p:spPr>
          <a:xfrm>
            <a:off x="0" y="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u-H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Gratulálok, a válaszod HELYES</a:t>
            </a:r>
            <a:endParaRPr lang="sk-SK" sz="8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0"/>
            <a:ext cx="7715304" cy="1479616"/>
          </a:xfrm>
        </p:spPr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Bevezető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hu-HU" dirty="0" smtClean="0"/>
              <a:t>Alapvetően a hálózati kapcsolatok kiépítésére a PC-k hálókártyája alkalmas, de ezzel még csak egy egyszerű egyetlen gépes kapcsolat van meg.</a:t>
            </a:r>
          </a:p>
          <a:p>
            <a:pPr algn="just">
              <a:buFont typeface="Wingdings" pitchFamily="2" charset="2"/>
              <a:buChar char="v"/>
            </a:pPr>
            <a:r>
              <a:rPr lang="hu-HU" dirty="0" smtClean="0"/>
              <a:t>Egy átlagos háztartásban 2-3 gép (leggyakrabban 1 PC, 1 vagy több laptop) található, valamint a WiFi-képes telefonok.</a:t>
            </a:r>
            <a:endParaRPr lang="sk-SK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Hálózati eszközök: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90063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hu-HU" dirty="0" smtClean="0"/>
              <a:t>Hálózati kártya</a:t>
            </a:r>
          </a:p>
          <a:p>
            <a:pPr>
              <a:buFont typeface="Wingdings" pitchFamily="2" charset="2"/>
              <a:buChar char="q"/>
            </a:pPr>
            <a:r>
              <a:rPr lang="hu-HU" dirty="0" smtClean="0"/>
              <a:t>Repeater (jelismétlő)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/>
              <a:t>HUB</a:t>
            </a:r>
          </a:p>
          <a:p>
            <a:pPr>
              <a:buFont typeface="Wingdings" pitchFamily="2" charset="2"/>
              <a:buChar char="q"/>
            </a:pPr>
            <a:r>
              <a:rPr lang="hu-HU" dirty="0" smtClean="0"/>
              <a:t>Switch</a:t>
            </a:r>
          </a:p>
          <a:p>
            <a:pPr>
              <a:buFont typeface="Wingdings" pitchFamily="2" charset="2"/>
              <a:buChar char="q"/>
            </a:pPr>
            <a:r>
              <a:rPr lang="hu-HU" dirty="0" smtClean="0"/>
              <a:t>Network bridge (hálózati híd)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/>
              <a:t>Access Point</a:t>
            </a:r>
          </a:p>
          <a:p>
            <a:pPr>
              <a:buFont typeface="Wingdings" pitchFamily="2" charset="2"/>
              <a:buChar char="q"/>
            </a:pPr>
            <a:r>
              <a:rPr lang="hu-HU" dirty="0" smtClean="0"/>
              <a:t>Router </a:t>
            </a:r>
            <a:r>
              <a:rPr lang="sk-SK" dirty="0" smtClean="0"/>
              <a:t>(útválasztó,forgalomirányító) </a:t>
            </a:r>
          </a:p>
          <a:p>
            <a:pPr>
              <a:buFont typeface="Wingdings" pitchFamily="2" charset="2"/>
              <a:buChar char="q"/>
            </a:pPr>
            <a:r>
              <a:rPr lang="hu-HU" dirty="0" smtClean="0"/>
              <a:t>Gateway (</a:t>
            </a:r>
            <a:r>
              <a:rPr lang="sk-SK" dirty="0" smtClean="0"/>
              <a:t>átjáró)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/>
              <a:t>Modem</a:t>
            </a:r>
          </a:p>
          <a:p>
            <a:pPr>
              <a:buNone/>
            </a:pPr>
            <a:endParaRPr lang="sk-SK" dirty="0" smtClean="0"/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Hálózati kártya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57298"/>
            <a:ext cx="5214942" cy="514353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hu-HU" sz="2800" dirty="0" smtClean="0"/>
              <a:t>A számítógépek hálózatra kapcsolódását és az azon történő kommunikációját teszi lehetővé. Ez minden számítógépen megtalálható. Ezekbe lehet beledugni a szabványos hálózati kábelt (UTP). </a:t>
            </a:r>
          </a:p>
          <a:p>
            <a:pPr>
              <a:buFont typeface="Wingdings" pitchFamily="2" charset="2"/>
              <a:buChar char="v"/>
            </a:pPr>
            <a:r>
              <a:rPr lang="hu-HU" sz="2800" dirty="0" smtClean="0"/>
              <a:t>Léteznek vezeték nélküli kártyák is. Ezek rádióhullámokat vesznek/adnak, és ezzel komunikálnak. Sebességük: 10Mb/s-1Gb/s között mozog.</a:t>
            </a:r>
            <a:endParaRPr lang="sk-SK" sz="2800" dirty="0"/>
          </a:p>
        </p:txBody>
      </p:sp>
      <p:pic>
        <p:nvPicPr>
          <p:cNvPr id="4" name="Kép 3" descr="h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01062">
            <a:off x="5225400" y="460458"/>
            <a:ext cx="3562996" cy="2371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Kép 4" descr="hk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1208690">
            <a:off x="4727561" y="3289400"/>
            <a:ext cx="4000496" cy="2967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Akciógomb: Vissza vagy Előző 9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Akciógomb: Tovább vagy Következő 10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Repeater (jelismétlő)</a:t>
            </a:r>
            <a:endParaRPr lang="sk-SK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hu-HU" dirty="0" smtClean="0"/>
              <a:t>Ez a legegyszerűbb hálózati eszköz, ami mindössze a jelek ismétlését és erősítését végzi. Semmilyen szűrést, illetve irányítást nem végez, csupán a jeleket erősíti fel. Az </a:t>
            </a:r>
            <a:r>
              <a:rPr lang="hu-HU" b="1" dirty="0" smtClean="0">
                <a:hlinkClick r:id="rId2" action="ppaction://hlinksldjump"/>
              </a:rPr>
              <a:t>OSI-ISO modell</a:t>
            </a:r>
            <a:r>
              <a:rPr lang="hu-HU" dirty="0" smtClean="0"/>
              <a:t> szerint ez a fizikai rétegen valósul meg.</a:t>
            </a:r>
            <a:endParaRPr lang="sk-SK" dirty="0"/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reflection blurRad="6350" stA="55000" endA="300" endPos="45500" dir="5400000" sy="-100000" algn="bl" rotWithShape="0"/>
                </a:effectLst>
              </a:rPr>
              <a:t>OSI-ISO modell </a:t>
            </a:r>
            <a:endParaRPr lang="sk-SK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72386" cy="497207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sk-SK" dirty="0" smtClean="0"/>
              <a:t>Több cég megalkotta a saját hálózati architektúráját, de az eltérések miatt egységesíteni kellett, amit csak nemzetközi szinten lehetett megoldani. </a:t>
            </a:r>
          </a:p>
          <a:p>
            <a:pPr algn="just">
              <a:buFont typeface="Wingdings" pitchFamily="2" charset="2"/>
              <a:buChar char="v"/>
            </a:pPr>
            <a:r>
              <a:rPr lang="sk-SK" dirty="0" smtClean="0"/>
              <a:t>Ez a szerep az </a:t>
            </a:r>
            <a:r>
              <a:rPr lang="sk-SK" b="1" dirty="0" smtClean="0"/>
              <a:t>ISO</a:t>
            </a:r>
            <a:r>
              <a:rPr lang="sk-SK" dirty="0" smtClean="0"/>
              <a:t>-ra (International Standards Organization -Nemzetközi Szabványügyi Szervezet) hárult.</a:t>
            </a:r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785794"/>
            <a:ext cx="7929618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k-SK" dirty="0" smtClean="0"/>
              <a:t>A hálózatokra vonatkozó rétegmodellt 1980-ban fogalmazta meg az </a:t>
            </a:r>
            <a:r>
              <a:rPr lang="sk-SK" b="1" dirty="0" smtClean="0"/>
              <a:t>OSI</a:t>
            </a:r>
            <a:r>
              <a:rPr lang="sk-SK" dirty="0" smtClean="0"/>
              <a:t> (Open System Interconnection) néven. </a:t>
            </a:r>
          </a:p>
          <a:p>
            <a:pPr algn="just">
              <a:buFont typeface="Wingdings" pitchFamily="2" charset="2"/>
              <a:buChar char="v"/>
            </a:pPr>
            <a:r>
              <a:rPr lang="sk-SK" dirty="0" smtClean="0"/>
              <a:t>Ez nem szabvány, hanem csak egy ajánlás. Mindössze csak azt mondja meg, hogy milyen rétegekre kell osztani egy hálózatot és ezen rétegeknek mi legyen a feladatuk.</a:t>
            </a:r>
          </a:p>
          <a:p>
            <a:pPr algn="just">
              <a:buFont typeface="Wingdings" pitchFamily="2" charset="2"/>
              <a:buChar char="v"/>
            </a:pPr>
            <a:r>
              <a:rPr lang="sk-SK" dirty="0" smtClean="0"/>
              <a:t>Az OSI referencia modell szerint egy hálózatot 7 rétegre osztunk.</a:t>
            </a:r>
            <a:endParaRPr lang="sk-SK" dirty="0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4643446"/>
            <a:ext cx="8786842" cy="192880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hu-HU" sz="2000" dirty="0" smtClean="0"/>
              <a:t>A különböző rétegek sorban meg lehet jegyezni, de mindkét nyelven van egy mondat, amivel ezt könnyebbé tehetjük az első betűk segítségével. Magyarul fentről lefelé olvasva:</a:t>
            </a:r>
            <a:r>
              <a:rPr lang="hu-HU" sz="2000" i="1" dirty="0" smtClean="0"/>
              <a:t>"Alkalmas megjelenés valószínűleg szükséges hiszen azért fizetjük"</a:t>
            </a:r>
            <a:r>
              <a:rPr lang="hu-HU" sz="2000" dirty="0" smtClean="0"/>
              <a:t>. Angolul pedig lentről felfelé: </a:t>
            </a:r>
            <a:r>
              <a:rPr lang="hu-HU" sz="2000" i="1" dirty="0" smtClean="0"/>
              <a:t>"Please do not throw sausage pizza away"</a:t>
            </a:r>
            <a:r>
              <a:rPr lang="hu-HU" sz="2000" dirty="0" smtClean="0"/>
              <a:t>.</a:t>
            </a:r>
            <a:endParaRPr lang="sk-SK" sz="2000" dirty="0"/>
          </a:p>
        </p:txBody>
      </p:sp>
      <p:pic>
        <p:nvPicPr>
          <p:cNvPr id="1026" name="Picture 2" descr="C:\Users\nagygabriel\Desktop\7rete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2" y="309626"/>
            <a:ext cx="5786478" cy="4103609"/>
          </a:xfrm>
          <a:prstGeom prst="rect">
            <a:avLst/>
          </a:prstGeom>
          <a:noFill/>
        </p:spPr>
      </p:pic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7500958" y="6429372"/>
            <a:ext cx="500066" cy="428628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358214" y="6429396"/>
            <a:ext cx="500066" cy="42860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984</TotalTime>
  <Words>869</Words>
  <Application>Microsoft Office PowerPoint</Application>
  <PresentationFormat>Diavetítés a képernyőre (4:3 oldalarány)</PresentationFormat>
  <Paragraphs>118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Lendület</vt:lpstr>
      <vt:lpstr>Hálózati eszközök</vt:lpstr>
      <vt:lpstr>Tartalom </vt:lpstr>
      <vt:lpstr>Bevezető</vt:lpstr>
      <vt:lpstr>Hálózati eszközök:</vt:lpstr>
      <vt:lpstr>Hálózati kártya</vt:lpstr>
      <vt:lpstr>Repeater (jelismétlő)</vt:lpstr>
      <vt:lpstr>OSI-ISO modell </vt:lpstr>
      <vt:lpstr>8. dia</vt:lpstr>
      <vt:lpstr>9. dia</vt:lpstr>
      <vt:lpstr>HUB</vt:lpstr>
      <vt:lpstr>Switch(kapcsoló)</vt:lpstr>
      <vt:lpstr>12. dia</vt:lpstr>
      <vt:lpstr>Network bridge (hálózati híd)</vt:lpstr>
      <vt:lpstr>Access Point</vt:lpstr>
      <vt:lpstr>Router (útválasztó,forgalomirányító) </vt:lpstr>
      <vt:lpstr>16. dia</vt:lpstr>
      <vt:lpstr>Gateway (átjáró)</vt:lpstr>
      <vt:lpstr>Modem</vt:lpstr>
      <vt:lpstr>19. dia</vt:lpstr>
      <vt:lpstr>Otthoni hálózat kialakítása:</vt:lpstr>
      <vt:lpstr>Ethernet hálózat kialakítása</vt:lpstr>
      <vt:lpstr>Vezeték nélküli hálózat kialakítása</vt:lpstr>
      <vt:lpstr>Ellenőrző kérdések</vt:lpstr>
      <vt:lpstr>Ellenőrző kérdések</vt:lpstr>
      <vt:lpstr>Források</vt:lpstr>
      <vt:lpstr>Köszönöm a figyelmet!</vt:lpstr>
      <vt:lpstr>27. dia</vt:lpstr>
      <vt:lpstr>28.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nagygabriel</dc:creator>
  <cp:lastModifiedBy>nagygabriel</cp:lastModifiedBy>
  <cp:revision>30</cp:revision>
  <dcterms:created xsi:type="dcterms:W3CDTF">2016-03-03T18:37:15Z</dcterms:created>
  <dcterms:modified xsi:type="dcterms:W3CDTF">2016-03-13T18:24:02Z</dcterms:modified>
</cp:coreProperties>
</file>