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6" r:id="rId3"/>
    <p:sldId id="274" r:id="rId4"/>
    <p:sldId id="258" r:id="rId5"/>
    <p:sldId id="259" r:id="rId6"/>
    <p:sldId id="257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68" r:id="rId19"/>
    <p:sldId id="275" r:id="rId2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18F3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Cím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5" name="Alcím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1" name="Dátum helye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églalap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Kép helye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Cím helye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1" name="Szöveg helye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7" name="Dátum helye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EC730FA-5951-47B9-9C65-C83A89342445}" type="datetimeFigureOut">
              <a:rPr lang="sk-SK" smtClean="0"/>
              <a:pPr/>
              <a:t>13. 3. 2016</a:t>
            </a:fld>
            <a:endParaRPr lang="sk-SK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2BE84AB-F1FC-416C-8EFF-C51BC2895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pull dir="l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870037" y="955965"/>
            <a:ext cx="6662056" cy="1855334"/>
          </a:xfrm>
        </p:spPr>
        <p:txBody>
          <a:bodyPr/>
          <a:lstStyle/>
          <a:p>
            <a:r>
              <a:rPr lang="sk-SK" sz="4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Én így oktatnám a programozást</a:t>
            </a:r>
            <a:endParaRPr lang="sk-SK" sz="4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156364" y="3539863"/>
            <a:ext cx="7661563" cy="2112792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hu-HU" sz="2400" dirty="0" smtClean="0"/>
              <a:t>NÉV:  &lt;&lt; </a:t>
            </a:r>
            <a:r>
              <a:rPr lang="hu-HU" sz="2400" b="1" dirty="0" smtClean="0">
                <a:ln>
                  <a:solidFill>
                    <a:srgbClr val="018F3D"/>
                  </a:solidFill>
                </a:ln>
                <a:solidFill>
                  <a:schemeClr val="bg1"/>
                </a:solidFill>
              </a:rPr>
              <a:t>Madari Bálint </a:t>
            </a:r>
            <a:r>
              <a:rPr lang="hu-HU" sz="2400" b="1" dirty="0" smtClean="0"/>
              <a:t>&gt;&gt;</a:t>
            </a:r>
          </a:p>
          <a:p>
            <a:pPr algn="l"/>
            <a:r>
              <a:rPr lang="hu-HU" sz="2400" dirty="0" smtClean="0"/>
              <a:t>FELKÉSZÍTŐ TANÁR: &lt;&lt; </a:t>
            </a:r>
            <a:r>
              <a:rPr lang="hu-HU" sz="2400" b="1" dirty="0">
                <a:ln>
                  <a:solidFill>
                    <a:srgbClr val="018F3D"/>
                  </a:solidFill>
                </a:ln>
                <a:solidFill>
                  <a:schemeClr val="bg1"/>
                </a:solidFill>
              </a:rPr>
              <a:t>Beták Norbert, </a:t>
            </a:r>
            <a:r>
              <a:rPr lang="hu-HU" sz="2400" b="1" dirty="0" smtClean="0">
                <a:ln>
                  <a:solidFill>
                    <a:srgbClr val="018F3D"/>
                  </a:solidFill>
                </a:ln>
                <a:solidFill>
                  <a:schemeClr val="bg1"/>
                </a:solidFill>
              </a:rPr>
              <a:t>PhD</a:t>
            </a:r>
            <a:r>
              <a:rPr lang="hu-HU" sz="2400" b="1" dirty="0">
                <a:ln>
                  <a:solidFill>
                    <a:srgbClr val="018F3D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hu-HU" sz="2400" b="1" dirty="0" smtClean="0"/>
              <a:t>&gt;&gt;</a:t>
            </a:r>
          </a:p>
          <a:p>
            <a:pPr algn="l"/>
            <a:r>
              <a:rPr lang="hu-HU" sz="2400" dirty="0" smtClean="0"/>
              <a:t>ISKOLA: &lt;&lt; </a:t>
            </a:r>
            <a:r>
              <a:rPr lang="hu-HU" sz="2400" b="1" dirty="0">
                <a:ln>
                  <a:solidFill>
                    <a:srgbClr val="018F3D"/>
                  </a:solidFill>
                </a:ln>
                <a:solidFill>
                  <a:schemeClr val="bg1"/>
                </a:solidFill>
              </a:rPr>
              <a:t>Jedlik Ányos Elektrotechnikai Szakközépiskola, Komáromi út 28, </a:t>
            </a:r>
            <a:endParaRPr lang="hu-HU" sz="2400" b="1" dirty="0" smtClean="0">
              <a:ln>
                <a:solidFill>
                  <a:srgbClr val="018F3D"/>
                </a:solidFill>
              </a:ln>
              <a:solidFill>
                <a:schemeClr val="bg1"/>
              </a:solidFill>
            </a:endParaRPr>
          </a:p>
          <a:p>
            <a:pPr algn="l"/>
            <a:r>
              <a:rPr lang="hu-HU" sz="2400" b="1" dirty="0" smtClean="0">
                <a:ln>
                  <a:solidFill>
                    <a:srgbClr val="018F3D"/>
                  </a:solidFill>
                </a:ln>
                <a:solidFill>
                  <a:schemeClr val="bg1"/>
                </a:solidFill>
              </a:rPr>
              <a:t>Érsekújvár </a:t>
            </a:r>
            <a:r>
              <a:rPr lang="hu-HU" sz="2400" b="1" dirty="0">
                <a:ln>
                  <a:solidFill>
                    <a:srgbClr val="018F3D"/>
                  </a:solidFill>
                </a:ln>
                <a:solidFill>
                  <a:schemeClr val="bg1"/>
                </a:solidFill>
              </a:rPr>
              <a:t>– Szlovákia </a:t>
            </a:r>
            <a:r>
              <a:rPr lang="hu-HU" sz="2400" b="1" dirty="0" smtClean="0"/>
              <a:t>&gt;&gt;</a:t>
            </a:r>
            <a:endParaRPr lang="sk-SK" sz="2400" b="1" dirty="0" smtClean="0"/>
          </a:p>
          <a:p>
            <a:endParaRPr lang="sk-SK" sz="2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6815" y="429491"/>
            <a:ext cx="1527730" cy="1889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Hányszor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fog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végrehajtódni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a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következő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program?</a:t>
            </a:r>
            <a:endParaRPr lang="sk-SK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600" y="2344234"/>
            <a:ext cx="9652000" cy="484632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smtClean="0"/>
              <a:t>8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smtClean="0"/>
              <a:t>9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smtClean="0"/>
              <a:t>10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smtClean="0"/>
              <a:t>11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smtClean="0"/>
              <a:t>0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err="1" smtClean="0"/>
              <a:t>Egyik</a:t>
            </a:r>
            <a:r>
              <a:rPr lang="sk-SK" dirty="0" smtClean="0"/>
              <a:t> </a:t>
            </a:r>
            <a:r>
              <a:rPr lang="sk-SK" dirty="0" err="1" smtClean="0"/>
              <a:t>válasz</a:t>
            </a:r>
            <a:r>
              <a:rPr lang="sk-SK" dirty="0" smtClean="0"/>
              <a:t> sem </a:t>
            </a:r>
            <a:r>
              <a:rPr lang="sk-SK" dirty="0" err="1" smtClean="0"/>
              <a:t>helyes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637" y="1921188"/>
            <a:ext cx="7713043" cy="2435698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8141086" y="5895440"/>
            <a:ext cx="19899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A </a:t>
            </a:r>
            <a:r>
              <a:rPr lang="sk-SK" sz="2000" b="1" dirty="0" err="1" smtClean="0"/>
              <a:t>helyes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válasz</a:t>
            </a:r>
            <a:r>
              <a:rPr lang="sk-SK" sz="2000" b="1" dirty="0" smtClean="0"/>
              <a:t>:</a:t>
            </a:r>
            <a:endParaRPr lang="sk-SK" sz="20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10000365" y="5858371"/>
            <a:ext cx="656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smtClean="0"/>
              <a:t>C</a:t>
            </a:r>
            <a:endParaRPr lang="sk-SK" sz="4400" b="1" dirty="0"/>
          </a:p>
        </p:txBody>
      </p:sp>
      <p:sp>
        <p:nvSpPr>
          <p:cNvPr id="8" name="Obdĺžnik 7"/>
          <p:cNvSpPr/>
          <p:nvPr/>
        </p:nvSpPr>
        <p:spPr>
          <a:xfrm>
            <a:off x="9826172" y="5669280"/>
            <a:ext cx="953588" cy="11887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6600" dirty="0" smtClean="0"/>
              <a:t>?</a:t>
            </a:r>
            <a:endParaRPr lang="sk-SK" dirty="0"/>
          </a:p>
        </p:txBody>
      </p:sp>
      <p:sp>
        <p:nvSpPr>
          <p:cNvPr id="9" name="Akciógomb: Vissza vagy Előző 8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Akciógomb: Tovább vagy Következő 9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60043972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Hányszor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fog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végrehajtódni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a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következő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program?</a:t>
            </a:r>
            <a:endParaRPr lang="sk-SK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smtClean="0"/>
              <a:t>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smtClean="0"/>
              <a:t>100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smtClean="0"/>
              <a:t>0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smtClean="0"/>
              <a:t>50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sk-SK" dirty="0" err="1" smtClean="0"/>
              <a:t>Egyik</a:t>
            </a:r>
            <a:r>
              <a:rPr lang="sk-SK" dirty="0" smtClean="0"/>
              <a:t> </a:t>
            </a:r>
            <a:r>
              <a:rPr lang="sk-SK" dirty="0" err="1" smtClean="0"/>
              <a:t>válasz</a:t>
            </a:r>
            <a:r>
              <a:rPr lang="sk-SK" dirty="0" smtClean="0"/>
              <a:t> sem </a:t>
            </a:r>
            <a:r>
              <a:rPr lang="sk-SK" dirty="0" err="1" smtClean="0"/>
              <a:t>helyes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9692" y="1747927"/>
            <a:ext cx="5489987" cy="2121897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7734686" y="5430983"/>
            <a:ext cx="19899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A </a:t>
            </a:r>
            <a:r>
              <a:rPr lang="sk-SK" sz="2000" b="1" dirty="0" err="1" smtClean="0"/>
              <a:t>helyes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válasz</a:t>
            </a:r>
            <a:r>
              <a:rPr lang="sk-SK" sz="2000" b="1" dirty="0" smtClean="0"/>
              <a:t>:</a:t>
            </a:r>
            <a:endParaRPr lang="sk-SK" sz="20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9463337" y="5756772"/>
            <a:ext cx="656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smtClean="0"/>
              <a:t>C</a:t>
            </a:r>
            <a:endParaRPr lang="sk-SK" sz="4400" b="1" dirty="0"/>
          </a:p>
        </p:txBody>
      </p:sp>
      <p:sp>
        <p:nvSpPr>
          <p:cNvPr id="6" name="Obdĺžnik 5"/>
          <p:cNvSpPr/>
          <p:nvPr/>
        </p:nvSpPr>
        <p:spPr>
          <a:xfrm>
            <a:off x="9297105" y="5471885"/>
            <a:ext cx="953588" cy="119139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6600" dirty="0" smtClean="0"/>
              <a:t>?</a:t>
            </a:r>
            <a:endParaRPr lang="sk-SK" dirty="0"/>
          </a:p>
        </p:txBody>
      </p:sp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37468820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96520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Mi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lesz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a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következő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program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eredménye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?</a:t>
            </a:r>
            <a:endParaRPr lang="sk-SK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15504" y="4247197"/>
            <a:ext cx="1435290" cy="2610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E</a:t>
            </a:r>
            <a:r>
              <a:rPr lang="sk-SK" dirty="0" smtClean="0"/>
              <a:t>.   </a:t>
            </a:r>
          </a:p>
          <a:p>
            <a:pPr marL="514350" indent="-514350">
              <a:buFont typeface="+mj-lt"/>
              <a:buAutoNum type="alphaUcPeriod"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	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384266" y="1626483"/>
            <a:ext cx="19899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A </a:t>
            </a:r>
            <a:r>
              <a:rPr lang="sk-SK" sz="2000" b="1" dirty="0" err="1" smtClean="0"/>
              <a:t>helyes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válasz</a:t>
            </a:r>
            <a:r>
              <a:rPr lang="sk-SK" sz="2000" b="1" dirty="0" smtClean="0"/>
              <a:t>:</a:t>
            </a:r>
            <a:endParaRPr lang="sk-SK" sz="20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2536190" y="1759980"/>
            <a:ext cx="656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smtClean="0"/>
              <a:t>E</a:t>
            </a:r>
            <a:endParaRPr lang="sk-SK" sz="4400" b="1" dirty="0"/>
          </a:p>
        </p:txBody>
      </p:sp>
      <p:sp>
        <p:nvSpPr>
          <p:cNvPr id="6" name="Obdĺžnik 5"/>
          <p:cNvSpPr/>
          <p:nvPr/>
        </p:nvSpPr>
        <p:spPr>
          <a:xfrm>
            <a:off x="2415532" y="1626483"/>
            <a:ext cx="953588" cy="11887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6600" dirty="0" smtClean="0"/>
              <a:t>?</a:t>
            </a:r>
            <a:endParaRPr lang="sk-SK" dirty="0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312" y="1545808"/>
            <a:ext cx="5732820" cy="2313540"/>
          </a:xfrm>
          <a:prstGeom prst="rect">
            <a:avLst/>
          </a:prstGeom>
        </p:spPr>
      </p:pic>
      <p:sp>
        <p:nvSpPr>
          <p:cNvPr id="14" name="Zástupný symbol obsahu 2"/>
          <p:cNvSpPr txBox="1">
            <a:spLocks/>
          </p:cNvSpPr>
          <p:nvPr/>
        </p:nvSpPr>
        <p:spPr>
          <a:xfrm>
            <a:off x="885481" y="4289908"/>
            <a:ext cx="1435290" cy="2610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UcPeriod"/>
            </a:pPr>
            <a:r>
              <a:rPr lang="sk-SK" dirty="0" err="1" smtClean="0"/>
              <a:t>Hnň</a:t>
            </a:r>
            <a:endParaRPr lang="sk-SK" dirty="0" smtClean="0"/>
          </a:p>
          <a:p>
            <a:pPr marL="514350" indent="-514350">
              <a:buFont typeface="+mj-lt"/>
              <a:buAutoNum type="alphaUcPeriod"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1464700" y="4247197"/>
            <a:ext cx="64008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5</a:t>
            </a:r>
          </a:p>
          <a:p>
            <a:r>
              <a:rPr lang="sk-SK" sz="2400" dirty="0" smtClean="0"/>
              <a:t>6</a:t>
            </a:r>
          </a:p>
          <a:p>
            <a:r>
              <a:rPr lang="sk-SK" sz="2400" dirty="0" smtClean="0"/>
              <a:t>7</a:t>
            </a:r>
          </a:p>
          <a:p>
            <a:r>
              <a:rPr lang="sk-SK" sz="2400" dirty="0" smtClean="0"/>
              <a:t>8</a:t>
            </a:r>
          </a:p>
          <a:p>
            <a:r>
              <a:rPr lang="sk-SK" sz="2400" dirty="0"/>
              <a:t>9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8663507" y="4296228"/>
            <a:ext cx="640080" cy="19326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10</a:t>
            </a:r>
          </a:p>
          <a:p>
            <a:r>
              <a:rPr lang="sk-SK" sz="2400" dirty="0" smtClean="0"/>
              <a:t>9</a:t>
            </a:r>
          </a:p>
          <a:p>
            <a:r>
              <a:rPr lang="sk-SK" sz="2400" dirty="0" smtClean="0"/>
              <a:t>8</a:t>
            </a:r>
          </a:p>
          <a:p>
            <a:r>
              <a:rPr lang="sk-SK" sz="2400" dirty="0" smtClean="0"/>
              <a:t>7</a:t>
            </a:r>
          </a:p>
          <a:p>
            <a:r>
              <a:rPr lang="sk-SK" sz="2400" dirty="0"/>
              <a:t>6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2892326" y="4275076"/>
            <a:ext cx="1435290" cy="2610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dirty="0" smtClean="0"/>
              <a:t>B.  </a:t>
            </a:r>
            <a:r>
              <a:rPr lang="sk-SK" dirty="0" err="1" smtClean="0"/>
              <a:t>nň</a:t>
            </a:r>
            <a:endParaRPr lang="sk-SK" dirty="0" smtClean="0"/>
          </a:p>
          <a:p>
            <a:pPr marL="514350" indent="-514350">
              <a:buFont typeface="+mj-lt"/>
              <a:buAutoNum type="alphaUcPeriod"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3431178" y="4289908"/>
            <a:ext cx="64008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9</a:t>
            </a:r>
          </a:p>
          <a:p>
            <a:r>
              <a:rPr lang="sk-SK" sz="2400" dirty="0" smtClean="0"/>
              <a:t>8</a:t>
            </a:r>
          </a:p>
          <a:p>
            <a:r>
              <a:rPr lang="sk-SK" sz="2400" dirty="0" smtClean="0"/>
              <a:t>7</a:t>
            </a:r>
          </a:p>
          <a:p>
            <a:r>
              <a:rPr lang="sk-SK" sz="2400" dirty="0" smtClean="0"/>
              <a:t>6</a:t>
            </a:r>
          </a:p>
          <a:p>
            <a:r>
              <a:rPr lang="sk-SK" sz="2400" dirty="0"/>
              <a:t>5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4687757" y="4247197"/>
            <a:ext cx="1435290" cy="2610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dirty="0" smtClean="0"/>
              <a:t>C.   </a:t>
            </a:r>
          </a:p>
          <a:p>
            <a:pPr marL="514350" indent="-514350">
              <a:buFont typeface="+mj-lt"/>
              <a:buAutoNum type="alphaUcPeriod"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5236076" y="4288419"/>
            <a:ext cx="64008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10</a:t>
            </a:r>
          </a:p>
          <a:p>
            <a:r>
              <a:rPr lang="sk-SK" sz="2400" dirty="0" smtClean="0"/>
              <a:t>9</a:t>
            </a:r>
          </a:p>
          <a:p>
            <a:r>
              <a:rPr lang="sk-SK" sz="2400" dirty="0" smtClean="0"/>
              <a:t>8</a:t>
            </a:r>
          </a:p>
          <a:p>
            <a:r>
              <a:rPr lang="sk-SK" sz="2400" dirty="0" smtClean="0"/>
              <a:t>7</a:t>
            </a:r>
          </a:p>
          <a:p>
            <a:r>
              <a:rPr lang="sk-SK" sz="2400" dirty="0" smtClean="0"/>
              <a:t>6</a:t>
            </a:r>
          </a:p>
          <a:p>
            <a:r>
              <a:rPr lang="sk-SK" sz="2400" dirty="0"/>
              <a:t>5</a:t>
            </a:r>
          </a:p>
        </p:txBody>
      </p:sp>
      <p:sp>
        <p:nvSpPr>
          <p:cNvPr id="17" name="Zástupný symbol obsahu 2"/>
          <p:cNvSpPr txBox="1">
            <a:spLocks/>
          </p:cNvSpPr>
          <p:nvPr/>
        </p:nvSpPr>
        <p:spPr>
          <a:xfrm>
            <a:off x="6465870" y="4247197"/>
            <a:ext cx="1435290" cy="2610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D.   </a:t>
            </a:r>
          </a:p>
          <a:p>
            <a:pPr marL="514350" indent="-514350">
              <a:buFont typeface="+mj-lt"/>
              <a:buAutoNum type="alphaUcPeriod"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6973204" y="4279748"/>
            <a:ext cx="64008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9</a:t>
            </a:r>
          </a:p>
          <a:p>
            <a:r>
              <a:rPr lang="sk-SK" sz="2400" dirty="0" smtClean="0"/>
              <a:t>8</a:t>
            </a:r>
          </a:p>
          <a:p>
            <a:r>
              <a:rPr lang="sk-SK" sz="2400" dirty="0" smtClean="0"/>
              <a:t>7</a:t>
            </a:r>
          </a:p>
          <a:p>
            <a:r>
              <a:rPr lang="sk-SK" sz="2400" dirty="0"/>
              <a:t>6</a:t>
            </a:r>
            <a:endParaRPr lang="sk-SK" sz="2400" dirty="0" smtClean="0"/>
          </a:p>
        </p:txBody>
      </p:sp>
      <p:sp>
        <p:nvSpPr>
          <p:cNvPr id="18" name="Zástupný symbol obsahu 2"/>
          <p:cNvSpPr txBox="1">
            <a:spLocks/>
          </p:cNvSpPr>
          <p:nvPr/>
        </p:nvSpPr>
        <p:spPr>
          <a:xfrm>
            <a:off x="9430672" y="4296229"/>
            <a:ext cx="1435290" cy="2561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F.  </a:t>
            </a:r>
            <a:r>
              <a:rPr lang="sk-SK" sz="2200" dirty="0" err="1" smtClean="0"/>
              <a:t>Egyik</a:t>
            </a:r>
            <a:r>
              <a:rPr lang="sk-SK" sz="2200" dirty="0" smtClean="0"/>
              <a:t> </a:t>
            </a:r>
            <a:r>
              <a:rPr lang="sk-SK" sz="2200" dirty="0" err="1" smtClean="0"/>
              <a:t>válasz</a:t>
            </a:r>
            <a:r>
              <a:rPr lang="sk-SK" sz="2200" dirty="0" smtClean="0"/>
              <a:t> sem </a:t>
            </a:r>
            <a:r>
              <a:rPr lang="sk-SK" sz="2200" dirty="0" err="1" smtClean="0"/>
              <a:t>helyes</a:t>
            </a:r>
            <a:endParaRPr lang="sk-SK" sz="2200" dirty="0" smtClean="0"/>
          </a:p>
          <a:p>
            <a:pPr marL="514350" indent="-514350">
              <a:buFont typeface="+mj-lt"/>
              <a:buAutoNum type="alphaUcPeriod"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k-SK" dirty="0"/>
          </a:p>
        </p:txBody>
      </p:sp>
      <p:sp>
        <p:nvSpPr>
          <p:cNvPr id="19" name="Akciógomb: Vissza vagy Előző 18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Akciógomb: Tovább vagy Következő 19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43749317"/>
      </p:ext>
    </p:extLst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574074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k-SK" dirty="0" err="1" smtClean="0"/>
              <a:t>Írj</a:t>
            </a:r>
            <a:r>
              <a:rPr lang="sk-SK" dirty="0" smtClean="0"/>
              <a:t> </a:t>
            </a:r>
            <a:r>
              <a:rPr lang="sk-SK" dirty="0" err="1" smtClean="0"/>
              <a:t>programot</a:t>
            </a:r>
            <a:r>
              <a:rPr lang="sk-SK" dirty="0" smtClean="0"/>
              <a:t> (</a:t>
            </a:r>
            <a:r>
              <a:rPr lang="sk-SK" dirty="0" err="1" smtClean="0"/>
              <a:t>while</a:t>
            </a:r>
            <a:r>
              <a:rPr lang="sk-SK" dirty="0" smtClean="0"/>
              <a:t> </a:t>
            </a:r>
            <a:r>
              <a:rPr lang="sk-SK" dirty="0" err="1" smtClean="0"/>
              <a:t>segítségével</a:t>
            </a:r>
            <a:r>
              <a:rPr lang="sk-SK" dirty="0" smtClean="0"/>
              <a:t>), </a:t>
            </a:r>
            <a:r>
              <a:rPr lang="sk-SK" dirty="0" err="1" smtClean="0"/>
              <a:t>amely</a:t>
            </a:r>
            <a:r>
              <a:rPr lang="sk-SK" dirty="0" smtClean="0"/>
              <a:t> a </a:t>
            </a:r>
            <a:r>
              <a:rPr lang="sk-SK" dirty="0" err="1" smtClean="0"/>
              <a:t>következő</a:t>
            </a:r>
            <a:r>
              <a:rPr lang="sk-SK" dirty="0" smtClean="0"/>
              <a:t> </a:t>
            </a:r>
            <a:r>
              <a:rPr lang="sk-SK" dirty="0" err="1" smtClean="0"/>
              <a:t>kimenetet</a:t>
            </a:r>
            <a:r>
              <a:rPr lang="sk-SK" dirty="0" smtClean="0"/>
              <a:t> </a:t>
            </a:r>
            <a:r>
              <a:rPr lang="sk-SK" dirty="0" err="1" smtClean="0"/>
              <a:t>eredményezi</a:t>
            </a:r>
            <a:r>
              <a:rPr lang="sk-SK" dirty="0" smtClean="0"/>
              <a:t>!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0743" y="2451658"/>
            <a:ext cx="2808514" cy="4053798"/>
          </a:xfrm>
          <a:prstGeom prst="rect">
            <a:avLst/>
          </a:prstGeom>
        </p:spPr>
      </p:pic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50818793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17566" y="509451"/>
            <a:ext cx="10437224" cy="1854105"/>
          </a:xfrm>
          <a:ln>
            <a:solidFill>
              <a:schemeClr val="accent2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sk-SK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Készíts</a:t>
            </a:r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sk-SK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programot</a:t>
            </a:r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sk-SK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amely</a:t>
            </a:r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sk-SK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kiszámolja</a:t>
            </a:r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sk-SK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két</a:t>
            </a:r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sk-SK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egész</a:t>
            </a:r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sk-SK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szám</a:t>
            </a:r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sk-SK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szorzatát</a:t>
            </a:r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! A </a:t>
            </a:r>
            <a:r>
              <a:rPr lang="sk-SK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művelet</a:t>
            </a:r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megoldásához használj while ciklust (ne használj „*“ </a:t>
            </a:r>
            <a:r>
              <a:rPr lang="sk-SK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jelet</a:t>
            </a:r>
            <a:r>
              <a:rPr lang="sk-SK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)! </a:t>
            </a:r>
            <a:endParaRPr lang="sk-SK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2699657"/>
            <a:ext cx="10515600" cy="3477306"/>
          </a:xfrm>
        </p:spPr>
        <p:txBody>
          <a:bodyPr>
            <a:normAutofit/>
          </a:bodyPr>
          <a:lstStyle/>
          <a:p>
            <a:r>
              <a:rPr lang="sk-SK" sz="3600" dirty="0" err="1" smtClean="0"/>
              <a:t>Bemenet</a:t>
            </a:r>
            <a:r>
              <a:rPr lang="sk-SK" sz="3600" dirty="0" smtClean="0"/>
              <a:t>:</a:t>
            </a:r>
          </a:p>
          <a:p>
            <a:endParaRPr lang="sk-SK" sz="3600" dirty="0" smtClean="0"/>
          </a:p>
          <a:p>
            <a:r>
              <a:rPr lang="sk-SK" sz="3600" dirty="0" err="1" smtClean="0"/>
              <a:t>Kimenet</a:t>
            </a:r>
            <a:r>
              <a:rPr lang="sk-SK" sz="3600" dirty="0" smtClean="0"/>
              <a:t>: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120570" y="3818512"/>
            <a:ext cx="7708539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4400" b="1" i="1" dirty="0" err="1" smtClean="0">
                <a:solidFill>
                  <a:srgbClr val="FF0000"/>
                </a:solidFill>
                <a:latin typeface="Belwe Cn BT" panose="02060806050305020504" pitchFamily="18" charset="0"/>
              </a:rPr>
              <a:t>Mennyire</a:t>
            </a:r>
            <a:r>
              <a:rPr lang="sk-SK" sz="4400" b="1" i="1" dirty="0" smtClean="0">
                <a:solidFill>
                  <a:srgbClr val="FF0000"/>
                </a:solidFill>
                <a:latin typeface="Belwe Cn BT" panose="02060806050305020504" pitchFamily="18" charset="0"/>
              </a:rPr>
              <a:t> </a:t>
            </a:r>
            <a:r>
              <a:rPr lang="sk-SK" sz="4400" b="1" i="1" dirty="0" err="1" smtClean="0">
                <a:solidFill>
                  <a:srgbClr val="FF0000"/>
                </a:solidFill>
                <a:latin typeface="Belwe Cn BT" panose="02060806050305020504" pitchFamily="18" charset="0"/>
              </a:rPr>
              <a:t>lesz</a:t>
            </a:r>
            <a:r>
              <a:rPr lang="sk-SK" sz="4400" b="1" i="1" dirty="0" smtClean="0">
                <a:solidFill>
                  <a:srgbClr val="FF0000"/>
                </a:solidFill>
                <a:latin typeface="Belwe Cn BT" panose="02060806050305020504" pitchFamily="18" charset="0"/>
              </a:rPr>
              <a:t> </a:t>
            </a:r>
            <a:r>
              <a:rPr lang="sk-SK" sz="4400" b="1" i="1" dirty="0" err="1" smtClean="0">
                <a:solidFill>
                  <a:srgbClr val="FF0000"/>
                </a:solidFill>
                <a:latin typeface="Belwe Cn BT" panose="02060806050305020504" pitchFamily="18" charset="0"/>
              </a:rPr>
              <a:t>szükségünk</a:t>
            </a:r>
            <a:r>
              <a:rPr lang="sk-SK" sz="4400" b="1" i="1" dirty="0" smtClean="0">
                <a:solidFill>
                  <a:srgbClr val="FF0000"/>
                </a:solidFill>
                <a:latin typeface="Belwe Cn BT" panose="02060806050305020504" pitchFamily="18" charset="0"/>
              </a:rPr>
              <a:t> ?</a:t>
            </a:r>
            <a:endParaRPr lang="sk-SK" sz="4400" b="1" i="1" dirty="0">
              <a:solidFill>
                <a:srgbClr val="FF0000"/>
              </a:solidFill>
              <a:latin typeface="Belwe Cn BT" panose="02060806050305020504" pitchFamily="18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3278776" y="2572880"/>
            <a:ext cx="7524207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4400" b="1" i="1" dirty="0" err="1" smtClean="0">
                <a:solidFill>
                  <a:srgbClr val="FF0000"/>
                </a:solidFill>
                <a:latin typeface="Belwe Cn BT" panose="02060806050305020504" pitchFamily="18" charset="0"/>
              </a:rPr>
              <a:t>Mennyire</a:t>
            </a:r>
            <a:r>
              <a:rPr lang="sk-SK" sz="4400" b="1" i="1" dirty="0" smtClean="0">
                <a:solidFill>
                  <a:srgbClr val="FF0000"/>
                </a:solidFill>
                <a:latin typeface="Belwe Cn BT" panose="02060806050305020504" pitchFamily="18" charset="0"/>
              </a:rPr>
              <a:t> </a:t>
            </a:r>
            <a:r>
              <a:rPr lang="sk-SK" sz="4400" b="1" i="1" dirty="0" err="1" smtClean="0">
                <a:solidFill>
                  <a:srgbClr val="FF0000"/>
                </a:solidFill>
                <a:latin typeface="Belwe Cn BT" panose="02060806050305020504" pitchFamily="18" charset="0"/>
              </a:rPr>
              <a:t>lesz</a:t>
            </a:r>
            <a:r>
              <a:rPr lang="sk-SK" sz="4400" b="1" i="1" dirty="0" smtClean="0">
                <a:solidFill>
                  <a:srgbClr val="FF0000"/>
                </a:solidFill>
                <a:latin typeface="Belwe Cn BT" panose="02060806050305020504" pitchFamily="18" charset="0"/>
              </a:rPr>
              <a:t> </a:t>
            </a:r>
            <a:r>
              <a:rPr lang="sk-SK" sz="4400" b="1" i="1" dirty="0" err="1" smtClean="0">
                <a:solidFill>
                  <a:srgbClr val="FF0000"/>
                </a:solidFill>
                <a:latin typeface="Belwe Cn BT" panose="02060806050305020504" pitchFamily="18" charset="0"/>
              </a:rPr>
              <a:t>szükségünk</a:t>
            </a:r>
            <a:r>
              <a:rPr lang="sk-SK" sz="4400" b="1" i="1" dirty="0" smtClean="0">
                <a:solidFill>
                  <a:srgbClr val="FF0000"/>
                </a:solidFill>
                <a:latin typeface="Belwe Cn BT" panose="02060806050305020504" pitchFamily="18" charset="0"/>
              </a:rPr>
              <a:t> ?</a:t>
            </a:r>
            <a:endParaRPr lang="sk-SK" sz="4400" b="1" i="1" dirty="0">
              <a:solidFill>
                <a:srgbClr val="FF0000"/>
              </a:solidFill>
              <a:latin typeface="Belwe Cn BT" panose="02060806050305020504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263173" y="2586445"/>
            <a:ext cx="7539810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4400" b="1" i="1" dirty="0" smtClean="0">
                <a:solidFill>
                  <a:schemeClr val="accent6"/>
                </a:solidFill>
                <a:latin typeface="Belwe Cn BT" panose="02060806050305020504" pitchFamily="18" charset="0"/>
              </a:rPr>
              <a:t>2 </a:t>
            </a:r>
            <a:r>
              <a:rPr lang="sk-SK" sz="4400" b="1" i="1" dirty="0" err="1" smtClean="0">
                <a:solidFill>
                  <a:schemeClr val="accent6"/>
                </a:solidFill>
                <a:latin typeface="Belwe Cn BT" panose="02060806050305020504" pitchFamily="18" charset="0"/>
              </a:rPr>
              <a:t>egész</a:t>
            </a:r>
            <a:r>
              <a:rPr lang="sk-SK" sz="4400" b="1" i="1" dirty="0" smtClean="0">
                <a:solidFill>
                  <a:schemeClr val="accent6"/>
                </a:solidFill>
                <a:latin typeface="Belwe Cn BT" panose="02060806050305020504" pitchFamily="18" charset="0"/>
              </a:rPr>
              <a:t> </a:t>
            </a:r>
            <a:r>
              <a:rPr lang="sk-SK" sz="4400" b="1" i="1" dirty="0" err="1" smtClean="0">
                <a:solidFill>
                  <a:schemeClr val="accent6"/>
                </a:solidFill>
                <a:latin typeface="Belwe Cn BT" panose="02060806050305020504" pitchFamily="18" charset="0"/>
              </a:rPr>
              <a:t>szám</a:t>
            </a:r>
            <a:r>
              <a:rPr lang="sk-SK" sz="4400" b="1" i="1" dirty="0" smtClean="0">
                <a:solidFill>
                  <a:schemeClr val="accent6"/>
                </a:solidFill>
                <a:latin typeface="Belwe Cn BT" panose="02060806050305020504" pitchFamily="18" charset="0"/>
              </a:rPr>
              <a:t> (</a:t>
            </a:r>
            <a:r>
              <a:rPr lang="sk-SK" sz="4400" b="1" i="1" dirty="0" err="1" smtClean="0">
                <a:solidFill>
                  <a:schemeClr val="accent6"/>
                </a:solidFill>
                <a:latin typeface="Belwe Cn BT" panose="02060806050305020504" pitchFamily="18" charset="0"/>
              </a:rPr>
              <a:t>a,b</a:t>
            </a:r>
            <a:r>
              <a:rPr lang="sk-SK" sz="4400" b="1" i="1" dirty="0" smtClean="0">
                <a:solidFill>
                  <a:schemeClr val="accent6"/>
                </a:solidFill>
                <a:latin typeface="Belwe Cn BT" panose="02060806050305020504" pitchFamily="18" charset="0"/>
              </a:rPr>
              <a:t>)</a:t>
            </a:r>
            <a:endParaRPr lang="sk-SK" sz="4400" b="1" i="1" dirty="0">
              <a:solidFill>
                <a:schemeClr val="accent6"/>
              </a:solidFill>
              <a:latin typeface="Belwe Cn BT" panose="02060806050305020504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3120569" y="3832078"/>
            <a:ext cx="7708540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4400" b="1" i="1" dirty="0">
                <a:solidFill>
                  <a:schemeClr val="accent6"/>
                </a:solidFill>
                <a:latin typeface="Belwe Cn BT" panose="02060806050305020504" pitchFamily="18" charset="0"/>
              </a:rPr>
              <a:t>c</a:t>
            </a:r>
            <a:r>
              <a:rPr lang="sk-SK" sz="4400" b="1" i="1" dirty="0" smtClean="0">
                <a:solidFill>
                  <a:schemeClr val="accent6"/>
                </a:solidFill>
                <a:latin typeface="Belwe Cn BT" panose="02060806050305020504" pitchFamily="18" charset="0"/>
              </a:rPr>
              <a:t> (a </a:t>
            </a:r>
            <a:r>
              <a:rPr lang="sk-SK" sz="4400" b="1" i="1" dirty="0" err="1" smtClean="0">
                <a:solidFill>
                  <a:schemeClr val="accent6"/>
                </a:solidFill>
                <a:latin typeface="Belwe Cn BT" panose="02060806050305020504" pitchFamily="18" charset="0"/>
              </a:rPr>
              <a:t>és</a:t>
            </a:r>
            <a:r>
              <a:rPr lang="sk-SK" sz="4400" b="1" i="1" dirty="0" smtClean="0">
                <a:solidFill>
                  <a:schemeClr val="accent6"/>
                </a:solidFill>
                <a:latin typeface="Belwe Cn BT" panose="02060806050305020504" pitchFamily="18" charset="0"/>
              </a:rPr>
              <a:t> b </a:t>
            </a:r>
            <a:r>
              <a:rPr lang="sk-SK" sz="4400" b="1" i="1" dirty="0" err="1" smtClean="0">
                <a:solidFill>
                  <a:schemeClr val="accent6"/>
                </a:solidFill>
                <a:latin typeface="Belwe Cn BT" panose="02060806050305020504" pitchFamily="18" charset="0"/>
              </a:rPr>
              <a:t>szorzata</a:t>
            </a:r>
            <a:r>
              <a:rPr lang="sk-SK" sz="4400" b="1" i="1" dirty="0" smtClean="0">
                <a:solidFill>
                  <a:schemeClr val="accent6"/>
                </a:solidFill>
                <a:latin typeface="Belwe Cn BT" panose="02060806050305020504" pitchFamily="18" charset="0"/>
              </a:rPr>
              <a:t>)</a:t>
            </a:r>
            <a:endParaRPr lang="sk-SK" sz="4400" b="1" i="1" dirty="0">
              <a:solidFill>
                <a:schemeClr val="accent6"/>
              </a:solidFill>
              <a:latin typeface="Belwe Cn BT" panose="02060806050305020504" pitchFamily="18" charset="0"/>
            </a:endParaRPr>
          </a:p>
        </p:txBody>
      </p:sp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Akciógomb: Tovább vagy Következő 10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76699487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  <p:bldP spid="5" grpId="0" animBg="1"/>
      <p:bldP spid="6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32954"/>
            <a:ext cx="9855200" cy="1799046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k-SK" dirty="0" err="1" smtClean="0"/>
              <a:t>Készítsd</a:t>
            </a:r>
            <a:r>
              <a:rPr lang="sk-SK" dirty="0" smtClean="0"/>
              <a:t> </a:t>
            </a:r>
            <a:r>
              <a:rPr lang="sk-SK" dirty="0" err="1" smtClean="0"/>
              <a:t>el</a:t>
            </a:r>
            <a:r>
              <a:rPr lang="sk-SK" dirty="0" smtClean="0"/>
              <a:t> </a:t>
            </a:r>
            <a:r>
              <a:rPr lang="sk-SK" dirty="0" err="1" smtClean="0"/>
              <a:t>az</a:t>
            </a:r>
            <a:r>
              <a:rPr lang="sk-SK" dirty="0" smtClean="0"/>
              <a:t> </a:t>
            </a:r>
            <a:r>
              <a:rPr lang="sk-SK" dirty="0" err="1" smtClean="0"/>
              <a:t>előző</a:t>
            </a:r>
            <a:r>
              <a:rPr lang="sk-SK" dirty="0" smtClean="0"/>
              <a:t> </a:t>
            </a:r>
            <a:r>
              <a:rPr lang="sk-SK" dirty="0" err="1" smtClean="0"/>
              <a:t>feladathoz</a:t>
            </a:r>
            <a:r>
              <a:rPr lang="sk-SK" dirty="0" smtClean="0"/>
              <a:t> </a:t>
            </a:r>
            <a:r>
              <a:rPr lang="sk-SK" dirty="0" err="1" smtClean="0"/>
              <a:t>tartozó</a:t>
            </a:r>
            <a:r>
              <a:rPr lang="sk-SK" dirty="0" smtClean="0"/>
              <a:t> </a:t>
            </a:r>
            <a:r>
              <a:rPr lang="sk-SK" dirty="0" err="1" smtClean="0"/>
              <a:t>ciklus</a:t>
            </a:r>
            <a:r>
              <a:rPr lang="sk-SK" dirty="0" smtClean="0"/>
              <a:t>  </a:t>
            </a:r>
            <a:r>
              <a:rPr lang="sk-SK" dirty="0" err="1" smtClean="0"/>
              <a:t>folyamatábráját</a:t>
            </a:r>
            <a:r>
              <a:rPr lang="sk-SK" dirty="0" smtClean="0"/>
              <a:t>! </a:t>
            </a:r>
            <a:r>
              <a:rPr lang="sk-SK" i="1" dirty="0" err="1" smtClean="0"/>
              <a:t>Használd</a:t>
            </a:r>
            <a:r>
              <a:rPr lang="sk-SK" i="1" dirty="0" smtClean="0"/>
              <a:t> </a:t>
            </a:r>
            <a:r>
              <a:rPr lang="sk-SK" i="1" dirty="0" err="1" smtClean="0"/>
              <a:t>az</a:t>
            </a:r>
            <a:r>
              <a:rPr lang="sk-SK" i="1" dirty="0" smtClean="0"/>
              <a:t> </a:t>
            </a:r>
            <a:r>
              <a:rPr lang="sk-SK" i="1" dirty="0" err="1" smtClean="0"/>
              <a:t>alábbi</a:t>
            </a:r>
            <a:r>
              <a:rPr lang="sk-SK" i="1" dirty="0" smtClean="0"/>
              <a:t> </a:t>
            </a:r>
            <a:r>
              <a:rPr lang="sk-SK" i="1" dirty="0" err="1" smtClean="0"/>
              <a:t>jeleket</a:t>
            </a:r>
            <a:r>
              <a:rPr lang="sk-SK" i="1" dirty="0" smtClean="0"/>
              <a:t>!</a:t>
            </a:r>
            <a:endParaRPr lang="sk-SK" dirty="0"/>
          </a:p>
        </p:txBody>
      </p:sp>
      <p:sp>
        <p:nvSpPr>
          <p:cNvPr id="16" name="Obdĺžnik 15"/>
          <p:cNvSpPr/>
          <p:nvPr/>
        </p:nvSpPr>
        <p:spPr>
          <a:xfrm>
            <a:off x="6429828" y="2283745"/>
            <a:ext cx="1915885" cy="5805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utasítás1</a:t>
            </a:r>
            <a:endParaRPr lang="sk-SK" dirty="0"/>
          </a:p>
        </p:txBody>
      </p:sp>
      <p:sp>
        <p:nvSpPr>
          <p:cNvPr id="17" name="Obdĺžnik 16"/>
          <p:cNvSpPr/>
          <p:nvPr/>
        </p:nvSpPr>
        <p:spPr>
          <a:xfrm>
            <a:off x="5471886" y="4838260"/>
            <a:ext cx="1915885" cy="5805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utasítás3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>
          <a:xfrm>
            <a:off x="8157029" y="4301231"/>
            <a:ext cx="1915885" cy="5805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utasítás2</a:t>
            </a:r>
            <a:endParaRPr lang="sk-SK" dirty="0"/>
          </a:p>
        </p:txBody>
      </p:sp>
      <p:grpSp>
        <p:nvGrpSpPr>
          <p:cNvPr id="21" name="Skupina 20"/>
          <p:cNvGrpSpPr/>
          <p:nvPr/>
        </p:nvGrpSpPr>
        <p:grpSpPr>
          <a:xfrm>
            <a:off x="1505131" y="2283745"/>
            <a:ext cx="2767511" cy="3422845"/>
            <a:chOff x="2100217" y="2481943"/>
            <a:chExt cx="2767511" cy="3422845"/>
          </a:xfrm>
        </p:grpSpPr>
        <p:grpSp>
          <p:nvGrpSpPr>
            <p:cNvPr id="15" name="Skupina 14"/>
            <p:cNvGrpSpPr/>
            <p:nvPr/>
          </p:nvGrpSpPr>
          <p:grpSpPr>
            <a:xfrm>
              <a:off x="2100217" y="3278246"/>
              <a:ext cx="2767511" cy="2626542"/>
              <a:chOff x="3696789" y="2599508"/>
              <a:chExt cx="2767511" cy="2626542"/>
            </a:xfrm>
          </p:grpSpPr>
          <p:cxnSp>
            <p:nvCxnSpPr>
              <p:cNvPr id="7" name="Rovná spojnica 6"/>
              <p:cNvCxnSpPr>
                <a:stCxn id="4" idx="2"/>
              </p:cNvCxnSpPr>
              <p:nvPr/>
            </p:nvCxnSpPr>
            <p:spPr>
              <a:xfrm>
                <a:off x="4663440" y="4545873"/>
                <a:ext cx="3810" cy="68017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4" name="Skupina 13"/>
              <p:cNvGrpSpPr/>
              <p:nvPr/>
            </p:nvGrpSpPr>
            <p:grpSpPr>
              <a:xfrm>
                <a:off x="3696789" y="2599508"/>
                <a:ext cx="2767511" cy="2531140"/>
                <a:chOff x="3696789" y="2599508"/>
                <a:chExt cx="2767511" cy="2531140"/>
              </a:xfrm>
            </p:grpSpPr>
            <p:cxnSp>
              <p:nvCxnSpPr>
                <p:cNvPr id="6" name="Rovná spojnica 5"/>
                <p:cNvCxnSpPr>
                  <a:stCxn id="4" idx="3"/>
                </p:cNvCxnSpPr>
                <p:nvPr/>
              </p:nvCxnSpPr>
              <p:spPr>
                <a:xfrm flipV="1">
                  <a:off x="5630091" y="3562350"/>
                  <a:ext cx="834209" cy="1034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" name="BlokTextu 10"/>
                <p:cNvSpPr txBox="1"/>
                <p:nvPr/>
              </p:nvSpPr>
              <p:spPr>
                <a:xfrm>
                  <a:off x="5630091" y="3018971"/>
                  <a:ext cx="46590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k-SK" dirty="0" smtClean="0"/>
                    <a:t> </a:t>
                  </a:r>
                  <a:r>
                    <a:rPr lang="sk-SK" sz="2400" b="1" dirty="0" smtClean="0"/>
                    <a:t>+</a:t>
                  </a:r>
                  <a:endParaRPr lang="sk-SK" b="1" dirty="0"/>
                </a:p>
              </p:txBody>
            </p:sp>
            <p:grpSp>
              <p:nvGrpSpPr>
                <p:cNvPr id="13" name="Skupina 12"/>
                <p:cNvGrpSpPr/>
                <p:nvPr/>
              </p:nvGrpSpPr>
              <p:grpSpPr>
                <a:xfrm>
                  <a:off x="3696789" y="2599508"/>
                  <a:ext cx="1933302" cy="2531140"/>
                  <a:chOff x="3696789" y="2599508"/>
                  <a:chExt cx="1933302" cy="2531140"/>
                </a:xfrm>
              </p:grpSpPr>
              <p:sp>
                <p:nvSpPr>
                  <p:cNvPr id="4" name="Vývojový diagram: rozhodnutie 3"/>
                  <p:cNvSpPr/>
                  <p:nvPr/>
                </p:nvSpPr>
                <p:spPr>
                  <a:xfrm>
                    <a:off x="3696789" y="2599508"/>
                    <a:ext cx="1933302" cy="1946365"/>
                  </a:xfrm>
                  <a:prstGeom prst="flowChartDecision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sp>
                <p:nvSpPr>
                  <p:cNvPr id="12" name="BlokTextu 11"/>
                  <p:cNvSpPr txBox="1"/>
                  <p:nvPr/>
                </p:nvSpPr>
                <p:spPr>
                  <a:xfrm>
                    <a:off x="4691742" y="4545873"/>
                    <a:ext cx="465909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sk-SK" sz="2400" dirty="0" smtClean="0"/>
                      <a:t>  </a:t>
                    </a:r>
                    <a:r>
                      <a:rPr lang="sk-SK" sz="3200" b="1" dirty="0" smtClean="0"/>
                      <a:t>-</a:t>
                    </a:r>
                    <a:endParaRPr lang="sk-SK" sz="2400" b="1" dirty="0"/>
                  </a:p>
                </p:txBody>
              </p:sp>
            </p:grpSp>
          </p:grpSp>
        </p:grpSp>
        <p:cxnSp>
          <p:nvCxnSpPr>
            <p:cNvPr id="20" name="Rovná spojnica 19"/>
            <p:cNvCxnSpPr>
              <a:endCxn id="4" idx="0"/>
            </p:cNvCxnSpPr>
            <p:nvPr/>
          </p:nvCxnSpPr>
          <p:spPr>
            <a:xfrm>
              <a:off x="3066868" y="2481943"/>
              <a:ext cx="0" cy="79630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Akciógomb: Vissza vagy Előző 18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Akciógomb: Tovább vagy Következő 21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4752226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629" y="307067"/>
            <a:ext cx="10515600" cy="2058761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sk-SK" dirty="0" err="1" smtClean="0"/>
              <a:t>Használd</a:t>
            </a:r>
            <a:r>
              <a:rPr lang="sk-SK" dirty="0" smtClean="0"/>
              <a:t> a </a:t>
            </a:r>
            <a:r>
              <a:rPr lang="sk-SK" dirty="0" err="1" smtClean="0"/>
              <a:t>matematikában</a:t>
            </a:r>
            <a:r>
              <a:rPr lang="sk-SK" dirty="0" smtClean="0"/>
              <a:t> </a:t>
            </a:r>
            <a:r>
              <a:rPr lang="sk-SK" dirty="0" err="1" smtClean="0"/>
              <a:t>tanultakat</a:t>
            </a:r>
            <a:r>
              <a:rPr lang="sk-SK" dirty="0" smtClean="0"/>
              <a:t> </a:t>
            </a:r>
            <a:r>
              <a:rPr lang="sk-SK" dirty="0" err="1" smtClean="0"/>
              <a:t>és</a:t>
            </a:r>
            <a:r>
              <a:rPr lang="sk-SK" dirty="0" smtClean="0"/>
              <a:t> </a:t>
            </a:r>
            <a:r>
              <a:rPr lang="sk-SK" dirty="0" err="1" smtClean="0"/>
              <a:t>fogalmazd</a:t>
            </a:r>
            <a:r>
              <a:rPr lang="sk-SK" dirty="0" smtClean="0"/>
              <a:t> </a:t>
            </a:r>
            <a:r>
              <a:rPr lang="sk-SK" dirty="0" err="1" smtClean="0"/>
              <a:t>meg</a:t>
            </a:r>
            <a:r>
              <a:rPr lang="sk-SK" dirty="0" smtClean="0"/>
              <a:t>, </a:t>
            </a:r>
            <a:r>
              <a:rPr lang="sk-SK" dirty="0" err="1" smtClean="0"/>
              <a:t>hogyan</a:t>
            </a:r>
            <a:r>
              <a:rPr lang="sk-SK" dirty="0" smtClean="0"/>
              <a:t> </a:t>
            </a:r>
            <a:r>
              <a:rPr lang="sk-SK" dirty="0" err="1" smtClean="0"/>
              <a:t>tudjuk</a:t>
            </a:r>
            <a:r>
              <a:rPr lang="sk-SK" dirty="0" smtClean="0"/>
              <a:t> </a:t>
            </a:r>
            <a:r>
              <a:rPr lang="sk-SK" dirty="0" err="1" smtClean="0"/>
              <a:t>kiszámolni</a:t>
            </a:r>
            <a:r>
              <a:rPr lang="sk-SK" dirty="0" smtClean="0"/>
              <a:t> </a:t>
            </a:r>
            <a:r>
              <a:rPr lang="sk-SK" dirty="0" err="1" smtClean="0"/>
              <a:t>két</a:t>
            </a:r>
            <a:r>
              <a:rPr lang="sk-SK" dirty="0" smtClean="0"/>
              <a:t> </a:t>
            </a:r>
            <a:r>
              <a:rPr lang="sk-SK" dirty="0" err="1" smtClean="0"/>
              <a:t>egész</a:t>
            </a:r>
            <a:r>
              <a:rPr lang="sk-SK" dirty="0" smtClean="0"/>
              <a:t> </a:t>
            </a:r>
            <a:r>
              <a:rPr lang="sk-SK" dirty="0" err="1" smtClean="0"/>
              <a:t>szám</a:t>
            </a:r>
            <a:r>
              <a:rPr lang="sk-SK" dirty="0" smtClean="0"/>
              <a:t> </a:t>
            </a:r>
            <a:r>
              <a:rPr lang="sk-SK" dirty="0" err="1" smtClean="0"/>
              <a:t>szorzatát</a:t>
            </a:r>
            <a:r>
              <a:rPr lang="sk-SK" dirty="0" smtClean="0"/>
              <a:t> </a:t>
            </a:r>
            <a:r>
              <a:rPr lang="sk-SK" dirty="0" err="1" smtClean="0"/>
              <a:t>szorzásjel</a:t>
            </a:r>
            <a:r>
              <a:rPr lang="sk-SK" dirty="0" smtClean="0"/>
              <a:t> (*) </a:t>
            </a:r>
            <a:r>
              <a:rPr lang="sk-SK" dirty="0" err="1" smtClean="0"/>
              <a:t>használata</a:t>
            </a:r>
            <a:r>
              <a:rPr lang="sk-SK" dirty="0" smtClean="0"/>
              <a:t> </a:t>
            </a:r>
            <a:r>
              <a:rPr lang="sk-SK" dirty="0" err="1" smtClean="0"/>
              <a:t>nélkül</a:t>
            </a:r>
            <a:r>
              <a:rPr lang="sk-SK" dirty="0" smtClean="0"/>
              <a:t>!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035800" y="3222171"/>
            <a:ext cx="5156200" cy="3070906"/>
          </a:xfrm>
        </p:spPr>
        <p:txBody>
          <a:bodyPr/>
          <a:lstStyle/>
          <a:p>
            <a:pPr marL="0" indent="0">
              <a:buNone/>
            </a:pPr>
            <a:r>
              <a:rPr lang="sk-SK" u="sng" dirty="0" err="1" smtClean="0">
                <a:solidFill>
                  <a:srgbClr val="018F3D"/>
                </a:solidFill>
              </a:rPr>
              <a:t>Szorzásjel</a:t>
            </a:r>
            <a:r>
              <a:rPr lang="sk-SK" u="sng" dirty="0" smtClean="0">
                <a:solidFill>
                  <a:srgbClr val="018F3D"/>
                </a:solidFill>
              </a:rPr>
              <a:t> </a:t>
            </a:r>
            <a:r>
              <a:rPr lang="sk-SK" u="sng" dirty="0" err="1" smtClean="0">
                <a:solidFill>
                  <a:srgbClr val="018F3D"/>
                </a:solidFill>
              </a:rPr>
              <a:t>nélkül</a:t>
            </a:r>
            <a:endParaRPr lang="sk-SK" u="sng" dirty="0" smtClean="0">
              <a:solidFill>
                <a:srgbClr val="018F3D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sz="4800" b="1" dirty="0"/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1063171" y="3200400"/>
            <a:ext cx="2964543" cy="3070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u="sng" dirty="0" err="1" smtClean="0">
                <a:solidFill>
                  <a:srgbClr val="018F3D"/>
                </a:solidFill>
              </a:rPr>
              <a:t>Szorzásjellel</a:t>
            </a:r>
            <a:r>
              <a:rPr lang="sk-SK" u="sng" dirty="0" smtClean="0">
                <a:solidFill>
                  <a:srgbClr val="018F3D"/>
                </a:solidFill>
              </a:rPr>
              <a:t> (*)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k-SK" sz="4800" b="1" dirty="0" smtClean="0"/>
              <a:t>a * b = c</a:t>
            </a:r>
            <a:endParaRPr lang="sk-SK" sz="4800" b="1" dirty="0"/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25439653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k-SK" dirty="0" err="1" smtClean="0"/>
              <a:t>Mennyi</a:t>
            </a:r>
            <a:r>
              <a:rPr lang="sk-SK" dirty="0" smtClean="0"/>
              <a:t> </a:t>
            </a:r>
            <a:r>
              <a:rPr lang="sk-SK" dirty="0" err="1" smtClean="0"/>
              <a:t>változóra</a:t>
            </a:r>
            <a:r>
              <a:rPr lang="sk-SK" dirty="0" smtClean="0"/>
              <a:t> </a:t>
            </a:r>
            <a:r>
              <a:rPr lang="sk-SK" dirty="0" err="1" smtClean="0"/>
              <a:t>lesz</a:t>
            </a:r>
            <a:r>
              <a:rPr lang="sk-SK" dirty="0" smtClean="0"/>
              <a:t> </a:t>
            </a:r>
            <a:r>
              <a:rPr lang="sk-SK" dirty="0" err="1" smtClean="0"/>
              <a:t>szükségünk</a:t>
            </a:r>
            <a:r>
              <a:rPr lang="sk-SK" dirty="0" smtClean="0"/>
              <a:t> </a:t>
            </a:r>
            <a:r>
              <a:rPr lang="sk-SK" dirty="0" err="1" smtClean="0"/>
              <a:t>az</a:t>
            </a:r>
            <a:r>
              <a:rPr lang="sk-SK" dirty="0" smtClean="0"/>
              <a:t> </a:t>
            </a:r>
            <a:r>
              <a:rPr lang="sk-SK" dirty="0" err="1" smtClean="0"/>
              <a:t>előző</a:t>
            </a:r>
            <a:r>
              <a:rPr lang="sk-SK" dirty="0" smtClean="0"/>
              <a:t> </a:t>
            </a:r>
            <a:r>
              <a:rPr lang="sk-SK" dirty="0" err="1" smtClean="0"/>
              <a:t>feladat</a:t>
            </a:r>
            <a:r>
              <a:rPr lang="sk-SK" dirty="0" smtClean="0"/>
              <a:t> </a:t>
            </a:r>
            <a:r>
              <a:rPr lang="sk-SK" dirty="0" err="1" smtClean="0"/>
              <a:t>megoldásához</a:t>
            </a:r>
            <a:r>
              <a:rPr lang="sk-SK" dirty="0" smtClean="0"/>
              <a:t>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2075543"/>
            <a:ext cx="10515600" cy="41014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sk-SK" sz="3200" dirty="0" smtClean="0"/>
              <a:t>0</a:t>
            </a:r>
          </a:p>
          <a:p>
            <a:pPr marL="514350" indent="-514350">
              <a:buFont typeface="+mj-lt"/>
              <a:buAutoNum type="alphaUcPeriod"/>
            </a:pPr>
            <a:r>
              <a:rPr lang="sk-SK" sz="3200" dirty="0" smtClean="0"/>
              <a:t>1</a:t>
            </a:r>
          </a:p>
          <a:p>
            <a:pPr marL="514350" indent="-514350">
              <a:buFont typeface="+mj-lt"/>
              <a:buAutoNum type="alphaUcPeriod"/>
            </a:pPr>
            <a:r>
              <a:rPr lang="sk-SK" sz="3200" dirty="0" smtClean="0"/>
              <a:t>2</a:t>
            </a:r>
          </a:p>
          <a:p>
            <a:pPr marL="514350" indent="-514350">
              <a:buFont typeface="+mj-lt"/>
              <a:buAutoNum type="alphaUcPeriod"/>
            </a:pPr>
            <a:r>
              <a:rPr lang="sk-SK" sz="3200" dirty="0" smtClean="0"/>
              <a:t>3</a:t>
            </a:r>
          </a:p>
          <a:p>
            <a:pPr marL="514350" indent="-514350">
              <a:buFont typeface="+mj-lt"/>
              <a:buAutoNum type="alphaUcPeriod"/>
            </a:pPr>
            <a:r>
              <a:rPr lang="sk-SK" sz="3200" dirty="0" smtClean="0"/>
              <a:t>4</a:t>
            </a:r>
          </a:p>
          <a:p>
            <a:pPr marL="514350" indent="-514350">
              <a:buFont typeface="+mj-lt"/>
              <a:buAutoNum type="alphaUcPeriod"/>
            </a:pPr>
            <a:r>
              <a:rPr lang="sk-SK" sz="3200" dirty="0" err="1" smtClean="0"/>
              <a:t>Egyik</a:t>
            </a:r>
            <a:r>
              <a:rPr lang="sk-SK" sz="3200" dirty="0" smtClean="0"/>
              <a:t> </a:t>
            </a:r>
            <a:r>
              <a:rPr lang="sk-SK" sz="3200" dirty="0" err="1" smtClean="0"/>
              <a:t>válasz</a:t>
            </a:r>
            <a:r>
              <a:rPr lang="sk-SK" sz="3200" dirty="0" smtClean="0"/>
              <a:t> sem </a:t>
            </a:r>
            <a:r>
              <a:rPr lang="sk-SK" sz="3200" dirty="0" err="1" smtClean="0"/>
              <a:t>helyes</a:t>
            </a:r>
            <a:endParaRPr lang="sk-SK" sz="3200" dirty="0"/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7085511" y="5081246"/>
            <a:ext cx="19899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A </a:t>
            </a:r>
            <a:r>
              <a:rPr lang="sk-SK" sz="2000" b="1" dirty="0" err="1" smtClean="0"/>
              <a:t>helyes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válasz</a:t>
            </a:r>
            <a:r>
              <a:rPr lang="sk-SK" sz="2000" b="1" dirty="0" smtClean="0"/>
              <a:t>:</a:t>
            </a:r>
            <a:endParaRPr lang="sk-SK" sz="20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8623481" y="5064067"/>
            <a:ext cx="656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smtClean="0"/>
              <a:t>D</a:t>
            </a:r>
            <a:endParaRPr lang="sk-SK" sz="4400" b="1" dirty="0"/>
          </a:p>
        </p:txBody>
      </p:sp>
      <p:sp>
        <p:nvSpPr>
          <p:cNvPr id="7" name="Obdĺžnik 6"/>
          <p:cNvSpPr/>
          <p:nvPr/>
        </p:nvSpPr>
        <p:spPr>
          <a:xfrm>
            <a:off x="8475061" y="4854427"/>
            <a:ext cx="953588" cy="11887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6600" dirty="0" smtClean="0"/>
              <a:t>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33645298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sk-SK" cap="all" dirty="0" err="1" smtClean="0"/>
              <a:t>Az</a:t>
            </a:r>
            <a:r>
              <a:rPr lang="sk-SK" cap="all" dirty="0" smtClean="0"/>
              <a:t> </a:t>
            </a:r>
            <a:r>
              <a:rPr lang="sk-SK" cap="all" dirty="0" err="1" smtClean="0"/>
              <a:t>előző</a:t>
            </a:r>
            <a:r>
              <a:rPr lang="sk-SK" cap="all" dirty="0" smtClean="0"/>
              <a:t> </a:t>
            </a:r>
            <a:r>
              <a:rPr lang="sk-SK" cap="all" dirty="0" err="1" smtClean="0"/>
              <a:t>feladat</a:t>
            </a:r>
            <a:r>
              <a:rPr lang="sk-SK" cap="all" dirty="0" smtClean="0"/>
              <a:t> </a:t>
            </a:r>
            <a:r>
              <a:rPr lang="sk-SK" cap="all" dirty="0" err="1" smtClean="0"/>
              <a:t>megoldása</a:t>
            </a:r>
            <a:endParaRPr lang="sk-SK" cap="all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2512" y="1761331"/>
            <a:ext cx="3686175" cy="4543425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4297679" y="4184173"/>
            <a:ext cx="2393405" cy="132544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Akciógomb: Tovább vagy Következő 6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5866991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52697" y="2612571"/>
            <a:ext cx="100845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{ </a:t>
            </a:r>
            <a:r>
              <a:rPr lang="sk-SK" sz="4400" dirty="0" smtClean="0"/>
              <a:t>cout &lt;&lt; “</a:t>
            </a:r>
            <a:r>
              <a:rPr lang="sk-SK" sz="4400" b="1" dirty="0" smtClean="0"/>
              <a:t>KÖSZÖNÖM </a:t>
            </a:r>
            <a:r>
              <a:rPr lang="sk-SK" sz="4400" b="1" dirty="0" smtClean="0"/>
              <a:t>A FIGYELMET!</a:t>
            </a:r>
            <a:r>
              <a:rPr lang="sk-SK" sz="4400" dirty="0" smtClean="0"/>
              <a:t>“;</a:t>
            </a:r>
          </a:p>
          <a:p>
            <a:r>
              <a:rPr lang="en-US" sz="4400" dirty="0" smtClean="0"/>
              <a:t>  </a:t>
            </a:r>
            <a:r>
              <a:rPr lang="sk-SK" sz="4400" dirty="0" smtClean="0"/>
              <a:t>cout &lt;&lt; “</a:t>
            </a:r>
            <a:r>
              <a:rPr lang="sk-SK" sz="4400" b="1" dirty="0" smtClean="0"/>
              <a:t>MADARI </a:t>
            </a:r>
            <a:r>
              <a:rPr lang="sk-SK" sz="4400" b="1" dirty="0" smtClean="0"/>
              <a:t>BÁLINT</a:t>
            </a:r>
            <a:r>
              <a:rPr lang="sk-SK" sz="4400" dirty="0" smtClean="0"/>
              <a:t>“; </a:t>
            </a:r>
            <a:r>
              <a:rPr lang="en-US" sz="4400" dirty="0" smtClean="0"/>
              <a:t>}</a:t>
            </a:r>
            <a:endParaRPr lang="sk-SK" sz="44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5400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Döntéshozás</a:t>
            </a:r>
            <a:r>
              <a:rPr lang="sk-SK" sz="5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WHILE </a:t>
            </a:r>
            <a:r>
              <a:rPr lang="sk-SK" sz="5400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ciklussal</a:t>
            </a:r>
            <a:endParaRPr lang="sk-SK" sz="5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6815" y="429491"/>
            <a:ext cx="1527730" cy="1889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216937074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Tartalom</a:t>
            </a:r>
            <a:endParaRPr lang="sk-SK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600" dirty="0" smtClean="0">
                <a:solidFill>
                  <a:srgbClr val="018F3D"/>
                </a:solidFill>
                <a:hlinkClick r:id="rId2" action="ppaction://hlinksldjump"/>
              </a:rPr>
              <a:t>Alap tudnivalók</a:t>
            </a:r>
            <a:endParaRPr lang="sk-SK" sz="3600" dirty="0" smtClean="0">
              <a:solidFill>
                <a:srgbClr val="018F3D"/>
              </a:solidFill>
            </a:endParaRPr>
          </a:p>
          <a:p>
            <a:r>
              <a:rPr lang="sk-SK" sz="3600" dirty="0" smtClean="0">
                <a:solidFill>
                  <a:srgbClr val="018F3D"/>
                </a:solidFill>
                <a:hlinkClick r:id="rId3" action="ppaction://hlinksldjump"/>
              </a:rPr>
              <a:t>Az If és a While folyamatábrák</a:t>
            </a:r>
            <a:endParaRPr lang="sk-SK" sz="3600" dirty="0" smtClean="0">
              <a:solidFill>
                <a:srgbClr val="018F3D"/>
              </a:solidFill>
            </a:endParaRPr>
          </a:p>
          <a:p>
            <a:r>
              <a:rPr lang="hu-HU" sz="3600" dirty="0" smtClean="0">
                <a:solidFill>
                  <a:srgbClr val="018F3D"/>
                </a:solidFill>
                <a:hlinkClick r:id="rId4" action="ppaction://hlinksldjump"/>
              </a:rPr>
              <a:t>Probléma</a:t>
            </a:r>
            <a:endParaRPr lang="hu-HU" sz="3600" dirty="0" smtClean="0">
              <a:solidFill>
                <a:srgbClr val="018F3D"/>
              </a:solidFill>
            </a:endParaRPr>
          </a:p>
          <a:p>
            <a:r>
              <a:rPr lang="hu-HU" sz="3600" dirty="0" smtClean="0">
                <a:solidFill>
                  <a:srgbClr val="018F3D"/>
                </a:solidFill>
                <a:hlinkClick r:id="rId5" action="ppaction://hlinksldjump"/>
              </a:rPr>
              <a:t>A while ciklus (általános alak, folyamatábra)</a:t>
            </a:r>
            <a:endParaRPr lang="hu-HU" sz="3600" dirty="0" smtClean="0">
              <a:solidFill>
                <a:srgbClr val="018F3D"/>
              </a:solidFill>
            </a:endParaRPr>
          </a:p>
          <a:p>
            <a:r>
              <a:rPr lang="hu-HU" sz="3600" dirty="0" smtClean="0">
                <a:solidFill>
                  <a:srgbClr val="FFC000"/>
                </a:solidFill>
                <a:hlinkClick r:id="rId6" action="ppaction://hlinksldjump"/>
              </a:rPr>
              <a:t>Feladatok</a:t>
            </a:r>
            <a:endParaRPr lang="hu-HU" sz="3600" dirty="0" smtClean="0">
              <a:solidFill>
                <a:srgbClr val="FFC000"/>
              </a:solidFill>
            </a:endParaRPr>
          </a:p>
          <a:p>
            <a:endParaRPr lang="hu-HU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76055"/>
            <a:ext cx="10515600" cy="1325563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 smtClean="0"/>
              <a:t>A </a:t>
            </a:r>
            <a:r>
              <a:rPr lang="sk-SK" dirty="0" err="1" smtClean="0"/>
              <a:t>programozásban</a:t>
            </a:r>
            <a:r>
              <a:rPr lang="sk-SK" dirty="0" smtClean="0"/>
              <a:t> </a:t>
            </a:r>
            <a:r>
              <a:rPr lang="sk-SK" dirty="0" err="1" smtClean="0"/>
              <a:t>számos</a:t>
            </a:r>
            <a:r>
              <a:rPr lang="sk-SK" dirty="0" smtClean="0"/>
              <a:t> </a:t>
            </a:r>
            <a:r>
              <a:rPr lang="sk-SK" dirty="0" err="1" smtClean="0"/>
              <a:t>megoldás</a:t>
            </a:r>
            <a:r>
              <a:rPr lang="sk-SK" dirty="0" smtClean="0"/>
              <a:t> </a:t>
            </a:r>
            <a:r>
              <a:rPr lang="sk-SK" dirty="0" err="1" smtClean="0"/>
              <a:t>létezik</a:t>
            </a:r>
            <a:r>
              <a:rPr lang="sk-SK" dirty="0" smtClean="0"/>
              <a:t> </a:t>
            </a:r>
            <a:r>
              <a:rPr lang="sk-SK" dirty="0" err="1" smtClean="0"/>
              <a:t>arra</a:t>
            </a:r>
            <a:r>
              <a:rPr lang="sk-SK" dirty="0" smtClean="0"/>
              <a:t>, </a:t>
            </a:r>
            <a:r>
              <a:rPr lang="sk-SK" dirty="0" err="1" smtClean="0"/>
              <a:t>hogy</a:t>
            </a:r>
            <a:r>
              <a:rPr lang="sk-SK" dirty="0" smtClean="0"/>
              <a:t> </a:t>
            </a:r>
            <a:r>
              <a:rPr lang="sk-SK" dirty="0" err="1" smtClean="0"/>
              <a:t>feltételhez</a:t>
            </a:r>
            <a:r>
              <a:rPr lang="sk-SK" dirty="0" smtClean="0"/>
              <a:t> </a:t>
            </a:r>
            <a:r>
              <a:rPr lang="sk-SK" dirty="0" err="1" smtClean="0"/>
              <a:t>kössük</a:t>
            </a:r>
            <a:r>
              <a:rPr lang="sk-SK" dirty="0" smtClean="0"/>
              <a:t> </a:t>
            </a:r>
            <a:r>
              <a:rPr lang="sk-SK" dirty="0" err="1" smtClean="0"/>
              <a:t>programunk</a:t>
            </a:r>
            <a:r>
              <a:rPr lang="sk-SK" dirty="0" smtClean="0"/>
              <a:t> </a:t>
            </a:r>
            <a:r>
              <a:rPr lang="sk-SK" dirty="0" err="1" smtClean="0"/>
              <a:t>egyes</a:t>
            </a:r>
            <a:r>
              <a:rPr lang="sk-SK" dirty="0" smtClean="0"/>
              <a:t> </a:t>
            </a:r>
            <a:r>
              <a:rPr lang="sk-SK" dirty="0" err="1" smtClean="0"/>
              <a:t>lépéseinek</a:t>
            </a:r>
            <a:r>
              <a:rPr lang="sk-SK" dirty="0" smtClean="0"/>
              <a:t> </a:t>
            </a:r>
            <a:r>
              <a:rPr lang="sk-SK" dirty="0" err="1" smtClean="0"/>
              <a:t>alakulását</a:t>
            </a:r>
            <a:r>
              <a:rPr lang="sk-SK" dirty="0" smtClean="0"/>
              <a:t>. </a:t>
            </a:r>
            <a:r>
              <a:rPr lang="sk-SK" dirty="0" err="1" smtClean="0"/>
              <a:t>Többek</a:t>
            </a:r>
            <a:r>
              <a:rPr lang="sk-SK" dirty="0" smtClean="0"/>
              <a:t> </a:t>
            </a:r>
            <a:r>
              <a:rPr lang="sk-SK" dirty="0" err="1" smtClean="0"/>
              <a:t>közt</a:t>
            </a:r>
            <a:r>
              <a:rPr lang="sk-SK" dirty="0" smtClean="0"/>
              <a:t> </a:t>
            </a:r>
            <a:r>
              <a:rPr lang="sk-SK" dirty="0" err="1" smtClean="0"/>
              <a:t>használhatunk</a:t>
            </a:r>
            <a:r>
              <a:rPr lang="sk-SK" dirty="0" smtClean="0"/>
              <a:t>:</a:t>
            </a:r>
          </a:p>
          <a:p>
            <a:r>
              <a:rPr lang="sk-SK" b="1" dirty="0" smtClean="0"/>
              <a:t>IF</a:t>
            </a:r>
            <a:r>
              <a:rPr lang="sk-SK" dirty="0" smtClean="0"/>
              <a:t> </a:t>
            </a:r>
            <a:r>
              <a:rPr lang="sk-SK" dirty="0" err="1" smtClean="0"/>
              <a:t>feltételes</a:t>
            </a:r>
            <a:r>
              <a:rPr lang="sk-SK" dirty="0" smtClean="0"/>
              <a:t> </a:t>
            </a:r>
            <a:r>
              <a:rPr lang="sk-SK" dirty="0" err="1" smtClean="0"/>
              <a:t>utasítást</a:t>
            </a:r>
            <a:endParaRPr lang="sk-SK" dirty="0" smtClean="0"/>
          </a:p>
          <a:p>
            <a:r>
              <a:rPr lang="sk-SK" b="1" dirty="0" smtClean="0"/>
              <a:t>WHILE</a:t>
            </a:r>
            <a:r>
              <a:rPr lang="sk-SK" dirty="0" smtClean="0"/>
              <a:t> </a:t>
            </a:r>
            <a:r>
              <a:rPr lang="sk-SK" dirty="0" err="1" smtClean="0"/>
              <a:t>utasítást</a:t>
            </a:r>
            <a:r>
              <a:rPr lang="sk-SK" dirty="0" smtClean="0"/>
              <a:t> (</a:t>
            </a:r>
            <a:r>
              <a:rPr lang="sk-SK" dirty="0" err="1" smtClean="0"/>
              <a:t>ciklust</a:t>
            </a:r>
            <a:r>
              <a:rPr lang="sk-SK" dirty="0" smtClean="0"/>
              <a:t>)</a:t>
            </a:r>
          </a:p>
          <a:p>
            <a:endParaRPr lang="sk-SK" b="1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2288656"/>
              </p:ext>
            </p:extLst>
          </p:nvPr>
        </p:nvGraphicFramePr>
        <p:xfrm>
          <a:off x="929868" y="4213789"/>
          <a:ext cx="974558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790"/>
                <a:gridCol w="4872790"/>
              </a:tblGrid>
              <a:tr h="472775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 err="1" smtClean="0"/>
                        <a:t>Az</a:t>
                      </a:r>
                      <a:r>
                        <a:rPr lang="sk-SK" sz="2400" dirty="0" smtClean="0"/>
                        <a:t> IF </a:t>
                      </a:r>
                      <a:r>
                        <a:rPr lang="sk-SK" sz="2400" dirty="0" err="1" smtClean="0"/>
                        <a:t>utasításnál</a:t>
                      </a:r>
                      <a:r>
                        <a:rPr lang="sk-SK" sz="2400" dirty="0" smtClean="0"/>
                        <a:t> </a:t>
                      </a:r>
                      <a:r>
                        <a:rPr lang="sk-SK" sz="2400" dirty="0" err="1" smtClean="0"/>
                        <a:t>feltet</a:t>
                      </a:r>
                      <a:r>
                        <a:rPr lang="sk-SK" sz="2400" baseline="0" dirty="0" err="1" smtClean="0"/>
                        <a:t>t</a:t>
                      </a:r>
                      <a:r>
                        <a:rPr lang="sk-SK" sz="2400" baseline="0" dirty="0" smtClean="0"/>
                        <a:t> </a:t>
                      </a:r>
                      <a:r>
                        <a:rPr lang="sk-SK" sz="2400" baseline="0" dirty="0" err="1" smtClean="0"/>
                        <a:t>kérdés</a:t>
                      </a:r>
                      <a:endParaRPr lang="sk-SK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dirty="0" smtClean="0"/>
                        <a:t>A WHILE </a:t>
                      </a:r>
                      <a:r>
                        <a:rPr lang="sk-SK" sz="2400" dirty="0" err="1" smtClean="0"/>
                        <a:t>utasításnál</a:t>
                      </a:r>
                      <a:r>
                        <a:rPr lang="sk-SK" sz="2400" dirty="0" smtClean="0"/>
                        <a:t> </a:t>
                      </a:r>
                      <a:r>
                        <a:rPr lang="sk-SK" sz="2400" dirty="0" err="1" smtClean="0"/>
                        <a:t>feltett</a:t>
                      </a:r>
                      <a:r>
                        <a:rPr lang="sk-SK" sz="2400" dirty="0" smtClean="0"/>
                        <a:t> </a:t>
                      </a:r>
                      <a:r>
                        <a:rPr lang="sk-SK" sz="2400" dirty="0" err="1" smtClean="0"/>
                        <a:t>kérdés</a:t>
                      </a:r>
                      <a:endParaRPr lang="sk-SK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165748">
                <a:tc>
                  <a:txBody>
                    <a:bodyPr/>
                    <a:lstStyle/>
                    <a:p>
                      <a:r>
                        <a:rPr lang="sk-SK" sz="2400" i="1" dirty="0" err="1" smtClean="0"/>
                        <a:t>Végrehajthatom</a:t>
                      </a:r>
                      <a:r>
                        <a:rPr lang="sk-SK" sz="2400" i="1" dirty="0" smtClean="0"/>
                        <a:t> a</a:t>
                      </a:r>
                      <a:r>
                        <a:rPr lang="sk-SK" sz="2400" i="1" baseline="0" dirty="0" smtClean="0"/>
                        <a:t> </a:t>
                      </a:r>
                      <a:r>
                        <a:rPr lang="sk-SK" sz="2400" i="1" baseline="0" dirty="0" err="1" smtClean="0"/>
                        <a:t>további</a:t>
                      </a:r>
                      <a:r>
                        <a:rPr lang="sk-SK" sz="2400" i="1" baseline="0" dirty="0" smtClean="0"/>
                        <a:t> </a:t>
                      </a:r>
                      <a:r>
                        <a:rPr lang="sk-SK" sz="2400" i="1" baseline="0" dirty="0" err="1" smtClean="0"/>
                        <a:t>utasításokat</a:t>
                      </a:r>
                      <a:r>
                        <a:rPr lang="sk-SK" sz="2400" i="1" baseline="0" dirty="0" smtClean="0"/>
                        <a:t> </a:t>
                      </a:r>
                      <a:r>
                        <a:rPr lang="sk-SK" sz="2400" b="1" i="1" baseline="0" dirty="0" err="1" smtClean="0"/>
                        <a:t>egyszer</a:t>
                      </a:r>
                      <a:r>
                        <a:rPr lang="sk-SK" sz="2400" b="1" i="1" baseline="0" dirty="0" smtClean="0"/>
                        <a:t>?</a:t>
                      </a:r>
                      <a:endParaRPr lang="sk-SK" sz="2400" i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i="1" dirty="0" err="1" smtClean="0"/>
                        <a:t>Végrehajthatom</a:t>
                      </a:r>
                      <a:r>
                        <a:rPr lang="sk-SK" sz="2400" i="1" dirty="0" smtClean="0"/>
                        <a:t> a</a:t>
                      </a:r>
                      <a:r>
                        <a:rPr lang="sk-SK" sz="2400" i="1" baseline="0" dirty="0" smtClean="0"/>
                        <a:t> </a:t>
                      </a:r>
                      <a:r>
                        <a:rPr lang="sk-SK" sz="2400" i="1" baseline="0" dirty="0" err="1" smtClean="0"/>
                        <a:t>további</a:t>
                      </a:r>
                      <a:r>
                        <a:rPr lang="sk-SK" sz="2400" i="1" baseline="0" dirty="0" smtClean="0"/>
                        <a:t> </a:t>
                      </a:r>
                      <a:r>
                        <a:rPr lang="sk-SK" sz="2400" i="1" baseline="0" dirty="0" err="1" smtClean="0"/>
                        <a:t>utasításokat</a:t>
                      </a:r>
                      <a:r>
                        <a:rPr lang="sk-SK" sz="2400" i="1" baseline="0" dirty="0" smtClean="0"/>
                        <a:t> </a:t>
                      </a:r>
                      <a:r>
                        <a:rPr lang="sk-SK" sz="2400" b="1" i="1" baseline="0" dirty="0" err="1" smtClean="0"/>
                        <a:t>újra</a:t>
                      </a:r>
                      <a:r>
                        <a:rPr lang="sk-SK" sz="2400" b="1" i="1" baseline="0" dirty="0" smtClean="0"/>
                        <a:t> </a:t>
                      </a:r>
                      <a:r>
                        <a:rPr lang="sk-SK" sz="2400" b="1" i="1" baseline="0" dirty="0" err="1" smtClean="0"/>
                        <a:t>és</a:t>
                      </a:r>
                      <a:r>
                        <a:rPr lang="sk-SK" sz="2400" b="1" i="1" baseline="0" dirty="0" smtClean="0"/>
                        <a:t> </a:t>
                      </a:r>
                      <a:r>
                        <a:rPr lang="sk-SK" sz="2400" b="1" i="1" baseline="0" dirty="0" err="1" smtClean="0"/>
                        <a:t>újra</a:t>
                      </a:r>
                      <a:r>
                        <a:rPr lang="sk-SK" sz="2400" b="1" i="1" baseline="0" dirty="0" smtClean="0"/>
                        <a:t>?</a:t>
                      </a:r>
                      <a:endParaRPr lang="sk-SK" sz="2400" i="1" dirty="0" smtClean="0"/>
                    </a:p>
                    <a:p>
                      <a:endParaRPr lang="sk-SK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5689697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AZ IF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és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WHILE </a:t>
            </a:r>
            <a:r>
              <a:rPr lang="sk-SK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folyamatábrák</a:t>
            </a:r>
            <a:endParaRPr lang="sk-SK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7931" y="2244802"/>
            <a:ext cx="4266700" cy="3076784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2514" y="2386980"/>
            <a:ext cx="4962525" cy="2876550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697832" y="1528011"/>
            <a:ext cx="9035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/>
              <a:t>A </a:t>
            </a:r>
            <a:r>
              <a:rPr lang="sk-SK" sz="2000" b="1" dirty="0" err="1" smtClean="0"/>
              <a:t>folyamatábra</a:t>
            </a:r>
            <a:r>
              <a:rPr lang="sk-SK" sz="2000" dirty="0" smtClean="0"/>
              <a:t> </a:t>
            </a:r>
            <a:r>
              <a:rPr lang="sk-SK" sz="2000" dirty="0" err="1" smtClean="0"/>
              <a:t>egy</a:t>
            </a:r>
            <a:r>
              <a:rPr lang="sk-SK" sz="2000" dirty="0" smtClean="0"/>
              <a:t> </a:t>
            </a:r>
            <a:r>
              <a:rPr lang="sk-SK" sz="2000" dirty="0" err="1" smtClean="0"/>
              <a:t>folyamat</a:t>
            </a:r>
            <a:r>
              <a:rPr lang="sk-SK" sz="2000" dirty="0" smtClean="0"/>
              <a:t> </a:t>
            </a:r>
            <a:r>
              <a:rPr lang="sk-SK" sz="2000" dirty="0" err="1" smtClean="0"/>
              <a:t>lépéseit</a:t>
            </a:r>
            <a:r>
              <a:rPr lang="sk-SK" sz="2000" dirty="0" smtClean="0"/>
              <a:t> </a:t>
            </a:r>
            <a:r>
              <a:rPr lang="sk-SK" sz="2000" dirty="0" err="1" smtClean="0"/>
              <a:t>ábrázoló</a:t>
            </a:r>
            <a:r>
              <a:rPr lang="sk-SK" sz="2000" dirty="0" smtClean="0"/>
              <a:t> diagram.</a:t>
            </a:r>
            <a:endParaRPr lang="sk-SK" sz="2000" dirty="0"/>
          </a:p>
        </p:txBody>
      </p:sp>
      <p:sp>
        <p:nvSpPr>
          <p:cNvPr id="7" name="Akciógomb: Vissza vagy Előző 6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Akciógomb: Tovább vagy Következő 7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BlokTextu 2"/>
          <p:cNvSpPr txBox="1"/>
          <p:nvPr/>
        </p:nvSpPr>
        <p:spPr>
          <a:xfrm>
            <a:off x="1989975" y="5001291"/>
            <a:ext cx="67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5400" b="1" dirty="0" err="1" smtClean="0">
                <a:solidFill>
                  <a:srgbClr val="018F3D"/>
                </a:solidFill>
                <a:latin typeface="Bradley Hand ITC" panose="03070402050302030203" pitchFamily="66" charset="0"/>
              </a:rPr>
              <a:t>If</a:t>
            </a:r>
            <a:endParaRPr lang="sk-SK" sz="5400" b="1" dirty="0">
              <a:solidFill>
                <a:srgbClr val="018F3D"/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6840155" y="5008438"/>
            <a:ext cx="2487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5400" b="1" dirty="0" err="1" smtClean="0">
                <a:solidFill>
                  <a:srgbClr val="018F3D"/>
                </a:solidFill>
                <a:latin typeface="Bradley Hand ITC" panose="03070402050302030203" pitchFamily="66" charset="0"/>
              </a:rPr>
              <a:t>While</a:t>
            </a:r>
            <a:endParaRPr lang="sk-SK" sz="5400" b="1" dirty="0">
              <a:solidFill>
                <a:srgbClr val="018F3D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5741115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526" y="182246"/>
            <a:ext cx="10515600" cy="1078518"/>
          </a:xfrm>
        </p:spPr>
        <p:txBody>
          <a:bodyPr/>
          <a:lstStyle/>
          <a:p>
            <a:r>
              <a:rPr lang="sk-SK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PROBLÉMA</a:t>
            </a:r>
            <a:r>
              <a:rPr lang="sk-SK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:</a:t>
            </a:r>
            <a:endParaRPr lang="sk-SK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72142" y="1536837"/>
            <a:ext cx="10515600" cy="3769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err="1" smtClean="0"/>
              <a:t>Tegyük</a:t>
            </a:r>
            <a:r>
              <a:rPr lang="sk-SK" dirty="0" smtClean="0"/>
              <a:t> </a:t>
            </a:r>
            <a:r>
              <a:rPr lang="sk-SK" dirty="0" err="1" smtClean="0"/>
              <a:t>fel</a:t>
            </a:r>
            <a:r>
              <a:rPr lang="sk-SK" dirty="0" smtClean="0"/>
              <a:t>, </a:t>
            </a:r>
            <a:r>
              <a:rPr lang="sk-SK" dirty="0" err="1" smtClean="0"/>
              <a:t>hogy</a:t>
            </a:r>
            <a:r>
              <a:rPr lang="sk-SK" dirty="0" smtClean="0"/>
              <a:t> van </a:t>
            </a:r>
            <a:r>
              <a:rPr lang="sk-SK" dirty="0" err="1" smtClean="0"/>
              <a:t>egy</a:t>
            </a:r>
            <a:r>
              <a:rPr lang="sk-SK" dirty="0" smtClean="0"/>
              <a:t> </a:t>
            </a:r>
            <a:r>
              <a:rPr lang="sk-SK" dirty="0" err="1" smtClean="0"/>
              <a:t>robotunk</a:t>
            </a:r>
            <a:r>
              <a:rPr lang="sk-SK" dirty="0" smtClean="0"/>
              <a:t>, </a:t>
            </a:r>
            <a:r>
              <a:rPr lang="sk-SK" dirty="0" err="1" smtClean="0"/>
              <a:t>amely</a:t>
            </a:r>
            <a:r>
              <a:rPr lang="sk-SK" dirty="0" smtClean="0"/>
              <a:t> </a:t>
            </a:r>
            <a:r>
              <a:rPr lang="sk-SK" dirty="0" err="1" smtClean="0"/>
              <a:t>bizonyos</a:t>
            </a:r>
            <a:r>
              <a:rPr lang="sk-SK" dirty="0" smtClean="0"/>
              <a:t> </a:t>
            </a:r>
            <a:r>
              <a:rPr lang="sk-SK" dirty="0" err="1" smtClean="0"/>
              <a:t>tevékenységeinek</a:t>
            </a:r>
            <a:r>
              <a:rPr lang="sk-SK" dirty="0" smtClean="0"/>
              <a:t> </a:t>
            </a:r>
            <a:r>
              <a:rPr lang="sk-SK" dirty="0" err="1" smtClean="0"/>
              <a:t>ismételt</a:t>
            </a:r>
            <a:r>
              <a:rPr lang="sk-SK" dirty="0" smtClean="0"/>
              <a:t> </a:t>
            </a:r>
            <a:r>
              <a:rPr lang="sk-SK" dirty="0" err="1" smtClean="0"/>
              <a:t>elvégzését</a:t>
            </a:r>
            <a:r>
              <a:rPr lang="sk-SK" dirty="0" smtClean="0"/>
              <a:t> </a:t>
            </a:r>
            <a:r>
              <a:rPr lang="sk-SK" dirty="0" err="1" smtClean="0"/>
              <a:t>feltételhez</a:t>
            </a:r>
            <a:r>
              <a:rPr lang="sk-SK" dirty="0" smtClean="0"/>
              <a:t> </a:t>
            </a:r>
            <a:r>
              <a:rPr lang="sk-SK" dirty="0" err="1" smtClean="0"/>
              <a:t>kell</a:t>
            </a:r>
            <a:r>
              <a:rPr lang="sk-SK" dirty="0" smtClean="0"/>
              <a:t> </a:t>
            </a:r>
            <a:r>
              <a:rPr lang="sk-SK" dirty="0" err="1" smtClean="0"/>
              <a:t>kötnünk</a:t>
            </a:r>
            <a:r>
              <a:rPr lang="sk-SK" dirty="0" smtClean="0"/>
              <a:t> ...</a:t>
            </a:r>
          </a:p>
          <a:p>
            <a:pPr marL="0" indent="0">
              <a:buNone/>
            </a:pPr>
            <a:r>
              <a:rPr lang="sk-SK" dirty="0" err="1" smtClean="0"/>
              <a:t>Pl</a:t>
            </a:r>
            <a:r>
              <a:rPr lang="sk-SK" dirty="0" smtClean="0"/>
              <a:t>:</a:t>
            </a:r>
          </a:p>
          <a:p>
            <a:pPr lvl="1"/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fűnyíró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robot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miután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érzékeli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kerítést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elfordul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és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addig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forog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amíg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akadályt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észlel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tehát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fűnyírást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csak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akkor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folytatja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ha már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szabad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pálya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 )</a:t>
            </a:r>
          </a:p>
          <a:p>
            <a:pPr lvl="1"/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A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hulladékot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szeparáló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robot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mindaddig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fogja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pásztázni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a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hulladéktartályt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majd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elkülöníteni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a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fém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hulladékot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amíg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végig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nem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pásztázta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az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egész</a:t>
            </a:r>
            <a:r>
              <a:rPr lang="sk-SK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k-SK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hulladékmennyiséget</a:t>
            </a:r>
            <a:endParaRPr lang="sk-SK" i="1" dirty="0" smtClean="0">
              <a:solidFill>
                <a:schemeClr val="tx1">
                  <a:lumMod val="50000"/>
                  <a:lumOff val="50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37766" y="5134451"/>
            <a:ext cx="1102894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sk-SK" sz="4400" b="1" i="1" dirty="0" err="1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Tudnál</a:t>
            </a:r>
            <a:r>
              <a:rPr lang="sk-SK" sz="4400" b="1" i="1" dirty="0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  </a:t>
            </a:r>
            <a:r>
              <a:rPr lang="sk-SK" sz="4400" b="1" i="1" dirty="0" err="1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hasonló</a:t>
            </a:r>
            <a:r>
              <a:rPr lang="sk-SK" sz="4400" b="1" i="1" dirty="0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 </a:t>
            </a:r>
            <a:r>
              <a:rPr lang="sk-SK" sz="4400" b="1" i="1" dirty="0" err="1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példát</a:t>
            </a:r>
            <a:r>
              <a:rPr lang="sk-SK" sz="4400" b="1" i="1" dirty="0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 </a:t>
            </a:r>
            <a:r>
              <a:rPr lang="sk-SK" sz="4400" b="1" i="1" dirty="0" err="1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kitalálni</a:t>
            </a:r>
            <a:r>
              <a:rPr lang="sk-SK" sz="4400" b="1" i="1" dirty="0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 a </a:t>
            </a:r>
            <a:r>
              <a:rPr lang="sk-SK" sz="4400" b="1" i="1" dirty="0" err="1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while</a:t>
            </a:r>
            <a:r>
              <a:rPr lang="sk-SK" sz="4400" b="1" i="1" dirty="0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 </a:t>
            </a:r>
            <a:r>
              <a:rPr lang="sk-SK" sz="4400" b="1" i="1" dirty="0" err="1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ciklus</a:t>
            </a:r>
            <a:r>
              <a:rPr lang="sk-SK" sz="4400" b="1" i="1" dirty="0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 </a:t>
            </a:r>
            <a:r>
              <a:rPr lang="sk-SK" sz="4400" b="1" i="1" dirty="0" err="1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szemléltetésére</a:t>
            </a:r>
            <a:r>
              <a:rPr lang="sk-SK" sz="4400" b="1" i="1" dirty="0" smtClean="0">
                <a:solidFill>
                  <a:srgbClr val="018F3D"/>
                </a:solidFill>
                <a:latin typeface="Belwe Cn BT" panose="02060806050305020504" pitchFamily="18" charset="0"/>
                <a:sym typeface="Wingdings" panose="05000000000000000000" pitchFamily="2" charset="2"/>
              </a:rPr>
              <a:t>?</a:t>
            </a:r>
            <a:endParaRPr lang="sk-SK" sz="4400" b="1" i="1" dirty="0" smtClean="0">
              <a:solidFill>
                <a:srgbClr val="018F3D"/>
              </a:solidFill>
              <a:latin typeface="Belwe Cn BT" panose="02060806050305020504" pitchFamily="18" charset="0"/>
            </a:endParaRPr>
          </a:p>
          <a:p>
            <a:endParaRPr lang="sk-SK" dirty="0"/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99602467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0422" y="595063"/>
            <a:ext cx="8451669" cy="6262937"/>
          </a:xfrm>
          <a:prstGeom prst="rect">
            <a:avLst/>
          </a:prstGeom>
        </p:spPr>
      </p:pic>
      <p:sp>
        <p:nvSpPr>
          <p:cNvPr id="3" name="Akciógomb: Vissza vagy Előző 2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062058585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ÁLTALÁNOS ALAK</a:t>
            </a:r>
            <a:endParaRPr lang="sk-SK" b="1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229498" y="2526053"/>
            <a:ext cx="5333999" cy="2263661"/>
          </a:xfrm>
          <a:ln w="12700"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i="1" u="sng" dirty="0" err="1" smtClean="0"/>
              <a:t>Magyarázat</a:t>
            </a:r>
            <a:endParaRPr lang="sk-SK" sz="2400" i="1" u="sng" dirty="0" smtClean="0"/>
          </a:p>
          <a:p>
            <a:pPr marL="0" indent="0">
              <a:buNone/>
            </a:pPr>
            <a:r>
              <a:rPr lang="sk-SK" sz="2400" dirty="0" err="1" smtClean="0"/>
              <a:t>while</a:t>
            </a:r>
            <a:r>
              <a:rPr lang="sk-SK" sz="2400" dirty="0" smtClean="0"/>
              <a:t> – </a:t>
            </a:r>
            <a:r>
              <a:rPr lang="sk-SK" sz="2400" dirty="0" err="1" smtClean="0"/>
              <a:t>utasítás</a:t>
            </a:r>
            <a:r>
              <a:rPr lang="sk-SK" sz="2400" dirty="0" smtClean="0"/>
              <a:t> </a:t>
            </a:r>
            <a:r>
              <a:rPr lang="sk-SK" sz="2400" dirty="0" err="1" smtClean="0"/>
              <a:t>neve</a:t>
            </a:r>
            <a:r>
              <a:rPr lang="sk-SK" sz="2400" dirty="0" smtClean="0"/>
              <a:t>, </a:t>
            </a:r>
            <a:endParaRPr lang="sk-SK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sz="2400" dirty="0" err="1" smtClean="0">
                <a:solidFill>
                  <a:srgbClr val="FF0000"/>
                </a:solidFill>
              </a:rPr>
              <a:t>feltétel</a:t>
            </a:r>
            <a:r>
              <a:rPr lang="sk-SK" sz="2400" dirty="0" smtClean="0">
                <a:solidFill>
                  <a:srgbClr val="FF0000"/>
                </a:solidFill>
              </a:rPr>
              <a:t> </a:t>
            </a:r>
            <a:r>
              <a:rPr lang="sk-SK" sz="2400" dirty="0" smtClean="0"/>
              <a:t>– </a:t>
            </a:r>
            <a:r>
              <a:rPr lang="sk-SK" sz="2400" dirty="0" err="1" smtClean="0"/>
              <a:t>relációs</a:t>
            </a:r>
            <a:r>
              <a:rPr lang="sk-SK" sz="2400" dirty="0" smtClean="0"/>
              <a:t>/</a:t>
            </a:r>
            <a:r>
              <a:rPr lang="sk-SK" sz="2400" dirty="0" err="1" smtClean="0"/>
              <a:t>logikai</a:t>
            </a:r>
            <a:r>
              <a:rPr lang="sk-SK" sz="2400" dirty="0" smtClean="0"/>
              <a:t> </a:t>
            </a:r>
            <a:r>
              <a:rPr lang="sk-SK" sz="2400" dirty="0" err="1" smtClean="0"/>
              <a:t>kifejezés</a:t>
            </a:r>
            <a:r>
              <a:rPr lang="sk-SK" sz="24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sk-SK" sz="2400" dirty="0" smtClean="0">
                <a:solidFill>
                  <a:srgbClr val="018F3D"/>
                </a:solidFill>
              </a:rPr>
              <a:t>utasítás1</a:t>
            </a:r>
            <a:r>
              <a:rPr lang="sk-SK" sz="24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sk-SK" sz="2400" dirty="0" smtClean="0">
                <a:solidFill>
                  <a:srgbClr val="018F3D"/>
                </a:solidFill>
              </a:rPr>
              <a:t>utasítás2</a:t>
            </a:r>
            <a:r>
              <a:rPr lang="sk-SK" sz="24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sk-SK" sz="2400" dirty="0" err="1" smtClean="0">
                <a:solidFill>
                  <a:srgbClr val="018F3D"/>
                </a:solidFill>
              </a:rPr>
              <a:t>utasításn</a:t>
            </a:r>
            <a:r>
              <a:rPr lang="sk-SK" sz="2400" dirty="0" smtClean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sk-SK" sz="2400" dirty="0" smtClean="0"/>
              <a:t>a </a:t>
            </a:r>
            <a:r>
              <a:rPr lang="sk-SK" sz="2400" dirty="0" err="1" smtClean="0"/>
              <a:t>végrehajtandó</a:t>
            </a:r>
            <a:r>
              <a:rPr lang="sk-SK" sz="2400" dirty="0" smtClean="0"/>
              <a:t> </a:t>
            </a:r>
            <a:r>
              <a:rPr lang="sk-SK" sz="2400" dirty="0" err="1" smtClean="0"/>
              <a:t>utasítások</a:t>
            </a:r>
            <a:endParaRPr lang="en-US" sz="2400" dirty="0"/>
          </a:p>
          <a:p>
            <a:pPr marL="0" indent="0">
              <a:buNone/>
            </a:pPr>
            <a:endParaRPr lang="sk-SK" sz="2400" dirty="0"/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990600" y="1978025"/>
            <a:ext cx="47265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1. </a:t>
            </a:r>
            <a:r>
              <a:rPr lang="sk-SK" dirty="0" err="1" smtClean="0"/>
              <a:t>while</a:t>
            </a:r>
            <a:r>
              <a:rPr lang="sk-SK" dirty="0" smtClean="0"/>
              <a:t> (</a:t>
            </a:r>
            <a:r>
              <a:rPr lang="sk-SK" dirty="0" err="1" smtClean="0">
                <a:solidFill>
                  <a:srgbClr val="FF0000"/>
                </a:solidFill>
              </a:rPr>
              <a:t>feltétel</a:t>
            </a:r>
            <a:r>
              <a:rPr lang="sk-SK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2. </a:t>
            </a:r>
            <a:r>
              <a:rPr lang="en-US" dirty="0" smtClean="0"/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3.	</a:t>
            </a:r>
            <a:r>
              <a:rPr lang="sk-SK" dirty="0" smtClean="0">
                <a:solidFill>
                  <a:srgbClr val="018F3D"/>
                </a:solidFill>
              </a:rPr>
              <a:t>utasítás1;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4.	</a:t>
            </a:r>
            <a:r>
              <a:rPr lang="sk-SK" dirty="0" smtClean="0">
                <a:solidFill>
                  <a:srgbClr val="018F3D"/>
                </a:solidFill>
              </a:rPr>
              <a:t>utasítás2;</a:t>
            </a:r>
            <a:endParaRPr lang="en-US" dirty="0" smtClean="0">
              <a:solidFill>
                <a:srgbClr val="018F3D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5.	.............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6.	</a:t>
            </a:r>
            <a:r>
              <a:rPr lang="sk-SK" dirty="0" err="1" smtClean="0">
                <a:solidFill>
                  <a:srgbClr val="018F3D"/>
                </a:solidFill>
              </a:rPr>
              <a:t>utasításn</a:t>
            </a:r>
            <a:r>
              <a:rPr lang="sk-SK" dirty="0" smtClean="0">
                <a:solidFill>
                  <a:srgbClr val="018F3D"/>
                </a:solidFill>
              </a:rPr>
              <a:t>;</a:t>
            </a:r>
            <a:endParaRPr lang="en-US" dirty="0" smtClean="0">
              <a:solidFill>
                <a:srgbClr val="018F3D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7. </a:t>
            </a:r>
            <a:r>
              <a:rPr lang="en-US" dirty="0" smtClean="0"/>
              <a:t>}</a:t>
            </a:r>
            <a:endParaRPr lang="sk-SK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k-SK" dirty="0"/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4436849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Folyamatábra</a:t>
            </a:r>
            <a:endParaRPr lang="sk-SK" b="1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k-SK" dirty="0" smtClean="0"/>
              <a:t>A </a:t>
            </a:r>
            <a:r>
              <a:rPr lang="sk-SK" dirty="0" err="1" smtClean="0"/>
              <a:t>feltétel</a:t>
            </a:r>
            <a:r>
              <a:rPr lang="sk-SK" dirty="0" smtClean="0"/>
              <a:t> (</a:t>
            </a:r>
            <a:r>
              <a:rPr lang="sk-SK" b="1" dirty="0" smtClean="0">
                <a:solidFill>
                  <a:srgbClr val="018F3D"/>
                </a:solidFill>
              </a:rPr>
              <a:t>?</a:t>
            </a:r>
            <a:r>
              <a:rPr lang="sk-SK" dirty="0" smtClean="0"/>
              <a:t>) </a:t>
            </a:r>
            <a:r>
              <a:rPr lang="sk-SK" dirty="0" err="1" smtClean="0"/>
              <a:t>kiértékelődik</a:t>
            </a:r>
            <a:endParaRPr lang="sk-SK" dirty="0" smtClean="0"/>
          </a:p>
          <a:p>
            <a:pPr marL="514350" indent="-514350">
              <a:buAutoNum type="arabicPeriod"/>
            </a:pPr>
            <a:r>
              <a:rPr lang="sk-SK" dirty="0" err="1" smtClean="0"/>
              <a:t>Amennyiben</a:t>
            </a:r>
            <a:r>
              <a:rPr lang="sk-SK" dirty="0" smtClean="0"/>
              <a:t> </a:t>
            </a:r>
            <a:r>
              <a:rPr lang="sk-SK" b="1" dirty="0" smtClean="0">
                <a:solidFill>
                  <a:srgbClr val="018F3D"/>
                </a:solidFill>
              </a:rPr>
              <a:t>IGAZ</a:t>
            </a:r>
            <a:r>
              <a:rPr lang="sk-SK" dirty="0" smtClean="0"/>
              <a:t> (</a:t>
            </a:r>
            <a:r>
              <a:rPr lang="sk-SK" dirty="0" err="1" smtClean="0"/>
              <a:t>true</a:t>
            </a:r>
            <a:r>
              <a:rPr lang="sk-SK" dirty="0" smtClean="0"/>
              <a:t>), </a:t>
            </a:r>
            <a:r>
              <a:rPr lang="sk-SK" dirty="0" err="1" smtClean="0"/>
              <a:t>végrehajtja</a:t>
            </a:r>
            <a:r>
              <a:rPr lang="sk-SK" dirty="0" smtClean="0"/>
              <a:t> </a:t>
            </a:r>
            <a:r>
              <a:rPr lang="sk-SK" dirty="0" err="1" smtClean="0"/>
              <a:t>az</a:t>
            </a:r>
            <a:r>
              <a:rPr lang="sk-SK" dirty="0" smtClean="0"/>
              <a:t> </a:t>
            </a:r>
            <a:r>
              <a:rPr lang="sk-SK" b="1" dirty="0" err="1" smtClean="0">
                <a:solidFill>
                  <a:srgbClr val="018F3D"/>
                </a:solidFill>
              </a:rPr>
              <a:t>utasítást</a:t>
            </a:r>
            <a:r>
              <a:rPr lang="sk-SK" dirty="0" smtClean="0"/>
              <a:t>, </a:t>
            </a:r>
            <a:r>
              <a:rPr lang="sk-SK" dirty="0" err="1" smtClean="0"/>
              <a:t>majd</a:t>
            </a:r>
            <a:r>
              <a:rPr lang="sk-SK" dirty="0" smtClean="0"/>
              <a:t> </a:t>
            </a:r>
            <a:r>
              <a:rPr lang="sk-SK" dirty="0" err="1" smtClean="0"/>
              <a:t>újra</a:t>
            </a:r>
            <a:r>
              <a:rPr lang="sk-SK" dirty="0" smtClean="0"/>
              <a:t> </a:t>
            </a:r>
            <a:r>
              <a:rPr lang="sk-SK" dirty="0" err="1" smtClean="0"/>
              <a:t>kiértékeli</a:t>
            </a:r>
            <a:r>
              <a:rPr lang="sk-SK" dirty="0" smtClean="0"/>
              <a:t> a </a:t>
            </a:r>
            <a:r>
              <a:rPr lang="sk-SK" dirty="0" err="1" smtClean="0"/>
              <a:t>feltételt</a:t>
            </a:r>
            <a:endParaRPr lang="sk-SK" dirty="0" smtClean="0"/>
          </a:p>
          <a:p>
            <a:pPr marL="514350" indent="-514350">
              <a:buAutoNum type="arabicPeriod"/>
            </a:pPr>
            <a:r>
              <a:rPr lang="sk-SK" dirty="0" err="1" smtClean="0"/>
              <a:t>Amennyiben</a:t>
            </a:r>
            <a:r>
              <a:rPr lang="sk-SK" dirty="0" smtClean="0"/>
              <a:t> </a:t>
            </a:r>
            <a:r>
              <a:rPr lang="sk-SK" b="1" dirty="0" smtClean="0">
                <a:solidFill>
                  <a:srgbClr val="018F3D"/>
                </a:solidFill>
              </a:rPr>
              <a:t>HAMIS</a:t>
            </a:r>
            <a:r>
              <a:rPr lang="sk-SK" dirty="0" smtClean="0"/>
              <a:t> (</a:t>
            </a:r>
            <a:r>
              <a:rPr lang="sk-SK" dirty="0" err="1" smtClean="0"/>
              <a:t>false</a:t>
            </a:r>
            <a:r>
              <a:rPr lang="sk-SK" dirty="0" smtClean="0"/>
              <a:t>) a program </a:t>
            </a:r>
            <a:r>
              <a:rPr lang="sk-SK" dirty="0" err="1" smtClean="0"/>
              <a:t>nem</a:t>
            </a:r>
            <a:r>
              <a:rPr lang="sk-SK" dirty="0" smtClean="0"/>
              <a:t> </a:t>
            </a:r>
            <a:r>
              <a:rPr lang="sk-SK" dirty="0" err="1" smtClean="0"/>
              <a:t>hajtja</a:t>
            </a:r>
            <a:r>
              <a:rPr lang="sk-SK" dirty="0" smtClean="0"/>
              <a:t> </a:t>
            </a:r>
            <a:r>
              <a:rPr lang="sk-SK" dirty="0" err="1" smtClean="0"/>
              <a:t>végre</a:t>
            </a:r>
            <a:r>
              <a:rPr lang="sk-SK" dirty="0" smtClean="0"/>
              <a:t> </a:t>
            </a:r>
            <a:r>
              <a:rPr lang="sk-SK" dirty="0" err="1" smtClean="0"/>
              <a:t>az</a:t>
            </a:r>
            <a:r>
              <a:rPr lang="sk-SK" dirty="0" smtClean="0"/>
              <a:t> </a:t>
            </a:r>
            <a:r>
              <a:rPr lang="sk-SK" b="1" dirty="0" err="1" smtClean="0">
                <a:solidFill>
                  <a:srgbClr val="018F3D"/>
                </a:solidFill>
              </a:rPr>
              <a:t>utasítást</a:t>
            </a:r>
            <a:r>
              <a:rPr lang="sk-SK" dirty="0" smtClean="0"/>
              <a:t>, de </a:t>
            </a:r>
            <a:r>
              <a:rPr lang="sk-SK" dirty="0" err="1" smtClean="0"/>
              <a:t>folytatódik</a:t>
            </a:r>
            <a:r>
              <a:rPr lang="sk-SK" dirty="0" smtClean="0"/>
              <a:t> a </a:t>
            </a:r>
            <a:r>
              <a:rPr lang="sk-SK" dirty="0" err="1" smtClean="0"/>
              <a:t>következő</a:t>
            </a:r>
            <a:r>
              <a:rPr lang="sk-SK" dirty="0" smtClean="0"/>
              <a:t> </a:t>
            </a:r>
            <a:r>
              <a:rPr lang="sk-SK" dirty="0" err="1" smtClean="0"/>
              <a:t>sorban</a:t>
            </a:r>
            <a:r>
              <a:rPr lang="sk-SK" dirty="0" smtClean="0"/>
              <a:t> </a:t>
            </a:r>
            <a:r>
              <a:rPr lang="sk-SK" dirty="0" err="1" smtClean="0"/>
              <a:t>található</a:t>
            </a:r>
            <a:r>
              <a:rPr lang="sk-SK" dirty="0" smtClean="0"/>
              <a:t> </a:t>
            </a:r>
            <a:r>
              <a:rPr lang="sk-SK" dirty="0" err="1" smtClean="0"/>
              <a:t>utasítással</a:t>
            </a:r>
            <a:r>
              <a:rPr lang="sk-SK" dirty="0" smtClean="0"/>
              <a:t> (</a:t>
            </a:r>
            <a:r>
              <a:rPr lang="sk-SK" dirty="0" err="1" smtClean="0"/>
              <a:t>esetleg</a:t>
            </a:r>
            <a:r>
              <a:rPr lang="sk-SK" dirty="0" smtClean="0"/>
              <a:t> </a:t>
            </a:r>
            <a:r>
              <a:rPr lang="sk-SK" dirty="0" err="1" smtClean="0"/>
              <a:t>befejeződik</a:t>
            </a:r>
            <a:r>
              <a:rPr lang="sk-SK" dirty="0" smtClean="0"/>
              <a:t>)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333" y="3774621"/>
            <a:ext cx="4505324" cy="2854779"/>
          </a:xfrm>
          <a:prstGeom prst="rect">
            <a:avLst/>
          </a:prstGeom>
        </p:spPr>
      </p:pic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10885714" y="6386286"/>
            <a:ext cx="435429" cy="471714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11771085" y="6400800"/>
            <a:ext cx="420915" cy="4572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25902324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yűző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553</TotalTime>
  <Words>534</Words>
  <Application>Microsoft Office PowerPoint</Application>
  <PresentationFormat>Egyéni</PresentationFormat>
  <Paragraphs>151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Fényűző</vt:lpstr>
      <vt:lpstr>Én így oktatnám a programozást</vt:lpstr>
      <vt:lpstr>Döntéshozás WHILE ciklussal</vt:lpstr>
      <vt:lpstr>Tartalom</vt:lpstr>
      <vt:lpstr>4. dia</vt:lpstr>
      <vt:lpstr>AZ IF és WHILE folyamatábrák</vt:lpstr>
      <vt:lpstr>PROBLÉMA:</vt:lpstr>
      <vt:lpstr>7. dia</vt:lpstr>
      <vt:lpstr>ÁLTALÁNOS ALAK</vt:lpstr>
      <vt:lpstr>Folyamatábra</vt:lpstr>
      <vt:lpstr>Hányszor fog végrehajtódni a következő program?</vt:lpstr>
      <vt:lpstr>Hányszor fog végrehajtódni a következő program?</vt:lpstr>
      <vt:lpstr>Mi lesz a következő program eredménye?</vt:lpstr>
      <vt:lpstr>Írj programot (while segítségével), amely a következő kimenetet eredményezi!</vt:lpstr>
      <vt:lpstr>Készíts programot, amely kiszámolja két egész szám szorzatát! A művelet megoldásához használj while ciklust (ne használj „*“ jelet)! </vt:lpstr>
      <vt:lpstr>Készítsd el az előző feladathoz tartozó ciklus  folyamatábráját! Használd az alábbi jeleket!</vt:lpstr>
      <vt:lpstr>Használd a matematikában tanultakat és fogalmazd meg, hogyan tudjuk kiszámolni két egész szám szorzatát szorzásjel (*) használata nélkül!</vt:lpstr>
      <vt:lpstr>Mennyi változóra lesz szükségünk az előző feladat megoldásához?</vt:lpstr>
      <vt:lpstr>Az előző feladat megoldása</vt:lpstr>
      <vt:lpstr>19.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Döntéshozás WHILE ciklussal</dc:title>
  <dc:creator>admin</dc:creator>
  <cp:lastModifiedBy>nagygabriel</cp:lastModifiedBy>
  <cp:revision>45</cp:revision>
  <dcterms:created xsi:type="dcterms:W3CDTF">2016-03-13T08:33:43Z</dcterms:created>
  <dcterms:modified xsi:type="dcterms:W3CDTF">2016-03-13T18:11:44Z</dcterms:modified>
</cp:coreProperties>
</file>