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7" r:id="rId4"/>
    <p:sldId id="258" r:id="rId5"/>
    <p:sldId id="268" r:id="rId6"/>
    <p:sldId id="260" r:id="rId7"/>
    <p:sldId id="267" r:id="rId8"/>
    <p:sldId id="263" r:id="rId9"/>
    <p:sldId id="262" r:id="rId10"/>
    <p:sldId id="261" r:id="rId11"/>
    <p:sldId id="259" r:id="rId12"/>
    <p:sldId id="265" r:id="rId13"/>
    <p:sldId id="264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678E0-97DB-4E22-B85D-ED2E23EF047C}" type="datetimeFigureOut">
              <a:rPr lang="hu-HU" smtClean="0"/>
              <a:t>2016.03.14.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0D135-9D96-4019-84A0-6FE5C7E8E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896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37F6-174B-4638-A183-F6A7D8C89A5E}" type="datetimeFigureOut">
              <a:rPr lang="hu-HU" smtClean="0"/>
              <a:t>2016.03.14.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5796-5411-4D8A-90FC-05F79885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17298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37F6-174B-4638-A183-F6A7D8C89A5E}" type="datetimeFigureOut">
              <a:rPr lang="hu-HU" smtClean="0"/>
              <a:t>2016.03.14.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5796-5411-4D8A-90FC-05F79885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8330797"/>
      </p:ext>
    </p:extLst>
  </p:cSld>
  <p:clrMapOvr>
    <a:masterClrMapping/>
  </p:clrMapOvr>
  <p:transition spd="slow" advClick="0" advTm="1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37F6-174B-4638-A183-F6A7D8C89A5E}" type="datetimeFigureOut">
              <a:rPr lang="hu-HU" smtClean="0"/>
              <a:t>2016.03.14.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5796-5411-4D8A-90FC-05F79885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2274215"/>
      </p:ext>
    </p:extLst>
  </p:cSld>
  <p:clrMapOvr>
    <a:masterClrMapping/>
  </p:clrMapOvr>
  <p:transition spd="slow" advClick="0" advTm="1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37F6-174B-4638-A183-F6A7D8C89A5E}" type="datetimeFigureOut">
              <a:rPr lang="hu-HU" smtClean="0"/>
              <a:t>2016.03.14.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5796-5411-4D8A-90FC-05F79885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2328623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37F6-174B-4638-A183-F6A7D8C89A5E}" type="datetimeFigureOut">
              <a:rPr lang="hu-HU" smtClean="0"/>
              <a:t>2016.03.14.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5796-5411-4D8A-90FC-05F79885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550023"/>
      </p:ext>
    </p:extLst>
  </p:cSld>
  <p:clrMapOvr>
    <a:masterClrMapping/>
  </p:clrMapOvr>
  <p:transition spd="slow" advClick="0" advTm="1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37F6-174B-4638-A183-F6A7D8C89A5E}" type="datetimeFigureOut">
              <a:rPr lang="hu-HU" smtClean="0"/>
              <a:t>2016.03.14.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5796-5411-4D8A-90FC-05F79885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6516738"/>
      </p:ext>
    </p:extLst>
  </p:cSld>
  <p:clrMapOvr>
    <a:masterClrMapping/>
  </p:clrMapOvr>
  <p:transition spd="slow" advClick="0" advTm="1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37F6-174B-4638-A183-F6A7D8C89A5E}" type="datetimeFigureOut">
              <a:rPr lang="hu-HU" smtClean="0"/>
              <a:t>2016.03.14.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5796-5411-4D8A-90FC-05F79885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378334"/>
      </p:ext>
    </p:extLst>
  </p:cSld>
  <p:clrMapOvr>
    <a:masterClrMapping/>
  </p:clrMapOvr>
  <p:transition spd="slow" advClick="0" advTm="1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37F6-174B-4638-A183-F6A7D8C89A5E}" type="datetimeFigureOut">
              <a:rPr lang="hu-HU" smtClean="0"/>
              <a:t>2016.03.14.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5796-5411-4D8A-90FC-05F79885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6541657"/>
      </p:ext>
    </p:extLst>
  </p:cSld>
  <p:clrMapOvr>
    <a:masterClrMapping/>
  </p:clrMapOvr>
  <p:transition spd="slow" advClick="0" advTm="1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37F6-174B-4638-A183-F6A7D8C89A5E}" type="datetimeFigureOut">
              <a:rPr lang="hu-HU" smtClean="0"/>
              <a:t>2016.03.14.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5796-5411-4D8A-90FC-05F79885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9282615"/>
      </p:ext>
    </p:extLst>
  </p:cSld>
  <p:clrMapOvr>
    <a:masterClrMapping/>
  </p:clrMapOvr>
  <p:transition spd="slow" advClick="0" advTm="1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37F6-174B-4638-A183-F6A7D8C89A5E}" type="datetimeFigureOut">
              <a:rPr lang="hu-HU" smtClean="0"/>
              <a:t>2016.03.14.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5796-5411-4D8A-90FC-05F79885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5268"/>
      </p:ext>
    </p:extLst>
  </p:cSld>
  <p:clrMapOvr>
    <a:masterClrMapping/>
  </p:clrMapOvr>
  <p:transition spd="slow" advClick="0" advTm="1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37F6-174B-4638-A183-F6A7D8C89A5E}" type="datetimeFigureOut">
              <a:rPr lang="hu-HU" smtClean="0"/>
              <a:t>2016.03.14.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5796-5411-4D8A-90FC-05F79885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214595"/>
      </p:ext>
    </p:extLst>
  </p:cSld>
  <p:clrMapOvr>
    <a:masterClrMapping/>
  </p:clrMapOvr>
  <p:transition spd="slow" advClick="0" advTm="1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60000">
              <a:schemeClr val="tx2">
                <a:lumMod val="20000"/>
                <a:lumOff val="80000"/>
              </a:schemeClr>
            </a:gs>
            <a:gs pos="22000">
              <a:schemeClr val="tx2">
                <a:lumMod val="60000"/>
                <a:lumOff val="40000"/>
              </a:schemeClr>
            </a:gs>
            <a:gs pos="45000">
              <a:schemeClr val="tx2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A37F6-174B-4638-A183-F6A7D8C89A5E}" type="datetimeFigureOut">
              <a:rPr lang="hu-HU" smtClean="0"/>
              <a:t>2016.03.14.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5796-5411-4D8A-90FC-05F798859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869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ourofcode.com/h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studio.code.org/hoc/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vents.codeweek.eu/view/10430/html-programozas-orak/" TargetMode="External"/><Relationship Id="rId2" Type="http://schemas.openxmlformats.org/officeDocument/2006/relationships/hyperlink" Target="http://codeweek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Én így tanítanám a programozást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48244" y="3884190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hu-HU" sz="9600" b="1" dirty="0" smtClean="0"/>
              <a:t>Név:  </a:t>
            </a:r>
            <a:r>
              <a:rPr lang="hu-HU" sz="9600" dirty="0" smtClean="0"/>
              <a:t>Perényi Brigitta</a:t>
            </a:r>
          </a:p>
          <a:p>
            <a:r>
              <a:rPr lang="hu-HU" sz="9600" b="1" dirty="0" smtClean="0"/>
              <a:t>Felkészítő tanár: </a:t>
            </a:r>
            <a:r>
              <a:rPr lang="hu-HU" sz="9600" dirty="0" smtClean="0"/>
              <a:t>Kertész Éva Zsuzsanna</a:t>
            </a:r>
          </a:p>
          <a:p>
            <a:r>
              <a:rPr lang="hu-HU" sz="9600" b="1" dirty="0" smtClean="0"/>
              <a:t>Iskolánk neve:</a:t>
            </a:r>
            <a:br>
              <a:rPr lang="hu-HU" sz="9600" b="1" dirty="0" smtClean="0"/>
            </a:br>
            <a:r>
              <a:rPr lang="hu-HU" sz="9600" dirty="0" smtClean="0"/>
              <a:t>Hallássérültek Óvodája, Általános Iskolája, Speciális Szakiskolája,</a:t>
            </a:r>
            <a:br>
              <a:rPr lang="hu-HU" sz="9600" dirty="0" smtClean="0"/>
            </a:br>
            <a:r>
              <a:rPr lang="hu-HU" sz="9600" dirty="0" smtClean="0"/>
              <a:t>Egységes Gyógypedagógiai Módszertani Intézménye és Kollégiuma</a:t>
            </a:r>
          </a:p>
          <a:p>
            <a:r>
              <a:rPr lang="hu-HU" sz="9600" b="1" dirty="0" smtClean="0"/>
              <a:t>Címünk:</a:t>
            </a:r>
            <a:br>
              <a:rPr lang="hu-HU" sz="9600" b="1" dirty="0" smtClean="0"/>
            </a:br>
            <a:r>
              <a:rPr lang="hu-HU" sz="9600" dirty="0" smtClean="0"/>
              <a:t>1147 Budapest, </a:t>
            </a:r>
            <a:r>
              <a:rPr lang="hu-HU" sz="9600" dirty="0" err="1" smtClean="0"/>
              <a:t>Cinkotai</a:t>
            </a:r>
            <a:r>
              <a:rPr lang="hu-HU" sz="9600" dirty="0" smtClean="0"/>
              <a:t>  u. 125-137</a:t>
            </a:r>
          </a:p>
          <a:p>
            <a:endParaRPr lang="hu-HU" dirty="0" smtClean="0"/>
          </a:p>
          <a:p>
            <a:endParaRPr lang="hu-HU" dirty="0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9920744" y="6424864"/>
            <a:ext cx="2057400" cy="288758"/>
            <a:chOff x="7820526" y="6400800"/>
            <a:chExt cx="2057400" cy="288758"/>
          </a:xfrm>
        </p:grpSpPr>
        <p:sp>
          <p:nvSpPr>
            <p:cNvPr id="4" name="Akciógomb: Vissza vagy Előző 3">
              <a:hlinkClick r:id="" action="ppaction://hlinkshowjump?jump=previousslide" highlightClick="1"/>
            </p:cNvPr>
            <p:cNvSpPr/>
            <p:nvPr/>
          </p:nvSpPr>
          <p:spPr>
            <a:xfrm>
              <a:off x="8590547" y="6400800"/>
              <a:ext cx="421106" cy="288758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Akciógomb: Tovább vagy Következő 4">
              <a:hlinkClick r:id="" action="ppaction://hlinkshowjump?jump=nextslide" highlightClick="1"/>
            </p:cNvPr>
            <p:cNvSpPr/>
            <p:nvPr/>
          </p:nvSpPr>
          <p:spPr>
            <a:xfrm>
              <a:off x="9011653" y="6400800"/>
              <a:ext cx="421105" cy="288758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Akciógomb: Elejére 5">
              <a:hlinkClick r:id="" action="ppaction://hlinkshowjump?jump=firstslide" highlightClick="1"/>
            </p:cNvPr>
            <p:cNvSpPr/>
            <p:nvPr/>
          </p:nvSpPr>
          <p:spPr>
            <a:xfrm>
              <a:off x="8121316" y="6400800"/>
              <a:ext cx="469231" cy="288758"/>
            </a:xfrm>
            <a:prstGeom prst="actionButtonBeginn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Akciógomb: Végére 6">
              <a:hlinkClick r:id="" action="ppaction://hlinkshowjump?jump=lastslide" highlightClick="1"/>
            </p:cNvPr>
            <p:cNvSpPr/>
            <p:nvPr/>
          </p:nvSpPr>
          <p:spPr>
            <a:xfrm>
              <a:off x="9432758" y="6400800"/>
              <a:ext cx="445168" cy="288758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Akciógomb: Információ 7">
              <a:hlinkClick r:id="rId2" action="ppaction://hlinksldjump" highlightClick="1"/>
            </p:cNvPr>
            <p:cNvSpPr/>
            <p:nvPr/>
          </p:nvSpPr>
          <p:spPr>
            <a:xfrm>
              <a:off x="7820526" y="6400800"/>
              <a:ext cx="300790" cy="288758"/>
            </a:xfrm>
            <a:prstGeom prst="actionButtonInform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913386598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Saját tapasztalataim: „A kód hete”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A </a:t>
            </a:r>
            <a:r>
              <a:rPr lang="hu-HU" dirty="0" smtClean="0"/>
              <a:t>kód hete nevű </a:t>
            </a:r>
            <a:r>
              <a:rPr lang="hu-HU" dirty="0"/>
              <a:t>rendezvényen </a:t>
            </a:r>
            <a:r>
              <a:rPr lang="hu-HU" dirty="0" smtClean="0"/>
              <a:t> is jól </a:t>
            </a:r>
            <a:r>
              <a:rPr lang="hu-HU" dirty="0"/>
              <a:t>éreztem </a:t>
            </a:r>
            <a:r>
              <a:rPr lang="hu-HU" dirty="0" smtClean="0"/>
              <a:t>magam, ez már komolyabb volt.</a:t>
            </a:r>
            <a:endParaRPr lang="hu-HU" dirty="0"/>
          </a:p>
          <a:p>
            <a:r>
              <a:rPr lang="hu-HU" dirty="0" smtClean="0"/>
              <a:t>Egy feladatlap feladatainak követésével készíthettünk el egy weboldalt a kód hetéről.</a:t>
            </a:r>
            <a:endParaRPr lang="hu-HU" dirty="0"/>
          </a:p>
          <a:p>
            <a:r>
              <a:rPr lang="hu-HU" dirty="0" smtClean="0"/>
              <a:t>Dolgozhattunk egyedül vagy tanár segítségével, aki szintén meg csinálta weboldalt és lejelelte a feladat szövegét. A projektorral kivetíttette a táblára a feladat megoldást. A képernyő egyik részén jegyzettömbben a kód volt, képernyő másik részén böngésző program segítségével ellenőriztük az eredményt. </a:t>
            </a:r>
          </a:p>
          <a:p>
            <a:r>
              <a:rPr lang="hu-HU" dirty="0" smtClean="0"/>
              <a:t>Sikerült elkészítenem a feladatot, de kellett a tanári segítség. Volt az osztályban olyan is aki feladat lap segítségével egyedül meg tudta csinálni. Most már úgy érzem én is tudnék csinálni egy saját honlapot, a lapon lévő parancsokkal.</a:t>
            </a:r>
          </a:p>
          <a:p>
            <a:r>
              <a:rPr lang="hu-HU" dirty="0" smtClean="0"/>
              <a:t>Itt tanárnő mondott lelkesítő szöveget jelnyelvvel segítve. A film jobb volt mert ott híres emberek beszéltek, meg más tanulók. Hiányoltam az oklevelet</a:t>
            </a:r>
            <a:r>
              <a:rPr lang="hu-HU" dirty="0" smtClean="0">
                <a:sym typeface="Wingdings" panose="05000000000000000000" pitchFamily="2" charset="2"/>
              </a:rPr>
              <a:t> </a:t>
            </a:r>
            <a:endParaRPr lang="hu-HU" dirty="0"/>
          </a:p>
          <a:p>
            <a:r>
              <a:rPr lang="hu-HU" dirty="0"/>
              <a:t>Máskor is szívesen részt vennék hasonló programon.</a:t>
            </a:r>
          </a:p>
          <a:p>
            <a:r>
              <a:rPr lang="hu-HU" dirty="0" smtClean="0"/>
              <a:t>Ez </a:t>
            </a:r>
            <a:r>
              <a:rPr lang="hu-HU" dirty="0"/>
              <a:t>fajta programozás tanítást </a:t>
            </a:r>
            <a:r>
              <a:rPr lang="hu-HU" dirty="0" smtClean="0"/>
              <a:t>általános iskolában felsősöknek, szak és szakközép iskolásoknak </a:t>
            </a:r>
            <a:r>
              <a:rPr lang="hu-HU" dirty="0"/>
              <a:t>ajánlanám.</a:t>
            </a:r>
            <a:endParaRPr lang="hu-HU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011" y="6335963"/>
            <a:ext cx="20669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2994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Saját véleményem a programozásról az élményeim alapján 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Pozitív élményeket szereztem mind a két programon, ezek alapján szívesen megtanulnék valamilyen programozási nyelvet.</a:t>
            </a:r>
          </a:p>
          <a:p>
            <a:r>
              <a:rPr lang="hu-HU" dirty="0" smtClean="0"/>
              <a:t>Programozási nyelvek közül szívesen megtanulnék olyat amivel weboldalakat lehet szerkeszteni. </a:t>
            </a:r>
            <a:endParaRPr lang="hu-HU" dirty="0" smtClean="0"/>
          </a:p>
          <a:p>
            <a:r>
              <a:rPr lang="hu-HU" dirty="0" smtClean="0"/>
              <a:t>Mind két módszer tetszett, de nekem szerintem a második való.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r>
              <a:rPr lang="hu-HU" dirty="0" smtClean="0"/>
              <a:t> 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011" y="6335963"/>
            <a:ext cx="20669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9049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Mivel színesítettem volna még programokat!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Valódi programozóval való beszélgetéssel</a:t>
            </a:r>
          </a:p>
          <a:p>
            <a:r>
              <a:rPr lang="hu-HU" dirty="0" smtClean="0"/>
              <a:t>Külsős helyszíni programozással kapcsolatos programmal</a:t>
            </a:r>
          </a:p>
          <a:p>
            <a:r>
              <a:rPr lang="hu-HU" dirty="0" smtClean="0"/>
              <a:t>Robotok </a:t>
            </a:r>
            <a:r>
              <a:rPr lang="hu-HU" dirty="0" smtClean="0"/>
              <a:t>programozásával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011" y="6335963"/>
            <a:ext cx="20669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07621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Szerintem, hogyan kellene programozás tanítani az iskolánkban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Az óvodában </a:t>
            </a:r>
            <a:r>
              <a:rPr lang="hu-HU" dirty="0" smtClean="0"/>
              <a:t>is lehetnének játékos programozással kapcsolatos foglalkozások.</a:t>
            </a:r>
            <a:endParaRPr lang="hu-HU" dirty="0" smtClean="0"/>
          </a:p>
          <a:p>
            <a:r>
              <a:rPr lang="hu-HU" dirty="0" smtClean="0"/>
              <a:t>Általános iskola alsó osztályaiban játékos formában kellene tanítani a programozást  szakkör keretében.</a:t>
            </a:r>
            <a:endParaRPr lang="hu-HU" dirty="0" smtClean="0"/>
          </a:p>
          <a:p>
            <a:r>
              <a:rPr lang="hu-HU" dirty="0" smtClean="0"/>
              <a:t>Felsőbb osztályokban </a:t>
            </a:r>
            <a:r>
              <a:rPr lang="hu-HU" dirty="0" smtClean="0"/>
              <a:t>és szakiskolában informatika óra keretén belül kellene komolyabban foglalkozni valamilyen egyszerűbb programozási nyelv elsajátításával. </a:t>
            </a:r>
            <a:endParaRPr lang="hu-HU" dirty="0" smtClean="0"/>
          </a:p>
          <a:p>
            <a:r>
              <a:rPr lang="hu-HU" dirty="0" smtClean="0"/>
              <a:t>A programozás fontosságára: több programozással kapcsolatos rendezvénnyel , filmvetítésekkel,  plakátokkal hívnám fel a figyelmet.</a:t>
            </a:r>
          </a:p>
          <a:p>
            <a:r>
              <a:rPr lang="hu-HU" dirty="0" smtClean="0"/>
              <a:t>Külsős programokat is kellene szervezni és külsős előadókat meghívni.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011" y="6335963"/>
            <a:ext cx="20669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31288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Tartalomjegyzék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 action="ppaction://hlinksldjump"/>
              </a:rPr>
              <a:t>Programozás tanítása a mi iskolánkban</a:t>
            </a:r>
            <a:endParaRPr lang="hu-HU" dirty="0" smtClean="0"/>
          </a:p>
          <a:p>
            <a:r>
              <a:rPr lang="hu-HU" dirty="0" smtClean="0">
                <a:hlinkClick r:id="rId3" action="ppaction://hlinksldjump"/>
              </a:rPr>
              <a:t>„Kód órája” rendezvény leírása</a:t>
            </a:r>
            <a:endParaRPr lang="hu-HU" dirty="0" smtClean="0"/>
          </a:p>
          <a:p>
            <a:r>
              <a:rPr lang="hu-HU" dirty="0" smtClean="0">
                <a:hlinkClick r:id="rId4" action="ppaction://hlinksldjump"/>
              </a:rPr>
              <a:t>„Kód hete” rendezvény leírása</a:t>
            </a:r>
            <a:endParaRPr lang="hu-HU" dirty="0" smtClean="0"/>
          </a:p>
          <a:p>
            <a:r>
              <a:rPr lang="hu-HU" dirty="0" smtClean="0">
                <a:hlinkClick r:id="rId5" action="ppaction://hlinksldjump"/>
              </a:rPr>
              <a:t>Saját tapasztalataim és véleményem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5169" y="6311900"/>
            <a:ext cx="20669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63133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Programozás tanítás a mi iskolánkban…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Jelenleg csak </a:t>
            </a:r>
            <a:r>
              <a:rPr lang="hu-HU" b="1" dirty="0" smtClean="0"/>
              <a:t>Számítógépes műszaki rajzoló (31 </a:t>
            </a:r>
            <a:r>
              <a:rPr lang="hu-HU" b="1" dirty="0"/>
              <a:t>481 01</a:t>
            </a:r>
            <a:r>
              <a:rPr lang="hu-HU" b="1" dirty="0" smtClean="0"/>
              <a:t>) </a:t>
            </a:r>
            <a:r>
              <a:rPr lang="hu-HU" dirty="0" smtClean="0"/>
              <a:t>szakmán van az iskolánkban programozás óra.</a:t>
            </a:r>
          </a:p>
          <a:p>
            <a:r>
              <a:rPr lang="hu-HU" dirty="0" smtClean="0"/>
              <a:t>HTML, PHP és C# programozás tanulnak.</a:t>
            </a:r>
          </a:p>
          <a:p>
            <a:r>
              <a:rPr lang="hu-HU" dirty="0" smtClean="0"/>
              <a:t>Az óvodában, általános iskolai és többi szakmán nincs programozás tanítás.</a:t>
            </a:r>
          </a:p>
          <a:p>
            <a:r>
              <a:rPr lang="hu-HU" dirty="0" smtClean="0"/>
              <a:t>Szaktanárunk évente programokkal próbálja népszerűsíteni programozást a gyerekek és tanulók körében. Pl.: A kód órája, A kód hete program keretében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011" y="6335963"/>
            <a:ext cx="20669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07270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Egy számítógépes műszaki rajzoló véleménye programozásról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 smtClean="0"/>
              <a:t>„ Azért szeretem a programozást, mert kifejezhetem vele a kreativitásom, valami új dolgot alkothatok, rögtön láthatom az eredményét. Nem csak azért szeretem, mert később sok pénzt kereshetek vele, hanem mert, olyan számomra mint a drog, szárnyalhat képzeletem vele.” </a:t>
            </a:r>
          </a:p>
          <a:p>
            <a:pPr marL="0" indent="0" algn="r">
              <a:buNone/>
            </a:pPr>
            <a:r>
              <a:rPr lang="hu-HU" sz="3600" dirty="0" smtClean="0"/>
              <a:t>(R. P.)</a:t>
            </a:r>
            <a:endParaRPr lang="hu-HU" sz="36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011" y="6335963"/>
            <a:ext cx="20669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60663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Szaktanárunk szerint miért jó programozni tanulni….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Önálló gondolkodásra és probléma megoldásra tanít</a:t>
            </a:r>
          </a:p>
          <a:p>
            <a:r>
              <a:rPr lang="hu-HU" dirty="0" smtClean="0"/>
              <a:t>Fejleszti a kreativitást </a:t>
            </a:r>
          </a:p>
          <a:p>
            <a:r>
              <a:rPr lang="hu-HU" dirty="0" smtClean="0"/>
              <a:t>A tanulók az egyéniségüket és egyediségüket </a:t>
            </a:r>
            <a:r>
              <a:rPr lang="hu-HU" smtClean="0"/>
              <a:t>és megmutathatják benne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011" y="6335963"/>
            <a:ext cx="20669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22729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504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 kód órája” program leírása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1" y="3592286"/>
            <a:ext cx="10689770" cy="2449285"/>
          </a:xfrm>
        </p:spPr>
        <p:txBody>
          <a:bodyPr>
            <a:normAutofit fontScale="47500" lnSpcReduction="20000"/>
          </a:bodyPr>
          <a:lstStyle/>
          <a:p>
            <a:r>
              <a:rPr lang="hu-HU" dirty="0" smtClean="0"/>
              <a:t>Angolul: „</a:t>
            </a:r>
            <a:r>
              <a:rPr lang="hu-HU" dirty="0" err="1" smtClean="0"/>
              <a:t>Code</a:t>
            </a:r>
            <a:r>
              <a:rPr lang="hu-HU" dirty="0" smtClean="0"/>
              <a:t> of </a:t>
            </a:r>
            <a:r>
              <a:rPr lang="hu-HU" dirty="0" err="1" smtClean="0"/>
              <a:t>Hour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Weboldala: </a:t>
            </a:r>
            <a:r>
              <a:rPr lang="hu-HU" dirty="0" smtClean="0">
                <a:hlinkClick r:id="rId2"/>
              </a:rPr>
              <a:t>https://hourofcode.com/hu</a:t>
            </a:r>
            <a:endParaRPr lang="hu-HU" dirty="0" smtClean="0"/>
          </a:p>
          <a:p>
            <a:r>
              <a:rPr lang="hu-HU" dirty="0" smtClean="0"/>
              <a:t>Időpontja: 2013. február.12.</a:t>
            </a:r>
          </a:p>
          <a:p>
            <a:r>
              <a:rPr lang="hu-HU" dirty="0" smtClean="0"/>
              <a:t>Az óra elején egy angol nyelvű video film volt levetítve magyar </a:t>
            </a:r>
            <a:r>
              <a:rPr lang="hu-HU" dirty="0" smtClean="0"/>
              <a:t>nyelvű </a:t>
            </a:r>
            <a:r>
              <a:rPr lang="hu-HU" dirty="0" err="1" smtClean="0"/>
              <a:t>google</a:t>
            </a:r>
            <a:r>
              <a:rPr lang="hu-HU" dirty="0" smtClean="0"/>
              <a:t> fordítós </a:t>
            </a:r>
            <a:r>
              <a:rPr lang="hu-HU" dirty="0" smtClean="0"/>
              <a:t>felirattal a tanárnő jelnyelven kísérte a feliratot.</a:t>
            </a:r>
          </a:p>
          <a:p>
            <a:r>
              <a:rPr lang="hu-HU" dirty="0" smtClean="0"/>
              <a:t>Utána </a:t>
            </a:r>
            <a:r>
              <a:rPr lang="hu-HU" dirty="0" err="1" smtClean="0"/>
              <a:t>Angry</a:t>
            </a:r>
            <a:r>
              <a:rPr lang="hu-HU" dirty="0" smtClean="0"/>
              <a:t> </a:t>
            </a:r>
            <a:r>
              <a:rPr lang="hu-HU" dirty="0" err="1" smtClean="0"/>
              <a:t>Birds</a:t>
            </a:r>
            <a:r>
              <a:rPr lang="hu-HU" dirty="0" smtClean="0"/>
              <a:t> (Mérges Madarak) figurákat kellett </a:t>
            </a:r>
            <a:r>
              <a:rPr lang="hu-HU" dirty="0" err="1" smtClean="0"/>
              <a:t>blokkly</a:t>
            </a:r>
            <a:r>
              <a:rPr lang="hu-HU" dirty="0" smtClean="0"/>
              <a:t> segítségével irányítani  végig 20 pályán, közben játékos akadályokat megoldva, aki végigment az összes pályán oklevelet kapott. Minden egyes pályánál meg lehetet nézni, hogyan néz ki a program </a:t>
            </a:r>
            <a:r>
              <a:rPr lang="hu-HU" dirty="0" err="1" smtClean="0"/>
              <a:t>javaban</a:t>
            </a:r>
            <a:r>
              <a:rPr lang="hu-HU" dirty="0" smtClean="0"/>
              <a:t>. Meg lehetett osztani az eredményt a </a:t>
            </a:r>
            <a:r>
              <a:rPr lang="hu-HU" dirty="0" err="1" smtClean="0"/>
              <a:t>Facebookon</a:t>
            </a:r>
            <a:r>
              <a:rPr lang="hu-HU" dirty="0" smtClean="0"/>
              <a:t>.</a:t>
            </a:r>
          </a:p>
          <a:p>
            <a:r>
              <a:rPr lang="hu-HU" dirty="0" smtClean="0"/>
              <a:t>Program</a:t>
            </a:r>
            <a:r>
              <a:rPr lang="hu-HU" dirty="0" smtClean="0"/>
              <a:t>: 4*45 perces volt</a:t>
            </a:r>
          </a:p>
          <a:p>
            <a:r>
              <a:rPr lang="hu-HU" dirty="0" smtClean="0"/>
              <a:t>Pályák megtételéhez igénybe lehetett venni videós és szöveges segítséget is.</a:t>
            </a:r>
          </a:p>
          <a:p>
            <a:r>
              <a:rPr lang="hu-HU" dirty="0" smtClean="0"/>
              <a:t>Az összes általános iskolás és szakiskolás osztály részt vett programon.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013" y="1190943"/>
            <a:ext cx="7315201" cy="240134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6155871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kép </a:t>
            </a:r>
            <a:r>
              <a:rPr lang="hu-HU" dirty="0" smtClean="0">
                <a:hlinkClick r:id="rId4"/>
              </a:rPr>
              <a:t>https://studio.code.org/hoc/1</a:t>
            </a:r>
            <a:r>
              <a:rPr lang="hu-HU" dirty="0" smtClean="0"/>
              <a:t> weboldalról származik, itt bárki kipróbálhatja a pályákat! 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011" y="6335963"/>
            <a:ext cx="20669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09008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Oklevelem („A büszkeségem”)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22" y="1825625"/>
            <a:ext cx="6179956" cy="43513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011" y="6335963"/>
            <a:ext cx="20669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23141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 kód hete” program leírása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702607"/>
            <a:ext cx="10515600" cy="3474356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Angolul: „</a:t>
            </a:r>
            <a:r>
              <a:rPr lang="hu-HU" dirty="0" err="1" smtClean="0"/>
              <a:t>Code</a:t>
            </a:r>
            <a:r>
              <a:rPr lang="hu-HU" dirty="0" smtClean="0"/>
              <a:t> of </a:t>
            </a:r>
            <a:r>
              <a:rPr lang="hu-HU" dirty="0" err="1" smtClean="0"/>
              <a:t>Week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Weboldala: </a:t>
            </a:r>
            <a:r>
              <a:rPr lang="hu-HU" dirty="0" smtClean="0">
                <a:hlinkClick r:id="rId2"/>
              </a:rPr>
              <a:t>http://codeweek.eu/</a:t>
            </a:r>
            <a:endParaRPr lang="hu-HU" dirty="0" smtClean="0"/>
          </a:p>
          <a:p>
            <a:r>
              <a:rPr lang="hu-HU" dirty="0" smtClean="0"/>
              <a:t>Időpontja: 2015.október 14.</a:t>
            </a:r>
          </a:p>
          <a:p>
            <a:r>
              <a:rPr lang="hu-HU" dirty="0" smtClean="0"/>
              <a:t>Az esemény leírása: </a:t>
            </a:r>
            <a:r>
              <a:rPr lang="hu-HU" dirty="0" smtClean="0">
                <a:hlinkClick r:id="rId3"/>
              </a:rPr>
              <a:t>http://events.codeweek.eu/view/10430/html-programozas-orak/</a:t>
            </a:r>
            <a:endParaRPr lang="hu-HU" dirty="0" smtClean="0"/>
          </a:p>
          <a:p>
            <a:r>
              <a:rPr lang="hu-HU" dirty="0" smtClean="0"/>
              <a:t>Program 2* 45 perces volt.</a:t>
            </a:r>
          </a:p>
          <a:p>
            <a:r>
              <a:rPr lang="hu-HU" dirty="0" smtClean="0"/>
              <a:t>Egy weboldalt kellett elkészíteni egy feladatlap alapján.</a:t>
            </a:r>
          </a:p>
          <a:p>
            <a:r>
              <a:rPr lang="hu-HU" dirty="0" smtClean="0"/>
              <a:t>A programon a szakiskolások vettek részt</a:t>
            </a:r>
            <a:r>
              <a:rPr lang="hu-HU" dirty="0" smtClean="0"/>
              <a:t>.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382" y="1377043"/>
            <a:ext cx="7753350" cy="12954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953" y="6385510"/>
            <a:ext cx="20669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89738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Saját tapasztalataim: „A kód órája”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1" y="1825625"/>
            <a:ext cx="9873342" cy="4351338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A kód órája nevű rendezvényen jól éreztem magam.</a:t>
            </a:r>
          </a:p>
          <a:p>
            <a:r>
              <a:rPr lang="hu-HU" dirty="0"/>
              <a:t>Játékosan tanulhattunk programozni  és jutalomként kaptunk oklevelet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is tetszett, hogy az eredményt megoszthattuk a </a:t>
            </a:r>
            <a:r>
              <a:rPr lang="hu-HU" dirty="0" err="1" smtClean="0"/>
              <a:t>facebookon</a:t>
            </a:r>
            <a:r>
              <a:rPr lang="hu-HU" dirty="0" smtClean="0"/>
              <a:t> így más ismerősök is láthatták az oklevelemet.</a:t>
            </a:r>
            <a:endParaRPr lang="hu-HU" dirty="0"/>
          </a:p>
          <a:p>
            <a:r>
              <a:rPr lang="hu-HU" dirty="0"/>
              <a:t>Szórakoztatóak voltak a pályák, amiket meg kellett oldani. Bár az elején pályákat túl egyszerűek voltak, végén már törni kellett a fejem, hogy rá jöjjek a megoldásra.</a:t>
            </a:r>
          </a:p>
          <a:p>
            <a:r>
              <a:rPr lang="hu-HU" dirty="0"/>
              <a:t>Először nagyon fiúsnak tartottam a programozást, de aztán én voltam az első aki végig ment pályákon. Büszke is vagyok magamra.</a:t>
            </a:r>
          </a:p>
          <a:p>
            <a:r>
              <a:rPr lang="hu-HU" dirty="0"/>
              <a:t>Az elején a motivációs filmet feliratoznám magyarul.</a:t>
            </a:r>
          </a:p>
          <a:p>
            <a:r>
              <a:rPr lang="hu-HU" dirty="0"/>
              <a:t>Máskor is szívesen részt vennék hasonló programon.</a:t>
            </a:r>
          </a:p>
          <a:p>
            <a:r>
              <a:rPr lang="hu-HU" dirty="0"/>
              <a:t>De ez fajta programozás tanítást inkább általános iskolásoknak ajánlanám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011" y="6335963"/>
            <a:ext cx="20669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53269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Kék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820</Words>
  <Application>Microsoft Office PowerPoint</Application>
  <PresentationFormat>Szélesvásznú</PresentationFormat>
  <Paragraphs>73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Office-téma</vt:lpstr>
      <vt:lpstr>Én így tanítanám a programozást...</vt:lpstr>
      <vt:lpstr>Tartalomjegyzék</vt:lpstr>
      <vt:lpstr>Programozás tanítás a mi iskolánkban…</vt:lpstr>
      <vt:lpstr>Egy számítógépes műszaki rajzoló véleménye programozásról</vt:lpstr>
      <vt:lpstr>Szaktanárunk szerint miért jó programozni tanulni….</vt:lpstr>
      <vt:lpstr>„A kód órája” program leírása</vt:lpstr>
      <vt:lpstr>Oklevelem („A büszkeségem”)</vt:lpstr>
      <vt:lpstr>„A kód hete” program leírása</vt:lpstr>
      <vt:lpstr>Saját tapasztalataim: „A kód órája”</vt:lpstr>
      <vt:lpstr>Saját tapasztalataim: „A kód hete”</vt:lpstr>
      <vt:lpstr>Saját véleményem a programozásról az élményeim alapján </vt:lpstr>
      <vt:lpstr>Mivel színesítettem volna még programokat!</vt:lpstr>
      <vt:lpstr>Szerintem, hogyan kellene programozás tanítani az iskolánkban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Én így tanítanám a programozást...</dc:title>
  <dc:creator>Kertész Éva Zsuzsanna</dc:creator>
  <cp:lastModifiedBy>Perényi Brigitta</cp:lastModifiedBy>
  <cp:revision>29</cp:revision>
  <dcterms:created xsi:type="dcterms:W3CDTF">2016-03-02T10:16:24Z</dcterms:created>
  <dcterms:modified xsi:type="dcterms:W3CDTF">2016-03-14T21:32:07Z</dcterms:modified>
</cp:coreProperties>
</file>