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1" r:id="rId4"/>
    <p:sldId id="258" r:id="rId5"/>
    <p:sldId id="257" r:id="rId6"/>
    <p:sldId id="265" r:id="rId7"/>
    <p:sldId id="273" r:id="rId8"/>
    <p:sldId id="264" r:id="rId9"/>
    <p:sldId id="260" r:id="rId10"/>
    <p:sldId id="263" r:id="rId11"/>
    <p:sldId id="269" r:id="rId12"/>
    <p:sldId id="266" r:id="rId13"/>
    <p:sldId id="267" r:id="rId14"/>
    <p:sldId id="268" r:id="rId15"/>
    <p:sldId id="262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23"/>
    <a:srgbClr val="298B2E"/>
    <a:srgbClr val="257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howGuides="1"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09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13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37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08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35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6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20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2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48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01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93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9498-8893-4D1D-A6A3-8CEC1A544A38}" type="datetimeFigureOut">
              <a:rPr lang="hu-HU" smtClean="0"/>
              <a:pPr/>
              <a:t>2016.03.13.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72C9-C517-42D4-81D9-0FE7E813CFC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533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auhaus 93" panose="04030905020B02020C02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vignette4.wikia.nocookie.net/callofduty/images/2/2c/Music.png/revision/latest?cb=20110617215341" TargetMode="External"/><Relationship Id="rId3" Type="http://schemas.openxmlformats.org/officeDocument/2006/relationships/hyperlink" Target="http://pngimg.com/upload/printer_PNG7734.png" TargetMode="External"/><Relationship Id="rId7" Type="http://schemas.openxmlformats.org/officeDocument/2006/relationships/hyperlink" Target="http://icons.iconarchive.com/icons/hopstarter/sleek-xp-basic/256/Chat-icon.png" TargetMode="External"/><Relationship Id="rId12" Type="http://schemas.openxmlformats.org/officeDocument/2006/relationships/slide" Target="slide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tr.eu/images/9349HomeButton.png" TargetMode="External"/><Relationship Id="rId11" Type="http://schemas.openxmlformats.org/officeDocument/2006/relationships/hyperlink" Target="http://people.mozilla.org/~faaborg/files/shiretoko/firefoxIcon/firefox-256.png" TargetMode="External"/><Relationship Id="rId5" Type="http://schemas.openxmlformats.org/officeDocument/2006/relationships/hyperlink" Target="http://computer-upkeep.com/images/Freddle-0101.png" TargetMode="External"/><Relationship Id="rId10" Type="http://schemas.openxmlformats.org/officeDocument/2006/relationships/hyperlink" Target="https://upload.wikimedia.org/wikipedia/commons/thumb/8/86/Microsoft_Excel_2013_logo.svg/2000px-Microsoft_Excel_2013_logo.svg.png" TargetMode="External"/><Relationship Id="rId4" Type="http://schemas.openxmlformats.org/officeDocument/2006/relationships/hyperlink" Target="http://www.morganhealey.com/wp-content/uploads/2014/07/word.jpg" TargetMode="External"/><Relationship Id="rId9" Type="http://schemas.openxmlformats.org/officeDocument/2006/relationships/hyperlink" Target="http://findicons.com/files/icons/2795/office_2013_hd/2000/powerpoint.p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hu-HU" sz="48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Az operációs rendszer</a:t>
            </a:r>
            <a:endParaRPr lang="hu-HU" sz="48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16024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Készítette: Hegedűs Dóra</a:t>
            </a:r>
            <a:b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Felkészítő tanár: Líbor Roland</a:t>
            </a:r>
            <a:b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Orosházi Vörösmarty Mihály Általános </a:t>
            </a:r>
            <a: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Iskola</a:t>
            </a:r>
          </a:p>
          <a:p>
            <a:pPr>
              <a:spcBef>
                <a:spcPts val="0"/>
              </a:spcBef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Orosháza, Vörösmarty u. 4.</a:t>
            </a:r>
            <a:b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hu-HU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56" y="4581128"/>
            <a:ext cx="3139288" cy="261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70637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>
                <a:latin typeface="Garamond" panose="02020404030301010803" pitchFamily="18" charset="0"/>
              </a:rPr>
              <a:t>A következő folyamatot egy </a:t>
            </a:r>
            <a:r>
              <a:rPr lang="hu-HU" sz="2800" i="1" dirty="0" smtClean="0">
                <a:latin typeface="Garamond" panose="02020404030301010803" pitchFamily="18" charset="0"/>
              </a:rPr>
              <a:t>processzorral,</a:t>
            </a:r>
            <a:r>
              <a:rPr lang="hu-HU" sz="2800" dirty="0" smtClean="0">
                <a:latin typeface="Garamond" panose="02020404030301010803" pitchFamily="18" charset="0"/>
              </a:rPr>
              <a:t> egy </a:t>
            </a:r>
            <a:r>
              <a:rPr lang="hu-HU" sz="2800" i="1" dirty="0" smtClean="0">
                <a:latin typeface="Garamond" panose="02020404030301010803" pitchFamily="18" charset="0"/>
              </a:rPr>
              <a:t>tolmáccsal</a:t>
            </a:r>
            <a:r>
              <a:rPr lang="hu-HU" sz="2800" dirty="0" smtClean="0">
                <a:latin typeface="Garamond" panose="02020404030301010803" pitchFamily="18" charset="0"/>
              </a:rPr>
              <a:t> és egy </a:t>
            </a:r>
            <a:r>
              <a:rPr lang="hu-HU" sz="2800" i="1" dirty="0" smtClean="0">
                <a:latin typeface="Garamond" panose="02020404030301010803" pitchFamily="18" charset="0"/>
              </a:rPr>
              <a:t>felhasználóval</a:t>
            </a:r>
            <a:r>
              <a:rPr lang="hu-HU" sz="2800" dirty="0" smtClean="0">
                <a:latin typeface="Garamond" panose="02020404030301010803" pitchFamily="18" charset="0"/>
              </a:rPr>
              <a:t> mutatnám meg.</a:t>
            </a:r>
            <a:br>
              <a:rPr lang="hu-HU" sz="2800" dirty="0" smtClean="0">
                <a:latin typeface="Garamond" panose="02020404030301010803" pitchFamily="18" charset="0"/>
              </a:rPr>
            </a:br>
            <a:r>
              <a:rPr lang="hu-HU" sz="2800" dirty="0" smtClean="0">
                <a:latin typeface="Garamond" panose="02020404030301010803" pitchFamily="18" charset="0"/>
              </a:rPr>
              <a:t>A tolmács a processzor felé fordul, majd az onnan érkező számítógép nyelven lévő információkat lefordítja emberi nyelvre a felhasználónak.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84784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:"/>
            </a:pPr>
            <a:r>
              <a:rPr lang="hu-HU" sz="3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Kapcsolatot tart a felhasználóval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:"/>
            </a:pPr>
            <a:r>
              <a:rPr lang="hu-HU" sz="3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Értelmezi a parancsokat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:"/>
            </a:pPr>
            <a:r>
              <a:rPr lang="hu-HU" sz="3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Hiba esetén üzen</a:t>
            </a:r>
            <a:endParaRPr lang="hu-HU" sz="3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hu-HU" dirty="0" smtClean="0"/>
              <a:t>Még több feladat</a:t>
            </a:r>
            <a:endParaRPr lang="hu-HU" dirty="0"/>
          </a:p>
        </p:txBody>
      </p:sp>
      <p:pic>
        <p:nvPicPr>
          <p:cNvPr id="9" name="Kép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18" y="5373216"/>
            <a:ext cx="1881468" cy="1227994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7380312" y="5229200"/>
            <a:ext cx="144016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6660232" y="5157192"/>
            <a:ext cx="50405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6084168" y="5949280"/>
            <a:ext cx="57606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6444208" y="6381328"/>
            <a:ext cx="28803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 flipV="1">
            <a:off x="8388424" y="6381328"/>
            <a:ext cx="36004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8460432" y="5157192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7164288" y="6381328"/>
            <a:ext cx="144016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H="1" flipV="1">
            <a:off x="7812360" y="6453336"/>
            <a:ext cx="7200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>
            <a:off x="8748464" y="5949280"/>
            <a:ext cx="28803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flipH="1">
            <a:off x="7884368" y="5013176"/>
            <a:ext cx="14401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30791"/>
            <a:ext cx="1872208" cy="419641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232248" cy="21580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762250" cy="2819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30791"/>
            <a:ext cx="1872208" cy="419641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198952" cy="29962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198952" cy="29962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198952" cy="29962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198952" cy="29962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176046" cy="32601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102988"/>
            <a:ext cx="176046" cy="32601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176046" cy="32601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176046" cy="32601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24418"/>
            <a:ext cx="144016" cy="26669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144016" cy="26669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198952" cy="29962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198952" cy="299624"/>
          </a:xfrm>
          <a:prstGeom prst="rect">
            <a:avLst/>
          </a:prstGeom>
        </p:spPr>
      </p:pic>
      <p:sp>
        <p:nvSpPr>
          <p:cNvPr id="23" name="Ellipszis feliratnak 22"/>
          <p:cNvSpPr/>
          <p:nvPr/>
        </p:nvSpPr>
        <p:spPr>
          <a:xfrm>
            <a:off x="5148064" y="1268760"/>
            <a:ext cx="1612119" cy="1080120"/>
          </a:xfrm>
          <a:prstGeom prst="wedgeEllipse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292080" y="141277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Blablabla</a:t>
            </a:r>
            <a:r>
              <a:rPr lang="hu-HU" sz="2000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</a:t>
            </a:r>
            <a:endParaRPr lang="hu-HU" sz="20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164288" y="32849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>
                <a:latin typeface="Garamond" panose="02020404030301010803" pitchFamily="18" charset="0"/>
              </a:rPr>
              <a:t>Klikk</a:t>
            </a:r>
            <a:endParaRPr lang="hu-HU" sz="2000" b="1" i="1" dirty="0">
              <a:latin typeface="Garamond" panose="02020404030301010803" pitchFamily="18" charset="0"/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7092280" y="3244334"/>
            <a:ext cx="1008112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22" name="Kép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26218"/>
            <a:ext cx="2016224" cy="1315946"/>
          </a:xfrm>
          <a:prstGeom prst="rect">
            <a:avLst/>
          </a:prstGeom>
        </p:spPr>
      </p:pic>
      <p:cxnSp>
        <p:nvCxnSpPr>
          <p:cNvPr id="25" name="Egyenes összekötő nyíllal 24"/>
          <p:cNvCxnSpPr/>
          <p:nvPr/>
        </p:nvCxnSpPr>
        <p:spPr>
          <a:xfrm>
            <a:off x="7380312" y="5085184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>
            <a:off x="6804248" y="5229200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6156176" y="594928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6444208" y="638132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 flipV="1">
            <a:off x="8388424" y="6381328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8460432" y="5157192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7164288" y="6381328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 flipV="1">
            <a:off x="7812360" y="6453336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H="1">
            <a:off x="8748464" y="594928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H="1">
            <a:off x="7812360" y="5085184"/>
            <a:ext cx="14401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zis feliratnak 35"/>
          <p:cNvSpPr/>
          <p:nvPr/>
        </p:nvSpPr>
        <p:spPr>
          <a:xfrm flipH="1">
            <a:off x="6732241" y="1864986"/>
            <a:ext cx="1152128" cy="771926"/>
          </a:xfrm>
          <a:prstGeom prst="wedgeEllipseCallo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6804248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Blabla…</a:t>
            </a:r>
            <a:endParaRPr lang="hu-HU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8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Így ábrázolnám a folyamatot: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13091 -0.0217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112E-17 L 0.23629 -0.145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11649 -0.028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-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0.04977 L 0.24896 -0.074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-6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24236 -0.1708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85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17032 -0.063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849 -0.0027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0.09445 -0.0175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8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0486 -0.1157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29757 -0.1391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-69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31997 -0.1898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94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7829 0.1145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6" presetClass="emph" presetSubtype="0" repeatCount="400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animScale>
                                      <p:cBhvr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8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24" grpId="0"/>
      <p:bldP spid="27" grpId="0" animBg="1"/>
      <p:bldP spid="36" grpId="0" animBg="1"/>
      <p:bldP spid="8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u-HU" sz="5400" dirty="0"/>
              <a:t>T</a:t>
            </a:r>
            <a:r>
              <a:rPr lang="hu-HU" sz="5400" dirty="0" smtClean="0"/>
              <a:t>eszt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3600" b="1" dirty="0" smtClean="0">
              <a:latin typeface="Garamond" panose="02020404030301010803" pitchFamily="18" charset="0"/>
            </a:endParaRPr>
          </a:p>
          <a:p>
            <a:pPr marL="2514600" indent="0" defTabSz="2044700">
              <a:buNone/>
            </a:pPr>
            <a:r>
              <a:rPr lang="hu-HU" dirty="0" smtClean="0">
                <a:latin typeface="Garamond" panose="02020404030301010803" pitchFamily="18" charset="0"/>
              </a:rPr>
              <a:t>A; Nélküle nem működnének a számítógépen lévő programok.</a:t>
            </a:r>
          </a:p>
          <a:p>
            <a:pPr marL="2514600" indent="0" defTabSz="2044700">
              <a:buNone/>
            </a:pPr>
            <a:endParaRPr lang="hu-HU" dirty="0" smtClean="0">
              <a:latin typeface="Garamond" panose="02020404030301010803" pitchFamily="18" charset="0"/>
            </a:endParaRPr>
          </a:p>
          <a:p>
            <a:pPr marL="251460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B; A számítógépen lévő vírusok irtása.</a:t>
            </a:r>
          </a:p>
          <a:p>
            <a:pPr marL="2514600" indent="0">
              <a:buNone/>
            </a:pPr>
            <a:endParaRPr lang="hu-HU" dirty="0" smtClean="0">
              <a:latin typeface="Garamond" panose="02020404030301010803" pitchFamily="18" charset="0"/>
            </a:endParaRPr>
          </a:p>
          <a:p>
            <a:pPr marL="2514600" indent="0">
              <a:buNone/>
              <a:tabLst>
                <a:tab pos="0" algn="l"/>
              </a:tabLst>
            </a:pPr>
            <a:r>
              <a:rPr lang="hu-HU" dirty="0" smtClean="0">
                <a:latin typeface="Garamond" panose="02020404030301010803" pitchFamily="18" charset="0"/>
              </a:rPr>
              <a:t>C; A számítógép bekapcsolását teszi lehetővé.</a:t>
            </a: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1080120" cy="752434"/>
          </a:xfrm>
          <a:prstGeom prst="rect">
            <a:avLst/>
          </a:prstGeom>
        </p:spPr>
      </p:pic>
      <p:pic>
        <p:nvPicPr>
          <p:cNvPr id="6" name="Kép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1080120" cy="752434"/>
          </a:xfrm>
          <a:prstGeom prst="rect">
            <a:avLst/>
          </a:prstGeom>
        </p:spPr>
      </p:pic>
      <p:pic>
        <p:nvPicPr>
          <p:cNvPr id="7" name="Kép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1080120" cy="752434"/>
          </a:xfrm>
          <a:prstGeom prst="rect">
            <a:avLst/>
          </a:prstGeom>
        </p:spPr>
      </p:pic>
      <p:pic>
        <p:nvPicPr>
          <p:cNvPr id="8" name="Kép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080120" cy="752434"/>
          </a:xfrm>
          <a:prstGeom prst="rect">
            <a:avLst/>
          </a:prstGeom>
        </p:spPr>
      </p:pic>
      <p:pic>
        <p:nvPicPr>
          <p:cNvPr id="9" name="Kép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1080120" cy="752434"/>
          </a:xfrm>
          <a:prstGeom prst="rect">
            <a:avLst/>
          </a:prstGeom>
        </p:spPr>
      </p:pic>
      <p:pic>
        <p:nvPicPr>
          <p:cNvPr id="10" name="Kép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016604"/>
            <a:ext cx="1080120" cy="7524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67544" y="1412776"/>
            <a:ext cx="75608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Mi </a:t>
            </a:r>
            <a:r>
              <a:rPr lang="hu-HU" sz="3400" b="1" smtClean="0">
                <a:solidFill>
                  <a:schemeClr val="bg1"/>
                </a:solidFill>
                <a:latin typeface="Garamond" panose="02020404030301010803" pitchFamily="18" charset="0"/>
              </a:rPr>
              <a:t>az operációs rendszer </a:t>
            </a:r>
            <a:r>
              <a:rPr lang="hu-HU" sz="3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jelentősége?</a:t>
            </a:r>
            <a:endParaRPr lang="hu-HU" sz="34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95536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Igaz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19672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Hamis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619672" y="38610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Hamis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19672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Garamond" panose="02020404030301010803" pitchFamily="18" charset="0"/>
              </a:rPr>
              <a:t>Hamis</a:t>
            </a:r>
            <a:endParaRPr lang="hu-HU" b="1" dirty="0">
              <a:latin typeface="Garamond" panose="02020404030301010803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95536" y="3882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Igaz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95536" y="52292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Igaz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8" name="Kép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774132" cy="13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35" y="2636912"/>
            <a:ext cx="3549129" cy="38527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23728" y="476672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rgbClr val="1F6B23"/>
                </a:solidFill>
                <a:latin typeface="Garamond" panose="02020404030301010803" pitchFamily="18" charset="0"/>
              </a:rPr>
              <a:t>A válasz:</a:t>
            </a:r>
            <a:br>
              <a:rPr lang="hu-HU" sz="6600" dirty="0" smtClean="0">
                <a:solidFill>
                  <a:srgbClr val="1F6B23"/>
                </a:solidFill>
                <a:latin typeface="Garamond" panose="02020404030301010803" pitchFamily="18" charset="0"/>
              </a:rPr>
            </a:br>
            <a:r>
              <a:rPr lang="hu-HU" sz="6600" dirty="0" smtClean="0">
                <a:solidFill>
                  <a:srgbClr val="1F6B23"/>
                </a:solidFill>
                <a:latin typeface="Garamond" panose="02020404030301010803" pitchFamily="18" charset="0"/>
              </a:rPr>
              <a:t>Helyes!</a:t>
            </a:r>
            <a:endParaRPr lang="hu-HU" sz="6600" dirty="0">
              <a:solidFill>
                <a:srgbClr val="1F6B23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Kép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99792" y="332656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 válasz:</a:t>
            </a:r>
          </a:p>
          <a:p>
            <a:pPr algn="ctr"/>
            <a:r>
              <a:rPr lang="hu-HU" sz="66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Helytelen!</a:t>
            </a:r>
            <a:endParaRPr lang="hu-HU" sz="66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43" y="2564904"/>
            <a:ext cx="3550913" cy="3863646"/>
          </a:xfrm>
          <a:prstGeom prst="rect">
            <a:avLst/>
          </a:prstGeom>
        </p:spPr>
      </p:pic>
      <p:pic>
        <p:nvPicPr>
          <p:cNvPr id="6" name="Kép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Források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>
                <a:latin typeface="Garamond" panose="02020404030301010803" pitchFamily="18" charset="0"/>
                <a:hlinkClick r:id="rId3"/>
              </a:rPr>
              <a:t>http://</a:t>
            </a:r>
            <a:r>
              <a:rPr lang="hu-HU" dirty="0" smtClean="0">
                <a:latin typeface="Garamond" panose="02020404030301010803" pitchFamily="18" charset="0"/>
                <a:hlinkClick r:id="rId3"/>
              </a:rPr>
              <a:t>pngimg.com/upload/printer_PNG7734.png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latin typeface="Garamond" panose="02020404030301010803" pitchFamily="18" charset="0"/>
                <a:hlinkClick r:id="rId4"/>
              </a:rPr>
              <a:t>http://</a:t>
            </a:r>
            <a:r>
              <a:rPr lang="hu-HU" dirty="0" smtClean="0">
                <a:latin typeface="Garamond" panose="02020404030301010803" pitchFamily="18" charset="0"/>
                <a:hlinkClick r:id="rId4"/>
              </a:rPr>
              <a:t>www.morganhealey.com/wp-content/uploads/2014/07/word.jpg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latin typeface="Garamond" panose="02020404030301010803" pitchFamily="18" charset="0"/>
                <a:hlinkClick r:id="rId5"/>
              </a:rPr>
              <a:t>http://</a:t>
            </a:r>
            <a:r>
              <a:rPr lang="hu-HU" dirty="0" smtClean="0">
                <a:latin typeface="Garamond" panose="02020404030301010803" pitchFamily="18" charset="0"/>
                <a:hlinkClick r:id="rId5"/>
              </a:rPr>
              <a:t>computer-upkeep.com/images/Freddle-0101.png</a:t>
            </a: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6"/>
              </a:rPr>
              <a:t>http://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6"/>
              </a:rPr>
              <a:t>vtr.eu/images/9349HomeButton.png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7"/>
              </a:rPr>
              <a:t>http://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7"/>
              </a:rPr>
              <a:t>icons.iconarchive.com/icons/hopstarter/sleek-xp-basic/256/Chat-icon.png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http://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vignette4.wikia.nocookie.net/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callofduty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/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images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/2/2c/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Music.png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/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revision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/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latest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?</a:t>
            </a:r>
            <a:r>
              <a:rPr lang="hu-HU" dirty="0" err="1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cb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8"/>
              </a:rPr>
              <a:t>=20110617215341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9"/>
              </a:rPr>
              <a:t>http://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9"/>
              </a:rPr>
              <a:t>findicons.com/files/icons/2795/office_2013_hd/2000/powerpoint.png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10"/>
              </a:rPr>
              <a:t>https://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10"/>
              </a:rPr>
              <a:t>upload.wikimedia.org/wikipedia/commons/thumb/8/86/Microsoft_Excel_2013_logo.svg/2000px-Microsoft_Excel_2013_logo.svg.png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  <a:latin typeface="Garamond" panose="02020404030301010803" pitchFamily="18" charset="0"/>
                <a:hlinkClick r:id="rId11"/>
              </a:rPr>
              <a:t>http://people.mozilla.org/~</a:t>
            </a: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11"/>
              </a:rPr>
              <a:t>faaborg/files/shiretoko/firefoxIcon/firefox-256.png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67544" y="1412776"/>
            <a:ext cx="8424936" cy="468052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051720" y="285293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Garamond" panose="02020404030301010803" pitchFamily="18" charset="0"/>
              </a:rPr>
              <a:t>A fel nem sorolt képeket saját kezűleg készítettem!</a:t>
            </a:r>
            <a:endParaRPr lang="hu-HU" sz="4000" b="1" dirty="0">
              <a:latin typeface="Garamond" panose="02020404030301010803" pitchFamily="18" charset="0"/>
            </a:endParaRPr>
          </a:p>
        </p:txBody>
      </p:sp>
      <p:sp>
        <p:nvSpPr>
          <p:cNvPr id="8" name="Ellipszis 7">
            <a:hlinkClick r:id="rId12" action="ppaction://hlinksldjump"/>
          </p:cNvPr>
          <p:cNvSpPr/>
          <p:nvPr/>
        </p:nvSpPr>
        <p:spPr>
          <a:xfrm>
            <a:off x="7164288" y="404664"/>
            <a:ext cx="122413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rId12" action="ppaction://hlinksldjump"/>
          </p:cNvPr>
          <p:cNvSpPr txBox="1"/>
          <p:nvPr/>
        </p:nvSpPr>
        <p:spPr>
          <a:xfrm>
            <a:off x="7308304" y="548680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auhaus 93" panose="04030905020B02020C02" pitchFamily="82" charset="0"/>
              </a:rPr>
              <a:t>Vége</a:t>
            </a:r>
            <a:endParaRPr lang="hu-HU" sz="2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924944"/>
            <a:ext cx="8229600" cy="1143000"/>
          </a:xfrm>
        </p:spPr>
        <p:txBody>
          <a:bodyPr>
            <a:noAutofit/>
          </a:bodyPr>
          <a:lstStyle/>
          <a:p>
            <a:r>
              <a:rPr lang="hu-HU" sz="8800" dirty="0"/>
              <a:t>V</a:t>
            </a:r>
            <a:r>
              <a:rPr lang="hu-HU" sz="8800" dirty="0" smtClean="0"/>
              <a:t>ége</a:t>
            </a:r>
            <a:br>
              <a:rPr lang="hu-HU" sz="8800" dirty="0" smtClean="0"/>
            </a:br>
            <a:r>
              <a:rPr lang="hu-HU" sz="3600" dirty="0" smtClean="0"/>
              <a:t>Köszönöm a figyelmet! </a:t>
            </a:r>
            <a:r>
              <a:rPr lang="hu-HU" sz="3600" dirty="0" smtClean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821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van operációs rendszerünk</a:t>
            </a:r>
            <a:r>
              <a:rPr lang="hu-HU" dirty="0" smtClean="0">
                <a:latin typeface="Garamond" panose="02020404030301010803" pitchFamily="18" charset="0"/>
              </a:rPr>
              <a:t>,</a:t>
            </a: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2081970" cy="1502284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17556"/>
            <a:ext cx="1430288" cy="14302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67544" y="32849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…zenét hallgatni,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2778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chatelni</a:t>
            </a:r>
            <a:r>
              <a:rPr lang="hu-HU" b="1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0" y="4077072"/>
            <a:ext cx="1296144" cy="129614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08108" y="4221088"/>
            <a:ext cx="1010754" cy="99256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49080"/>
            <a:ext cx="1161660" cy="11616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32228"/>
            <a:ext cx="1273324" cy="127332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1296144" cy="12961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933056"/>
            <a:ext cx="1584176" cy="158417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1863736" cy="1584176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5508104" y="33569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…böngészni,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115616" y="54452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…programokat használni,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4860032" y="53012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…adatokat tárolni,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275856" y="11967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a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kkor tudunk…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020272" y="551723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… </a:t>
            </a:r>
            <a:r>
              <a:rPr lang="hu-HU" b="1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Inkscape-zni</a:t>
            </a:r>
            <a:r>
              <a:rPr lang="hu-HU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  <a:endParaRPr lang="hu-HU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3933056"/>
            <a:ext cx="576062" cy="6253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195736" y="616530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é</a:t>
            </a:r>
            <a:r>
              <a:rPr lang="hu-HU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 még sok minden mást is csinálni.</a:t>
            </a:r>
            <a:endParaRPr lang="hu-HU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2256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Ha nincs operációs rendszerünk…</a:t>
            </a:r>
            <a:endParaRPr lang="hu-HU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"/>
    </mc:Choice>
    <mc:Fallback xmlns="">
      <p:transition spd="slow" advClick="0" advTm="45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203200" cy="1397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35596" y="299695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akkor nem tudunk </a:t>
            </a:r>
            <a:br>
              <a:rPr lang="hu-HU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</a:br>
            <a:r>
              <a:rPr lang="hu-HU" sz="3200" b="1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semmit sem csinálni.</a:t>
            </a:r>
            <a:endParaRPr lang="hu-HU" sz="3200" b="1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Menü</a:t>
            </a:r>
            <a:endParaRPr lang="hu-HU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Char char=":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3" action="ppaction://hlinksldjump"/>
              </a:rPr>
              <a:t>Az operációs rendszerek </a:t>
            </a: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533400" indent="-533400">
              <a:buFont typeface="Wingdings" panose="05000000000000000000" pitchFamily="2" charset="2"/>
              <a:buChar char=":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4" action="ppaction://hlinksldjump"/>
              </a:rPr>
              <a:t>Az operációs rendszer feladatai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533400" indent="-533400">
              <a:buFont typeface="Wingdings" panose="05000000000000000000" pitchFamily="2" charset="2"/>
              <a:buChar char=":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5" action="ppaction://hlinksldjump"/>
              </a:rPr>
              <a:t>Még több feladat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533400" indent="-533400">
              <a:buFont typeface="Wingdings" panose="05000000000000000000" pitchFamily="2" charset="2"/>
              <a:buChar char=":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6" action="ppaction://hlinksldjump"/>
              </a:rPr>
              <a:t>Teszt</a:t>
            </a:r>
            <a:endParaRPr lang="hu-HU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533400" indent="-533400">
              <a:buFont typeface="Wingdings" panose="05000000000000000000" pitchFamily="2" charset="2"/>
              <a:buChar char=":"/>
            </a:pPr>
            <a:r>
              <a:rPr lang="hu-HU" dirty="0" smtClean="0">
                <a:solidFill>
                  <a:schemeClr val="tx1"/>
                </a:solidFill>
                <a:latin typeface="Garamond" panose="02020404030301010803" pitchFamily="18" charset="0"/>
                <a:hlinkClick r:id="rId7" action="ppaction://hlinksldjump"/>
              </a:rPr>
              <a:t>Források</a:t>
            </a:r>
            <a:endParaRPr lang="hu-HU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Ellipszis 3">
            <a:hlinkClick r:id="rId8" action="ppaction://hlinksldjump"/>
          </p:cNvPr>
          <p:cNvSpPr/>
          <p:nvPr/>
        </p:nvSpPr>
        <p:spPr>
          <a:xfrm>
            <a:off x="7164288" y="404664"/>
            <a:ext cx="1224136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8" action="ppaction://hlinksldjump"/>
          </p:cNvPr>
          <p:cNvSpPr txBox="1"/>
          <p:nvPr/>
        </p:nvSpPr>
        <p:spPr>
          <a:xfrm>
            <a:off x="7308304" y="548680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Bauhaus 93" panose="04030905020B02020C02" pitchFamily="82" charset="0"/>
              </a:rPr>
              <a:t>Vége</a:t>
            </a:r>
            <a:endParaRPr lang="hu-HU" sz="24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3600" dirty="0" smtClean="0">
                <a:solidFill>
                  <a:schemeClr val="tx1"/>
                </a:solidFill>
              </a:rPr>
              <a:t>Az operációs rendszerek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Nagyon sokáig az operációs rendszerek karakteres felületűek voltak például az DOS. </a:t>
            </a:r>
          </a:p>
        </p:txBody>
      </p:sp>
      <p:pic>
        <p:nvPicPr>
          <p:cNvPr id="4" name="Kép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203848" y="528545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 smtClean="0">
                <a:latin typeface="Garamond" panose="02020404030301010803" pitchFamily="18" charset="0"/>
              </a:rPr>
              <a:t>Egy DOS ablak</a:t>
            </a:r>
            <a:endParaRPr lang="hu-HU" sz="1600" i="1" dirty="0">
              <a:latin typeface="Garamond" panose="02020404030301010803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51302"/>
            <a:ext cx="5760640" cy="3555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6" name="Egyenes összekötő nyíllal 25"/>
          <p:cNvCxnSpPr/>
          <p:nvPr/>
        </p:nvCxnSpPr>
        <p:spPr>
          <a:xfrm>
            <a:off x="7236296" y="6093296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7020272" y="6525344"/>
            <a:ext cx="4320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 flipH="1">
            <a:off x="8604448" y="6021288"/>
            <a:ext cx="36004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H="1" flipV="1">
            <a:off x="8676456" y="6669360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Kép 5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288"/>
            <a:ext cx="1103266" cy="7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>
                <a:latin typeface="Garamond" panose="02020404030301010803" pitchFamily="18" charset="0"/>
              </a:rPr>
              <a:t>Később aztán megjelentek a grafikus felületűek mint például a Windows, </a:t>
            </a:r>
            <a:r>
              <a:rPr lang="hu-HU" sz="2800" dirty="0" err="1" smtClean="0">
                <a:latin typeface="Garamond" panose="02020404030301010803" pitchFamily="18" charset="0"/>
              </a:rPr>
              <a:t>MacOS</a:t>
            </a:r>
            <a:r>
              <a:rPr lang="hu-HU" sz="2800" dirty="0" smtClean="0">
                <a:latin typeface="Garamond" panose="02020404030301010803" pitchFamily="18" charset="0"/>
              </a:rPr>
              <a:t> és az </a:t>
            </a:r>
            <a:r>
              <a:rPr lang="hu-HU" sz="2800" dirty="0" err="1" smtClean="0">
                <a:latin typeface="Garamond" panose="02020404030301010803" pitchFamily="18" charset="0"/>
              </a:rPr>
              <a:t>Android</a:t>
            </a:r>
            <a:r>
              <a:rPr lang="hu-HU" sz="2800" dirty="0" smtClean="0">
                <a:latin typeface="Garamond" panose="02020404030301010803" pitchFamily="18" charset="0"/>
              </a:rPr>
              <a:t>.</a:t>
            </a:r>
            <a:endParaRPr lang="hu-HU" sz="2800" dirty="0">
              <a:latin typeface="Garamond" panose="020204040303010108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6772"/>
            <a:ext cx="3893924" cy="2459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64" y="1772816"/>
            <a:ext cx="3823072" cy="23855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40868"/>
            <a:ext cx="4024424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Kép 2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Feladatai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"/>
            </a:pPr>
            <a:r>
              <a:rPr lang="hu-HU" dirty="0" smtClean="0"/>
              <a:t> </a:t>
            </a:r>
            <a:r>
              <a:rPr lang="hu-HU" dirty="0" smtClean="0">
                <a:latin typeface="Garamond" panose="02020404030301010803" pitchFamily="18" charset="0"/>
              </a:rPr>
              <a:t>Ütemezi a számítógép erőforrásait</a:t>
            </a:r>
          </a:p>
          <a:p>
            <a:pPr>
              <a:buFont typeface="Wingdings" panose="05000000000000000000" pitchFamily="2" charset="2"/>
              <a:buChar char=""/>
            </a:pPr>
            <a:r>
              <a:rPr lang="hu-HU" dirty="0" smtClean="0">
                <a:latin typeface="Garamond" panose="02020404030301010803" pitchFamily="18" charset="0"/>
              </a:rPr>
              <a:t> Futtatja a programokat</a:t>
            </a:r>
          </a:p>
          <a:p>
            <a:pPr marL="0" indent="0">
              <a:buNone/>
            </a:pPr>
            <a:endParaRPr lang="hu-HU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Garamond" panose="02020404030301010803" pitchFamily="18" charset="0"/>
              </a:rPr>
              <a:t>Én ezt a folyamatot úgy mondanám, mintha az operációs rendszer lenne a rendőr és a programok, perifériák illetve a 0-ások és az 1-esek lennének a közlekedés.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A rendőr irányítja a közlekedést.</a:t>
            </a: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774132" cy="1345070"/>
          </a:xfrm>
          <a:prstGeom prst="rect">
            <a:avLst/>
          </a:prstGeom>
        </p:spPr>
      </p:pic>
      <p:pic>
        <p:nvPicPr>
          <p:cNvPr id="9" name="Kép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18" y="5373216"/>
            <a:ext cx="1881468" cy="1227994"/>
          </a:xfrm>
          <a:prstGeom prst="rect">
            <a:avLst/>
          </a:prstGeom>
        </p:spPr>
      </p:pic>
      <p:cxnSp>
        <p:nvCxnSpPr>
          <p:cNvPr id="11" name="Egyenes összekötő nyíllal 10"/>
          <p:cNvCxnSpPr/>
          <p:nvPr/>
        </p:nvCxnSpPr>
        <p:spPr>
          <a:xfrm>
            <a:off x="7236296" y="4941168"/>
            <a:ext cx="288032" cy="64807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6660232" y="5157192"/>
            <a:ext cx="50405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6084168" y="5949280"/>
            <a:ext cx="576064" cy="72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V="1">
            <a:off x="6444208" y="6381328"/>
            <a:ext cx="288032" cy="21602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 flipV="1">
            <a:off x="8388424" y="6381328"/>
            <a:ext cx="360040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 flipH="1">
            <a:off x="8460432" y="5157192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7164288" y="6381328"/>
            <a:ext cx="144016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 flipV="1">
            <a:off x="7812360" y="6453336"/>
            <a:ext cx="7200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8748464" y="5949280"/>
            <a:ext cx="28803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H="1">
            <a:off x="7956376" y="4869160"/>
            <a:ext cx="144016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8"/>
            <a:ext cx="1296144" cy="35794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Így ábrázolnám a folyamatot: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57727"/>
            <a:ext cx="1296144" cy="2942546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2026096" cy="2026096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6084168" y="3284984"/>
            <a:ext cx="252028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cap="all" dirty="0" smtClean="0">
                <a:solidFill>
                  <a:srgbClr val="298B2E"/>
                </a:solidFill>
                <a:latin typeface="Arial Black" panose="020B0A04020102020204" pitchFamily="34" charset="0"/>
              </a:rPr>
              <a:t>Mehet!</a:t>
            </a:r>
            <a:endParaRPr lang="hu-HU" sz="4000" b="1" cap="all" dirty="0">
              <a:solidFill>
                <a:srgbClr val="298B2E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084168" y="3212976"/>
            <a:ext cx="2304256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cap="al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Várj!</a:t>
            </a:r>
            <a:endParaRPr lang="hu-HU" sz="4000" b="1" cap="al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00" y="3958767"/>
            <a:ext cx="198952" cy="29962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198952" cy="29962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198952" cy="29962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198952" cy="299624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176046" cy="326012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65994"/>
            <a:ext cx="176046" cy="326012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05064"/>
            <a:ext cx="176046" cy="326012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176046" cy="32601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568434"/>
            <a:ext cx="144016" cy="26669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144016" cy="266697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198952" cy="299624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81128"/>
            <a:ext cx="198952" cy="29962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2300989" cy="2449120"/>
          </a:xfrm>
          <a:prstGeom prst="rect">
            <a:avLst/>
          </a:prstGeom>
        </p:spPr>
      </p:pic>
      <p:pic>
        <p:nvPicPr>
          <p:cNvPr id="34" name="Kép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26218"/>
            <a:ext cx="2016224" cy="1315946"/>
          </a:xfrm>
          <a:prstGeom prst="rect">
            <a:avLst/>
          </a:prstGeom>
        </p:spPr>
      </p:pic>
      <p:cxnSp>
        <p:nvCxnSpPr>
          <p:cNvPr id="35" name="Egyenes összekötő nyíllal 34"/>
          <p:cNvCxnSpPr/>
          <p:nvPr/>
        </p:nvCxnSpPr>
        <p:spPr>
          <a:xfrm>
            <a:off x="7380312" y="5085184"/>
            <a:ext cx="21602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6804248" y="5229200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>
            <a:off x="6156176" y="594928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6444208" y="6381328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 flipV="1">
            <a:off x="8388424" y="6381328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8460432" y="5157192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 flipV="1">
            <a:off x="7164288" y="6381328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 flipV="1">
            <a:off x="7812360" y="6453336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 flipH="1">
            <a:off x="8748464" y="594928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nyíllal 43"/>
          <p:cNvCxnSpPr/>
          <p:nvPr/>
        </p:nvCxnSpPr>
        <p:spPr>
          <a:xfrm flipH="1">
            <a:off x="7956376" y="4869160"/>
            <a:ext cx="14401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1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2.77778E-7 4.44444E-6 L 0.43021 0.1462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5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3 -0.00671 L 0.48646 0.1733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4 -0.00671 L 0.64392 0.1192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5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3 -0.00672 L 0.55434 -0.0807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4 -0.00671 L 0.52413 -0.103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4 -0.00671 L 0.59184 0.00973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70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4 -0.00672 L 0.54652 0.0766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5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1.38889E-6 -4.44444E-6 L 0.56511 -0.195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7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4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4 -0.00671 L 0.44722 -0.0557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95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295 -0.0324 L 0.55747 -0.0907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3 -0.00671 L 0.65035 -0.1983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5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-0.00173 -0.00671 L 0.7592 -0.04954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38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6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Egyéni 8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273</Words>
  <Application>Microsoft Office PowerPoint</Application>
  <PresentationFormat>Diavetítés a képernyőre (4:3 oldalarány)</PresentationFormat>
  <Paragraphs>74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Bauhaus 93</vt:lpstr>
      <vt:lpstr>Calibri</vt:lpstr>
      <vt:lpstr>Garamond</vt:lpstr>
      <vt:lpstr>Wingdings</vt:lpstr>
      <vt:lpstr>Office-téma</vt:lpstr>
      <vt:lpstr>Az operációs rendszer</vt:lpstr>
      <vt:lpstr>Ha van operációs rendszerünk,</vt:lpstr>
      <vt:lpstr>Ha nincs operációs rendszerünk…</vt:lpstr>
      <vt:lpstr>PowerPoint bemutató</vt:lpstr>
      <vt:lpstr>Menü</vt:lpstr>
      <vt:lpstr>Az operációs rendszerek</vt:lpstr>
      <vt:lpstr>PowerPoint bemutató</vt:lpstr>
      <vt:lpstr>Feladatai</vt:lpstr>
      <vt:lpstr>Így ábrázolnám a folyamatot:</vt:lpstr>
      <vt:lpstr>Még több feladat</vt:lpstr>
      <vt:lpstr>Így ábrázolnám a folyamatot:</vt:lpstr>
      <vt:lpstr>Teszt</vt:lpstr>
      <vt:lpstr>PowerPoint bemutató</vt:lpstr>
      <vt:lpstr>PowerPoint bemutató</vt:lpstr>
      <vt:lpstr>Források</vt:lpstr>
      <vt:lpstr>Vége Köszönöm a figyelmet!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operációs rendszer</dc:title>
  <dc:creator>Windows-felhasználó</dc:creator>
  <cp:lastModifiedBy>Líbor Roland</cp:lastModifiedBy>
  <cp:revision>90</cp:revision>
  <dcterms:created xsi:type="dcterms:W3CDTF">2016-02-19T11:12:57Z</dcterms:created>
  <dcterms:modified xsi:type="dcterms:W3CDTF">2016-03-13T09:01:56Z</dcterms:modified>
</cp:coreProperties>
</file>