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2" r:id="rId9"/>
    <p:sldId id="278" r:id="rId10"/>
    <p:sldId id="279" r:id="rId11"/>
    <p:sldId id="281" r:id="rId12"/>
    <p:sldId id="286" r:id="rId13"/>
    <p:sldId id="263" r:id="rId14"/>
    <p:sldId id="284" r:id="rId15"/>
    <p:sldId id="264" r:id="rId16"/>
    <p:sldId id="270" r:id="rId17"/>
    <p:sldId id="271" r:id="rId18"/>
    <p:sldId id="285" r:id="rId19"/>
    <p:sldId id="272" r:id="rId20"/>
    <p:sldId id="273" r:id="rId21"/>
    <p:sldId id="275" r:id="rId22"/>
    <p:sldId id="276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185"/>
    <a:srgbClr val="5CE7F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48128-CFA8-40C1-B03D-5324A6E81B62}" type="datetimeFigureOut">
              <a:rPr lang="hu-HU" smtClean="0"/>
              <a:pPr/>
              <a:t>2016.03.07.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5912B-3E72-4CD4-816C-B44EBE77BF2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17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6E8DDA3-CEEF-4158-BF65-5507C8F760CC}" type="datetimeFigureOut">
              <a:rPr lang="hu-HU" smtClean="0"/>
              <a:pPr/>
              <a:t>2016.03.07.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0B00E5-90DE-4D5A-905A-6135576743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DDA3-CEEF-4158-BF65-5507C8F760CC}" type="datetimeFigureOut">
              <a:rPr lang="hu-HU" smtClean="0"/>
              <a:pPr/>
              <a:t>2016.03.07.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00E5-90DE-4D5A-905A-6135576743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DDA3-CEEF-4158-BF65-5507C8F760CC}" type="datetimeFigureOut">
              <a:rPr lang="hu-HU" smtClean="0"/>
              <a:pPr/>
              <a:t>2016.03.07.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00E5-90DE-4D5A-905A-6135576743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DDA3-CEEF-4158-BF65-5507C8F760CC}" type="datetimeFigureOut">
              <a:rPr lang="hu-HU" smtClean="0"/>
              <a:pPr/>
              <a:t>2016.03.07.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00E5-90DE-4D5A-905A-6135576743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DDA3-CEEF-4158-BF65-5507C8F760CC}" type="datetimeFigureOut">
              <a:rPr lang="hu-HU" smtClean="0"/>
              <a:pPr/>
              <a:t>2016.03.07.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00E5-90DE-4D5A-905A-6135576743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DDA3-CEEF-4158-BF65-5507C8F760CC}" type="datetimeFigureOut">
              <a:rPr lang="hu-HU" smtClean="0"/>
              <a:pPr/>
              <a:t>2016.03.07.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00E5-90DE-4D5A-905A-6135576743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E8DDA3-CEEF-4158-BF65-5507C8F760CC}" type="datetimeFigureOut">
              <a:rPr lang="hu-HU" smtClean="0"/>
              <a:pPr/>
              <a:t>2016.03.07.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0B00E5-90DE-4D5A-905A-61355767436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6E8DDA3-CEEF-4158-BF65-5507C8F760CC}" type="datetimeFigureOut">
              <a:rPr lang="hu-HU" smtClean="0"/>
              <a:pPr/>
              <a:t>2016.03.07.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0B00E5-90DE-4D5A-905A-6135576743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DDA3-CEEF-4158-BF65-5507C8F760CC}" type="datetimeFigureOut">
              <a:rPr lang="hu-HU" smtClean="0"/>
              <a:pPr/>
              <a:t>2016.03.07.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00E5-90DE-4D5A-905A-6135576743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DDA3-CEEF-4158-BF65-5507C8F760CC}" type="datetimeFigureOut">
              <a:rPr lang="hu-HU" smtClean="0"/>
              <a:pPr/>
              <a:t>2016.03.07.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00E5-90DE-4D5A-905A-6135576743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DDA3-CEEF-4158-BF65-5507C8F760CC}" type="datetimeFigureOut">
              <a:rPr lang="hu-HU" smtClean="0"/>
              <a:pPr/>
              <a:t>2016.03.07.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00E5-90DE-4D5A-905A-61355767436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6E8DDA3-CEEF-4158-BF65-5507C8F760CC}" type="datetimeFigureOut">
              <a:rPr lang="hu-HU" smtClean="0"/>
              <a:pPr/>
              <a:t>2016.03.07.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0B00E5-90DE-4D5A-905A-61355767436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zaweb.hu/Lecke-INF-Informatika_7-Virusok-105498" TargetMode="External"/><Relationship Id="rId2" Type="http://schemas.openxmlformats.org/officeDocument/2006/relationships/hyperlink" Target="http://www.szatmar.ro/A_szamitogepes_virusok_ose_30_eve_tunt_fel/hirek/61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4.b\Downloads\IA13-Virus.pdf" TargetMode="External"/><Relationship Id="rId5" Type="http://schemas.openxmlformats.org/officeDocument/2006/relationships/hyperlink" Target="http://www.bmekornyesz.hu/sqlatm/dl.php?dir=silo/2...a" TargetMode="External"/><Relationship Id="rId4" Type="http://schemas.openxmlformats.org/officeDocument/2006/relationships/hyperlink" Target="http://hvg.hu/tudomany/20150620_visszatert_egy_5_eve_pusztito_viru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770984" cy="1752600"/>
          </a:xfrm>
        </p:spPr>
        <p:txBody>
          <a:bodyPr>
            <a:normAutofit/>
          </a:bodyPr>
          <a:lstStyle/>
          <a:p>
            <a:r>
              <a:rPr lang="hu-HU" b="1" i="1" cap="small" dirty="0" smtClean="0">
                <a:solidFill>
                  <a:srgbClr val="051185"/>
                </a:solidFill>
                <a:latin typeface="Arial" pitchFamily="34" charset="0"/>
                <a:cs typeface="Arial" pitchFamily="34" charset="0"/>
              </a:rPr>
              <a:t>György-Ambrus Bernadett 7.a</a:t>
            </a:r>
          </a:p>
          <a:p>
            <a:r>
              <a:rPr lang="hu-HU" b="1" i="1" cap="small" dirty="0" smtClean="0">
                <a:solidFill>
                  <a:srgbClr val="051185"/>
                </a:solidFill>
                <a:latin typeface="Arial" pitchFamily="34" charset="0"/>
                <a:cs typeface="Arial" pitchFamily="34" charset="0"/>
              </a:rPr>
              <a:t>Felkészítő tanár: Salamon Róza</a:t>
            </a:r>
          </a:p>
          <a:p>
            <a:r>
              <a:rPr lang="hu-HU" b="1" i="1" cap="small" dirty="0" err="1" smtClean="0">
                <a:solidFill>
                  <a:srgbClr val="051185"/>
                </a:solidFill>
                <a:latin typeface="Arial" pitchFamily="34" charset="0"/>
                <a:cs typeface="Arial" pitchFamily="34" charset="0"/>
              </a:rPr>
              <a:t>Dr.Török</a:t>
            </a:r>
            <a:r>
              <a:rPr lang="hu-HU" b="1" i="1" cap="small" dirty="0" smtClean="0">
                <a:solidFill>
                  <a:srgbClr val="051185"/>
                </a:solidFill>
                <a:latin typeface="Arial" pitchFamily="34" charset="0"/>
                <a:cs typeface="Arial" pitchFamily="34" charset="0"/>
              </a:rPr>
              <a:t> Béla Általános Iskola</a:t>
            </a:r>
          </a:p>
          <a:p>
            <a:r>
              <a:rPr lang="hu-HU" b="1" i="1" cap="small" dirty="0" smtClean="0">
                <a:solidFill>
                  <a:srgbClr val="051185"/>
                </a:solidFill>
                <a:latin typeface="Arial" pitchFamily="34" charset="0"/>
                <a:cs typeface="Arial" pitchFamily="34" charset="0"/>
              </a:rPr>
              <a:t>1142 Budapest, </a:t>
            </a:r>
            <a:r>
              <a:rPr lang="hu-HU" b="1" i="1" cap="small" dirty="0" err="1" smtClean="0">
                <a:solidFill>
                  <a:srgbClr val="051185"/>
                </a:solidFill>
                <a:latin typeface="Arial" pitchFamily="34" charset="0"/>
                <a:cs typeface="Arial" pitchFamily="34" charset="0"/>
              </a:rPr>
              <a:t>Rákospatak</a:t>
            </a:r>
            <a:r>
              <a:rPr lang="hu-HU" b="1" i="1" cap="small" dirty="0" smtClean="0">
                <a:solidFill>
                  <a:srgbClr val="051185"/>
                </a:solidFill>
                <a:latin typeface="Arial" pitchFamily="34" charset="0"/>
                <a:cs typeface="Arial" pitchFamily="34" charset="0"/>
              </a:rPr>
              <a:t>  utca 101.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27584" y="260648"/>
            <a:ext cx="76016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2800" b="1" cap="none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számítógépre veszélyt jelentő vírusok és egyéb kártevők bemutatása</a:t>
            </a:r>
            <a:endParaRPr lang="hu-HU" sz="2800" b="1" cap="none" spc="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.b\Desktop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5413423" cy="3528392"/>
          </a:xfrm>
          <a:prstGeom prst="rect">
            <a:avLst/>
          </a:prstGeom>
          <a:ln w="88900" cap="sq" cmpd="thickThin">
            <a:solidFill>
              <a:srgbClr val="05118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4.b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8"/>
            <a:ext cx="3846281" cy="2160240"/>
          </a:xfrm>
          <a:prstGeom prst="rect">
            <a:avLst/>
          </a:prstGeom>
          <a:ln w="88900" cap="sq" cmpd="thickThin">
            <a:solidFill>
              <a:srgbClr val="05118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églalap 6"/>
          <p:cNvSpPr/>
          <p:nvPr/>
        </p:nvSpPr>
        <p:spPr>
          <a:xfrm>
            <a:off x="0" y="6611779"/>
            <a:ext cx="8100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i="1" dirty="0" smtClean="0"/>
              <a:t>http://hvg.hu/tudomany/20150620_visszatert_egy_5_eve_pusztito_virus</a:t>
            </a:r>
            <a:endParaRPr lang="hu-HU" sz="1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67544" y="2060848"/>
            <a:ext cx="8280920" cy="45243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>
                <a:solidFill>
                  <a:srgbClr val="051185"/>
                </a:solidFill>
              </a:rPr>
              <a:t>A kártevő olyan szoftver, amely a felhasználó tudta nélkül megpróbál bejutni a rendszerbe, és felhasználja azt saját maga továbbterjesztésére, miközben egyéb kártékony tevékenységet is végrehajt.</a:t>
            </a:r>
          </a:p>
          <a:p>
            <a:endParaRPr lang="hu-HU" dirty="0" smtClean="0">
              <a:solidFill>
                <a:srgbClr val="051185"/>
              </a:solidFill>
            </a:endParaRPr>
          </a:p>
          <a:p>
            <a:r>
              <a:rPr lang="hu-HU" dirty="0" smtClean="0">
                <a:solidFill>
                  <a:srgbClr val="051185"/>
                </a:solidFill>
              </a:rPr>
              <a:t>• Vírusok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 • Férgek 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• Trójaiak 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• </a:t>
            </a:r>
            <a:r>
              <a:rPr lang="hu-HU" dirty="0" err="1" smtClean="0">
                <a:solidFill>
                  <a:srgbClr val="051185"/>
                </a:solidFill>
              </a:rPr>
              <a:t>Rootkitek</a:t>
            </a:r>
            <a:r>
              <a:rPr lang="hu-HU" dirty="0" smtClean="0">
                <a:solidFill>
                  <a:srgbClr val="051185"/>
                </a:solidFill>
              </a:rPr>
              <a:t> 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• Makró vírusok 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• Spam 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• Reklámprogramok 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• Kémprogramok 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• Veszélyes alkalmazások. </a:t>
            </a:r>
            <a:endParaRPr lang="hu-HU" dirty="0">
              <a:solidFill>
                <a:srgbClr val="051185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581001"/>
            <a:ext cx="8316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 sz="1000" i="1" dirty="0" err="1" smtClean="0"/>
              <a:t>www.bmekornyesz.hu</a:t>
            </a:r>
            <a:r>
              <a:rPr lang="hu-HU" sz="1000" i="1" dirty="0" smtClean="0"/>
              <a:t>/</a:t>
            </a:r>
            <a:r>
              <a:rPr lang="hu-HU" sz="1000" i="1" dirty="0" err="1" smtClean="0"/>
              <a:t>sqlatm</a:t>
            </a:r>
            <a:r>
              <a:rPr lang="hu-HU" sz="1000" i="1" dirty="0" smtClean="0"/>
              <a:t>/</a:t>
            </a:r>
            <a:r>
              <a:rPr lang="hu-HU" sz="1000" i="1" dirty="0" err="1" smtClean="0"/>
              <a:t>dl.php</a:t>
            </a:r>
            <a:r>
              <a:rPr lang="hu-HU" sz="1000" i="1" dirty="0" smtClean="0"/>
              <a:t>?</a:t>
            </a:r>
            <a:r>
              <a:rPr lang="hu-HU" sz="1000" i="1" dirty="0" err="1" smtClean="0"/>
              <a:t>dir</a:t>
            </a:r>
            <a:r>
              <a:rPr lang="hu-HU" sz="1000" i="1" dirty="0" smtClean="0"/>
              <a:t>=silo%2F2...a...</a:t>
            </a:r>
          </a:p>
          <a:p>
            <a:r>
              <a:rPr lang="hu-HU" sz="1000" dirty="0" smtClean="0"/>
              <a:t/>
            </a:r>
            <a:br>
              <a:rPr lang="hu-HU" sz="1000" dirty="0" smtClean="0"/>
            </a:br>
            <a:endParaRPr lang="hu-HU" sz="1000" dirty="0"/>
          </a:p>
        </p:txBody>
      </p:sp>
      <p:sp>
        <p:nvSpPr>
          <p:cNvPr id="8" name="Téglalap 7"/>
          <p:cNvSpPr/>
          <p:nvPr/>
        </p:nvSpPr>
        <p:spPr>
          <a:xfrm>
            <a:off x="971600" y="548680"/>
            <a:ext cx="6984776" cy="12003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Számítógépes kártevők</a:t>
            </a:r>
          </a:p>
          <a:p>
            <a:pPr algn="ctr"/>
            <a:endParaRPr lang="hu-H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Kártevők típusai </a:t>
            </a:r>
            <a:endParaRPr lang="hu-H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.b\Desktop\vb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286953" cy="5877272"/>
          </a:xfrm>
          <a:prstGeom prst="rect">
            <a:avLst/>
          </a:prstGeom>
          <a:noFill/>
        </p:spPr>
      </p:pic>
      <p:pic>
        <p:nvPicPr>
          <p:cNvPr id="1027" name="Picture 3" descr="C:\Users\4.b\Desktop\letölté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85184"/>
            <a:ext cx="2464798" cy="1584176"/>
          </a:xfrm>
          <a:prstGeom prst="rect">
            <a:avLst/>
          </a:prstGeom>
          <a:noFill/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80920" cy="1066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2400" b="1" i="1" dirty="0" smtClean="0">
                <a:solidFill>
                  <a:schemeClr val="bg1"/>
                </a:solidFill>
              </a:rPr>
              <a:t>         Nagymamám Erdélyben (</a:t>
            </a:r>
            <a:r>
              <a:rPr lang="hu-HU" sz="2400" b="1" i="1" dirty="0" err="1" smtClean="0">
                <a:solidFill>
                  <a:schemeClr val="bg1"/>
                </a:solidFill>
              </a:rPr>
              <a:t>Borzonton</a:t>
            </a:r>
            <a:r>
              <a:rPr lang="hu-HU" sz="2400" b="1" i="1" dirty="0" smtClean="0">
                <a:solidFill>
                  <a:schemeClr val="bg1"/>
                </a:solidFill>
              </a:rPr>
              <a:t>) él  és a               számítógépében  az  „AVG Internet </a:t>
            </a:r>
            <a:r>
              <a:rPr lang="hu-HU" sz="2400" b="1" i="1" dirty="0" err="1" smtClean="0">
                <a:solidFill>
                  <a:schemeClr val="bg1"/>
                </a:solidFill>
              </a:rPr>
              <a:t>Security</a:t>
            </a:r>
            <a:r>
              <a:rPr lang="hu-HU" sz="2400" b="1" i="1" dirty="0" smtClean="0">
                <a:solidFill>
                  <a:schemeClr val="bg1"/>
                </a:solidFill>
              </a:rPr>
              <a:t>” </a:t>
            </a:r>
            <a:r>
              <a:rPr lang="hu-HU" sz="2400" b="1" i="1" dirty="0" err="1" smtClean="0">
                <a:solidFill>
                  <a:schemeClr val="bg1"/>
                </a:solidFill>
              </a:rPr>
              <a:t>vírusírtó</a:t>
            </a:r>
            <a:r>
              <a:rPr lang="hu-HU" sz="2400" b="1" i="1" dirty="0" smtClean="0">
                <a:solidFill>
                  <a:schemeClr val="bg1"/>
                </a:solidFill>
              </a:rPr>
              <a:t>      programot telepítettük.</a:t>
            </a:r>
            <a:endParaRPr lang="hu-H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>
                <a:solidFill>
                  <a:srgbClr val="051185"/>
                </a:solidFill>
              </a:rPr>
              <a:t>„Az első lépés a fertőző vírus azonosítása.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 Erre a célra ma már számtalan víruskereső programot használhatunk.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Az igazán jó kereső programok nem csak vírusokra jellemző azonosítókat, „ujjlenyomatokat” keresnek, hanem képesek az ötletszerű kutatásra is.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Erre az egyik legújabb típusú, az önmaga kódját átíró vírusok miatt van szükség.”</a:t>
            </a:r>
            <a:endParaRPr lang="hu-HU" dirty="0">
              <a:solidFill>
                <a:srgbClr val="051185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334352" y="692696"/>
            <a:ext cx="6617517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ng" pitchFamily="18" charset="-127"/>
                <a:ea typeface="Batang" pitchFamily="18" charset="-127"/>
                <a:cs typeface="Angsana New" pitchFamily="18" charset="-34"/>
              </a:rPr>
              <a:t>A Vírusirtó HASZNÁLATA</a:t>
            </a:r>
            <a:endParaRPr lang="hu-H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ng" pitchFamily="18" charset="-127"/>
              <a:ea typeface="Batang" pitchFamily="18" charset="-127"/>
              <a:cs typeface="Angsana New" pitchFamily="18" charset="-34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611779"/>
            <a:ext cx="81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i="1" dirty="0" smtClean="0"/>
              <a:t>https://www.mozaweb.hu/Lecke-INF-Informatika_7-Virusok-105498</a:t>
            </a:r>
            <a:endParaRPr lang="hu-HU" sz="1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.b\Desktop\1_fill_320x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48680"/>
            <a:ext cx="3048000" cy="2286000"/>
          </a:xfrm>
          <a:prstGeom prst="rect">
            <a:avLst/>
          </a:prstGeom>
          <a:ln w="88900" cap="sq" cmpd="thickThin">
            <a:solidFill>
              <a:srgbClr val="05118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4.b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224470" cy="2376264"/>
          </a:xfrm>
          <a:prstGeom prst="rect">
            <a:avLst/>
          </a:prstGeom>
          <a:ln w="88900" cap="sq" cmpd="thickThin">
            <a:solidFill>
              <a:srgbClr val="05118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4.b\Desktop\computerstatusprotected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3528392" cy="2929887"/>
          </a:xfrm>
          <a:prstGeom prst="rect">
            <a:avLst/>
          </a:prstGeom>
          <a:ln w="88900" cap="sq" cmpd="thickThin">
            <a:solidFill>
              <a:srgbClr val="05118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églalap 6"/>
          <p:cNvSpPr/>
          <p:nvPr/>
        </p:nvSpPr>
        <p:spPr>
          <a:xfrm>
            <a:off x="179512" y="6381328"/>
            <a:ext cx="9433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i="1" dirty="0" smtClean="0"/>
              <a:t>https://www.google.hu/search?q=V%C3%ADrusirt%C3%B3+HASZN%C3%81LATA&amp;source=lnms&amp;tbm=isch&amp;sa=X&amp;ved=0ahUKEwjUmJGIuo3LAhWDMBoKHcrgBJgQ_AUICCgC&amp;biw=1</a:t>
            </a:r>
          </a:p>
          <a:p>
            <a:r>
              <a:rPr lang="hu-HU" sz="800" i="1" dirty="0" smtClean="0"/>
              <a:t>280&amp;bih=923#</a:t>
            </a:r>
            <a:r>
              <a:rPr lang="hu-HU" sz="800" i="1" dirty="0" err="1" smtClean="0"/>
              <a:t>imgrc</a:t>
            </a:r>
            <a:r>
              <a:rPr lang="hu-HU" sz="800" i="1" dirty="0" smtClean="0"/>
              <a:t>=MMsysD2hWlxkhM%3A</a:t>
            </a:r>
            <a:endParaRPr lang="hu-HU" sz="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476672"/>
            <a:ext cx="8784976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meghajtó kiválasztása után Start gombbal indítható el a keresés</a:t>
            </a:r>
            <a:endParaRPr lang="hu-H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89" name="Picture 1" descr="C:\Users\4.b\Desktop\i7_05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4561637" cy="3243039"/>
          </a:xfrm>
          <a:prstGeom prst="rect">
            <a:avLst/>
          </a:prstGeom>
          <a:ln w="88900" cap="sq" cmpd="thickThin">
            <a:solidFill>
              <a:srgbClr val="05118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églalap 4"/>
          <p:cNvSpPr/>
          <p:nvPr/>
        </p:nvSpPr>
        <p:spPr>
          <a:xfrm>
            <a:off x="0" y="6611779"/>
            <a:ext cx="81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i="1" dirty="0" smtClean="0"/>
              <a:t>https://www.mozaweb.hu/Lecke-INF-Informatika_7-Virusok-105498</a:t>
            </a:r>
            <a:endParaRPr lang="hu-HU" sz="1000" i="1" dirty="0"/>
          </a:p>
        </p:txBody>
      </p:sp>
      <p:pic>
        <p:nvPicPr>
          <p:cNvPr id="1027" name="Picture 3" descr="C:\Users\4.b\Desktop\i7_05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12976"/>
            <a:ext cx="2242950" cy="1440160"/>
          </a:xfrm>
          <a:prstGeom prst="rect">
            <a:avLst/>
          </a:prstGeom>
          <a:ln w="88900" cap="sq" cmpd="thickThin">
            <a:solidFill>
              <a:srgbClr val="05118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églalap 6"/>
          <p:cNvSpPr/>
          <p:nvPr/>
        </p:nvSpPr>
        <p:spPr>
          <a:xfrm>
            <a:off x="395536" y="5589240"/>
            <a:ext cx="8028384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051185"/>
                </a:solidFill>
              </a:rPr>
              <a:t>’’A Novellhez készített </a:t>
            </a:r>
            <a:r>
              <a:rPr lang="hu-HU" dirty="0" err="1" smtClean="0">
                <a:solidFill>
                  <a:srgbClr val="051185"/>
                </a:solidFill>
              </a:rPr>
              <a:t>Cheyenne</a:t>
            </a:r>
            <a:r>
              <a:rPr lang="hu-HU" dirty="0" smtClean="0">
                <a:solidFill>
                  <a:srgbClr val="051185"/>
                </a:solidFill>
              </a:rPr>
              <a:t> víruspajzs már másoláskor elfogja a fertőzött állományokat, akár tömörített állományban is.’’</a:t>
            </a:r>
            <a:endParaRPr lang="hu-HU" dirty="0">
              <a:solidFill>
                <a:srgbClr val="05118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20480"/>
          </a:xfr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solidFill>
                <a:srgbClr val="051185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rgbClr val="051185"/>
                </a:solidFill>
              </a:rPr>
              <a:t>1.</a:t>
            </a:r>
            <a:r>
              <a:rPr lang="hu-HU" sz="2000" i="1" dirty="0" smtClean="0">
                <a:solidFill>
                  <a:srgbClr val="051185"/>
                </a:solidFill>
              </a:rPr>
              <a:t>Miről lehet sejteni azt, hogy a számítógéped vírusos lehet?</a:t>
            </a:r>
          </a:p>
          <a:p>
            <a:pPr>
              <a:buNone/>
            </a:pPr>
            <a:r>
              <a:rPr lang="hu-HU" sz="2000" b="1" i="1" dirty="0" smtClean="0">
                <a:solidFill>
                  <a:srgbClr val="051185"/>
                </a:solidFill>
              </a:rPr>
              <a:t> </a:t>
            </a:r>
          </a:p>
          <a:p>
            <a:pPr>
              <a:buNone/>
            </a:pPr>
            <a:endParaRPr lang="hu-HU" sz="2000" b="1" i="1" dirty="0" smtClean="0">
              <a:solidFill>
                <a:srgbClr val="051185"/>
              </a:solidFill>
            </a:endParaRPr>
          </a:p>
          <a:p>
            <a:pPr>
              <a:buNone/>
            </a:pPr>
            <a:r>
              <a:rPr lang="fi-FI" sz="2000" b="1" i="1" dirty="0" smtClean="0">
                <a:solidFill>
                  <a:srgbClr val="051185"/>
                </a:solidFill>
              </a:rPr>
              <a:t>2.</a:t>
            </a:r>
            <a:r>
              <a:rPr lang="fi-FI" sz="2000" i="1" dirty="0" smtClean="0">
                <a:solidFill>
                  <a:srgbClr val="051185"/>
                </a:solidFill>
              </a:rPr>
              <a:t>Mit kell tenni, ha vírust észlelsz?</a:t>
            </a:r>
          </a:p>
          <a:p>
            <a:pPr>
              <a:buNone/>
            </a:pPr>
            <a:endParaRPr lang="hu-HU" sz="2000" b="1" i="1" dirty="0" smtClean="0">
              <a:solidFill>
                <a:srgbClr val="051185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rgbClr val="051185"/>
                </a:solidFill>
              </a:rPr>
              <a:t> </a:t>
            </a:r>
          </a:p>
          <a:p>
            <a:pPr>
              <a:buNone/>
            </a:pPr>
            <a:r>
              <a:rPr lang="hu-HU" sz="2000" b="1" i="1" dirty="0" smtClean="0">
                <a:solidFill>
                  <a:srgbClr val="051185"/>
                </a:solidFill>
              </a:rPr>
              <a:t>3.</a:t>
            </a:r>
            <a:r>
              <a:rPr lang="hu-HU" sz="2000" i="1" dirty="0" smtClean="0">
                <a:solidFill>
                  <a:srgbClr val="051185"/>
                </a:solidFill>
              </a:rPr>
              <a:t> Hány évvel ezelőtt született meg a számítógépes vírusok őse?</a:t>
            </a:r>
          </a:p>
          <a:p>
            <a:pPr>
              <a:buNone/>
            </a:pPr>
            <a:endParaRPr lang="hu-HU" sz="2000" i="1" dirty="0" smtClean="0">
              <a:solidFill>
                <a:srgbClr val="051185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rgbClr val="051185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rgbClr val="051185"/>
                </a:solidFill>
              </a:rPr>
              <a:t>4.</a:t>
            </a:r>
            <a:r>
              <a:rPr lang="hu-HU" sz="2000" i="1" dirty="0" smtClean="0">
                <a:solidFill>
                  <a:srgbClr val="051185"/>
                </a:solidFill>
              </a:rPr>
              <a:t> Mi a vírus?</a:t>
            </a:r>
            <a:endParaRPr lang="hu-HU" dirty="0" smtClean="0">
              <a:solidFill>
                <a:srgbClr val="051185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95536" y="620688"/>
            <a:ext cx="2680541" cy="58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Kérdések</a:t>
            </a:r>
            <a:endParaRPr lang="hu-H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Akciógomb: Végére 11">
            <a:hlinkClick r:id="rId2" action="ppaction://hlinksldjump" highlightClick="1"/>
          </p:cNvPr>
          <p:cNvSpPr/>
          <p:nvPr/>
        </p:nvSpPr>
        <p:spPr>
          <a:xfrm>
            <a:off x="7524328" y="1988840"/>
            <a:ext cx="504056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kciógomb: Végére 12">
            <a:hlinkClick r:id="rId2" action="ppaction://hlinksldjump" highlightClick="1"/>
          </p:cNvPr>
          <p:cNvSpPr/>
          <p:nvPr/>
        </p:nvSpPr>
        <p:spPr>
          <a:xfrm>
            <a:off x="4572000" y="3068960"/>
            <a:ext cx="576064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Végére 5">
            <a:hlinkClick r:id="rId3" action="ppaction://hlinksldjump" highlightClick="1"/>
          </p:cNvPr>
          <p:cNvSpPr/>
          <p:nvPr/>
        </p:nvSpPr>
        <p:spPr>
          <a:xfrm>
            <a:off x="7884368" y="4077072"/>
            <a:ext cx="504056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Végére 6">
            <a:hlinkClick r:id="rId3" action="ppaction://hlinksldjump" highlightClick="1"/>
          </p:cNvPr>
          <p:cNvSpPr/>
          <p:nvPr/>
        </p:nvSpPr>
        <p:spPr>
          <a:xfrm>
            <a:off x="2411760" y="5157192"/>
            <a:ext cx="504056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412776"/>
            <a:ext cx="8964488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i="1" dirty="0" smtClean="0">
                <a:solidFill>
                  <a:srgbClr val="051185"/>
                </a:solidFill>
              </a:rPr>
              <a:t>1: A)  </a:t>
            </a:r>
            <a:r>
              <a:rPr lang="hu-HU" sz="2400" i="1" dirty="0" err="1" smtClean="0">
                <a:solidFill>
                  <a:srgbClr val="051185"/>
                </a:solidFill>
              </a:rPr>
              <a:t>A</a:t>
            </a:r>
            <a:r>
              <a:rPr lang="hu-HU" sz="2400" i="1" dirty="0" smtClean="0">
                <a:solidFill>
                  <a:srgbClr val="051185"/>
                </a:solidFill>
              </a:rPr>
              <a:t> hétköznapi vírus a szervezetbe bejutva megtámadja a sejteket, majd gondoskodik a szaporodásáról</a:t>
            </a:r>
            <a:r>
              <a:rPr lang="hu-HU" sz="1400" i="1" dirty="0" smtClean="0">
                <a:solidFill>
                  <a:srgbClr val="051185"/>
                </a:solidFill>
              </a:rPr>
              <a:t>.</a:t>
            </a:r>
            <a:endParaRPr lang="hu-HU" sz="1400" i="1" dirty="0">
              <a:solidFill>
                <a:srgbClr val="051185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11560" y="2564904"/>
            <a:ext cx="7560840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i="1" dirty="0" smtClean="0">
                <a:solidFill>
                  <a:srgbClr val="051185"/>
                </a:solidFill>
              </a:rPr>
              <a:t>B)A számítógépes vírus születésének pontos körülményei. </a:t>
            </a:r>
            <a:endParaRPr lang="hu-HU" sz="2400" i="1" dirty="0">
              <a:solidFill>
                <a:srgbClr val="051185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07504" y="3861048"/>
            <a:ext cx="7992888" cy="12003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i="1" dirty="0" smtClean="0">
                <a:solidFill>
                  <a:srgbClr val="051185"/>
                </a:solidFill>
              </a:rPr>
              <a:t>2: A) </a:t>
            </a:r>
            <a:r>
              <a:rPr lang="hu-HU" sz="2400" i="1" dirty="0" err="1" smtClean="0">
                <a:solidFill>
                  <a:srgbClr val="051185"/>
                </a:solidFill>
              </a:rPr>
              <a:t>A</a:t>
            </a:r>
            <a:r>
              <a:rPr lang="hu-HU" sz="2400" i="1" dirty="0" smtClean="0">
                <a:solidFill>
                  <a:srgbClr val="051185"/>
                </a:solidFill>
              </a:rPr>
              <a:t> rendszert indítsuk újra egy még nem fertőzött, írásvédetté tett lemezzel, amin legyen rajta az irtó program is.</a:t>
            </a:r>
            <a:endParaRPr lang="hu-HU" sz="2400" i="1" dirty="0">
              <a:solidFill>
                <a:srgbClr val="051185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rgbClr val="545559"/>
                </a:solidFill>
                <a:effectLst/>
                <a:latin typeface="Lucida Grande"/>
                <a:cs typeface="Arial" pitchFamily="34" charset="0"/>
              </a:rPr>
              <a:t>Minden</a:t>
            </a: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rgbClr val="008CE5"/>
                </a:solidFill>
                <a:effectLst/>
                <a:latin typeface="Lucida Grande"/>
                <a:cs typeface="Arial" pitchFamily="34" charset="0"/>
              </a:rPr>
              <a:t>  </a:t>
            </a:r>
            <a:r>
              <a:rPr kumimoji="0" lang="hu-HU" sz="700" b="0" i="0" u="none" strike="noStrike" cap="none" normalizeH="0" baseline="0" smtClean="0">
                <a:ln>
                  <a:noFill/>
                </a:ln>
                <a:solidFill>
                  <a:srgbClr val="545559"/>
                </a:solidFill>
                <a:effectLst/>
                <a:latin typeface="Lucida Grande"/>
                <a:cs typeface="Arial" pitchFamily="34" charset="0"/>
              </a:rPr>
              <a:t> </a:t>
            </a: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rgbClr val="545559"/>
                </a:solidFill>
                <a:effectLst/>
                <a:latin typeface="Lucida Grande"/>
                <a:cs typeface="Arial" pitchFamily="34" charset="0"/>
              </a:rPr>
              <a:t>lemezünket ellenőrizzük, függetlenül attól, hogy mikor használtuk utoljára.</a:t>
            </a: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u-HU" sz="900" b="0" i="0" u="none" strike="noStrike" cap="none" normalizeH="0" baseline="0" smtClean="0">
              <a:ln>
                <a:noFill/>
              </a:ln>
              <a:solidFill>
                <a:srgbClr val="008CE5"/>
              </a:solidFill>
              <a:effectLst/>
              <a:latin typeface="Lucida Grande"/>
              <a:cs typeface="Arial" pitchFamily="34" charset="0"/>
            </a:endParaRPr>
          </a:p>
        </p:txBody>
      </p:sp>
      <p:pic>
        <p:nvPicPr>
          <p:cNvPr id="5122" name="Picture 2" descr="https://www.mozaweb.hu/book_images/lexikon/i_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-68263"/>
            <a:ext cx="114300" cy="114301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rgbClr val="545559"/>
                </a:solidFill>
                <a:effectLst/>
                <a:latin typeface="Lucida Grande"/>
                <a:cs typeface="Arial" pitchFamily="34" charset="0"/>
              </a:rPr>
              <a:t>Minden</a:t>
            </a: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rgbClr val="008CE5"/>
                </a:solidFill>
                <a:effectLst/>
                <a:latin typeface="Lucida Grande"/>
                <a:cs typeface="Arial" pitchFamily="34" charset="0"/>
              </a:rPr>
              <a:t>  </a:t>
            </a:r>
            <a:r>
              <a:rPr kumimoji="0" lang="hu-HU" sz="700" b="0" i="0" u="none" strike="noStrike" cap="none" normalizeH="0" baseline="0" smtClean="0">
                <a:ln>
                  <a:noFill/>
                </a:ln>
                <a:solidFill>
                  <a:srgbClr val="545559"/>
                </a:solidFill>
                <a:effectLst/>
                <a:latin typeface="Lucida Grande"/>
                <a:cs typeface="Arial" pitchFamily="34" charset="0"/>
              </a:rPr>
              <a:t> </a:t>
            </a: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rgbClr val="545559"/>
                </a:solidFill>
                <a:effectLst/>
                <a:latin typeface="Lucida Grande"/>
                <a:cs typeface="Arial" pitchFamily="34" charset="0"/>
              </a:rPr>
              <a:t>lemezünket ellenőrizzük, függetlenül attól, hogy mikor használtuk utoljára.</a:t>
            </a: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u-HU" sz="900" b="0" i="0" u="none" strike="noStrike" cap="none" normalizeH="0" baseline="0" smtClean="0">
              <a:ln>
                <a:noFill/>
              </a:ln>
              <a:solidFill>
                <a:srgbClr val="008CE5"/>
              </a:solidFill>
              <a:effectLst/>
              <a:latin typeface="Lucida Grande"/>
              <a:cs typeface="Arial" pitchFamily="34" charset="0"/>
            </a:endParaRPr>
          </a:p>
        </p:txBody>
      </p:sp>
      <p:pic>
        <p:nvPicPr>
          <p:cNvPr id="5124" name="Picture 4" descr="https://www.mozaweb.hu/book_images/lexikon/i_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-68263"/>
            <a:ext cx="114300" cy="114301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rgbClr val="545559"/>
                </a:solidFill>
                <a:effectLst/>
                <a:latin typeface="Lucida Grande"/>
                <a:cs typeface="Arial" pitchFamily="34" charset="0"/>
              </a:rPr>
              <a:t>Minden</a:t>
            </a: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rgbClr val="008CE5"/>
                </a:solidFill>
                <a:effectLst/>
                <a:latin typeface="Lucida Grande"/>
                <a:cs typeface="Arial" pitchFamily="34" charset="0"/>
              </a:rPr>
              <a:t>  </a:t>
            </a:r>
            <a:r>
              <a:rPr kumimoji="0" lang="hu-HU" sz="700" b="0" i="0" u="none" strike="noStrike" cap="none" normalizeH="0" baseline="0" smtClean="0">
                <a:ln>
                  <a:noFill/>
                </a:ln>
                <a:solidFill>
                  <a:srgbClr val="545559"/>
                </a:solidFill>
                <a:effectLst/>
                <a:latin typeface="Lucida Grande"/>
                <a:cs typeface="Arial" pitchFamily="34" charset="0"/>
              </a:rPr>
              <a:t> </a:t>
            </a: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rgbClr val="545559"/>
                </a:solidFill>
                <a:effectLst/>
                <a:latin typeface="Lucida Grande"/>
                <a:cs typeface="Arial" pitchFamily="34" charset="0"/>
              </a:rPr>
              <a:t>lemezünket ellenőrizzük, függetlenül attól, hogy mikor használtuk utoljára.</a:t>
            </a: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u-HU" sz="900" b="0" i="0" u="none" strike="noStrike" cap="none" normalizeH="0" baseline="0" smtClean="0">
              <a:ln>
                <a:noFill/>
              </a:ln>
              <a:solidFill>
                <a:srgbClr val="008CE5"/>
              </a:solidFill>
              <a:effectLst/>
              <a:latin typeface="Lucida Grande"/>
              <a:cs typeface="Arial" pitchFamily="34" charset="0"/>
            </a:endParaRPr>
          </a:p>
        </p:txBody>
      </p:sp>
      <p:pic>
        <p:nvPicPr>
          <p:cNvPr id="5126" name="Picture 6" descr="https://www.mozaweb.hu/book_images/lexikon/i_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-68263"/>
            <a:ext cx="114300" cy="114301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rgbClr val="545559"/>
                </a:solidFill>
                <a:effectLst/>
                <a:latin typeface="Lucida Grande"/>
                <a:cs typeface="Arial" pitchFamily="34" charset="0"/>
              </a:rPr>
              <a:t>Minden</a:t>
            </a: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rgbClr val="008CE5"/>
                </a:solidFill>
                <a:effectLst/>
                <a:latin typeface="Lucida Grande"/>
                <a:cs typeface="Arial" pitchFamily="34" charset="0"/>
              </a:rPr>
              <a:t>  </a:t>
            </a:r>
            <a:r>
              <a:rPr kumimoji="0" lang="hu-HU" sz="700" b="0" i="0" u="none" strike="noStrike" cap="none" normalizeH="0" baseline="0" smtClean="0">
                <a:ln>
                  <a:noFill/>
                </a:ln>
                <a:solidFill>
                  <a:srgbClr val="545559"/>
                </a:solidFill>
                <a:effectLst/>
                <a:latin typeface="Lucida Grande"/>
                <a:cs typeface="Arial" pitchFamily="34" charset="0"/>
              </a:rPr>
              <a:t> </a:t>
            </a: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rgbClr val="545559"/>
                </a:solidFill>
                <a:effectLst/>
                <a:latin typeface="Lucida Grande"/>
                <a:cs typeface="Arial" pitchFamily="34" charset="0"/>
              </a:rPr>
              <a:t>lemezünket ellenőrizzük, függetlenül attól, hogy mikor használtuk utoljára.</a:t>
            </a:r>
            <a:r>
              <a:rPr kumimoji="0" lang="hu-H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u-HU" sz="900" b="0" i="0" u="none" strike="noStrike" cap="none" normalizeH="0" baseline="0" smtClean="0">
              <a:ln>
                <a:noFill/>
              </a:ln>
              <a:solidFill>
                <a:srgbClr val="008CE5"/>
              </a:solidFill>
              <a:effectLst/>
              <a:latin typeface="Lucida Grande"/>
              <a:cs typeface="Arial" pitchFamily="34" charset="0"/>
            </a:endParaRPr>
          </a:p>
        </p:txBody>
      </p:sp>
      <p:pic>
        <p:nvPicPr>
          <p:cNvPr id="5128" name="Picture 8" descr="https://www.mozaweb.hu/book_images/lexikon/i_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-68263"/>
            <a:ext cx="114300" cy="114301"/>
          </a:xfrm>
          <a:prstGeom prst="rect">
            <a:avLst/>
          </a:prstGeom>
          <a:noFill/>
        </p:spPr>
      </p:pic>
      <p:sp>
        <p:nvSpPr>
          <p:cNvPr id="15" name="Téglalap 14"/>
          <p:cNvSpPr/>
          <p:nvPr/>
        </p:nvSpPr>
        <p:spPr>
          <a:xfrm>
            <a:off x="359024" y="5517232"/>
            <a:ext cx="8784976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i="1" dirty="0" smtClean="0">
                <a:solidFill>
                  <a:srgbClr val="051185"/>
                </a:solidFill>
              </a:rPr>
              <a:t>B) Erre az egyik legújabb típusú, az önmaga kódját átíró vírusok miatt van szükség</a:t>
            </a:r>
            <a:r>
              <a:rPr lang="hu-HU" dirty="0" smtClean="0">
                <a:solidFill>
                  <a:srgbClr val="051185"/>
                </a:solidFill>
              </a:rPr>
              <a:t>.</a:t>
            </a:r>
            <a:endParaRPr lang="hu-HU" dirty="0">
              <a:solidFill>
                <a:srgbClr val="051185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539552" y="620688"/>
            <a:ext cx="2622833" cy="58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Válaszok</a:t>
            </a:r>
            <a:endParaRPr lang="hu-H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Akciógomb: Végére 17">
            <a:hlinkClick r:id="rId3" action="ppaction://hlinksldjump" highlightClick="1"/>
          </p:cNvPr>
          <p:cNvSpPr/>
          <p:nvPr/>
        </p:nvSpPr>
        <p:spPr>
          <a:xfrm>
            <a:off x="6588224" y="1844824"/>
            <a:ext cx="504056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Akciógomb: Végére 19">
            <a:hlinkClick r:id="rId4" action="ppaction://hlinksldjump" highlightClick="1"/>
          </p:cNvPr>
          <p:cNvSpPr/>
          <p:nvPr/>
        </p:nvSpPr>
        <p:spPr>
          <a:xfrm>
            <a:off x="2627784" y="3068960"/>
            <a:ext cx="432048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Akciógomb: Végére 20">
            <a:hlinkClick r:id="rId3" action="ppaction://hlinksldjump" highlightClick="1"/>
          </p:cNvPr>
          <p:cNvSpPr/>
          <p:nvPr/>
        </p:nvSpPr>
        <p:spPr>
          <a:xfrm>
            <a:off x="2051720" y="4725144"/>
            <a:ext cx="504056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Akciógomb: Végére 21">
            <a:hlinkClick r:id="rId4" action="ppaction://hlinksldjump" highlightClick="1"/>
          </p:cNvPr>
          <p:cNvSpPr/>
          <p:nvPr/>
        </p:nvSpPr>
        <p:spPr>
          <a:xfrm>
            <a:off x="4211960" y="6021288"/>
            <a:ext cx="504056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1520" y="1340768"/>
            <a:ext cx="6966520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b="1" i="1" dirty="0" smtClean="0">
                <a:solidFill>
                  <a:srgbClr val="051185"/>
                </a:solidFill>
              </a:rPr>
              <a:t> 3. </a:t>
            </a:r>
            <a:r>
              <a:rPr lang="hu-HU" sz="2400" i="1" dirty="0" smtClean="0">
                <a:solidFill>
                  <a:srgbClr val="051185"/>
                </a:solidFill>
              </a:rPr>
              <a:t>A) 1963.novembre 10-én született meg.</a:t>
            </a:r>
            <a:endParaRPr lang="hu-HU" sz="2400" b="1" i="1" dirty="0" smtClean="0">
              <a:solidFill>
                <a:srgbClr val="051185"/>
              </a:solidFill>
            </a:endParaRPr>
          </a:p>
          <a:p>
            <a:endParaRPr lang="hu-HU" sz="2400" b="1" i="1" dirty="0" smtClean="0">
              <a:solidFill>
                <a:srgbClr val="051185"/>
              </a:solidFill>
            </a:endParaRPr>
          </a:p>
        </p:txBody>
      </p:sp>
      <p:sp>
        <p:nvSpPr>
          <p:cNvPr id="5" name="Akciógomb: Végére 4">
            <a:hlinkClick r:id="rId2" action="ppaction://hlinksldjump" highlightClick="1"/>
          </p:cNvPr>
          <p:cNvSpPr/>
          <p:nvPr/>
        </p:nvSpPr>
        <p:spPr>
          <a:xfrm>
            <a:off x="6228184" y="1484784"/>
            <a:ext cx="576064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899592" y="2492896"/>
            <a:ext cx="6480720" cy="4616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i="1" dirty="0" smtClean="0">
                <a:solidFill>
                  <a:srgbClr val="051185"/>
                </a:solidFill>
              </a:rPr>
              <a:t>B) 1983. november 10-én született meg</a:t>
            </a:r>
            <a:r>
              <a:rPr lang="hu-HU" i="1" dirty="0" smtClean="0">
                <a:solidFill>
                  <a:srgbClr val="051185"/>
                </a:solidFill>
              </a:rPr>
              <a:t>.  </a:t>
            </a:r>
            <a:endParaRPr lang="hu-HU" i="1" dirty="0">
              <a:solidFill>
                <a:srgbClr val="051185"/>
              </a:solidFill>
            </a:endParaRPr>
          </a:p>
        </p:txBody>
      </p:sp>
      <p:sp>
        <p:nvSpPr>
          <p:cNvPr id="10" name="Akciógomb: Végére 9">
            <a:hlinkClick r:id="rId3" action="ppaction://hlinksldjump" highlightClick="1"/>
          </p:cNvPr>
          <p:cNvSpPr/>
          <p:nvPr/>
        </p:nvSpPr>
        <p:spPr>
          <a:xfrm>
            <a:off x="6516216" y="2564904"/>
            <a:ext cx="576064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39552" y="5157192"/>
            <a:ext cx="8208911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051185"/>
                </a:solidFill>
              </a:rPr>
              <a:t>B) A számítógépes vírusok túlnyomó többsége is így működik mint az influenza vírusok.</a:t>
            </a:r>
            <a:endParaRPr lang="hu-HU" sz="2400" i="1" dirty="0"/>
          </a:p>
        </p:txBody>
      </p:sp>
      <p:sp>
        <p:nvSpPr>
          <p:cNvPr id="11" name="Téglalap 10"/>
          <p:cNvSpPr/>
          <p:nvPr/>
        </p:nvSpPr>
        <p:spPr>
          <a:xfrm>
            <a:off x="251520" y="3717032"/>
            <a:ext cx="8568952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051185"/>
                </a:solidFill>
              </a:rPr>
              <a:t>4. </a:t>
            </a:r>
            <a:r>
              <a:rPr lang="hu-HU" sz="2400" dirty="0" smtClean="0">
                <a:solidFill>
                  <a:srgbClr val="051185"/>
                </a:solidFill>
              </a:rPr>
              <a:t>A)</a:t>
            </a:r>
            <a:r>
              <a:rPr lang="hu-HU" sz="2400" dirty="0" err="1" smtClean="0">
                <a:solidFill>
                  <a:srgbClr val="051185"/>
                </a:solidFill>
              </a:rPr>
              <a:t>A</a:t>
            </a:r>
            <a:r>
              <a:rPr lang="hu-HU" sz="2400" dirty="0" smtClean="0">
                <a:solidFill>
                  <a:srgbClr val="051185"/>
                </a:solidFill>
              </a:rPr>
              <a:t> számítógépes vírusok túlnyomó többsége nem így működik mint az influenza vírusok.</a:t>
            </a:r>
            <a:endParaRPr lang="hu-HU" sz="2400" i="1" dirty="0"/>
          </a:p>
        </p:txBody>
      </p:sp>
      <p:sp>
        <p:nvSpPr>
          <p:cNvPr id="13" name="Akciógomb: Végére 12">
            <a:hlinkClick r:id="rId2" action="ppaction://hlinksldjump" highlightClick="1"/>
          </p:cNvPr>
          <p:cNvSpPr/>
          <p:nvPr/>
        </p:nvSpPr>
        <p:spPr>
          <a:xfrm>
            <a:off x="5220072" y="4149080"/>
            <a:ext cx="648072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Akciógomb: Végére 13">
            <a:hlinkClick r:id="rId3" action="ppaction://hlinksldjump" highlightClick="1"/>
          </p:cNvPr>
          <p:cNvSpPr/>
          <p:nvPr/>
        </p:nvSpPr>
        <p:spPr>
          <a:xfrm>
            <a:off x="5580112" y="5589240"/>
            <a:ext cx="648072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bbanás 2 5"/>
          <p:cNvSpPr/>
          <p:nvPr/>
        </p:nvSpPr>
        <p:spPr>
          <a:xfrm>
            <a:off x="2843808" y="2492896"/>
            <a:ext cx="3672408" cy="266429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Rossz válasz </a:t>
            </a:r>
            <a:endParaRPr lang="hu-HU" dirty="0"/>
          </a:p>
        </p:txBody>
      </p:sp>
      <p:sp>
        <p:nvSpPr>
          <p:cNvPr id="3" name="Akciógomb: Vissza vagy Előző 2">
            <a:hlinkClick r:id="rId2" action="ppaction://hlinksldjump" highlightClick="1"/>
          </p:cNvPr>
          <p:cNvSpPr/>
          <p:nvPr/>
        </p:nvSpPr>
        <p:spPr>
          <a:xfrm>
            <a:off x="0" y="6137920"/>
            <a:ext cx="1728192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zatmar.ro/files/pub/2013/Czano/trojai%20virus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477000" cy="5162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5118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Ötágú csillag 6"/>
          <p:cNvSpPr/>
          <p:nvPr/>
        </p:nvSpPr>
        <p:spPr>
          <a:xfrm>
            <a:off x="2699792" y="1772816"/>
            <a:ext cx="3600400" cy="2880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Jó válasz</a:t>
            </a:r>
            <a:endParaRPr lang="hu-HU" dirty="0"/>
          </a:p>
        </p:txBody>
      </p:sp>
      <p:sp>
        <p:nvSpPr>
          <p:cNvPr id="3" name="Akciógomb: Vissza vagy Előző 2">
            <a:hlinkClick r:id="rId2" action="ppaction://hlinksldjump" highlightClick="1"/>
          </p:cNvPr>
          <p:cNvSpPr/>
          <p:nvPr/>
        </p:nvSpPr>
        <p:spPr>
          <a:xfrm>
            <a:off x="0" y="6165304"/>
            <a:ext cx="176368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Források:</a:t>
            </a:r>
            <a:endParaRPr lang="hu-H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hu-HU" sz="1800" i="1" dirty="0" smtClean="0"/>
              <a:t>A számítógépes vírusok őse 30 éve tűnt fel 2013-11-08 14:34:23</a:t>
            </a:r>
          </a:p>
          <a:p>
            <a:pPr>
              <a:buNone/>
            </a:pPr>
            <a:r>
              <a:rPr lang="hu-HU" sz="1600" i="1" u="sng" dirty="0" smtClean="0">
                <a:hlinkClick r:id="rId2"/>
              </a:rPr>
              <a:t>http://www.szatmar.ro/A_szamitogepes_virusok_ose_30_eve_tunt_fel/hirek/6165</a:t>
            </a:r>
            <a:endParaRPr lang="hu-HU" sz="1600" i="1" u="sng" dirty="0" smtClean="0"/>
          </a:p>
          <a:p>
            <a:pPr>
              <a:buNone/>
            </a:pPr>
            <a:r>
              <a:rPr lang="hu-HU" sz="1600" i="1" u="sng" dirty="0" smtClean="0"/>
              <a:t>(</a:t>
            </a:r>
            <a:r>
              <a:rPr lang="hu-HU" sz="1600" i="1" dirty="0" smtClean="0"/>
              <a:t>Letöltve 2016. 02.17.)</a:t>
            </a:r>
          </a:p>
          <a:p>
            <a:pPr>
              <a:buNone/>
            </a:pPr>
            <a:endParaRPr lang="hu-HU" sz="1600" i="1" u="sng" dirty="0"/>
          </a:p>
        </p:txBody>
      </p:sp>
      <p:sp>
        <p:nvSpPr>
          <p:cNvPr id="4" name="Téglalap 3"/>
          <p:cNvSpPr/>
          <p:nvPr/>
        </p:nvSpPr>
        <p:spPr>
          <a:xfrm>
            <a:off x="539552" y="26369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u="sng" dirty="0" smtClean="0">
                <a:hlinkClick r:id="rId3"/>
              </a:rPr>
              <a:t>https://www.mozaweb.hu/Lecke-INF-Informatika_7-Virusok-105498</a:t>
            </a:r>
            <a:endParaRPr lang="hu-HU" i="1" u="sng" dirty="0" smtClean="0"/>
          </a:p>
          <a:p>
            <a:r>
              <a:rPr lang="hu-HU" i="1" dirty="0" smtClean="0"/>
              <a:t>(Letöltve: 2016.02.19)</a:t>
            </a:r>
            <a:endParaRPr lang="hu-HU" i="1" dirty="0"/>
          </a:p>
        </p:txBody>
      </p:sp>
      <p:sp>
        <p:nvSpPr>
          <p:cNvPr id="5" name="Téglalap 4"/>
          <p:cNvSpPr/>
          <p:nvPr/>
        </p:nvSpPr>
        <p:spPr>
          <a:xfrm>
            <a:off x="467544" y="328498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u="sng" dirty="0" smtClean="0">
                <a:hlinkClick r:id="rId4"/>
              </a:rPr>
              <a:t>http://hvg.hu/tudomany/20150620_visszatert_egy_5_eve_pusztito_virus</a:t>
            </a:r>
            <a:endParaRPr lang="hu-HU" i="1" u="sng" dirty="0" smtClean="0"/>
          </a:p>
          <a:p>
            <a:r>
              <a:rPr lang="hu-HU" i="1" u="sng" dirty="0" smtClean="0"/>
              <a:t>(</a:t>
            </a:r>
            <a:r>
              <a:rPr lang="hu-HU" i="1" dirty="0" smtClean="0"/>
              <a:t>Letöltve: 2016.02.1 9)</a:t>
            </a:r>
            <a:endParaRPr lang="hu-HU" i="1" dirty="0"/>
          </a:p>
        </p:txBody>
      </p:sp>
      <p:sp>
        <p:nvSpPr>
          <p:cNvPr id="6" name="Téglalap 5"/>
          <p:cNvSpPr/>
          <p:nvPr/>
        </p:nvSpPr>
        <p:spPr>
          <a:xfrm>
            <a:off x="395536" y="393305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hu-HU" i="1" dirty="0" err="1" smtClean="0">
                <a:hlinkClick r:id="rId5"/>
              </a:rPr>
              <a:t>www.bmekornyesz.hu</a:t>
            </a:r>
            <a:r>
              <a:rPr lang="hu-HU" i="1" dirty="0" smtClean="0">
                <a:hlinkClick r:id="rId5"/>
              </a:rPr>
              <a:t>/</a:t>
            </a:r>
            <a:r>
              <a:rPr lang="hu-HU" i="1" dirty="0" err="1" smtClean="0">
                <a:hlinkClick r:id="rId5"/>
              </a:rPr>
              <a:t>sqlatm</a:t>
            </a:r>
            <a:r>
              <a:rPr lang="hu-HU" i="1" dirty="0" smtClean="0">
                <a:hlinkClick r:id="rId5"/>
              </a:rPr>
              <a:t>/</a:t>
            </a:r>
            <a:r>
              <a:rPr lang="hu-HU" i="1" dirty="0" err="1" smtClean="0">
                <a:hlinkClick r:id="rId5"/>
              </a:rPr>
              <a:t>dl.php</a:t>
            </a:r>
            <a:r>
              <a:rPr lang="hu-HU" i="1" dirty="0" smtClean="0">
                <a:hlinkClick r:id="rId5"/>
              </a:rPr>
              <a:t>?</a:t>
            </a:r>
            <a:r>
              <a:rPr lang="hu-HU" i="1" dirty="0" err="1" smtClean="0">
                <a:hlinkClick r:id="rId5"/>
              </a:rPr>
              <a:t>dir</a:t>
            </a:r>
            <a:r>
              <a:rPr lang="hu-HU" i="1" dirty="0" smtClean="0">
                <a:hlinkClick r:id="rId5"/>
              </a:rPr>
              <a:t>=silo%2F2...a</a:t>
            </a:r>
            <a:r>
              <a:rPr lang="hu-HU" i="1" dirty="0" smtClean="0"/>
              <a:t>...</a:t>
            </a:r>
          </a:p>
          <a:p>
            <a:pPr fontAlgn="ctr"/>
            <a:r>
              <a:rPr lang="hu-HU" i="1" dirty="0" smtClean="0">
                <a:hlinkClick r:id="rId6" action="ppaction://hlinkfile"/>
              </a:rPr>
              <a:t>file:///C:/Users/4.b/Downloads/IA13-Virus.pdf</a:t>
            </a:r>
            <a:endParaRPr lang="hu-HU" i="1" dirty="0" smtClean="0"/>
          </a:p>
          <a:p>
            <a:pPr fontAlgn="ctr"/>
            <a:r>
              <a:rPr lang="hu-HU" i="1" dirty="0" smtClean="0"/>
              <a:t>( Letöltve: 2016.02.23.)</a:t>
            </a:r>
          </a:p>
        </p:txBody>
      </p:sp>
      <p:sp>
        <p:nvSpPr>
          <p:cNvPr id="7" name="Téglalap 6"/>
          <p:cNvSpPr/>
          <p:nvPr/>
        </p:nvSpPr>
        <p:spPr>
          <a:xfrm>
            <a:off x="467544" y="4941168"/>
            <a:ext cx="8100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u="sng" dirty="0" smtClean="0">
                <a:solidFill>
                  <a:schemeClr val="accent6">
                    <a:lumMod val="75000"/>
                  </a:schemeClr>
                </a:solidFill>
              </a:rPr>
              <a:t>https://www.google.hu/search?q=V%C3%ADrusirt%C3%B3+HASZN%C3%81LATA&amp;source=lnms&amp;tbm=isch&amp;sa=X&amp;ved=0ahUKEwjUmJGIuo3LAhWDMBoKHcrgBJgQ_AUICCgC&amp;biw=1280&amp;bih=923#imgrc=MMsysD2hWlxkhM%3A</a:t>
            </a:r>
          </a:p>
          <a:p>
            <a:r>
              <a:rPr lang="hu-HU" i="1" dirty="0" smtClean="0"/>
              <a:t>(Letöltve:2016.02.23.)</a:t>
            </a:r>
            <a:endParaRPr lang="hu-H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29338" y="2636912"/>
            <a:ext cx="87318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KÖSZÖNJÜK A FIGYELMÜKET!</a:t>
            </a:r>
            <a:endParaRPr lang="hu-H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39552" y="2204864"/>
            <a:ext cx="7848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„A számítógépes vírusok őse </a:t>
            </a:r>
          </a:p>
          <a:p>
            <a:pPr algn="ctr"/>
            <a:r>
              <a:rPr lang="hu-H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30 éve tűnt fel”</a:t>
            </a:r>
            <a:endParaRPr lang="hu-H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476672"/>
            <a:ext cx="9144000" cy="13849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800" b="1" i="1" dirty="0" smtClean="0">
                <a:solidFill>
                  <a:srgbClr val="0070C0"/>
                </a:solidFill>
              </a:rPr>
              <a:t> </a:t>
            </a:r>
            <a:r>
              <a:rPr lang="hu-H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”Harminc éve, 1983. november 10-én "született meg" a számítógépes vírusok őse.”</a:t>
            </a:r>
            <a:endParaRPr lang="hu-HU" sz="2800" b="1" i="1" dirty="0">
              <a:solidFill>
                <a:srgbClr val="0070C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2132856"/>
            <a:ext cx="8496944" cy="17543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051185"/>
                </a:solidFill>
              </a:rPr>
              <a:t>„</a:t>
            </a:r>
            <a:r>
              <a:rPr lang="hu-HU" dirty="0" err="1" smtClean="0">
                <a:solidFill>
                  <a:srgbClr val="051185"/>
                </a:solidFill>
              </a:rPr>
              <a:t>Fred</a:t>
            </a:r>
            <a:r>
              <a:rPr lang="hu-HU" dirty="0" smtClean="0">
                <a:solidFill>
                  <a:srgbClr val="051185"/>
                </a:solidFill>
              </a:rPr>
              <a:t> </a:t>
            </a:r>
            <a:r>
              <a:rPr lang="hu-HU" dirty="0" smtClean="0">
                <a:solidFill>
                  <a:srgbClr val="051185"/>
                </a:solidFill>
              </a:rPr>
              <a:t>Cohen, a Dél-kaliforniai Egyetem számítógép-tudományi doktorandusz hallgatója alig nyolc óra alatt írta a VD nevű grafikai alkalmazásba rejtett programot, amelyet egy számítógép-biztonsági szemináriumon mutatott be tanárának. A professzor, Leonard </a:t>
            </a:r>
            <a:r>
              <a:rPr lang="hu-HU" dirty="0" err="1" smtClean="0">
                <a:solidFill>
                  <a:srgbClr val="051185"/>
                </a:solidFill>
              </a:rPr>
              <a:t>Adlerman</a:t>
            </a:r>
            <a:r>
              <a:rPr lang="hu-HU" dirty="0" smtClean="0">
                <a:solidFill>
                  <a:srgbClr val="051185"/>
                </a:solidFill>
              </a:rPr>
              <a:t> nevezte el vírusnak a kódot, mert az a felhasználók hozzáféréseit kihasználva terjedt szét a számítógépeken, illetve a hálózatba kötött gépek között</a:t>
            </a:r>
            <a:r>
              <a:rPr lang="hu-HU" dirty="0" smtClean="0">
                <a:solidFill>
                  <a:srgbClr val="051185"/>
                </a:solidFill>
              </a:rPr>
              <a:t>.”</a:t>
            </a:r>
            <a:endParaRPr lang="hu-HU" dirty="0">
              <a:solidFill>
                <a:srgbClr val="051185"/>
              </a:solidFill>
            </a:endParaRPr>
          </a:p>
        </p:txBody>
      </p:sp>
      <p:pic>
        <p:nvPicPr>
          <p:cNvPr id="1026" name="Picture 2" descr="C:\Users\4.b\Desktop\mn_1383915399virus__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93096"/>
            <a:ext cx="339354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églalap 6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i="1" dirty="0" smtClean="0"/>
              <a:t>http://www.szatmar.ro/A_szamitogepes_virusok_ose_30_eve_tunt_fel/hirek/61657</a:t>
            </a:r>
            <a:endParaRPr lang="hu-HU" sz="1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23528" y="764704"/>
            <a:ext cx="8316416" cy="2585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051185"/>
                </a:solidFill>
              </a:rPr>
              <a:t>„A számítógépes vírus születésének pontos körülményei tehát a múlt ködébe vesznek, elméleti kezdetei viszont egészen a számítógép atyjának tekintett Neumann Jánosig nyúlnak vissza: ő állította fel azt a tézist, hogy egy számítógépes program képes lehet önmaga reprodukálására. Ezt először a Bell </a:t>
            </a:r>
            <a:r>
              <a:rPr lang="hu-HU" dirty="0" err="1" smtClean="0">
                <a:solidFill>
                  <a:srgbClr val="051185"/>
                </a:solidFill>
              </a:rPr>
              <a:t>Labs</a:t>
            </a:r>
            <a:r>
              <a:rPr lang="hu-HU" dirty="0" smtClean="0">
                <a:solidFill>
                  <a:srgbClr val="051185"/>
                </a:solidFill>
              </a:rPr>
              <a:t> mérnökei által kifejlesztett Darwin nevű játék mutatta meg, ebben két program küzdött egymással egy rendszer ellenőrzéséért, eközben megpróbálták felülírni magukat.”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i="1" dirty="0" smtClean="0"/>
              <a:t>http://www.szatmar.ro/A_szamitogepes_virusok_ose_30_eve_tunt_fel/hirek/61657</a:t>
            </a:r>
            <a:endParaRPr lang="hu-HU" sz="1000" i="1" dirty="0"/>
          </a:p>
        </p:txBody>
      </p:sp>
      <p:sp>
        <p:nvSpPr>
          <p:cNvPr id="6" name="Téglalap 5"/>
          <p:cNvSpPr/>
          <p:nvPr/>
        </p:nvSpPr>
        <p:spPr>
          <a:xfrm>
            <a:off x="323528" y="3861048"/>
            <a:ext cx="7992888" cy="20313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051185"/>
                </a:solidFill>
              </a:rPr>
              <a:t>„A 2000-es évek elején már naponta ötezer, vagyis évente majdnem kétmillió új kártékony program jelent meg. Minden idők leggyorsabban terjedő számítógépes vírusa az SQL </a:t>
            </a:r>
            <a:r>
              <a:rPr lang="hu-HU" dirty="0" err="1" smtClean="0">
                <a:solidFill>
                  <a:srgbClr val="051185"/>
                </a:solidFill>
              </a:rPr>
              <a:t>slammer</a:t>
            </a:r>
            <a:r>
              <a:rPr lang="hu-HU" dirty="0" smtClean="0">
                <a:solidFill>
                  <a:srgbClr val="051185"/>
                </a:solidFill>
              </a:rPr>
              <a:t>, amely 2003. január 25-én a Microsoft SQL elnevezésű adatbázis-kezelő szoftverének egy sebezhetőségét kihasználva tíz perc alatt 75 ezer internet- és e-mail-szervert fertőzött meg és lassította le az adatforgalmat az egész világon és egymilliárd dollár kárt okozott.” </a:t>
            </a:r>
            <a:endParaRPr lang="hu-HU" dirty="0">
              <a:solidFill>
                <a:srgbClr val="05118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			</a:t>
            </a:r>
            <a:endParaRPr lang="hu-HU" dirty="0">
              <a:solidFill>
                <a:srgbClr val="05118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>
                <a:solidFill>
                  <a:srgbClr val="051185"/>
                </a:solidFill>
              </a:rPr>
              <a:t>Az influenza vírus a szervezetbe bejutva megtámadja a sejteket,majd gondoskodik a szaporodásról.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A számítógépes vírusok túlnyomó többsége is így működik mint az influenza vírusok: rendszereket támadnak meg, annak programjain,adathordozóin keresztül.</a:t>
            </a:r>
          </a:p>
        </p:txBody>
      </p:sp>
      <p:sp>
        <p:nvSpPr>
          <p:cNvPr id="4" name="Téglalap 3"/>
          <p:cNvSpPr/>
          <p:nvPr/>
        </p:nvSpPr>
        <p:spPr>
          <a:xfrm>
            <a:off x="2411760" y="692696"/>
            <a:ext cx="3732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Vírusok</a:t>
            </a:r>
            <a:endParaRPr lang="hu-H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>
                <a:solidFill>
                  <a:srgbClr val="051185"/>
                </a:solidFill>
              </a:rPr>
              <a:t>’’</a:t>
            </a:r>
            <a:r>
              <a:rPr lang="hu-HU" dirty="0" err="1" smtClean="0">
                <a:solidFill>
                  <a:srgbClr val="051185"/>
                </a:solidFill>
              </a:rPr>
              <a:t>ok</a:t>
            </a:r>
            <a:r>
              <a:rPr lang="hu-HU" dirty="0" smtClean="0">
                <a:solidFill>
                  <a:srgbClr val="051185"/>
                </a:solidFill>
              </a:rPr>
              <a:t> nélkül” megváltozik egy állomány mérete,vagy keletkezési időpontja;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A háttértáron indokolatlanul lecsökken vagy megnő a szabad terület nagysága;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A gép sebessége, szabad memóriája lecsökken;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Perifériák rendellenesen viselkednek,  </a:t>
            </a:r>
            <a:r>
              <a:rPr lang="hu-HU" dirty="0" err="1" smtClean="0">
                <a:solidFill>
                  <a:srgbClr val="051185"/>
                </a:solidFill>
              </a:rPr>
              <a:t>elérhetlenekké</a:t>
            </a:r>
            <a:r>
              <a:rPr lang="hu-HU" dirty="0" smtClean="0">
                <a:solidFill>
                  <a:srgbClr val="051185"/>
                </a:solidFill>
              </a:rPr>
              <a:t> válnak.</a:t>
            </a:r>
          </a:p>
        </p:txBody>
      </p:sp>
      <p:sp>
        <p:nvSpPr>
          <p:cNvPr id="4" name="Téglalap 3"/>
          <p:cNvSpPr/>
          <p:nvPr/>
        </p:nvSpPr>
        <p:spPr>
          <a:xfrm>
            <a:off x="323528" y="908720"/>
            <a:ext cx="8352928" cy="584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A vírusfertőzés felismerése</a:t>
            </a:r>
            <a:endParaRPr lang="hu-H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www.mozaweb.hu/course/informatika_7/jpg/i7_049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340" name="AutoShape 4" descr="https://www.mozaweb.hu/course/informatika_7/jpg/i7_049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341" name="Picture 5" descr="C:\Users\4.b\Desktop\i7_04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312368" cy="2093952"/>
          </a:xfrm>
          <a:prstGeom prst="rect">
            <a:avLst/>
          </a:prstGeom>
          <a:ln w="88900" cap="sq" cmpd="thickThin">
            <a:solidFill>
              <a:srgbClr val="05118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2" name="Picture 6" descr="C:\Users\4.b\Desktop\i7_049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3303320" cy="2088232"/>
          </a:xfrm>
          <a:prstGeom prst="rect">
            <a:avLst/>
          </a:prstGeom>
          <a:ln w="88900" cap="sq" cmpd="thickThin">
            <a:solidFill>
              <a:srgbClr val="05118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églalap 10"/>
          <p:cNvSpPr/>
          <p:nvPr/>
        </p:nvSpPr>
        <p:spPr>
          <a:xfrm>
            <a:off x="3779912" y="5517232"/>
            <a:ext cx="5242141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Egy vírus terjedése</a:t>
            </a:r>
            <a:endParaRPr lang="hu-H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6596390"/>
            <a:ext cx="77768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i="1" dirty="0" smtClean="0"/>
              <a:t>https://www.mozaweb.hu/Lecke-INF-Informatika_7-Virusok-105498</a:t>
            </a:r>
            <a:endParaRPr lang="hu-HU" sz="1000" i="1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20688"/>
            <a:ext cx="8856984" cy="23083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051185"/>
                </a:solidFill>
              </a:rPr>
              <a:t>’’</a:t>
            </a:r>
            <a:r>
              <a:rPr lang="hu-HU" dirty="0" err="1" smtClean="0">
                <a:solidFill>
                  <a:srgbClr val="051185"/>
                </a:solidFill>
              </a:rPr>
              <a:t>Egy</a:t>
            </a:r>
            <a:r>
              <a:rPr lang="hu-HU" dirty="0" smtClean="0">
                <a:solidFill>
                  <a:srgbClr val="051185"/>
                </a:solidFill>
              </a:rPr>
              <a:t> 2010-es kártevő tért vissza a listára a Win32/</a:t>
            </a:r>
            <a:r>
              <a:rPr lang="hu-HU" dirty="0" err="1" smtClean="0">
                <a:solidFill>
                  <a:srgbClr val="051185"/>
                </a:solidFill>
              </a:rPr>
              <a:t>Packed.VMProtect.AAA</a:t>
            </a:r>
            <a:r>
              <a:rPr lang="hu-HU" dirty="0" smtClean="0">
                <a:solidFill>
                  <a:srgbClr val="051185"/>
                </a:solidFill>
              </a:rPr>
              <a:t> személyében. Ez a trójai bemásolja magát a Windows/System32, a </a:t>
            </a:r>
            <a:r>
              <a:rPr lang="hu-HU" dirty="0" err="1" smtClean="0">
                <a:solidFill>
                  <a:srgbClr val="051185"/>
                </a:solidFill>
              </a:rPr>
              <a:t>Temp</a:t>
            </a:r>
            <a:r>
              <a:rPr lang="hu-HU" dirty="0" smtClean="0">
                <a:solidFill>
                  <a:srgbClr val="051185"/>
                </a:solidFill>
              </a:rPr>
              <a:t> és/vagy a Windows mappába, ahol különböző DLL állományokat hoz létre. Ezek automatikus lefuttatásáról úgy gondoskodik, hogy a Rendszerleíró adatbázisba bejegyzéseket készít. Ezzel biztosítja magának a betöltődést a rendszer indításakor, illetve a legtöbb esetben külön szolgáltatást (szervizt) is létrehoz. Különböző portokon képes hátsó ajtót nyitni, melyen keresztül távoli weboldalakhoz csatlakozik, és a háttérben fájlokat</a:t>
            </a:r>
          </a:p>
          <a:p>
            <a:r>
              <a:rPr lang="hu-HU" dirty="0" smtClean="0">
                <a:solidFill>
                  <a:srgbClr val="051185"/>
                </a:solidFill>
              </a:rPr>
              <a:t>tölt le.”</a:t>
            </a:r>
            <a:endParaRPr lang="hu-HU" dirty="0">
              <a:solidFill>
                <a:srgbClr val="051185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3284984"/>
            <a:ext cx="9144000" cy="286232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hu-HU" dirty="0" smtClean="0"/>
              <a:t> </a:t>
            </a:r>
            <a:r>
              <a:rPr lang="hu-HU" dirty="0" smtClean="0">
                <a:solidFill>
                  <a:srgbClr val="051185"/>
                </a:solidFill>
              </a:rPr>
              <a:t>’’</a:t>
            </a:r>
            <a:r>
              <a:rPr lang="hu-HU" dirty="0" err="1" smtClean="0">
                <a:solidFill>
                  <a:srgbClr val="051185"/>
                </a:solidFill>
              </a:rPr>
              <a:t>Ha</a:t>
            </a:r>
            <a:r>
              <a:rPr lang="hu-HU" dirty="0" smtClean="0">
                <a:solidFill>
                  <a:srgbClr val="051185"/>
                </a:solidFill>
              </a:rPr>
              <a:t> már visszatérés: a múlt hónapban eltemetett </a:t>
            </a:r>
            <a:r>
              <a:rPr lang="hu-HU" dirty="0" err="1" smtClean="0">
                <a:solidFill>
                  <a:srgbClr val="051185"/>
                </a:solidFill>
              </a:rPr>
              <a:t>Autorun</a:t>
            </a:r>
            <a:r>
              <a:rPr lang="hu-HU" dirty="0" smtClean="0">
                <a:solidFill>
                  <a:srgbClr val="051185"/>
                </a:solidFill>
              </a:rPr>
              <a:t> vírus is meglehetősen       szívósnak bizonyult, mert ismét bekerült a TOP10-be, így vele a nyolcadik helyen   találkozhatunk. Az egy hónappal ezelőtt felbukkanó Win32/</a:t>
            </a:r>
            <a:r>
              <a:rPr lang="hu-HU" dirty="0" err="1" smtClean="0">
                <a:solidFill>
                  <a:srgbClr val="051185"/>
                </a:solidFill>
              </a:rPr>
              <a:t>Adware.ConvertAd</a:t>
            </a:r>
            <a:r>
              <a:rPr lang="hu-HU" dirty="0" smtClean="0">
                <a:solidFill>
                  <a:srgbClr val="051185"/>
                </a:solidFill>
              </a:rPr>
              <a:t> is beleerősített, a korábbi kilencedik pozíció helyett most az ötödik helyet foglalja el. Az </a:t>
            </a:r>
            <a:r>
              <a:rPr lang="hu-HU" dirty="0" err="1" smtClean="0">
                <a:solidFill>
                  <a:srgbClr val="051185"/>
                </a:solidFill>
              </a:rPr>
              <a:t>adware</a:t>
            </a:r>
            <a:r>
              <a:rPr lang="hu-HU" dirty="0" smtClean="0">
                <a:solidFill>
                  <a:srgbClr val="051185"/>
                </a:solidFill>
              </a:rPr>
              <a:t> program célja kéretlen reklámok letöltése és megjelenítése a számítógépen. Ez a típusú kód gyakran része más kártevőknek.</a:t>
            </a:r>
          </a:p>
          <a:p>
            <a:pPr fontAlgn="base"/>
            <a:r>
              <a:rPr lang="hu-HU" dirty="0" smtClean="0">
                <a:solidFill>
                  <a:srgbClr val="051185"/>
                </a:solidFill>
              </a:rPr>
              <a:t>Havi különlegességként kiemlíthető, hogy a nepáli földrengést is kihasználták a bűnözők, és számos átverési próbálkozást regisztráltak: kártevős oldalak, kémprogramos linkek szerepelnek szenzációs felvételeket ígérő álhírekben, az állítólagos jótékonysági gyűjtés kapcsán terjesztett kéretlen üzenetekben.”</a:t>
            </a:r>
            <a:endParaRPr lang="hu-HU" dirty="0">
              <a:solidFill>
                <a:srgbClr val="051185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6611779"/>
            <a:ext cx="89289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i="1" dirty="0" smtClean="0"/>
              <a:t>http://hvg.hu/tudomany/20150620_visszatert_egy_5_eve_pusztito_virus</a:t>
            </a:r>
            <a:endParaRPr lang="hu-HU" sz="1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833</Words>
  <Application>Microsoft Office PowerPoint</Application>
  <PresentationFormat>Diavetítés a képernyőre (4:3 oldalarány)</PresentationFormat>
  <Paragraphs>102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32" baseType="lpstr">
      <vt:lpstr>Batang</vt:lpstr>
      <vt:lpstr>Angsana New</vt:lpstr>
      <vt:lpstr>Arial</vt:lpstr>
      <vt:lpstr>Baskerville Old Face</vt:lpstr>
      <vt:lpstr>Calibri</vt:lpstr>
      <vt:lpstr>Georgia</vt:lpstr>
      <vt:lpstr>Lucida Grande</vt:lpstr>
      <vt:lpstr>Trebuchet MS</vt:lpstr>
      <vt:lpstr>Wingdings 2</vt:lpstr>
      <vt:lpstr>Urbánus</vt:lpstr>
      <vt:lpstr>PowerPoint bemutató</vt:lpstr>
      <vt:lpstr>PowerPoint bemutató</vt:lpstr>
      <vt:lpstr>PowerPoint bemutató</vt:lpstr>
      <vt:lpstr>PowerPoint bemutató</vt:lpstr>
      <vt:lpstr>PowerPoint bemutató</vt:lpstr>
      <vt:lpstr>   </vt:lpstr>
      <vt:lpstr>PowerPoint bemutató</vt:lpstr>
      <vt:lpstr>PowerPoint bemutató</vt:lpstr>
      <vt:lpstr>PowerPoint bemutató</vt:lpstr>
      <vt:lpstr>PowerPoint bemutató</vt:lpstr>
      <vt:lpstr>PowerPoint bemutató</vt:lpstr>
      <vt:lpstr>         Nagymamám Erdélyben (Borzonton) él  és a               számítógépében  az  „AVG Internet Security” vírusírtó      programot telepítettük.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Források: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számítógépre veszélyt jelentő vírusok és egyéb</dc:title>
  <dc:creator>4.b</dc:creator>
  <cp:lastModifiedBy>Salamon Róza</cp:lastModifiedBy>
  <cp:revision>52</cp:revision>
  <dcterms:created xsi:type="dcterms:W3CDTF">2016-02-17T13:30:34Z</dcterms:created>
  <dcterms:modified xsi:type="dcterms:W3CDTF">2016-03-07T13:36:39Z</dcterms:modified>
</cp:coreProperties>
</file>