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2" r:id="rId8"/>
    <p:sldId id="271" r:id="rId9"/>
    <p:sldId id="267" r:id="rId10"/>
    <p:sldId id="268" r:id="rId11"/>
    <p:sldId id="261" r:id="rId12"/>
    <p:sldId id="262" r:id="rId13"/>
    <p:sldId id="263" r:id="rId14"/>
    <p:sldId id="264" r:id="rId15"/>
    <p:sldId id="269" r:id="rId16"/>
    <p:sldId id="270" r:id="rId17"/>
    <p:sldId id="265" r:id="rId18"/>
    <p:sldId id="266" r:id="rId19"/>
    <p:sldId id="276" r:id="rId20"/>
    <p:sldId id="274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E897"/>
    <a:srgbClr val="1D20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hu.wikipedia.org/wiki/Sz%C3%A1m%C3%ADt%C3%B3g%C3%A9p-h%C3%A1l%C3%B3zat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51012" y="3698310"/>
            <a:ext cx="8676222" cy="1905000"/>
          </a:xfrm>
        </p:spPr>
        <p:txBody>
          <a:bodyPr>
            <a:noAutofit/>
          </a:bodyPr>
          <a:lstStyle/>
          <a:p>
            <a:pPr algn="l"/>
            <a:r>
              <a:rPr lang="hu-HU" sz="3000" dirty="0" smtClean="0"/>
              <a:t>Készítette: Gulyás Előd</a:t>
            </a:r>
            <a:r>
              <a:rPr lang="hu-HU" sz="3000" dirty="0"/>
              <a:t/>
            </a:r>
            <a:br>
              <a:rPr lang="hu-HU" sz="3000" dirty="0"/>
            </a:br>
            <a:r>
              <a:rPr lang="hu-HU" sz="3000" dirty="0" smtClean="0"/>
              <a:t>Felkészítő tanár: </a:t>
            </a:r>
            <a:r>
              <a:rPr lang="hu-HU" sz="3000" dirty="0" err="1" smtClean="0"/>
              <a:t>Czuth</a:t>
            </a:r>
            <a:r>
              <a:rPr lang="hu-HU" sz="3000" dirty="0" smtClean="0"/>
              <a:t> Éva mérnöktanár</a:t>
            </a:r>
            <a:br>
              <a:rPr lang="hu-HU" sz="3000" dirty="0" smtClean="0"/>
            </a:br>
            <a:r>
              <a:rPr lang="hu-HU" sz="3000" dirty="0" smtClean="0"/>
              <a:t>Iskola: Móricz Zsigmond Gimnázium</a:t>
            </a:r>
            <a:br>
              <a:rPr lang="hu-HU" sz="3000" dirty="0" smtClean="0"/>
            </a:br>
            <a:r>
              <a:rPr lang="hu-HU" sz="3000" dirty="0" smtClean="0"/>
              <a:t>2000,Szentedre Kálvária út 16.</a:t>
            </a:r>
          </a:p>
        </p:txBody>
      </p:sp>
      <p:cxnSp>
        <p:nvCxnSpPr>
          <p:cNvPr id="4" name="Egyenes összekötő 3"/>
          <p:cNvCxnSpPr/>
          <p:nvPr/>
        </p:nvCxnSpPr>
        <p:spPr>
          <a:xfrm>
            <a:off x="1751012" y="3734522"/>
            <a:ext cx="8676222" cy="14274"/>
          </a:xfrm>
          <a:prstGeom prst="line">
            <a:avLst/>
          </a:prstGeom>
          <a:ln w="38100">
            <a:solidFill>
              <a:srgbClr val="22E897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66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dist="50800" dir="21540000" algn="tl" rotWithShape="0">
                    <a:srgbClr val="00FFCC">
                      <a:alpha val="40000"/>
                    </a:srgbClr>
                  </a:outerShdw>
                </a:effectLst>
              </a:rPr>
              <a:t>Hálózati eszközök</a:t>
            </a:r>
            <a:br>
              <a:rPr lang="hu-HU" sz="66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dist="50800" dir="21540000" algn="tl" rotWithShape="0">
                    <a:srgbClr val="00FFCC">
                      <a:alpha val="40000"/>
                    </a:srgbClr>
                  </a:outerShdw>
                </a:effectLst>
              </a:rPr>
            </a:br>
            <a:r>
              <a:rPr lang="hu-HU" sz="66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dist="50800" dir="21540000" algn="tl" rotWithShape="0">
                    <a:srgbClr val="00FFCC">
                      <a:alpha val="40000"/>
                    </a:srgbClr>
                  </a:outerShdw>
                </a:effectLst>
              </a:rPr>
              <a:t>otthonainkban</a:t>
            </a:r>
            <a:endParaRPr lang="hu-HU" sz="660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dist="50800" dir="21540000" algn="tl" rotWithShape="0">
                  <a:srgbClr val="00FFCC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664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96562" y="-453081"/>
            <a:ext cx="11665794" cy="19050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50800" dist="50800" dir="21540000" algn="tl" rotWithShape="0">
                    <a:srgbClr val="00FFCC">
                      <a:alpha val="40000"/>
                    </a:srgbClr>
                  </a:outerShdw>
                </a:effectLst>
              </a:rPr>
              <a:t>Hálózati hardver eszközök</a:t>
            </a:r>
            <a:endParaRPr lang="hu-HU" sz="40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50800" dist="50800" dir="21540000" algn="tl" rotWithShape="0">
                  <a:srgbClr val="00FFCC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418789" y="1030583"/>
            <a:ext cx="397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solidFill>
                  <a:srgbClr val="22E897"/>
                </a:solidFill>
              </a:rPr>
              <a:t>Switch</a:t>
            </a:r>
            <a:r>
              <a:rPr lang="hu-HU" sz="2800" dirty="0" smtClean="0">
                <a:solidFill>
                  <a:srgbClr val="22E897"/>
                </a:solidFill>
              </a:rPr>
              <a:t> </a:t>
            </a:r>
            <a:r>
              <a:rPr lang="hu-HU" sz="2800" dirty="0" smtClean="0"/>
              <a:t>működése</a:t>
            </a:r>
          </a:p>
        </p:txBody>
      </p:sp>
      <p:sp>
        <p:nvSpPr>
          <p:cNvPr id="8" name="Téglalap 7"/>
          <p:cNvSpPr/>
          <p:nvPr/>
        </p:nvSpPr>
        <p:spPr>
          <a:xfrm>
            <a:off x="5589459" y="2923726"/>
            <a:ext cx="1080000" cy="108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Switch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3046067" y="2914934"/>
            <a:ext cx="1080000" cy="108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Laptop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4294582" y="5068594"/>
            <a:ext cx="1080000" cy="108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PC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8141707" y="2211918"/>
            <a:ext cx="1080000" cy="108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Szerver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8129177" y="4385079"/>
            <a:ext cx="1080000" cy="108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Printer</a:t>
            </a:r>
            <a:endParaRPr lang="hu-HU" dirty="0"/>
          </a:p>
        </p:txBody>
      </p:sp>
      <p:cxnSp>
        <p:nvCxnSpPr>
          <p:cNvPr id="13" name="Egyenes összekötő 12"/>
          <p:cNvCxnSpPr/>
          <p:nvPr/>
        </p:nvCxnSpPr>
        <p:spPr>
          <a:xfrm flipH="1">
            <a:off x="5228546" y="3428168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 flipH="1">
            <a:off x="4959141" y="3428632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 flipH="1">
            <a:off x="4412292" y="3428171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flipH="1">
            <a:off x="4689510" y="3419008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rot="18900000" flipH="1">
            <a:off x="5405241" y="4244398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 rot="18900000" flipH="1">
            <a:off x="5224384" y="4429039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 rot="18900000" flipH="1">
            <a:off x="5039806" y="4612958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rot="18900000" flipH="1">
            <a:off x="4850546" y="4808982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 flipH="1" flipV="1">
            <a:off x="7733414" y="4232675"/>
            <a:ext cx="163345" cy="4152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 flipH="1" flipV="1">
            <a:off x="7501003" y="4161115"/>
            <a:ext cx="163345" cy="4152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 flipH="1" flipV="1">
            <a:off x="7277382" y="4100947"/>
            <a:ext cx="163345" cy="4152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 flipH="1" flipV="1">
            <a:off x="7042037" y="4034901"/>
            <a:ext cx="163345" cy="4152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/>
          <p:nvPr/>
        </p:nvCxnSpPr>
        <p:spPr>
          <a:xfrm flipH="1">
            <a:off x="7706940" y="3227763"/>
            <a:ext cx="177280" cy="47402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/>
          <p:nvPr/>
        </p:nvCxnSpPr>
        <p:spPr>
          <a:xfrm flipH="1">
            <a:off x="7466946" y="3291918"/>
            <a:ext cx="177280" cy="47402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 flipH="1">
            <a:off x="7217105" y="3358749"/>
            <a:ext cx="177280" cy="47402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/>
          <p:nvPr/>
        </p:nvCxnSpPr>
        <p:spPr>
          <a:xfrm flipH="1">
            <a:off x="6970770" y="3431233"/>
            <a:ext cx="177280" cy="47402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/>
          <p:cNvCxnSpPr/>
          <p:nvPr/>
        </p:nvCxnSpPr>
        <p:spPr>
          <a:xfrm rot="16200000" flipH="1">
            <a:off x="6037190" y="2415607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/>
          <p:cNvCxnSpPr/>
          <p:nvPr/>
        </p:nvCxnSpPr>
        <p:spPr>
          <a:xfrm rot="16200000" flipH="1">
            <a:off x="6037190" y="2688168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églalap 50"/>
          <p:cNvSpPr/>
          <p:nvPr/>
        </p:nvSpPr>
        <p:spPr>
          <a:xfrm>
            <a:off x="5589459" y="1129271"/>
            <a:ext cx="1080000" cy="108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Internet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357056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96562" y="-453081"/>
            <a:ext cx="11665794" cy="19050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50800" dist="50800" dir="21540000" algn="tl" rotWithShape="0">
                    <a:srgbClr val="00FFCC">
                      <a:alpha val="40000"/>
                    </a:srgbClr>
                  </a:outerShdw>
                </a:effectLst>
              </a:rPr>
              <a:t>Hálózati hardver eszközök</a:t>
            </a:r>
            <a:endParaRPr lang="hu-HU" sz="40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50800" dist="50800" dir="21540000" algn="tl" rotWithShape="0">
                  <a:srgbClr val="00FFCC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418789" y="1030583"/>
            <a:ext cx="397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solidFill>
                  <a:srgbClr val="22E897"/>
                </a:solidFill>
              </a:rPr>
              <a:t>Hub</a:t>
            </a:r>
            <a:endParaRPr lang="hu-HU" sz="2800" dirty="0">
              <a:solidFill>
                <a:srgbClr val="22E897"/>
              </a:solidFill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1367932" y="1299065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1680970" y="1037455"/>
            <a:ext cx="94546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Számítógépek és egyéb eszközök összekötésére használják helyi hálózatokban</a:t>
            </a:r>
            <a:endParaRPr lang="hu-HU" sz="2500" dirty="0"/>
          </a:p>
        </p:txBody>
      </p:sp>
      <p:cxnSp>
        <p:nvCxnSpPr>
          <p:cNvPr id="13" name="Egyenes összekötő 12"/>
          <p:cNvCxnSpPr/>
          <p:nvPr/>
        </p:nvCxnSpPr>
        <p:spPr>
          <a:xfrm>
            <a:off x="826147" y="1757572"/>
            <a:ext cx="0" cy="3997769"/>
          </a:xfrm>
          <a:prstGeom prst="line">
            <a:avLst/>
          </a:prstGeom>
          <a:ln>
            <a:solidFill>
              <a:srgbClr val="00FF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825269" y="2609622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1138307" y="2373196"/>
            <a:ext cx="24296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Passzív </a:t>
            </a:r>
            <a:r>
              <a:rPr lang="hu-HU" sz="2500" dirty="0" err="1" smtClean="0"/>
              <a:t>hubok</a:t>
            </a:r>
            <a:endParaRPr lang="hu-HU" sz="2500" dirty="0"/>
          </a:p>
        </p:txBody>
      </p:sp>
      <p:cxnSp>
        <p:nvCxnSpPr>
          <p:cNvPr id="19" name="Egyenes összekötő nyíllal 18"/>
          <p:cNvCxnSpPr/>
          <p:nvPr/>
        </p:nvCxnSpPr>
        <p:spPr>
          <a:xfrm>
            <a:off x="3398140" y="2609622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3699813" y="2371095"/>
            <a:ext cx="56414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500" dirty="0" smtClean="0"/>
              <a:t>Használatukkor a bemeneti kapura érkező csomagokat értelmezés és válogatás nélkül minden más kapura kimenetként másolják, így azt a </a:t>
            </a:r>
            <a:r>
              <a:rPr lang="hu-HU" sz="2500" dirty="0" err="1" smtClean="0"/>
              <a:t>hubba</a:t>
            </a:r>
            <a:r>
              <a:rPr lang="hu-HU" sz="2500" dirty="0" smtClean="0"/>
              <a:t> csatlakozó összes eszköz megkapja</a:t>
            </a:r>
            <a:endParaRPr lang="hu-HU" sz="2500" dirty="0"/>
          </a:p>
        </p:txBody>
      </p:sp>
      <p:cxnSp>
        <p:nvCxnSpPr>
          <p:cNvPr id="22" name="Egyenes összekötő nyíllal 21"/>
          <p:cNvCxnSpPr/>
          <p:nvPr/>
        </p:nvCxnSpPr>
        <p:spPr>
          <a:xfrm>
            <a:off x="843198" y="5738304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1192216" y="5516814"/>
            <a:ext cx="24296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Aktív </a:t>
            </a:r>
            <a:r>
              <a:rPr lang="hu-HU" sz="2500" dirty="0" err="1" smtClean="0"/>
              <a:t>hubok</a:t>
            </a:r>
            <a:endParaRPr lang="hu-HU" sz="2500" dirty="0"/>
          </a:p>
        </p:txBody>
      </p:sp>
      <p:cxnSp>
        <p:nvCxnSpPr>
          <p:cNvPr id="24" name="Egyenes összekötő nyíllal 23"/>
          <p:cNvCxnSpPr/>
          <p:nvPr/>
        </p:nvCxnSpPr>
        <p:spPr>
          <a:xfrm>
            <a:off x="3241621" y="5755341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/>
        </p:nvSpPr>
        <p:spPr>
          <a:xfrm>
            <a:off x="3621862" y="5516814"/>
            <a:ext cx="571936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500" dirty="0" smtClean="0"/>
              <a:t>A beérkező csomagokat értelmezik és csak a megfelelő </a:t>
            </a:r>
            <a:r>
              <a:rPr lang="hu-HU" sz="2500" dirty="0" err="1" smtClean="0"/>
              <a:t>célálomásra</a:t>
            </a:r>
            <a:r>
              <a:rPr lang="hu-HU" sz="2500" dirty="0" smtClean="0"/>
              <a:t> továbbítják</a:t>
            </a:r>
            <a:endParaRPr lang="hu-HU" sz="2500" dirty="0"/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5381" y="2465840"/>
            <a:ext cx="2466975" cy="1847850"/>
          </a:xfrm>
          <a:prstGeom prst="rect">
            <a:avLst/>
          </a:prstGeom>
          <a:ln w="12700">
            <a:solidFill>
              <a:srgbClr val="22E897"/>
            </a:solidFill>
          </a:ln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6356" y="5516814"/>
            <a:ext cx="2466000" cy="1166066"/>
          </a:xfrm>
          <a:prstGeom prst="rect">
            <a:avLst/>
          </a:prstGeom>
          <a:ln w="12700">
            <a:solidFill>
              <a:srgbClr val="22E897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670944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8" grpId="0"/>
      <p:bldP spid="20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96562" y="-453081"/>
            <a:ext cx="11665794" cy="19050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50800" dist="50800" dir="21540000" algn="tl" rotWithShape="0">
                    <a:srgbClr val="00FFCC">
                      <a:alpha val="40000"/>
                    </a:srgbClr>
                  </a:outerShdw>
                </a:effectLst>
              </a:rPr>
              <a:t>Hálózati hardver eszközök</a:t>
            </a:r>
            <a:endParaRPr lang="hu-HU" sz="40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50800" dist="50800" dir="21540000" algn="tl" rotWithShape="0">
                  <a:srgbClr val="00FFCC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418789" y="1030583"/>
            <a:ext cx="397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solidFill>
                  <a:srgbClr val="22E897"/>
                </a:solidFill>
              </a:rPr>
              <a:t>Hubok</a:t>
            </a:r>
            <a:r>
              <a:rPr lang="hu-HU" sz="2800" dirty="0" smtClean="0">
                <a:solidFill>
                  <a:srgbClr val="22E897"/>
                </a:solidFill>
              </a:rPr>
              <a:t> </a:t>
            </a:r>
            <a:r>
              <a:rPr lang="hu-HU" sz="2800" dirty="0" smtClean="0"/>
              <a:t>működése</a:t>
            </a:r>
            <a:endParaRPr lang="hu-HU" sz="2800" dirty="0">
              <a:solidFill>
                <a:srgbClr val="22E897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556000" y="2889000"/>
            <a:ext cx="1080000" cy="108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Hub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5556000" y="1257610"/>
            <a:ext cx="1080000" cy="108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Szerver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8164729" y="2888637"/>
            <a:ext cx="1080000" cy="108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Mac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6863855" y="5103469"/>
            <a:ext cx="1080000" cy="108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PC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2947271" y="2888637"/>
            <a:ext cx="1080000" cy="108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PC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4220259" y="5103469"/>
            <a:ext cx="1080000" cy="108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PC</a:t>
            </a:r>
            <a:endParaRPr lang="hu-HU" dirty="0"/>
          </a:p>
        </p:txBody>
      </p:sp>
      <p:cxnSp>
        <p:nvCxnSpPr>
          <p:cNvPr id="15" name="Egyenes összekötő 14"/>
          <p:cNvCxnSpPr/>
          <p:nvPr/>
        </p:nvCxnSpPr>
        <p:spPr>
          <a:xfrm flipH="1">
            <a:off x="5228546" y="3428168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flipH="1">
            <a:off x="4959141" y="3428632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 flipH="1">
            <a:off x="4424015" y="3428171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H="1">
            <a:off x="4152325" y="3428637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 rot="2700000" flipH="1">
            <a:off x="6762655" y="4791876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 rot="2700000" flipH="1">
            <a:off x="6578014" y="4611019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 rot="2700000" flipH="1">
            <a:off x="6394095" y="4426441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rot="2700000" flipH="1">
            <a:off x="6209794" y="4248904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 rot="18900000" flipH="1">
            <a:off x="5788049" y="4248904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 rot="18900000" flipH="1">
            <a:off x="5607192" y="4433545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 rot="18900000" flipH="1">
            <a:off x="5422614" y="4617464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/>
          <p:nvPr/>
        </p:nvCxnSpPr>
        <p:spPr>
          <a:xfrm rot="18900000" flipH="1">
            <a:off x="5245077" y="4801765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 flipH="1">
            <a:off x="7829390" y="3396230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/>
          <p:nvPr/>
        </p:nvCxnSpPr>
        <p:spPr>
          <a:xfrm flipH="1">
            <a:off x="7559985" y="3396694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/>
          <p:cNvCxnSpPr/>
          <p:nvPr/>
        </p:nvCxnSpPr>
        <p:spPr>
          <a:xfrm flipH="1">
            <a:off x="7291043" y="3396694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/>
          <p:cNvCxnSpPr/>
          <p:nvPr/>
        </p:nvCxnSpPr>
        <p:spPr>
          <a:xfrm flipH="1">
            <a:off x="7024859" y="3396233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/>
          <p:nvPr/>
        </p:nvCxnSpPr>
        <p:spPr>
          <a:xfrm flipH="1">
            <a:off x="6753169" y="3396699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/>
          <p:cNvCxnSpPr/>
          <p:nvPr/>
        </p:nvCxnSpPr>
        <p:spPr>
          <a:xfrm rot="16200000" flipH="1">
            <a:off x="5993229" y="2485945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/>
          <p:cNvCxnSpPr/>
          <p:nvPr/>
        </p:nvCxnSpPr>
        <p:spPr>
          <a:xfrm rot="16200000" flipH="1">
            <a:off x="5993229" y="2749729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/>
          <p:cNvCxnSpPr/>
          <p:nvPr/>
        </p:nvCxnSpPr>
        <p:spPr>
          <a:xfrm flipH="1">
            <a:off x="4689510" y="3419008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664869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96562" y="-453081"/>
            <a:ext cx="11665794" cy="19050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50800" dist="50800" dir="21540000" algn="tl" rotWithShape="0">
                    <a:srgbClr val="00FFCC">
                      <a:alpha val="40000"/>
                    </a:srgbClr>
                  </a:outerShdw>
                </a:effectLst>
              </a:rPr>
              <a:t>Hálózati hardver eszközök</a:t>
            </a:r>
            <a:endParaRPr lang="hu-HU" sz="40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50800" dist="50800" dir="21540000" algn="tl" rotWithShape="0">
                  <a:srgbClr val="00FFCC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418789" y="1030583"/>
            <a:ext cx="397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solidFill>
                  <a:srgbClr val="22E897"/>
                </a:solidFill>
              </a:rPr>
              <a:t>Repeater</a:t>
            </a:r>
            <a:endParaRPr lang="hu-HU" sz="2800" dirty="0">
              <a:solidFill>
                <a:srgbClr val="22E897"/>
              </a:solidFill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>
            <a:off x="770682" y="1695130"/>
            <a:ext cx="0" cy="2103051"/>
          </a:xfrm>
          <a:prstGeom prst="line">
            <a:avLst/>
          </a:prstGeom>
          <a:ln>
            <a:solidFill>
              <a:srgbClr val="00FF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778995" y="2110858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1100345" y="1859456"/>
            <a:ext cx="94546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A nagy távolságra történő adatátvitel során fellépő zavarok kiiktatására használt hálózati eszköz</a:t>
            </a:r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778995" y="2936589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1092033" y="2697880"/>
            <a:ext cx="94546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Az adatátvitel során fellépő zavarokat újra és újra kiszűrve</a:t>
            </a:r>
            <a:br>
              <a:rPr lang="hu-HU" sz="2500" dirty="0" smtClean="0"/>
            </a:br>
            <a:r>
              <a:rPr lang="hu-HU" sz="2500" dirty="0" smtClean="0"/>
              <a:t>biztonságossá teszi a digitális kommunikációt</a:t>
            </a:r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778995" y="3803883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1100345" y="3536304"/>
            <a:ext cx="94546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A </a:t>
            </a:r>
            <a:r>
              <a:rPr lang="hu-HU" sz="2500" dirty="0" err="1" smtClean="0"/>
              <a:t>repeater</a:t>
            </a:r>
            <a:r>
              <a:rPr lang="hu-HU" sz="2500" dirty="0" smtClean="0"/>
              <a:t> a fogadott analóg jeleket digitális adatsorrá alakítja, majd az ebből újra előállított analóg adatsort küldi tovább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2917" y="4439532"/>
            <a:ext cx="3086166" cy="2316682"/>
          </a:xfrm>
          <a:prstGeom prst="rect">
            <a:avLst/>
          </a:prstGeom>
          <a:ln w="12700">
            <a:solidFill>
              <a:srgbClr val="22E897"/>
            </a:solidFill>
          </a:ln>
        </p:spPr>
      </p:pic>
    </p:spTree>
    <p:extLst>
      <p:ext uri="{BB962C8B-B14F-4D97-AF65-F5344CB8AC3E}">
        <p14:creationId xmlns:p14="http://schemas.microsoft.com/office/powerpoint/2010/main" xmlns="" val="604062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96562" y="-453081"/>
            <a:ext cx="11665794" cy="19050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50800" dist="50800" dir="21540000" algn="tl" rotWithShape="0">
                    <a:srgbClr val="00FFCC">
                      <a:alpha val="40000"/>
                    </a:srgbClr>
                  </a:outerShdw>
                </a:effectLst>
              </a:rPr>
              <a:t>Hálózati hardver eszközök</a:t>
            </a:r>
            <a:endParaRPr lang="hu-HU" sz="40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50800" dist="50800" dir="21540000" algn="tl" rotWithShape="0">
                  <a:srgbClr val="00FFCC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418789" y="1030583"/>
            <a:ext cx="4327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solidFill>
                  <a:srgbClr val="22E897"/>
                </a:solidFill>
              </a:rPr>
              <a:t>Repeaterek</a:t>
            </a:r>
            <a:r>
              <a:rPr lang="hu-HU" sz="2800" dirty="0" smtClean="0">
                <a:solidFill>
                  <a:srgbClr val="22E897"/>
                </a:solidFill>
              </a:rPr>
              <a:t> </a:t>
            </a:r>
            <a:r>
              <a:rPr lang="hu-HU" sz="2800" dirty="0" smtClean="0"/>
              <a:t>működése</a:t>
            </a:r>
            <a:endParaRPr lang="hu-HU" sz="2800" dirty="0">
              <a:solidFill>
                <a:srgbClr val="22E897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100378" y="1689872"/>
            <a:ext cx="1080000" cy="108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Internet</a:t>
            </a:r>
            <a:endParaRPr lang="hu-HU" dirty="0"/>
          </a:p>
        </p:txBody>
      </p:sp>
      <p:cxnSp>
        <p:nvCxnSpPr>
          <p:cNvPr id="8" name="Egyenes összekötő 7"/>
          <p:cNvCxnSpPr/>
          <p:nvPr/>
        </p:nvCxnSpPr>
        <p:spPr>
          <a:xfrm rot="16200000" flipH="1">
            <a:off x="1526736" y="2943145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6200000" flipH="1">
            <a:off x="1526736" y="3224499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rot="16200000" flipH="1">
            <a:off x="1526736" y="3505853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rot="16200000" flipH="1">
            <a:off x="1526736" y="3778414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rot="16200000" flipH="1">
            <a:off x="1526736" y="4059768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rot="16200000" flipH="1">
            <a:off x="1526736" y="4332330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 rot="16200000" flipH="1">
            <a:off x="1526736" y="4604891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églalap 14"/>
          <p:cNvSpPr/>
          <p:nvPr/>
        </p:nvSpPr>
        <p:spPr>
          <a:xfrm>
            <a:off x="1087936" y="4893203"/>
            <a:ext cx="1080000" cy="108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Modem</a:t>
            </a:r>
            <a:endParaRPr lang="hu-HU" dirty="0"/>
          </a:p>
        </p:txBody>
      </p:sp>
      <p:cxnSp>
        <p:nvCxnSpPr>
          <p:cNvPr id="16" name="Egyenes összekötő 15"/>
          <p:cNvCxnSpPr/>
          <p:nvPr/>
        </p:nvCxnSpPr>
        <p:spPr>
          <a:xfrm rot="16200000" flipH="1">
            <a:off x="1539178" y="6137684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rot="16200000" flipH="1">
            <a:off x="1539178" y="6457137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flipH="1">
            <a:off x="1649170" y="6563367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 flipH="1">
            <a:off x="1921576" y="6563367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H="1">
            <a:off x="2221578" y="6563367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 flipH="1">
            <a:off x="2502930" y="6570060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 flipH="1">
            <a:off x="2775493" y="6570060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 rot="16200000" flipH="1">
            <a:off x="3504153" y="6137684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églalap 24"/>
          <p:cNvSpPr/>
          <p:nvPr/>
        </p:nvSpPr>
        <p:spPr>
          <a:xfrm>
            <a:off x="3069136" y="4893203"/>
            <a:ext cx="1080000" cy="108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Modem</a:t>
            </a:r>
            <a:endParaRPr lang="hu-HU" dirty="0"/>
          </a:p>
        </p:txBody>
      </p:sp>
      <p:cxnSp>
        <p:nvCxnSpPr>
          <p:cNvPr id="27" name="Egyenes összekötő 26"/>
          <p:cNvCxnSpPr/>
          <p:nvPr/>
        </p:nvCxnSpPr>
        <p:spPr>
          <a:xfrm rot="16200000" flipH="1">
            <a:off x="3506231" y="6457789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 flipH="1">
            <a:off x="3069136" y="6570060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 flipH="1">
            <a:off x="3405031" y="6570060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églalap 33"/>
          <p:cNvSpPr/>
          <p:nvPr/>
        </p:nvSpPr>
        <p:spPr>
          <a:xfrm>
            <a:off x="8208577" y="4706091"/>
            <a:ext cx="1440000" cy="144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Repeater</a:t>
            </a:r>
            <a:endParaRPr lang="hu-HU" dirty="0"/>
          </a:p>
        </p:txBody>
      </p:sp>
      <p:cxnSp>
        <p:nvCxnSpPr>
          <p:cNvPr id="36" name="Egyenes összekötő 35"/>
          <p:cNvCxnSpPr/>
          <p:nvPr/>
        </p:nvCxnSpPr>
        <p:spPr>
          <a:xfrm rot="16200000" flipH="1">
            <a:off x="8796498" y="3062582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 rot="16200000" flipH="1">
            <a:off x="8796498" y="3343936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/>
          <p:nvPr/>
        </p:nvCxnSpPr>
        <p:spPr>
          <a:xfrm rot="16200000" flipH="1">
            <a:off x="8796498" y="3616497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 rot="16200000" flipH="1">
            <a:off x="8796498" y="4170413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/>
          <p:nvPr/>
        </p:nvCxnSpPr>
        <p:spPr>
          <a:xfrm rot="16200000" flipH="1">
            <a:off x="8796498" y="4442974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/>
          <p:nvPr/>
        </p:nvCxnSpPr>
        <p:spPr>
          <a:xfrm rot="16200000" flipH="1">
            <a:off x="8796498" y="3880267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églalap 41"/>
          <p:cNvSpPr/>
          <p:nvPr/>
        </p:nvSpPr>
        <p:spPr>
          <a:xfrm>
            <a:off x="8357698" y="1672852"/>
            <a:ext cx="1080000" cy="108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Internet</a:t>
            </a:r>
            <a:endParaRPr lang="hu-HU" dirty="0"/>
          </a:p>
        </p:txBody>
      </p:sp>
      <p:sp>
        <p:nvSpPr>
          <p:cNvPr id="45" name="Ív 44"/>
          <p:cNvSpPr/>
          <p:nvPr/>
        </p:nvSpPr>
        <p:spPr>
          <a:xfrm rot="2620078">
            <a:off x="5090885" y="5168590"/>
            <a:ext cx="665333" cy="696132"/>
          </a:xfrm>
          <a:prstGeom prst="arc">
            <a:avLst/>
          </a:prstGeom>
          <a:ln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Ív 45"/>
          <p:cNvSpPr/>
          <p:nvPr/>
        </p:nvSpPr>
        <p:spPr>
          <a:xfrm rot="2620078">
            <a:off x="4974601" y="4985524"/>
            <a:ext cx="985473" cy="1062264"/>
          </a:xfrm>
          <a:prstGeom prst="arc">
            <a:avLst/>
          </a:prstGeom>
          <a:ln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Ív 46"/>
          <p:cNvSpPr/>
          <p:nvPr/>
        </p:nvSpPr>
        <p:spPr>
          <a:xfrm rot="2620078">
            <a:off x="5009360" y="4887416"/>
            <a:ext cx="1204015" cy="1258479"/>
          </a:xfrm>
          <a:prstGeom prst="arc">
            <a:avLst/>
          </a:prstGeom>
          <a:ln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Ív 47"/>
          <p:cNvSpPr/>
          <p:nvPr/>
        </p:nvSpPr>
        <p:spPr>
          <a:xfrm rot="2620078">
            <a:off x="4916554" y="4706091"/>
            <a:ext cx="1528331" cy="1715766"/>
          </a:xfrm>
          <a:prstGeom prst="arc">
            <a:avLst/>
          </a:prstGeom>
          <a:ln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909865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6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8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9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5" grpId="0" animBg="1"/>
      <p:bldP spid="25" grpId="0" animBg="1"/>
      <p:bldP spid="34" grpId="0" animBg="1"/>
      <p:bldP spid="42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96562" y="-453081"/>
            <a:ext cx="11665794" cy="19050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50800" dist="50800" dir="21540000" algn="tl" rotWithShape="0">
                    <a:srgbClr val="00FFCC">
                      <a:alpha val="40000"/>
                    </a:srgbClr>
                  </a:outerShdw>
                </a:effectLst>
              </a:rPr>
              <a:t>Hálózati hardver eszközök</a:t>
            </a:r>
            <a:endParaRPr lang="hu-HU" sz="40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50800" dist="50800" dir="21540000" algn="tl" rotWithShape="0">
                  <a:srgbClr val="00FFCC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418789" y="1030583"/>
            <a:ext cx="397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solidFill>
                  <a:srgbClr val="22E897"/>
                </a:solidFill>
              </a:rPr>
              <a:t>Router</a:t>
            </a:r>
            <a:endParaRPr lang="hu-HU" sz="2800" dirty="0" smtClean="0">
              <a:solidFill>
                <a:srgbClr val="22E897"/>
              </a:solidFill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>
            <a:off x="770682" y="1661746"/>
            <a:ext cx="0" cy="2954216"/>
          </a:xfrm>
          <a:prstGeom prst="line">
            <a:avLst/>
          </a:prstGeom>
          <a:ln>
            <a:solidFill>
              <a:srgbClr val="00FF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770682" y="2084481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1068908" y="1837162"/>
            <a:ext cx="94546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err="1" smtClean="0"/>
              <a:t>Forgalomirányító,útválasztó</a:t>
            </a:r>
            <a:endParaRPr lang="hu-HU" sz="2500" dirty="0" smtClean="0"/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770682" y="2628654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1083720" y="2390127"/>
            <a:ext cx="94546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Olyan hálózati eszköz melynek célja a beérkező adatok továbbítása a célállomás felé a lehető legoptimálisabb úton</a:t>
            </a:r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770682" y="3800962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1083720" y="3557546"/>
            <a:ext cx="94546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Hogy a legrövidebb úton tudják az adatok továbbítani útválasztási táblázatokat vezetnek</a:t>
            </a:r>
          </a:p>
        </p:txBody>
      </p:sp>
      <p:cxnSp>
        <p:nvCxnSpPr>
          <p:cNvPr id="17" name="Egyenes összekötő nyíllal 16"/>
          <p:cNvCxnSpPr/>
          <p:nvPr/>
        </p:nvCxnSpPr>
        <p:spPr>
          <a:xfrm>
            <a:off x="770682" y="4615962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1083720" y="4422150"/>
            <a:ext cx="94546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Az interneten minden útba eső állomás útválasztási</a:t>
            </a:r>
            <a:br>
              <a:rPr lang="hu-HU" sz="2500" dirty="0" smtClean="0"/>
            </a:br>
            <a:r>
              <a:rPr lang="hu-HU" sz="2500" dirty="0" smtClean="0"/>
              <a:t>funkciókat lát el</a:t>
            </a: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8639" y="4419320"/>
            <a:ext cx="2734826" cy="2261077"/>
          </a:xfrm>
          <a:prstGeom prst="rect">
            <a:avLst/>
          </a:prstGeom>
          <a:ln w="12700">
            <a:solidFill>
              <a:srgbClr val="22E897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56262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18789" y="1030583"/>
            <a:ext cx="397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solidFill>
                  <a:srgbClr val="22E897"/>
                </a:solidFill>
              </a:rPr>
              <a:t>Router</a:t>
            </a:r>
            <a:r>
              <a:rPr lang="hu-HU" sz="2800" dirty="0" smtClean="0">
                <a:solidFill>
                  <a:srgbClr val="22E897"/>
                </a:solidFill>
              </a:rPr>
              <a:t> </a:t>
            </a:r>
            <a:r>
              <a:rPr lang="hu-HU" sz="2800" dirty="0" smtClean="0"/>
              <a:t>működése</a:t>
            </a:r>
            <a:endParaRPr lang="hu-HU" sz="2800" dirty="0" smtClean="0">
              <a:solidFill>
                <a:srgbClr val="22E897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96562" y="-453081"/>
            <a:ext cx="11665794" cy="19050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50800" dist="50800" dir="21540000" algn="tl" rotWithShape="0">
                    <a:srgbClr val="00FFCC">
                      <a:alpha val="40000"/>
                    </a:srgbClr>
                  </a:outerShdw>
                </a:effectLst>
              </a:rPr>
              <a:t>Hálózati hardver eszközök</a:t>
            </a:r>
            <a:endParaRPr lang="hu-HU" sz="40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50800" dist="50800" dir="21540000" algn="tl" rotWithShape="0">
                  <a:srgbClr val="00FFCC">
                    <a:alpha val="40000"/>
                  </a:srgbClr>
                </a:outerShdw>
              </a:effectLst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églalap 6"/>
          <p:cNvSpPr/>
          <p:nvPr/>
        </p:nvSpPr>
        <p:spPr>
          <a:xfrm>
            <a:off x="9770433" y="717139"/>
            <a:ext cx="1080000" cy="108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Internet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8307735" y="2195332"/>
            <a:ext cx="1080000" cy="108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Router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6533166" y="2195332"/>
            <a:ext cx="1080000" cy="108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Router</a:t>
            </a:r>
            <a:endParaRPr lang="hu-HU" dirty="0"/>
          </a:p>
          <a:p>
            <a:pPr algn="ctr"/>
            <a:r>
              <a:rPr lang="hu-HU" dirty="0" smtClean="0"/>
              <a:t>B</a:t>
            </a:r>
          </a:p>
        </p:txBody>
      </p:sp>
      <p:sp>
        <p:nvSpPr>
          <p:cNvPr id="10" name="Téglalap 9"/>
          <p:cNvSpPr/>
          <p:nvPr/>
        </p:nvSpPr>
        <p:spPr>
          <a:xfrm>
            <a:off x="4759818" y="2195332"/>
            <a:ext cx="1080000" cy="108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Router</a:t>
            </a:r>
            <a:endParaRPr lang="hu-HU" dirty="0" smtClean="0"/>
          </a:p>
          <a:p>
            <a:pPr algn="ctr"/>
            <a:r>
              <a:rPr lang="hu-HU" dirty="0" smtClean="0"/>
              <a:t>A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6710376" y="4069508"/>
            <a:ext cx="720000" cy="72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B </a:t>
            </a:r>
            <a:r>
              <a:rPr lang="hu-HU" sz="1300" dirty="0" err="1" smtClean="0"/>
              <a:t>Switch</a:t>
            </a:r>
            <a:endParaRPr lang="hu-HU" sz="1300" dirty="0" smtClean="0"/>
          </a:p>
        </p:txBody>
      </p:sp>
      <p:sp>
        <p:nvSpPr>
          <p:cNvPr id="12" name="Téglalap 11"/>
          <p:cNvSpPr/>
          <p:nvPr/>
        </p:nvSpPr>
        <p:spPr>
          <a:xfrm>
            <a:off x="8818548" y="4029263"/>
            <a:ext cx="720000" cy="72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Hub</a:t>
            </a:r>
            <a:endParaRPr lang="hu-HU" sz="1300" dirty="0" smtClean="0"/>
          </a:p>
        </p:txBody>
      </p:sp>
      <p:sp>
        <p:nvSpPr>
          <p:cNvPr id="14" name="Téglalap 13"/>
          <p:cNvSpPr/>
          <p:nvPr/>
        </p:nvSpPr>
        <p:spPr>
          <a:xfrm>
            <a:off x="6710376" y="5060939"/>
            <a:ext cx="720000" cy="72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HubB</a:t>
            </a:r>
            <a:endParaRPr lang="hu-HU" sz="1300" dirty="0" smtClean="0"/>
          </a:p>
        </p:txBody>
      </p:sp>
      <p:sp>
        <p:nvSpPr>
          <p:cNvPr id="15" name="Téglalap 14"/>
          <p:cNvSpPr/>
          <p:nvPr/>
        </p:nvSpPr>
        <p:spPr>
          <a:xfrm>
            <a:off x="8916012" y="5047104"/>
            <a:ext cx="720000" cy="72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Hub</a:t>
            </a:r>
            <a:endParaRPr lang="hu-HU" sz="1300" dirty="0" smtClean="0"/>
          </a:p>
        </p:txBody>
      </p:sp>
      <p:cxnSp>
        <p:nvCxnSpPr>
          <p:cNvPr id="18" name="Egyenes összekötő 17"/>
          <p:cNvCxnSpPr/>
          <p:nvPr/>
        </p:nvCxnSpPr>
        <p:spPr>
          <a:xfrm flipH="1" flipV="1">
            <a:off x="8649859" y="4993860"/>
            <a:ext cx="163345" cy="4152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 flipH="1" flipV="1">
            <a:off x="8425225" y="4937581"/>
            <a:ext cx="163345" cy="4152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 flipH="1" flipV="1">
            <a:off x="8210395" y="4880327"/>
            <a:ext cx="163345" cy="4152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H="1" flipV="1">
            <a:off x="7973166" y="4816668"/>
            <a:ext cx="163345" cy="4152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>
            <a:off x="7070376" y="3567403"/>
            <a:ext cx="0" cy="14690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>
            <a:off x="7070376" y="3359318"/>
            <a:ext cx="0" cy="14690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/>
          <p:nvPr/>
        </p:nvCxnSpPr>
        <p:spPr>
          <a:xfrm>
            <a:off x="7070376" y="3807255"/>
            <a:ext cx="0" cy="14690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 flipH="1" flipV="1">
            <a:off x="7738698" y="4749263"/>
            <a:ext cx="163345" cy="4152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>
            <a:off x="7083460" y="4860959"/>
            <a:ext cx="0" cy="14690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/>
          <p:cNvCxnSpPr/>
          <p:nvPr/>
        </p:nvCxnSpPr>
        <p:spPr>
          <a:xfrm flipH="1">
            <a:off x="8444207" y="4404578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/>
          <p:cNvCxnSpPr/>
          <p:nvPr/>
        </p:nvCxnSpPr>
        <p:spPr>
          <a:xfrm flipH="1">
            <a:off x="8174576" y="4406677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/>
          <p:nvPr/>
        </p:nvCxnSpPr>
        <p:spPr>
          <a:xfrm flipH="1">
            <a:off x="7883689" y="4404114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/>
          <p:cNvCxnSpPr/>
          <p:nvPr/>
        </p:nvCxnSpPr>
        <p:spPr>
          <a:xfrm flipH="1">
            <a:off x="7602561" y="4404578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/>
          <p:cNvCxnSpPr/>
          <p:nvPr/>
        </p:nvCxnSpPr>
        <p:spPr>
          <a:xfrm rot="18900000" flipH="1">
            <a:off x="9546645" y="1864844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/>
          <p:nvPr/>
        </p:nvCxnSpPr>
        <p:spPr>
          <a:xfrm rot="18900000" flipH="1">
            <a:off x="9365788" y="2049485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rot="18900000" flipH="1">
            <a:off x="4536031" y="3434660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 rot="18900000" flipH="1">
            <a:off x="4355174" y="3619301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61"/>
          <p:cNvCxnSpPr/>
          <p:nvPr/>
        </p:nvCxnSpPr>
        <p:spPr>
          <a:xfrm rot="18900000" flipH="1">
            <a:off x="4170596" y="3803220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églalap 62"/>
          <p:cNvSpPr/>
          <p:nvPr/>
        </p:nvSpPr>
        <p:spPr>
          <a:xfrm>
            <a:off x="3398606" y="3954156"/>
            <a:ext cx="720000" cy="72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sz="1300" dirty="0" err="1" smtClean="0"/>
              <a:t>Switch</a:t>
            </a:r>
            <a:endParaRPr lang="hu-HU" sz="1300" dirty="0" smtClean="0"/>
          </a:p>
        </p:txBody>
      </p:sp>
      <p:sp>
        <p:nvSpPr>
          <p:cNvPr id="77" name="Téglalap 76"/>
          <p:cNvSpPr/>
          <p:nvPr/>
        </p:nvSpPr>
        <p:spPr>
          <a:xfrm>
            <a:off x="2412772" y="2959786"/>
            <a:ext cx="540000" cy="54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PC</a:t>
            </a:r>
            <a:endParaRPr lang="hu-HU" sz="1300" dirty="0" smtClean="0"/>
          </a:p>
        </p:txBody>
      </p:sp>
      <p:cxnSp>
        <p:nvCxnSpPr>
          <p:cNvPr id="83" name="Egyenes összekötő 82"/>
          <p:cNvCxnSpPr/>
          <p:nvPr/>
        </p:nvCxnSpPr>
        <p:spPr>
          <a:xfrm rot="18900000" flipH="1">
            <a:off x="3151032" y="4711647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gyenes összekötő 83"/>
          <p:cNvCxnSpPr/>
          <p:nvPr/>
        </p:nvCxnSpPr>
        <p:spPr>
          <a:xfrm rot="18900000" flipH="1">
            <a:off x="2955849" y="4901087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églalap 84"/>
          <p:cNvSpPr/>
          <p:nvPr/>
        </p:nvSpPr>
        <p:spPr>
          <a:xfrm>
            <a:off x="2172137" y="4937239"/>
            <a:ext cx="720000" cy="72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Hub</a:t>
            </a:r>
            <a:endParaRPr lang="hu-HU" sz="1300" dirty="0" smtClean="0"/>
          </a:p>
        </p:txBody>
      </p:sp>
      <p:cxnSp>
        <p:nvCxnSpPr>
          <p:cNvPr id="86" name="Egyenes összekötő 85"/>
          <p:cNvCxnSpPr/>
          <p:nvPr/>
        </p:nvCxnSpPr>
        <p:spPr>
          <a:xfrm>
            <a:off x="2532137" y="5693653"/>
            <a:ext cx="0" cy="14690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88"/>
          <p:cNvCxnSpPr/>
          <p:nvPr/>
        </p:nvCxnSpPr>
        <p:spPr>
          <a:xfrm flipH="1">
            <a:off x="1924351" y="5297239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89"/>
          <p:cNvCxnSpPr/>
          <p:nvPr/>
        </p:nvCxnSpPr>
        <p:spPr>
          <a:xfrm flipH="1">
            <a:off x="2004592" y="5697436"/>
            <a:ext cx="122158" cy="122158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gyenes összekötő 93"/>
          <p:cNvCxnSpPr/>
          <p:nvPr/>
        </p:nvCxnSpPr>
        <p:spPr>
          <a:xfrm>
            <a:off x="3763635" y="4946373"/>
            <a:ext cx="0" cy="14690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gyenes összekötő 94"/>
          <p:cNvCxnSpPr/>
          <p:nvPr/>
        </p:nvCxnSpPr>
        <p:spPr>
          <a:xfrm>
            <a:off x="3767441" y="4730468"/>
            <a:ext cx="0" cy="14690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églalap 95"/>
          <p:cNvSpPr/>
          <p:nvPr/>
        </p:nvSpPr>
        <p:spPr>
          <a:xfrm>
            <a:off x="3390310" y="5179681"/>
            <a:ext cx="720000" cy="72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Hub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</a:t>
            </a:r>
            <a:endParaRPr lang="hu-HU" sz="1300" dirty="0" smtClean="0"/>
          </a:p>
        </p:txBody>
      </p:sp>
      <p:cxnSp>
        <p:nvCxnSpPr>
          <p:cNvPr id="99" name="Egyenes összekötő 98"/>
          <p:cNvCxnSpPr/>
          <p:nvPr/>
        </p:nvCxnSpPr>
        <p:spPr>
          <a:xfrm rot="2700000" flipH="1">
            <a:off x="3194675" y="3811801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gyenes összekötő 99"/>
          <p:cNvCxnSpPr/>
          <p:nvPr/>
        </p:nvCxnSpPr>
        <p:spPr>
          <a:xfrm rot="2700000" flipH="1">
            <a:off x="3010034" y="3630944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gyenes összekötő 101"/>
          <p:cNvCxnSpPr/>
          <p:nvPr/>
        </p:nvCxnSpPr>
        <p:spPr>
          <a:xfrm flipH="1" flipV="1">
            <a:off x="3101121" y="4134134"/>
            <a:ext cx="163345" cy="4152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gyenes összekötő 102"/>
          <p:cNvCxnSpPr/>
          <p:nvPr/>
        </p:nvCxnSpPr>
        <p:spPr>
          <a:xfrm flipH="1" flipV="1">
            <a:off x="2885279" y="4074924"/>
            <a:ext cx="163345" cy="4152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églalap 103"/>
          <p:cNvSpPr/>
          <p:nvPr/>
        </p:nvSpPr>
        <p:spPr>
          <a:xfrm>
            <a:off x="970400" y="5026343"/>
            <a:ext cx="540000" cy="54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PC</a:t>
            </a:r>
            <a:endParaRPr lang="hu-HU" sz="1300" dirty="0" smtClean="0"/>
          </a:p>
        </p:txBody>
      </p:sp>
      <p:cxnSp>
        <p:nvCxnSpPr>
          <p:cNvPr id="105" name="Egyenes összekötő 104"/>
          <p:cNvCxnSpPr/>
          <p:nvPr/>
        </p:nvCxnSpPr>
        <p:spPr>
          <a:xfrm flipH="1">
            <a:off x="1654720" y="5292386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gyenes összekötő 105"/>
          <p:cNvCxnSpPr/>
          <p:nvPr/>
        </p:nvCxnSpPr>
        <p:spPr>
          <a:xfrm>
            <a:off x="2532137" y="5899681"/>
            <a:ext cx="0" cy="14690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gyenes összekötő 108"/>
          <p:cNvCxnSpPr/>
          <p:nvPr/>
        </p:nvCxnSpPr>
        <p:spPr>
          <a:xfrm flipH="1">
            <a:off x="1836347" y="5859765"/>
            <a:ext cx="122158" cy="122158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églalap 109"/>
          <p:cNvSpPr/>
          <p:nvPr/>
        </p:nvSpPr>
        <p:spPr>
          <a:xfrm>
            <a:off x="1232804" y="6046582"/>
            <a:ext cx="540000" cy="54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PC</a:t>
            </a:r>
            <a:endParaRPr lang="hu-HU" sz="1300" dirty="0" smtClean="0"/>
          </a:p>
        </p:txBody>
      </p:sp>
      <p:sp>
        <p:nvSpPr>
          <p:cNvPr id="111" name="Téglalap 110"/>
          <p:cNvSpPr/>
          <p:nvPr/>
        </p:nvSpPr>
        <p:spPr>
          <a:xfrm>
            <a:off x="2283602" y="3684156"/>
            <a:ext cx="540000" cy="54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PC</a:t>
            </a:r>
            <a:endParaRPr lang="hu-HU" sz="1300" dirty="0" smtClean="0"/>
          </a:p>
        </p:txBody>
      </p:sp>
      <p:sp>
        <p:nvSpPr>
          <p:cNvPr id="112" name="Téglalap 111"/>
          <p:cNvSpPr/>
          <p:nvPr/>
        </p:nvSpPr>
        <p:spPr>
          <a:xfrm>
            <a:off x="2262137" y="6105709"/>
            <a:ext cx="540000" cy="54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PC</a:t>
            </a:r>
            <a:endParaRPr lang="hu-HU" sz="1300" dirty="0" smtClean="0"/>
          </a:p>
        </p:txBody>
      </p:sp>
      <p:cxnSp>
        <p:nvCxnSpPr>
          <p:cNvPr id="113" name="Egyenes összekötő 112"/>
          <p:cNvCxnSpPr/>
          <p:nvPr/>
        </p:nvCxnSpPr>
        <p:spPr>
          <a:xfrm>
            <a:off x="3750310" y="5958808"/>
            <a:ext cx="0" cy="14690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églalap 114"/>
          <p:cNvSpPr/>
          <p:nvPr/>
        </p:nvSpPr>
        <p:spPr>
          <a:xfrm>
            <a:off x="3488606" y="6184945"/>
            <a:ext cx="540000" cy="54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PC</a:t>
            </a:r>
            <a:endParaRPr lang="hu-HU" sz="1300" dirty="0" smtClean="0"/>
          </a:p>
        </p:txBody>
      </p:sp>
      <p:sp>
        <p:nvSpPr>
          <p:cNvPr id="116" name="Téglalap 115"/>
          <p:cNvSpPr/>
          <p:nvPr/>
        </p:nvSpPr>
        <p:spPr>
          <a:xfrm>
            <a:off x="4395289" y="5291165"/>
            <a:ext cx="540000" cy="54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PC</a:t>
            </a:r>
            <a:endParaRPr lang="hu-HU" sz="1300" dirty="0" smtClean="0"/>
          </a:p>
        </p:txBody>
      </p:sp>
      <p:cxnSp>
        <p:nvCxnSpPr>
          <p:cNvPr id="117" name="Egyenes összekötő 116"/>
          <p:cNvCxnSpPr/>
          <p:nvPr/>
        </p:nvCxnSpPr>
        <p:spPr>
          <a:xfrm rot="2700000" flipH="1">
            <a:off x="4155578" y="6040561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gyenes összekötő 117"/>
          <p:cNvCxnSpPr/>
          <p:nvPr/>
        </p:nvCxnSpPr>
        <p:spPr>
          <a:xfrm flipH="1">
            <a:off x="4181453" y="5561165"/>
            <a:ext cx="138172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églalap 119"/>
          <p:cNvSpPr/>
          <p:nvPr/>
        </p:nvSpPr>
        <p:spPr>
          <a:xfrm>
            <a:off x="4395289" y="6168372"/>
            <a:ext cx="540000" cy="54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PC</a:t>
            </a:r>
            <a:endParaRPr lang="hu-HU" sz="1300" dirty="0" smtClean="0"/>
          </a:p>
        </p:txBody>
      </p:sp>
      <p:cxnSp>
        <p:nvCxnSpPr>
          <p:cNvPr id="121" name="Egyenes összekötő 120"/>
          <p:cNvCxnSpPr/>
          <p:nvPr/>
        </p:nvCxnSpPr>
        <p:spPr>
          <a:xfrm flipH="1">
            <a:off x="6196690" y="2736256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gyenes összekötő 121"/>
          <p:cNvCxnSpPr/>
          <p:nvPr/>
        </p:nvCxnSpPr>
        <p:spPr>
          <a:xfrm flipH="1">
            <a:off x="5927059" y="2731403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gyenes összekötő 122"/>
          <p:cNvCxnSpPr/>
          <p:nvPr/>
        </p:nvCxnSpPr>
        <p:spPr>
          <a:xfrm flipH="1">
            <a:off x="7973166" y="2721019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gyenes összekötő 123"/>
          <p:cNvCxnSpPr/>
          <p:nvPr/>
        </p:nvCxnSpPr>
        <p:spPr>
          <a:xfrm flipH="1">
            <a:off x="7703535" y="2716166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gyenes összekötő 124"/>
          <p:cNvCxnSpPr/>
          <p:nvPr/>
        </p:nvCxnSpPr>
        <p:spPr>
          <a:xfrm flipH="1">
            <a:off x="6420632" y="5420939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églalap 125"/>
          <p:cNvSpPr/>
          <p:nvPr/>
        </p:nvSpPr>
        <p:spPr>
          <a:xfrm>
            <a:off x="5812722" y="5179681"/>
            <a:ext cx="540000" cy="54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PC</a:t>
            </a:r>
            <a:endParaRPr lang="hu-HU" sz="1300" dirty="0" smtClean="0"/>
          </a:p>
        </p:txBody>
      </p:sp>
      <p:cxnSp>
        <p:nvCxnSpPr>
          <p:cNvPr id="127" name="Egyenes összekötő 126"/>
          <p:cNvCxnSpPr/>
          <p:nvPr/>
        </p:nvCxnSpPr>
        <p:spPr>
          <a:xfrm flipH="1">
            <a:off x="6548269" y="5819594"/>
            <a:ext cx="122158" cy="122158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églalap 127"/>
          <p:cNvSpPr/>
          <p:nvPr/>
        </p:nvSpPr>
        <p:spPr>
          <a:xfrm>
            <a:off x="5969798" y="5981923"/>
            <a:ext cx="540000" cy="54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PC</a:t>
            </a:r>
            <a:endParaRPr lang="hu-HU" sz="1300" dirty="0" smtClean="0"/>
          </a:p>
        </p:txBody>
      </p:sp>
      <p:cxnSp>
        <p:nvCxnSpPr>
          <p:cNvPr id="129" name="Egyenes összekötő 128"/>
          <p:cNvCxnSpPr/>
          <p:nvPr/>
        </p:nvCxnSpPr>
        <p:spPr>
          <a:xfrm>
            <a:off x="7064467" y="5822100"/>
            <a:ext cx="0" cy="14690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églalap 129"/>
          <p:cNvSpPr/>
          <p:nvPr/>
        </p:nvSpPr>
        <p:spPr>
          <a:xfrm>
            <a:off x="6794467" y="6040561"/>
            <a:ext cx="540000" cy="54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PC</a:t>
            </a:r>
            <a:endParaRPr lang="hu-HU" sz="1300" dirty="0" smtClean="0"/>
          </a:p>
        </p:txBody>
      </p:sp>
      <p:sp>
        <p:nvSpPr>
          <p:cNvPr id="131" name="Bal oldali kapcsos zárójel 130"/>
          <p:cNvSpPr/>
          <p:nvPr/>
        </p:nvSpPr>
        <p:spPr>
          <a:xfrm flipH="1">
            <a:off x="4998084" y="5295183"/>
            <a:ext cx="140854" cy="1417207"/>
          </a:xfrm>
          <a:prstGeom prst="leftBrace">
            <a:avLst/>
          </a:prstGeom>
          <a:ln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2" name="Szövegdoboz 131"/>
          <p:cNvSpPr txBox="1"/>
          <p:nvPr/>
        </p:nvSpPr>
        <p:spPr>
          <a:xfrm rot="5400000">
            <a:off x="4668978" y="5742176"/>
            <a:ext cx="1509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„A” </a:t>
            </a:r>
            <a:r>
              <a:rPr lang="hu-HU" sz="1400" dirty="0" err="1" smtClean="0"/>
              <a:t>munkállomás</a:t>
            </a:r>
            <a:endParaRPr lang="hu-HU" sz="1400" dirty="0"/>
          </a:p>
        </p:txBody>
      </p:sp>
      <p:sp>
        <p:nvSpPr>
          <p:cNvPr id="133" name="Bal oldali kapcsos zárójel 132"/>
          <p:cNvSpPr/>
          <p:nvPr/>
        </p:nvSpPr>
        <p:spPr>
          <a:xfrm flipH="1">
            <a:off x="7521206" y="5131950"/>
            <a:ext cx="140854" cy="1417207"/>
          </a:xfrm>
          <a:prstGeom prst="leftBrace">
            <a:avLst/>
          </a:prstGeom>
          <a:ln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4" name="Szövegdoboz 133"/>
          <p:cNvSpPr txBox="1"/>
          <p:nvPr/>
        </p:nvSpPr>
        <p:spPr>
          <a:xfrm rot="5400000">
            <a:off x="7188816" y="5598155"/>
            <a:ext cx="1509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„B” </a:t>
            </a:r>
            <a:r>
              <a:rPr lang="hu-HU" sz="1400" dirty="0" err="1" smtClean="0"/>
              <a:t>munkállomás</a:t>
            </a:r>
            <a:endParaRPr lang="hu-HU" sz="1400" dirty="0"/>
          </a:p>
        </p:txBody>
      </p:sp>
      <p:cxnSp>
        <p:nvCxnSpPr>
          <p:cNvPr id="135" name="Egyenes összekötő 134"/>
          <p:cNvCxnSpPr/>
          <p:nvPr/>
        </p:nvCxnSpPr>
        <p:spPr>
          <a:xfrm rot="18900000" flipH="1">
            <a:off x="9740792" y="3740240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gyenes összekötő 135"/>
          <p:cNvCxnSpPr/>
          <p:nvPr/>
        </p:nvCxnSpPr>
        <p:spPr>
          <a:xfrm rot="18900000" flipH="1">
            <a:off x="9556214" y="3924159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églalap 136"/>
          <p:cNvSpPr/>
          <p:nvPr/>
        </p:nvSpPr>
        <p:spPr>
          <a:xfrm>
            <a:off x="9957422" y="3102740"/>
            <a:ext cx="540000" cy="54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PC</a:t>
            </a:r>
            <a:endParaRPr lang="hu-HU" sz="1300" dirty="0" smtClean="0"/>
          </a:p>
        </p:txBody>
      </p:sp>
      <p:cxnSp>
        <p:nvCxnSpPr>
          <p:cNvPr id="142" name="Egyenes összekötő 141"/>
          <p:cNvCxnSpPr/>
          <p:nvPr/>
        </p:nvCxnSpPr>
        <p:spPr>
          <a:xfrm flipH="1">
            <a:off x="9913552" y="4370087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gyenes összekötő 142"/>
          <p:cNvCxnSpPr/>
          <p:nvPr/>
        </p:nvCxnSpPr>
        <p:spPr>
          <a:xfrm flipH="1">
            <a:off x="9643921" y="4374026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églalap 143"/>
          <p:cNvSpPr/>
          <p:nvPr/>
        </p:nvSpPr>
        <p:spPr>
          <a:xfrm>
            <a:off x="10167978" y="4100087"/>
            <a:ext cx="540000" cy="54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PC</a:t>
            </a:r>
            <a:endParaRPr lang="hu-HU" sz="1300" dirty="0" smtClean="0"/>
          </a:p>
        </p:txBody>
      </p:sp>
      <p:cxnSp>
        <p:nvCxnSpPr>
          <p:cNvPr id="145" name="Egyenes összekötő 144"/>
          <p:cNvCxnSpPr/>
          <p:nvPr/>
        </p:nvCxnSpPr>
        <p:spPr>
          <a:xfrm flipH="1">
            <a:off x="9972996" y="5410742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145"/>
          <p:cNvCxnSpPr/>
          <p:nvPr/>
        </p:nvCxnSpPr>
        <p:spPr>
          <a:xfrm flipH="1">
            <a:off x="9703365" y="5405889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églalap 146"/>
          <p:cNvSpPr/>
          <p:nvPr/>
        </p:nvSpPr>
        <p:spPr>
          <a:xfrm>
            <a:off x="10227422" y="5131950"/>
            <a:ext cx="540000" cy="54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PC</a:t>
            </a:r>
            <a:endParaRPr lang="hu-HU" sz="1300" dirty="0" smtClean="0"/>
          </a:p>
        </p:txBody>
      </p:sp>
      <p:cxnSp>
        <p:nvCxnSpPr>
          <p:cNvPr id="148" name="Egyenes összekötő 147"/>
          <p:cNvCxnSpPr/>
          <p:nvPr/>
        </p:nvCxnSpPr>
        <p:spPr>
          <a:xfrm rot="2700000" flipH="1">
            <a:off x="9636408" y="5881346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églalap 148"/>
          <p:cNvSpPr/>
          <p:nvPr/>
        </p:nvSpPr>
        <p:spPr>
          <a:xfrm>
            <a:off x="9876119" y="6009157"/>
            <a:ext cx="540000" cy="54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PC</a:t>
            </a:r>
            <a:endParaRPr lang="hu-HU" sz="1300" dirty="0" smtClean="0"/>
          </a:p>
        </p:txBody>
      </p:sp>
    </p:spTree>
    <p:extLst>
      <p:ext uri="{BB962C8B-B14F-4D97-AF65-F5344CB8AC3E}">
        <p14:creationId xmlns:p14="http://schemas.microsoft.com/office/powerpoint/2010/main" xmlns="" val="20850335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8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9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1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7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8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9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1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1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3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4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6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7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8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9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1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2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30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4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6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7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8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9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1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20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300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4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50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6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7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80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9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200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3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4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5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63" grpId="0" animBg="1"/>
      <p:bldP spid="77" grpId="0" animBg="1"/>
      <p:bldP spid="85" grpId="0" animBg="1"/>
      <p:bldP spid="96" grpId="0" animBg="1"/>
      <p:bldP spid="104" grpId="0" animBg="1"/>
      <p:bldP spid="110" grpId="0" animBg="1"/>
      <p:bldP spid="111" grpId="0" animBg="1"/>
      <p:bldP spid="112" grpId="0" animBg="1"/>
      <p:bldP spid="115" grpId="0" animBg="1"/>
      <p:bldP spid="116" grpId="0" animBg="1"/>
      <p:bldP spid="120" grpId="0" animBg="1"/>
      <p:bldP spid="126" grpId="0" animBg="1"/>
      <p:bldP spid="128" grpId="0" animBg="1"/>
      <p:bldP spid="130" grpId="0" animBg="1"/>
      <p:bldP spid="131" grpId="0" animBg="1"/>
      <p:bldP spid="132" grpId="0"/>
      <p:bldP spid="133" grpId="0" animBg="1"/>
      <p:bldP spid="134" grpId="0"/>
      <p:bldP spid="137" grpId="0" animBg="1"/>
      <p:bldP spid="144" grpId="0" animBg="1"/>
      <p:bldP spid="147" grpId="0" animBg="1"/>
      <p:bldP spid="1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96562" y="-453081"/>
            <a:ext cx="11665794" cy="19050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50800" dist="50800" dir="21540000" algn="tl" rotWithShape="0">
                    <a:srgbClr val="00FFCC">
                      <a:alpha val="40000"/>
                    </a:srgbClr>
                  </a:outerShdw>
                </a:effectLst>
              </a:rPr>
              <a:t>Hálózati hardver eszközök</a:t>
            </a:r>
            <a:endParaRPr lang="hu-HU" sz="40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50800" dist="50800" dir="21540000" algn="tl" rotWithShape="0">
                  <a:srgbClr val="00FFCC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418789" y="1030583"/>
            <a:ext cx="397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solidFill>
                  <a:srgbClr val="22E897"/>
                </a:solidFill>
              </a:rPr>
              <a:t>Gateway</a:t>
            </a:r>
            <a:endParaRPr lang="hu-HU" sz="2800" dirty="0" smtClean="0">
              <a:solidFill>
                <a:srgbClr val="22E897"/>
              </a:solidFill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>
            <a:off x="770682" y="1695130"/>
            <a:ext cx="0" cy="2643788"/>
          </a:xfrm>
          <a:prstGeom prst="line">
            <a:avLst/>
          </a:prstGeom>
          <a:ln>
            <a:solidFill>
              <a:srgbClr val="00FF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770682" y="2075689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1100345" y="1859456"/>
            <a:ext cx="94546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err="1" smtClean="0"/>
              <a:t>Átjáró,kilépő</a:t>
            </a:r>
            <a:endParaRPr lang="hu-HU" sz="2500" dirty="0" smtClean="0"/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770682" y="2579781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1083720" y="2346149"/>
            <a:ext cx="94546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Két különböző protokollt használó adattovábbító</a:t>
            </a:r>
            <a:br>
              <a:rPr lang="hu-HU" sz="2500" dirty="0" smtClean="0"/>
            </a:br>
            <a:r>
              <a:rPr lang="hu-HU" sz="2500" dirty="0" smtClean="0"/>
              <a:t>hardver (vagy szoftver)</a:t>
            </a:r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770682" y="3400396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1083720" y="3187343"/>
            <a:ext cx="94546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Az adatforgalom lebonyolítása végett feladata lehet</a:t>
            </a:r>
            <a:br>
              <a:rPr lang="hu-HU" sz="2500" dirty="0" smtClean="0"/>
            </a:br>
            <a:r>
              <a:rPr lang="hu-HU" sz="2500" dirty="0" smtClean="0"/>
              <a:t>az adatkódok és forgalmi protokollok átformálása</a:t>
            </a:r>
          </a:p>
        </p:txBody>
      </p:sp>
      <p:cxnSp>
        <p:nvCxnSpPr>
          <p:cNvPr id="15" name="Egyenes összekötő nyíllal 14"/>
          <p:cNvCxnSpPr/>
          <p:nvPr/>
        </p:nvCxnSpPr>
        <p:spPr>
          <a:xfrm>
            <a:off x="770682" y="4350641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1083720" y="4087490"/>
            <a:ext cx="94546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Manapság a </a:t>
            </a:r>
            <a:r>
              <a:rPr lang="hu-HU" sz="2500" dirty="0" err="1" smtClean="0"/>
              <a:t>router</a:t>
            </a:r>
            <a:r>
              <a:rPr lang="hu-HU" sz="2500" dirty="0" smtClean="0"/>
              <a:t> nevet használjuk a </a:t>
            </a:r>
            <a:r>
              <a:rPr lang="hu-HU" sz="2500" dirty="0" err="1" smtClean="0"/>
              <a:t>gateway</a:t>
            </a:r>
            <a:r>
              <a:rPr lang="hu-HU" sz="2500" dirty="0" smtClean="0"/>
              <a:t> helyett</a:t>
            </a: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352" y="4860804"/>
            <a:ext cx="5341327" cy="1646100"/>
          </a:xfrm>
          <a:prstGeom prst="rect">
            <a:avLst/>
          </a:prstGeom>
        </p:spPr>
      </p:pic>
      <p:pic>
        <p:nvPicPr>
          <p:cNvPr id="21" name="Kép 2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6881" y="4860804"/>
            <a:ext cx="5353200" cy="16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44878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96562" y="-453081"/>
            <a:ext cx="11665794" cy="19050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50800" dist="50800" dir="21540000" algn="tl" rotWithShape="0">
                    <a:srgbClr val="00FFCC">
                      <a:alpha val="40000"/>
                    </a:srgbClr>
                  </a:outerShdw>
                </a:effectLst>
              </a:rPr>
              <a:t>Hálózati hardver eszközök</a:t>
            </a:r>
            <a:endParaRPr lang="hu-HU" sz="40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50800" dist="50800" dir="21540000" algn="tl" rotWithShape="0">
                  <a:srgbClr val="00FFCC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418789" y="1030583"/>
            <a:ext cx="3976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solidFill>
                  <a:srgbClr val="22E897"/>
                </a:solidFill>
              </a:rPr>
              <a:t>Gateway</a:t>
            </a:r>
            <a:r>
              <a:rPr lang="hu-HU" sz="2800" dirty="0" smtClean="0">
                <a:solidFill>
                  <a:srgbClr val="22E897"/>
                </a:solidFill>
              </a:rPr>
              <a:t> </a:t>
            </a:r>
            <a:r>
              <a:rPr lang="hu-HU" sz="2800" dirty="0" smtClean="0"/>
              <a:t>működése (pl. lakóparkban)</a:t>
            </a:r>
            <a:endParaRPr lang="hu-HU" sz="2800" dirty="0" smtClean="0">
              <a:solidFill>
                <a:srgbClr val="22E897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395289" y="1619534"/>
            <a:ext cx="1080000" cy="108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PC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5663585" y="1619534"/>
            <a:ext cx="1080000" cy="108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PC</a:t>
            </a:r>
          </a:p>
          <a:p>
            <a:pPr algn="ctr"/>
            <a:r>
              <a:rPr lang="hu-HU" dirty="0"/>
              <a:t>B</a:t>
            </a:r>
          </a:p>
        </p:txBody>
      </p:sp>
      <p:sp>
        <p:nvSpPr>
          <p:cNvPr id="9" name="Téglalap 8"/>
          <p:cNvSpPr/>
          <p:nvPr/>
        </p:nvSpPr>
        <p:spPr>
          <a:xfrm>
            <a:off x="6931881" y="1619534"/>
            <a:ext cx="1080000" cy="108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PC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8200177" y="1619534"/>
            <a:ext cx="1080000" cy="108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PC</a:t>
            </a:r>
            <a:endParaRPr lang="hu-HU" dirty="0"/>
          </a:p>
        </p:txBody>
      </p:sp>
      <p:cxnSp>
        <p:nvCxnSpPr>
          <p:cNvPr id="11" name="Egyenes összekötő 10"/>
          <p:cNvCxnSpPr/>
          <p:nvPr/>
        </p:nvCxnSpPr>
        <p:spPr>
          <a:xfrm flipH="1">
            <a:off x="4964776" y="3246567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rot="16200000" flipH="1">
            <a:off x="4863576" y="2864014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rot="16200000" flipH="1">
            <a:off x="4863576" y="3145368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 rot="16200000" flipH="1">
            <a:off x="6123807" y="2864014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rot="16200000" flipH="1">
            <a:off x="6123807" y="3145368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rot="16200000" flipH="1">
            <a:off x="7398692" y="2864013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 rot="16200000" flipH="1">
            <a:off x="7398692" y="3145367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 rot="16200000" flipH="1">
            <a:off x="8691160" y="2864013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rot="16200000" flipH="1">
            <a:off x="8691160" y="3145367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 flipH="1">
            <a:off x="6310000" y="3246567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 flipH="1">
            <a:off x="6040595" y="3247031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 flipH="1">
            <a:off x="5493746" y="3246570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flipH="1">
            <a:off x="5233779" y="3247036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 flipH="1">
            <a:off x="5770964" y="3252061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 flipH="1">
            <a:off x="7655223" y="3246567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 flipH="1">
            <a:off x="7385818" y="3247031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 flipH="1">
            <a:off x="6838969" y="3246570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 flipH="1">
            <a:off x="6579002" y="3247036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/>
          <p:nvPr/>
        </p:nvCxnSpPr>
        <p:spPr>
          <a:xfrm flipH="1">
            <a:off x="7116187" y="3252061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 flipH="1">
            <a:off x="8192985" y="3246570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/>
          <p:nvPr/>
        </p:nvCxnSpPr>
        <p:spPr>
          <a:xfrm flipH="1">
            <a:off x="7933018" y="3247036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/>
          <p:nvPr/>
        </p:nvCxnSpPr>
        <p:spPr>
          <a:xfrm flipH="1">
            <a:off x="8458480" y="3252061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/>
          <p:nvPr/>
        </p:nvCxnSpPr>
        <p:spPr>
          <a:xfrm flipH="1">
            <a:off x="8719371" y="3243271"/>
            <a:ext cx="72989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/>
          <p:nvPr/>
        </p:nvCxnSpPr>
        <p:spPr>
          <a:xfrm rot="16200000" flipH="1">
            <a:off x="6785710" y="3371037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/>
          <p:cNvCxnSpPr/>
          <p:nvPr/>
        </p:nvCxnSpPr>
        <p:spPr>
          <a:xfrm rot="16200000" flipH="1">
            <a:off x="6776520" y="3631875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églalap 46"/>
          <p:cNvSpPr/>
          <p:nvPr/>
        </p:nvSpPr>
        <p:spPr>
          <a:xfrm>
            <a:off x="6335187" y="3803235"/>
            <a:ext cx="1080000" cy="108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Router</a:t>
            </a:r>
            <a:endParaRPr lang="hu-HU" dirty="0"/>
          </a:p>
        </p:txBody>
      </p:sp>
      <p:sp>
        <p:nvSpPr>
          <p:cNvPr id="48" name="Téglalap 47"/>
          <p:cNvSpPr/>
          <p:nvPr/>
        </p:nvSpPr>
        <p:spPr>
          <a:xfrm>
            <a:off x="4652035" y="3793601"/>
            <a:ext cx="1080000" cy="108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Router</a:t>
            </a:r>
            <a:endParaRPr lang="hu-HU" dirty="0"/>
          </a:p>
        </p:txBody>
      </p:sp>
      <p:cxnSp>
        <p:nvCxnSpPr>
          <p:cNvPr id="49" name="Egyenes összekötő 48"/>
          <p:cNvCxnSpPr/>
          <p:nvPr/>
        </p:nvCxnSpPr>
        <p:spPr>
          <a:xfrm flipH="1">
            <a:off x="5791587" y="4331883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/>
          <p:cNvCxnSpPr/>
          <p:nvPr/>
        </p:nvCxnSpPr>
        <p:spPr>
          <a:xfrm flipH="1">
            <a:off x="6068805" y="4334443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/>
          <p:cNvCxnSpPr/>
          <p:nvPr/>
        </p:nvCxnSpPr>
        <p:spPr>
          <a:xfrm rot="16200000" flipH="1">
            <a:off x="5065976" y="5012268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/>
          <p:nvPr/>
        </p:nvCxnSpPr>
        <p:spPr>
          <a:xfrm rot="16200000" flipH="1">
            <a:off x="5065976" y="5293622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52"/>
          <p:cNvCxnSpPr/>
          <p:nvPr/>
        </p:nvCxnSpPr>
        <p:spPr>
          <a:xfrm flipH="1">
            <a:off x="3882741" y="5401051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53"/>
          <p:cNvCxnSpPr/>
          <p:nvPr/>
        </p:nvCxnSpPr>
        <p:spPr>
          <a:xfrm flipH="1">
            <a:off x="4958560" y="5401515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 flipH="1">
            <a:off x="4411711" y="5401054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/>
          <p:nvPr/>
        </p:nvCxnSpPr>
        <p:spPr>
          <a:xfrm flipH="1">
            <a:off x="4151744" y="5401520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 flipH="1">
            <a:off x="4688929" y="5406545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 flipH="1">
            <a:off x="2541030" y="5406542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58"/>
          <p:cNvCxnSpPr/>
          <p:nvPr/>
        </p:nvCxnSpPr>
        <p:spPr>
          <a:xfrm flipH="1">
            <a:off x="3616849" y="5407006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flipH="1">
            <a:off x="3078792" y="5406545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 flipH="1">
            <a:off x="2810033" y="5407011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61"/>
          <p:cNvCxnSpPr/>
          <p:nvPr/>
        </p:nvCxnSpPr>
        <p:spPr>
          <a:xfrm flipH="1">
            <a:off x="3347218" y="5409105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62"/>
          <p:cNvCxnSpPr/>
          <p:nvPr/>
        </p:nvCxnSpPr>
        <p:spPr>
          <a:xfrm flipH="1">
            <a:off x="1213391" y="5401048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63"/>
          <p:cNvCxnSpPr/>
          <p:nvPr/>
        </p:nvCxnSpPr>
        <p:spPr>
          <a:xfrm flipH="1">
            <a:off x="2287157" y="5401051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gyenes összekötő 64"/>
          <p:cNvCxnSpPr/>
          <p:nvPr/>
        </p:nvCxnSpPr>
        <p:spPr>
          <a:xfrm flipH="1">
            <a:off x="1751153" y="5401051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gyenes összekötő 65"/>
          <p:cNvCxnSpPr/>
          <p:nvPr/>
        </p:nvCxnSpPr>
        <p:spPr>
          <a:xfrm flipH="1">
            <a:off x="1482394" y="5401517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66"/>
          <p:cNvCxnSpPr/>
          <p:nvPr/>
        </p:nvCxnSpPr>
        <p:spPr>
          <a:xfrm flipH="1">
            <a:off x="2019580" y="5409117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gyenes összekötő 67"/>
          <p:cNvCxnSpPr/>
          <p:nvPr/>
        </p:nvCxnSpPr>
        <p:spPr>
          <a:xfrm rot="16200000" flipH="1">
            <a:off x="3305790" y="5012267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gyenes összekötő 68"/>
          <p:cNvCxnSpPr/>
          <p:nvPr/>
        </p:nvCxnSpPr>
        <p:spPr>
          <a:xfrm rot="16200000" flipH="1">
            <a:off x="3311254" y="5284828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gyenes összekötő 69"/>
          <p:cNvCxnSpPr/>
          <p:nvPr/>
        </p:nvCxnSpPr>
        <p:spPr>
          <a:xfrm rot="16200000" flipH="1">
            <a:off x="1751153" y="5012267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gyenes összekötő 70"/>
          <p:cNvCxnSpPr/>
          <p:nvPr/>
        </p:nvCxnSpPr>
        <p:spPr>
          <a:xfrm rot="16200000" flipH="1">
            <a:off x="1753686" y="5284828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églalap 71"/>
          <p:cNvSpPr/>
          <p:nvPr/>
        </p:nvSpPr>
        <p:spPr>
          <a:xfrm>
            <a:off x="1312353" y="3747239"/>
            <a:ext cx="1080000" cy="108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PC</a:t>
            </a:r>
            <a:endParaRPr lang="hu-HU" dirty="0"/>
          </a:p>
        </p:txBody>
      </p:sp>
      <p:sp>
        <p:nvSpPr>
          <p:cNvPr id="73" name="Téglalap 72"/>
          <p:cNvSpPr/>
          <p:nvPr/>
        </p:nvSpPr>
        <p:spPr>
          <a:xfrm>
            <a:off x="2861435" y="3787201"/>
            <a:ext cx="1080000" cy="108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PC</a:t>
            </a:r>
            <a:endParaRPr lang="hu-HU" dirty="0"/>
          </a:p>
        </p:txBody>
      </p:sp>
      <p:cxnSp>
        <p:nvCxnSpPr>
          <p:cNvPr id="74" name="Egyenes összekötő 73"/>
          <p:cNvCxnSpPr/>
          <p:nvPr/>
        </p:nvCxnSpPr>
        <p:spPr>
          <a:xfrm rot="16200000" flipH="1">
            <a:off x="4151744" y="5502715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églalap 75"/>
          <p:cNvSpPr/>
          <p:nvPr/>
        </p:nvSpPr>
        <p:spPr>
          <a:xfrm>
            <a:off x="673452" y="5701988"/>
            <a:ext cx="1080000" cy="108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PC</a:t>
            </a:r>
            <a:endParaRPr lang="hu-HU" dirty="0"/>
          </a:p>
        </p:txBody>
      </p:sp>
      <p:cxnSp>
        <p:nvCxnSpPr>
          <p:cNvPr id="77" name="Egyenes összekötő 76"/>
          <p:cNvCxnSpPr/>
          <p:nvPr/>
        </p:nvCxnSpPr>
        <p:spPr>
          <a:xfrm rot="16200000" flipH="1">
            <a:off x="1112191" y="5502715"/>
            <a:ext cx="202400" cy="0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églalap 77"/>
          <p:cNvSpPr/>
          <p:nvPr/>
        </p:nvSpPr>
        <p:spPr>
          <a:xfrm>
            <a:off x="3718049" y="5701988"/>
            <a:ext cx="1080000" cy="1080000"/>
          </a:xfrm>
          <a:prstGeom prst="rect">
            <a:avLst/>
          </a:prstGeom>
          <a:noFill/>
          <a:ln>
            <a:solidFill>
              <a:srgbClr val="22E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PC</a:t>
            </a:r>
          </a:p>
          <a:p>
            <a:pPr algn="ctr"/>
            <a:r>
              <a:rPr lang="hu-HU" dirty="0" smtClean="0"/>
              <a:t>A</a:t>
            </a:r>
            <a:endParaRPr lang="hu-HU" dirty="0"/>
          </a:p>
        </p:txBody>
      </p:sp>
      <p:sp>
        <p:nvSpPr>
          <p:cNvPr id="79" name="Szövegdoboz 78"/>
          <p:cNvSpPr txBox="1"/>
          <p:nvPr/>
        </p:nvSpPr>
        <p:spPr>
          <a:xfrm>
            <a:off x="7415187" y="4327201"/>
            <a:ext cx="203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 GATEWAY</a:t>
            </a:r>
            <a:endParaRPr lang="hu-HU" dirty="0"/>
          </a:p>
        </p:txBody>
      </p:sp>
      <p:sp>
        <p:nvSpPr>
          <p:cNvPr id="80" name="Szövegdoboz 79"/>
          <p:cNvSpPr txBox="1"/>
          <p:nvPr/>
        </p:nvSpPr>
        <p:spPr>
          <a:xfrm>
            <a:off x="5286716" y="4894796"/>
            <a:ext cx="127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10.3.105.1</a:t>
            </a:r>
            <a:endParaRPr lang="hu-HU" dirty="0"/>
          </a:p>
        </p:txBody>
      </p:sp>
      <p:sp>
        <p:nvSpPr>
          <p:cNvPr id="81" name="Ív 80"/>
          <p:cNvSpPr/>
          <p:nvPr/>
        </p:nvSpPr>
        <p:spPr>
          <a:xfrm>
            <a:off x="7338524" y="3827899"/>
            <a:ext cx="779982" cy="882721"/>
          </a:xfrm>
          <a:prstGeom prst="arc">
            <a:avLst/>
          </a:prstGeom>
          <a:ln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2" name="Szövegdoboz 81"/>
          <p:cNvSpPr txBox="1"/>
          <p:nvPr/>
        </p:nvSpPr>
        <p:spPr>
          <a:xfrm>
            <a:off x="6862376" y="3460318"/>
            <a:ext cx="127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10.3.102.1</a:t>
            </a:r>
            <a:endParaRPr lang="hu-HU" dirty="0"/>
          </a:p>
        </p:txBody>
      </p:sp>
      <p:sp>
        <p:nvSpPr>
          <p:cNvPr id="83" name="Ív 82"/>
          <p:cNvSpPr/>
          <p:nvPr/>
        </p:nvSpPr>
        <p:spPr>
          <a:xfrm rot="10141340">
            <a:off x="5430709" y="4893427"/>
            <a:ext cx="779982" cy="882721"/>
          </a:xfrm>
          <a:prstGeom prst="arc">
            <a:avLst/>
          </a:prstGeom>
          <a:ln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4" name="Szövegdoboz 83"/>
          <p:cNvSpPr txBox="1"/>
          <p:nvPr/>
        </p:nvSpPr>
        <p:spPr>
          <a:xfrm>
            <a:off x="5887584" y="5574816"/>
            <a:ext cx="203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GATEWAY</a:t>
            </a:r>
            <a:endParaRPr lang="hu-HU" dirty="0"/>
          </a:p>
        </p:txBody>
      </p:sp>
      <p:sp>
        <p:nvSpPr>
          <p:cNvPr id="85" name="Szövegdoboz 84"/>
          <p:cNvSpPr txBox="1"/>
          <p:nvPr/>
        </p:nvSpPr>
        <p:spPr>
          <a:xfrm>
            <a:off x="4715034" y="6450853"/>
            <a:ext cx="1620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10.3.105.23</a:t>
            </a:r>
          </a:p>
          <a:p>
            <a:endParaRPr lang="hu-HU" dirty="0"/>
          </a:p>
        </p:txBody>
      </p:sp>
      <p:sp>
        <p:nvSpPr>
          <p:cNvPr id="86" name="Szövegdoboz 85"/>
          <p:cNvSpPr txBox="1"/>
          <p:nvPr/>
        </p:nvSpPr>
        <p:spPr>
          <a:xfrm>
            <a:off x="5496034" y="1295869"/>
            <a:ext cx="1620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10.3.102.75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0620480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6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8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3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4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6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7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8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9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1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3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40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5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6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7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80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9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1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2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2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47" grpId="0" animBg="1"/>
      <p:bldP spid="48" grpId="0" animBg="1"/>
      <p:bldP spid="72" grpId="0" animBg="1"/>
      <p:bldP spid="73" grpId="0" animBg="1"/>
      <p:bldP spid="76" grpId="0" animBg="1"/>
      <p:bldP spid="78" grpId="0" animBg="1"/>
      <p:bldP spid="79" grpId="0"/>
      <p:bldP spid="80" grpId="0"/>
      <p:bldP spid="81" grpId="0" animBg="1"/>
      <p:bldP spid="82" grpId="0"/>
      <p:bldP spid="83" grpId="0" animBg="1"/>
      <p:bldP spid="84" grpId="0"/>
      <p:bldP spid="85" grpId="0"/>
      <p:bldP spid="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Egyenes összekötő 3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96562" y="-453081"/>
            <a:ext cx="11665794" cy="19050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50800" dist="50800" dir="21540000" algn="tl" rotWithShape="0">
                    <a:srgbClr val="00FFCC">
                      <a:alpha val="40000"/>
                    </a:srgbClr>
                  </a:outerShdw>
                </a:effectLst>
              </a:rPr>
              <a:t>Hálózati eszközök</a:t>
            </a:r>
            <a:endParaRPr lang="hu-HU" sz="40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50800" dist="50800" dir="21540000" algn="tl" rotWithShape="0">
                  <a:srgbClr val="00FFCC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18789" y="1030583"/>
            <a:ext cx="397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22E897"/>
                </a:solidFill>
              </a:rPr>
              <a:t>Kérdések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068908" y="1837162"/>
            <a:ext cx="94546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>
                <a:solidFill>
                  <a:srgbClr val="22E897"/>
                </a:solidFill>
              </a:rPr>
              <a:t>Mi a hálózat?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1781244" y="2205735"/>
            <a:ext cx="94546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/>
              <a:t>A számítógépes hálózat egy olyan rendszer mely különböző számítógépeket összeköt és közöttük kommunikációt biztosít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1083720" y="3067509"/>
            <a:ext cx="94546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>
                <a:solidFill>
                  <a:srgbClr val="22E897"/>
                </a:solidFill>
              </a:rPr>
              <a:t>Mire jó a </a:t>
            </a:r>
            <a:r>
              <a:rPr lang="hu-HU" sz="2500" dirty="0" err="1" smtClean="0">
                <a:solidFill>
                  <a:srgbClr val="22E897"/>
                </a:solidFill>
              </a:rPr>
              <a:t>hub</a:t>
            </a:r>
            <a:r>
              <a:rPr lang="hu-HU" sz="2500" dirty="0" smtClean="0">
                <a:solidFill>
                  <a:srgbClr val="22E897"/>
                </a:solidFill>
              </a:rPr>
              <a:t>?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1885809" y="3544563"/>
            <a:ext cx="94546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Számítógépek és egyéb eszközök összekötésére használják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1083720" y="3986981"/>
            <a:ext cx="94546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>
                <a:solidFill>
                  <a:srgbClr val="22E897"/>
                </a:solidFill>
              </a:rPr>
              <a:t>Mire szükséges a </a:t>
            </a:r>
            <a:r>
              <a:rPr lang="hu-HU" sz="2500" dirty="0" err="1" smtClean="0">
                <a:solidFill>
                  <a:srgbClr val="22E897"/>
                </a:solidFill>
              </a:rPr>
              <a:t>router</a:t>
            </a:r>
            <a:r>
              <a:rPr lang="hu-HU" sz="2500" dirty="0" smtClean="0">
                <a:solidFill>
                  <a:srgbClr val="22E897"/>
                </a:solidFill>
              </a:rPr>
              <a:t>?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1933644" y="4558737"/>
            <a:ext cx="101147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Hogy a lehető legoptimálisabb úton tudjunk adatot továbbítani</a:t>
            </a:r>
          </a:p>
        </p:txBody>
      </p:sp>
      <p:grpSp>
        <p:nvGrpSpPr>
          <p:cNvPr id="51" name="Csoportba foglalás 50"/>
          <p:cNvGrpSpPr/>
          <p:nvPr/>
        </p:nvGrpSpPr>
        <p:grpSpPr>
          <a:xfrm>
            <a:off x="770682" y="1661746"/>
            <a:ext cx="1010562" cy="3692108"/>
            <a:chOff x="770682" y="1661746"/>
            <a:chExt cx="1010562" cy="3692108"/>
          </a:xfrm>
        </p:grpSpPr>
        <p:cxnSp>
          <p:nvCxnSpPr>
            <p:cNvPr id="35" name="Egyenes összekötő nyíllal 34"/>
            <p:cNvCxnSpPr/>
            <p:nvPr/>
          </p:nvCxnSpPr>
          <p:spPr>
            <a:xfrm>
              <a:off x="1468206" y="4655980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gyenes összekötő 35"/>
            <p:cNvCxnSpPr/>
            <p:nvPr/>
          </p:nvCxnSpPr>
          <p:spPr>
            <a:xfrm>
              <a:off x="1468206" y="4464035"/>
              <a:ext cx="0" cy="191945"/>
            </a:xfrm>
            <a:prstGeom prst="line">
              <a:avLst/>
            </a:prstGeom>
            <a:ln>
              <a:solidFill>
                <a:srgbClr val="00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Csoportba foglalás 49"/>
            <p:cNvGrpSpPr/>
            <p:nvPr/>
          </p:nvGrpSpPr>
          <p:grpSpPr>
            <a:xfrm>
              <a:off x="770682" y="1661746"/>
              <a:ext cx="1010562" cy="3692108"/>
              <a:chOff x="770682" y="1661746"/>
              <a:chExt cx="1010562" cy="3692108"/>
            </a:xfrm>
          </p:grpSpPr>
          <p:cxnSp>
            <p:nvCxnSpPr>
              <p:cNvPr id="21" name="Egyenes összekötő 20"/>
              <p:cNvCxnSpPr/>
              <p:nvPr/>
            </p:nvCxnSpPr>
            <p:spPr>
              <a:xfrm>
                <a:off x="1468206" y="3547717"/>
                <a:ext cx="0" cy="191945"/>
              </a:xfrm>
              <a:prstGeom prst="line">
                <a:avLst/>
              </a:prstGeom>
              <a:ln>
                <a:solidFill>
                  <a:srgbClr val="00FF99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Egyenes összekötő nyíllal 21"/>
              <p:cNvCxnSpPr/>
              <p:nvPr/>
            </p:nvCxnSpPr>
            <p:spPr>
              <a:xfrm>
                <a:off x="1468206" y="3748454"/>
                <a:ext cx="313038" cy="0"/>
              </a:xfrm>
              <a:prstGeom prst="straightConnector1">
                <a:avLst/>
              </a:prstGeom>
              <a:ln>
                <a:solidFill>
                  <a:srgbClr val="00FF99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Csoportba foglalás 48"/>
              <p:cNvGrpSpPr/>
              <p:nvPr/>
            </p:nvGrpSpPr>
            <p:grpSpPr>
              <a:xfrm>
                <a:off x="770682" y="1661746"/>
                <a:ext cx="1010562" cy="3692108"/>
                <a:chOff x="770682" y="1661746"/>
                <a:chExt cx="1010562" cy="3692108"/>
              </a:xfrm>
            </p:grpSpPr>
            <p:cxnSp>
              <p:nvCxnSpPr>
                <p:cNvPr id="11" name="Egyenes összekötő 10"/>
                <p:cNvCxnSpPr/>
                <p:nvPr/>
              </p:nvCxnSpPr>
              <p:spPr>
                <a:xfrm>
                  <a:off x="1468206" y="2252317"/>
                  <a:ext cx="0" cy="191945"/>
                </a:xfrm>
                <a:prstGeom prst="line">
                  <a:avLst/>
                </a:prstGeom>
                <a:ln>
                  <a:solidFill>
                    <a:srgbClr val="00FF9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Egyenes összekötő nyíllal 15"/>
                <p:cNvCxnSpPr/>
                <p:nvPr/>
              </p:nvCxnSpPr>
              <p:spPr>
                <a:xfrm>
                  <a:off x="1468206" y="2453054"/>
                  <a:ext cx="313038" cy="0"/>
                </a:xfrm>
                <a:prstGeom prst="straightConnector1">
                  <a:avLst/>
                </a:prstGeom>
                <a:ln>
                  <a:solidFill>
                    <a:srgbClr val="00FF99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" name="Csoportba foglalás 47"/>
                <p:cNvGrpSpPr/>
                <p:nvPr/>
              </p:nvGrpSpPr>
              <p:grpSpPr>
                <a:xfrm>
                  <a:off x="770682" y="1661746"/>
                  <a:ext cx="332780" cy="3692108"/>
                  <a:chOff x="770682" y="1661746"/>
                  <a:chExt cx="332780" cy="3692108"/>
                </a:xfrm>
              </p:grpSpPr>
              <p:cxnSp>
                <p:nvCxnSpPr>
                  <p:cNvPr id="7" name="Egyenes összekötő 6"/>
                  <p:cNvCxnSpPr/>
                  <p:nvPr/>
                </p:nvCxnSpPr>
                <p:spPr>
                  <a:xfrm>
                    <a:off x="770682" y="1661746"/>
                    <a:ext cx="0" cy="3692108"/>
                  </a:xfrm>
                  <a:prstGeom prst="line">
                    <a:avLst/>
                  </a:prstGeom>
                  <a:ln>
                    <a:solidFill>
                      <a:srgbClr val="00FF99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Egyenes összekötő nyíllal 8"/>
                  <p:cNvCxnSpPr/>
                  <p:nvPr/>
                </p:nvCxnSpPr>
                <p:spPr>
                  <a:xfrm>
                    <a:off x="770682" y="2084481"/>
                    <a:ext cx="313038" cy="0"/>
                  </a:xfrm>
                  <a:prstGeom prst="straightConnector1">
                    <a:avLst/>
                  </a:prstGeom>
                  <a:ln>
                    <a:solidFill>
                      <a:srgbClr val="00FF99"/>
                    </a:solidFill>
                    <a:prstDash val="sys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Egyenes összekötő nyíllal 32"/>
                  <p:cNvCxnSpPr/>
                  <p:nvPr/>
                </p:nvCxnSpPr>
                <p:spPr>
                  <a:xfrm>
                    <a:off x="789345" y="3306036"/>
                    <a:ext cx="313038" cy="0"/>
                  </a:xfrm>
                  <a:prstGeom prst="straightConnector1">
                    <a:avLst/>
                  </a:prstGeom>
                  <a:ln>
                    <a:solidFill>
                      <a:srgbClr val="00FF99"/>
                    </a:solidFill>
                    <a:prstDash val="sys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Egyenes összekötő nyíllal 33"/>
                  <p:cNvCxnSpPr/>
                  <p:nvPr/>
                </p:nvCxnSpPr>
                <p:spPr>
                  <a:xfrm>
                    <a:off x="790424" y="4225508"/>
                    <a:ext cx="313038" cy="0"/>
                  </a:xfrm>
                  <a:prstGeom prst="straightConnector1">
                    <a:avLst/>
                  </a:prstGeom>
                  <a:ln>
                    <a:solidFill>
                      <a:srgbClr val="00FF99"/>
                    </a:solidFill>
                    <a:prstDash val="sys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Egyenes összekötő nyíllal 39"/>
                  <p:cNvCxnSpPr/>
                  <p:nvPr/>
                </p:nvCxnSpPr>
                <p:spPr>
                  <a:xfrm>
                    <a:off x="789345" y="5353854"/>
                    <a:ext cx="313038" cy="0"/>
                  </a:xfrm>
                  <a:prstGeom prst="straightConnector1">
                    <a:avLst/>
                  </a:prstGeom>
                  <a:ln>
                    <a:solidFill>
                      <a:srgbClr val="00FF99"/>
                    </a:solidFill>
                    <a:prstDash val="sys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44" name="Szövegdoboz 43"/>
          <p:cNvSpPr txBox="1"/>
          <p:nvPr/>
        </p:nvSpPr>
        <p:spPr>
          <a:xfrm>
            <a:off x="1121045" y="5108534"/>
            <a:ext cx="94546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>
                <a:solidFill>
                  <a:srgbClr val="22E897"/>
                </a:solidFill>
              </a:rPr>
              <a:t>Mik a hálózati eszközök?</a:t>
            </a:r>
          </a:p>
        </p:txBody>
      </p:sp>
      <p:cxnSp>
        <p:nvCxnSpPr>
          <p:cNvPr id="45" name="Egyenes összekötő nyíllal 44"/>
          <p:cNvCxnSpPr/>
          <p:nvPr/>
        </p:nvCxnSpPr>
        <p:spPr>
          <a:xfrm>
            <a:off x="1468206" y="5791458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/>
          <p:cNvCxnSpPr/>
          <p:nvPr/>
        </p:nvCxnSpPr>
        <p:spPr>
          <a:xfrm>
            <a:off x="1468206" y="5599513"/>
            <a:ext cx="0" cy="191945"/>
          </a:xfrm>
          <a:prstGeom prst="line">
            <a:avLst/>
          </a:prstGeom>
          <a:ln>
            <a:solidFill>
              <a:srgbClr val="00FF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zövegdoboz 46"/>
          <p:cNvSpPr txBox="1"/>
          <p:nvPr/>
        </p:nvSpPr>
        <p:spPr>
          <a:xfrm>
            <a:off x="1781244" y="5572911"/>
            <a:ext cx="94546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Olyan eszközök melyek biztosítják a hálózat működését</a:t>
            </a:r>
            <a:br>
              <a:rPr lang="hu-HU" sz="2500" dirty="0" smtClean="0"/>
            </a:br>
            <a:r>
              <a:rPr lang="hu-HU" sz="2500" dirty="0" smtClean="0"/>
              <a:t>(</a:t>
            </a:r>
            <a:r>
              <a:rPr lang="hu-HU" sz="2500" dirty="0" err="1" smtClean="0"/>
              <a:t>Router,hub,switch</a:t>
            </a:r>
            <a:r>
              <a:rPr lang="hu-HU" sz="2500" dirty="0" smtClean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xmlns="" val="40851973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7" grpId="0"/>
      <p:bldP spid="18" grpId="0"/>
      <p:bldP spid="23" grpId="0"/>
      <p:bldP spid="24" grpId="0"/>
      <p:bldP spid="39" grpId="0"/>
      <p:bldP spid="44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96562" y="-453081"/>
            <a:ext cx="11665794" cy="19050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50800" dist="50800" dir="21540000" algn="tl" rotWithShape="0">
                    <a:srgbClr val="00FFCC">
                      <a:alpha val="40000"/>
                    </a:srgbClr>
                  </a:outerShdw>
                </a:effectLst>
              </a:rPr>
              <a:t>Hálózat egy átlagos családi házban</a:t>
            </a:r>
            <a:endParaRPr lang="hu-HU" sz="40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50800" dist="50800" dir="21540000" algn="tl" rotWithShape="0">
                  <a:srgbClr val="00FFCC">
                    <a:alpha val="40000"/>
                  </a:srgbClr>
                </a:outerShdw>
              </a:effectLst>
            </a:endParaRPr>
          </a:p>
        </p:txBody>
      </p:sp>
      <p:grpSp>
        <p:nvGrpSpPr>
          <p:cNvPr id="154" name="Csoportba foglalás 153"/>
          <p:cNvGrpSpPr/>
          <p:nvPr/>
        </p:nvGrpSpPr>
        <p:grpSpPr>
          <a:xfrm>
            <a:off x="20916" y="1020256"/>
            <a:ext cx="3017535" cy="1551978"/>
            <a:chOff x="20916" y="1020256"/>
            <a:chExt cx="3017535" cy="1551978"/>
          </a:xfrm>
        </p:grpSpPr>
        <p:sp>
          <p:nvSpPr>
            <p:cNvPr id="26" name="Téglalap 25"/>
            <p:cNvSpPr/>
            <p:nvPr/>
          </p:nvSpPr>
          <p:spPr>
            <a:xfrm>
              <a:off x="873284" y="1873910"/>
              <a:ext cx="645417" cy="698324"/>
            </a:xfrm>
            <a:prstGeom prst="rect">
              <a:avLst/>
            </a:prstGeom>
            <a:ln>
              <a:solidFill>
                <a:srgbClr val="22E8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20916" y="1020256"/>
              <a:ext cx="301753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300" dirty="0" smtClean="0"/>
                <a:t>Szerver(Szolgáltató)</a:t>
              </a:r>
              <a:endParaRPr lang="hu-HU" sz="2300" dirty="0"/>
            </a:p>
          </p:txBody>
        </p:sp>
      </p:grpSp>
      <p:grpSp>
        <p:nvGrpSpPr>
          <p:cNvPr id="156" name="Csoportba foglalás 155"/>
          <p:cNvGrpSpPr/>
          <p:nvPr/>
        </p:nvGrpSpPr>
        <p:grpSpPr>
          <a:xfrm>
            <a:off x="3743474" y="1904571"/>
            <a:ext cx="4680000" cy="3623311"/>
            <a:chOff x="3743474" y="1904571"/>
            <a:chExt cx="4680000" cy="3623311"/>
          </a:xfrm>
        </p:grpSpPr>
        <p:cxnSp>
          <p:nvCxnSpPr>
            <p:cNvPr id="9" name="Egyenes összekötő 8"/>
            <p:cNvCxnSpPr>
              <a:stCxn id="7" idx="1"/>
            </p:cNvCxnSpPr>
            <p:nvPr/>
          </p:nvCxnSpPr>
          <p:spPr>
            <a:xfrm>
              <a:off x="3743474" y="3704571"/>
              <a:ext cx="2193863" cy="0"/>
            </a:xfrm>
            <a:prstGeom prst="line">
              <a:avLst/>
            </a:prstGeom>
            <a:ln>
              <a:solidFill>
                <a:srgbClr val="22E8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églalap 21"/>
            <p:cNvSpPr/>
            <p:nvPr/>
          </p:nvSpPr>
          <p:spPr>
            <a:xfrm>
              <a:off x="3761931" y="3022094"/>
              <a:ext cx="645417" cy="674163"/>
            </a:xfrm>
            <a:prstGeom prst="rect">
              <a:avLst/>
            </a:prstGeom>
            <a:ln>
              <a:solidFill>
                <a:srgbClr val="22E8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55" name="Csoportba foglalás 154"/>
            <p:cNvGrpSpPr/>
            <p:nvPr/>
          </p:nvGrpSpPr>
          <p:grpSpPr>
            <a:xfrm>
              <a:off x="3743474" y="1904571"/>
              <a:ext cx="4680000" cy="3623311"/>
              <a:chOff x="3743474" y="1904571"/>
              <a:chExt cx="4680000" cy="3623311"/>
            </a:xfrm>
          </p:grpSpPr>
          <p:sp>
            <p:nvSpPr>
              <p:cNvPr id="7" name="Téglalap 6"/>
              <p:cNvSpPr/>
              <p:nvPr/>
            </p:nvSpPr>
            <p:spPr>
              <a:xfrm>
                <a:off x="3743474" y="1904571"/>
                <a:ext cx="4680000" cy="3600000"/>
              </a:xfrm>
              <a:prstGeom prst="rect">
                <a:avLst/>
              </a:prstGeom>
              <a:noFill/>
              <a:ln w="38100">
                <a:solidFill>
                  <a:srgbClr val="22E8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11" name="Egyenes összekötő 10"/>
              <p:cNvCxnSpPr/>
              <p:nvPr/>
            </p:nvCxnSpPr>
            <p:spPr>
              <a:xfrm>
                <a:off x="5249561" y="1904571"/>
                <a:ext cx="0" cy="750947"/>
              </a:xfrm>
              <a:prstGeom prst="line">
                <a:avLst/>
              </a:prstGeom>
              <a:ln>
                <a:solidFill>
                  <a:srgbClr val="22E89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Egyenes összekötő 11"/>
              <p:cNvCxnSpPr/>
              <p:nvPr/>
            </p:nvCxnSpPr>
            <p:spPr>
              <a:xfrm>
                <a:off x="7356021" y="1919491"/>
                <a:ext cx="0" cy="736027"/>
              </a:xfrm>
              <a:prstGeom prst="line">
                <a:avLst/>
              </a:prstGeom>
              <a:ln>
                <a:solidFill>
                  <a:srgbClr val="22E89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gyenes összekötő 14"/>
              <p:cNvCxnSpPr/>
              <p:nvPr/>
            </p:nvCxnSpPr>
            <p:spPr>
              <a:xfrm>
                <a:off x="7089732" y="3704571"/>
                <a:ext cx="1333742" cy="0"/>
              </a:xfrm>
              <a:prstGeom prst="line">
                <a:avLst/>
              </a:prstGeom>
              <a:ln>
                <a:solidFill>
                  <a:srgbClr val="22E89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Egyenes összekötő 18"/>
              <p:cNvCxnSpPr/>
              <p:nvPr/>
            </p:nvCxnSpPr>
            <p:spPr>
              <a:xfrm>
                <a:off x="5249561" y="3704571"/>
                <a:ext cx="0" cy="722484"/>
              </a:xfrm>
              <a:prstGeom prst="line">
                <a:avLst/>
              </a:prstGeom>
              <a:ln>
                <a:solidFill>
                  <a:srgbClr val="22E89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Egyenes összekötő 20"/>
              <p:cNvCxnSpPr/>
              <p:nvPr/>
            </p:nvCxnSpPr>
            <p:spPr>
              <a:xfrm flipH="1">
                <a:off x="5624186" y="3704571"/>
                <a:ext cx="1465546" cy="1800000"/>
              </a:xfrm>
              <a:prstGeom prst="line">
                <a:avLst/>
              </a:prstGeom>
              <a:ln>
                <a:solidFill>
                  <a:srgbClr val="22E89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églalap 22"/>
              <p:cNvSpPr/>
              <p:nvPr/>
            </p:nvSpPr>
            <p:spPr>
              <a:xfrm>
                <a:off x="3756000" y="2655518"/>
                <a:ext cx="197363" cy="350729"/>
              </a:xfrm>
              <a:prstGeom prst="rect">
                <a:avLst/>
              </a:prstGeom>
              <a:ln>
                <a:solidFill>
                  <a:srgbClr val="22E8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" name="Téglalap 23"/>
              <p:cNvSpPr/>
              <p:nvPr/>
            </p:nvSpPr>
            <p:spPr>
              <a:xfrm>
                <a:off x="7769129" y="3022094"/>
                <a:ext cx="645417" cy="675026"/>
              </a:xfrm>
              <a:prstGeom prst="rect">
                <a:avLst/>
              </a:prstGeom>
              <a:ln>
                <a:solidFill>
                  <a:srgbClr val="22E8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" name="Téglalap 24"/>
              <p:cNvSpPr/>
              <p:nvPr/>
            </p:nvSpPr>
            <p:spPr>
              <a:xfrm>
                <a:off x="3757779" y="4806248"/>
                <a:ext cx="645417" cy="698324"/>
              </a:xfrm>
              <a:prstGeom prst="rect">
                <a:avLst/>
              </a:prstGeom>
              <a:ln>
                <a:solidFill>
                  <a:srgbClr val="22E89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31" name="Egyenes összekötő 30"/>
              <p:cNvCxnSpPr/>
              <p:nvPr/>
            </p:nvCxnSpPr>
            <p:spPr>
              <a:xfrm>
                <a:off x="5250210" y="2595545"/>
                <a:ext cx="0" cy="2932337"/>
              </a:xfrm>
              <a:prstGeom prst="line">
                <a:avLst/>
              </a:prstGeom>
              <a:ln>
                <a:solidFill>
                  <a:srgbClr val="22E89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Egyenes összekötő 32"/>
              <p:cNvCxnSpPr/>
              <p:nvPr/>
            </p:nvCxnSpPr>
            <p:spPr>
              <a:xfrm>
                <a:off x="7356021" y="2655518"/>
                <a:ext cx="0" cy="1058228"/>
              </a:xfrm>
              <a:prstGeom prst="line">
                <a:avLst/>
              </a:prstGeom>
              <a:ln>
                <a:solidFill>
                  <a:srgbClr val="22E897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8" name="Egyenes összekötő 37"/>
          <p:cNvCxnSpPr/>
          <p:nvPr/>
        </p:nvCxnSpPr>
        <p:spPr>
          <a:xfrm>
            <a:off x="1221044" y="1603331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/>
          <p:nvPr/>
        </p:nvCxnSpPr>
        <p:spPr>
          <a:xfrm rot="5400000">
            <a:off x="1409544" y="1509386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/>
          <p:cNvCxnSpPr/>
          <p:nvPr/>
        </p:nvCxnSpPr>
        <p:spPr>
          <a:xfrm rot="5400000">
            <a:off x="1691988" y="1509386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44"/>
          <p:cNvCxnSpPr/>
          <p:nvPr/>
        </p:nvCxnSpPr>
        <p:spPr>
          <a:xfrm rot="5400000">
            <a:off x="1974431" y="1509386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/>
          <p:cNvCxnSpPr/>
          <p:nvPr/>
        </p:nvCxnSpPr>
        <p:spPr>
          <a:xfrm rot="5400000">
            <a:off x="2256873" y="1509386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/>
          <p:cNvCxnSpPr/>
          <p:nvPr/>
        </p:nvCxnSpPr>
        <p:spPr>
          <a:xfrm rot="5400000">
            <a:off x="2564026" y="1507876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/>
          <p:nvPr/>
        </p:nvCxnSpPr>
        <p:spPr>
          <a:xfrm rot="5400000">
            <a:off x="2846470" y="1507876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/>
          <p:cNvCxnSpPr/>
          <p:nvPr/>
        </p:nvCxnSpPr>
        <p:spPr>
          <a:xfrm rot="5400000">
            <a:off x="3128913" y="1507876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/>
          <p:cNvCxnSpPr/>
          <p:nvPr/>
        </p:nvCxnSpPr>
        <p:spPr>
          <a:xfrm rot="5400000">
            <a:off x="3411355" y="1507876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/>
          <p:cNvCxnSpPr/>
          <p:nvPr/>
        </p:nvCxnSpPr>
        <p:spPr>
          <a:xfrm rot="5400000">
            <a:off x="3716416" y="1511474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>
            <a:off x="3818469" y="1615857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/>
          <p:nvPr/>
        </p:nvCxnSpPr>
        <p:spPr>
          <a:xfrm>
            <a:off x="3818469" y="1873910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>
            <a:off x="3818469" y="2152966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>
            <a:off x="3818587" y="2437002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rot="5400000">
            <a:off x="4094285" y="2727328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>
            <a:off x="4188231" y="2821273"/>
            <a:ext cx="0" cy="172952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61"/>
          <p:cNvCxnSpPr/>
          <p:nvPr/>
        </p:nvCxnSpPr>
        <p:spPr>
          <a:xfrm rot="5400000">
            <a:off x="4334302" y="2727328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62"/>
          <p:cNvCxnSpPr/>
          <p:nvPr/>
        </p:nvCxnSpPr>
        <p:spPr>
          <a:xfrm rot="5400000">
            <a:off x="4602577" y="2724755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63"/>
          <p:cNvCxnSpPr/>
          <p:nvPr/>
        </p:nvCxnSpPr>
        <p:spPr>
          <a:xfrm rot="5400000">
            <a:off x="4871698" y="2727421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gyenes összekötő 77"/>
          <p:cNvCxnSpPr/>
          <p:nvPr/>
        </p:nvCxnSpPr>
        <p:spPr>
          <a:xfrm rot="5400000">
            <a:off x="5124390" y="2721541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gyenes összekötő 78"/>
          <p:cNvCxnSpPr/>
          <p:nvPr/>
        </p:nvCxnSpPr>
        <p:spPr>
          <a:xfrm rot="5400000">
            <a:off x="5395610" y="2719938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gyenes összekötő 80"/>
          <p:cNvCxnSpPr/>
          <p:nvPr/>
        </p:nvCxnSpPr>
        <p:spPr>
          <a:xfrm rot="5400000">
            <a:off x="5664340" y="2716443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81"/>
          <p:cNvCxnSpPr/>
          <p:nvPr/>
        </p:nvCxnSpPr>
        <p:spPr>
          <a:xfrm rot="5400000">
            <a:off x="5937336" y="2719938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gyenes összekötő 82"/>
          <p:cNvCxnSpPr/>
          <p:nvPr/>
        </p:nvCxnSpPr>
        <p:spPr>
          <a:xfrm rot="5400000">
            <a:off x="6185720" y="2721540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gyenes összekötő 85"/>
          <p:cNvCxnSpPr/>
          <p:nvPr/>
        </p:nvCxnSpPr>
        <p:spPr>
          <a:xfrm rot="5400000">
            <a:off x="6450905" y="2721540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86"/>
          <p:cNvCxnSpPr/>
          <p:nvPr/>
        </p:nvCxnSpPr>
        <p:spPr>
          <a:xfrm rot="5400000">
            <a:off x="6724775" y="2719937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87"/>
          <p:cNvCxnSpPr/>
          <p:nvPr/>
        </p:nvCxnSpPr>
        <p:spPr>
          <a:xfrm rot="5400000">
            <a:off x="6990855" y="2715962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88"/>
          <p:cNvCxnSpPr/>
          <p:nvPr/>
        </p:nvCxnSpPr>
        <p:spPr>
          <a:xfrm rot="5400000">
            <a:off x="7263851" y="2719937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89"/>
          <p:cNvCxnSpPr/>
          <p:nvPr/>
        </p:nvCxnSpPr>
        <p:spPr>
          <a:xfrm rot="5400000">
            <a:off x="7512235" y="2721539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gyenes összekötő 91"/>
          <p:cNvCxnSpPr/>
          <p:nvPr/>
        </p:nvCxnSpPr>
        <p:spPr>
          <a:xfrm rot="5400000">
            <a:off x="7769905" y="2716480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gyenes összekötő 92"/>
          <p:cNvCxnSpPr/>
          <p:nvPr/>
        </p:nvCxnSpPr>
        <p:spPr>
          <a:xfrm rot="5400000">
            <a:off x="8043775" y="2723669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gyenes összekötő 96"/>
          <p:cNvCxnSpPr/>
          <p:nvPr/>
        </p:nvCxnSpPr>
        <p:spPr>
          <a:xfrm>
            <a:off x="8144347" y="2817614"/>
            <a:ext cx="0" cy="194142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100"/>
          <p:cNvCxnSpPr/>
          <p:nvPr/>
        </p:nvCxnSpPr>
        <p:spPr>
          <a:xfrm>
            <a:off x="6544851" y="2838084"/>
            <a:ext cx="0" cy="185829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gyenes összekötő 101"/>
          <p:cNvCxnSpPr/>
          <p:nvPr/>
        </p:nvCxnSpPr>
        <p:spPr>
          <a:xfrm>
            <a:off x="6544851" y="3091717"/>
            <a:ext cx="0" cy="185829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gyenes összekötő 102"/>
          <p:cNvCxnSpPr/>
          <p:nvPr/>
        </p:nvCxnSpPr>
        <p:spPr>
          <a:xfrm>
            <a:off x="6545496" y="3355409"/>
            <a:ext cx="0" cy="185829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gyenes összekötő 103"/>
          <p:cNvCxnSpPr/>
          <p:nvPr/>
        </p:nvCxnSpPr>
        <p:spPr>
          <a:xfrm>
            <a:off x="6544851" y="3611656"/>
            <a:ext cx="0" cy="185829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gyenes összekötő 104"/>
          <p:cNvCxnSpPr/>
          <p:nvPr/>
        </p:nvCxnSpPr>
        <p:spPr>
          <a:xfrm>
            <a:off x="6544851" y="3852573"/>
            <a:ext cx="0" cy="185829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gyenes összekötő 105"/>
          <p:cNvCxnSpPr/>
          <p:nvPr/>
        </p:nvCxnSpPr>
        <p:spPr>
          <a:xfrm rot="5400000">
            <a:off x="6444801" y="3944457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gyenes összekötő 110"/>
          <p:cNvCxnSpPr/>
          <p:nvPr/>
        </p:nvCxnSpPr>
        <p:spPr>
          <a:xfrm>
            <a:off x="6337857" y="4038402"/>
            <a:ext cx="0" cy="185829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gyenes összekötő 111"/>
          <p:cNvCxnSpPr/>
          <p:nvPr/>
        </p:nvCxnSpPr>
        <p:spPr>
          <a:xfrm rot="5400000">
            <a:off x="6243911" y="4128926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gyenes összekötő 114"/>
          <p:cNvCxnSpPr/>
          <p:nvPr/>
        </p:nvCxnSpPr>
        <p:spPr>
          <a:xfrm>
            <a:off x="6149965" y="4222871"/>
            <a:ext cx="0" cy="185829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gyenes összekötő 115"/>
          <p:cNvCxnSpPr/>
          <p:nvPr/>
        </p:nvCxnSpPr>
        <p:spPr>
          <a:xfrm rot="5400000">
            <a:off x="6056019" y="4324486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gyenes összekötő 116"/>
          <p:cNvCxnSpPr/>
          <p:nvPr/>
        </p:nvCxnSpPr>
        <p:spPr>
          <a:xfrm>
            <a:off x="5955279" y="4427055"/>
            <a:ext cx="0" cy="185829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gyenes összekötő 117"/>
          <p:cNvCxnSpPr/>
          <p:nvPr/>
        </p:nvCxnSpPr>
        <p:spPr>
          <a:xfrm rot="5400000">
            <a:off x="5852231" y="4526084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gyenes összekötő 119"/>
          <p:cNvCxnSpPr/>
          <p:nvPr/>
        </p:nvCxnSpPr>
        <p:spPr>
          <a:xfrm rot="5400000">
            <a:off x="5615693" y="4526084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gyenes összekötő 120"/>
          <p:cNvCxnSpPr/>
          <p:nvPr/>
        </p:nvCxnSpPr>
        <p:spPr>
          <a:xfrm rot="5400000">
            <a:off x="5371944" y="4527177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gyenes összekötő 121"/>
          <p:cNvCxnSpPr/>
          <p:nvPr/>
        </p:nvCxnSpPr>
        <p:spPr>
          <a:xfrm rot="5400000">
            <a:off x="5129345" y="4526084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gyenes összekötő 122"/>
          <p:cNvCxnSpPr/>
          <p:nvPr/>
        </p:nvCxnSpPr>
        <p:spPr>
          <a:xfrm rot="5400000">
            <a:off x="4890233" y="4526084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gyenes összekötő 124"/>
          <p:cNvCxnSpPr/>
          <p:nvPr/>
        </p:nvCxnSpPr>
        <p:spPr>
          <a:xfrm rot="5400000">
            <a:off x="4638812" y="4526084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gyenes összekötő 125"/>
          <p:cNvCxnSpPr/>
          <p:nvPr/>
        </p:nvCxnSpPr>
        <p:spPr>
          <a:xfrm rot="5400000">
            <a:off x="4399700" y="4526084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gyenes összekötő 126"/>
          <p:cNvCxnSpPr/>
          <p:nvPr/>
        </p:nvCxnSpPr>
        <p:spPr>
          <a:xfrm rot="5400000">
            <a:off x="4163470" y="4526084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gyenes összekötő 127"/>
          <p:cNvCxnSpPr/>
          <p:nvPr/>
        </p:nvCxnSpPr>
        <p:spPr>
          <a:xfrm>
            <a:off x="4067362" y="4620029"/>
            <a:ext cx="0" cy="17037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Csoportba foglalás 148"/>
          <p:cNvGrpSpPr/>
          <p:nvPr/>
        </p:nvGrpSpPr>
        <p:grpSpPr>
          <a:xfrm>
            <a:off x="2847556" y="3107070"/>
            <a:ext cx="939705" cy="446276"/>
            <a:chOff x="2847556" y="3107070"/>
            <a:chExt cx="939705" cy="446276"/>
          </a:xfrm>
        </p:grpSpPr>
        <p:sp>
          <p:nvSpPr>
            <p:cNvPr id="130" name="Szövegdoboz 129"/>
            <p:cNvSpPr txBox="1"/>
            <p:nvPr/>
          </p:nvSpPr>
          <p:spPr>
            <a:xfrm>
              <a:off x="2847556" y="3107070"/>
              <a:ext cx="93970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300" dirty="0" smtClean="0"/>
                <a:t>PC</a:t>
              </a:r>
              <a:endParaRPr lang="hu-HU" sz="2300" dirty="0"/>
            </a:p>
          </p:txBody>
        </p:sp>
        <p:cxnSp>
          <p:nvCxnSpPr>
            <p:cNvPr id="131" name="Egyenes összekötő nyíllal 130"/>
            <p:cNvCxnSpPr/>
            <p:nvPr/>
          </p:nvCxnSpPr>
          <p:spPr>
            <a:xfrm>
              <a:off x="3376753" y="3326799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Csoportba foglalás 146"/>
          <p:cNvGrpSpPr/>
          <p:nvPr/>
        </p:nvGrpSpPr>
        <p:grpSpPr>
          <a:xfrm>
            <a:off x="2127657" y="4928438"/>
            <a:ext cx="1528984" cy="446276"/>
            <a:chOff x="2127657" y="4928438"/>
            <a:chExt cx="1528984" cy="446276"/>
          </a:xfrm>
        </p:grpSpPr>
        <p:cxnSp>
          <p:nvCxnSpPr>
            <p:cNvPr id="132" name="Egyenes összekötő nyíllal 131"/>
            <p:cNvCxnSpPr/>
            <p:nvPr/>
          </p:nvCxnSpPr>
          <p:spPr>
            <a:xfrm>
              <a:off x="3343603" y="5151576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Szövegdoboz 133"/>
            <p:cNvSpPr txBox="1"/>
            <p:nvPr/>
          </p:nvSpPr>
          <p:spPr>
            <a:xfrm>
              <a:off x="2127657" y="4928438"/>
              <a:ext cx="142883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300" dirty="0" smtClean="0"/>
                <a:t>LAPTOP</a:t>
              </a:r>
              <a:endParaRPr lang="hu-HU" sz="2300" dirty="0"/>
            </a:p>
          </p:txBody>
        </p:sp>
      </p:grpSp>
      <p:grpSp>
        <p:nvGrpSpPr>
          <p:cNvPr id="152" name="Csoportba foglalás 151"/>
          <p:cNvGrpSpPr/>
          <p:nvPr/>
        </p:nvGrpSpPr>
        <p:grpSpPr>
          <a:xfrm>
            <a:off x="8491851" y="3132271"/>
            <a:ext cx="1741868" cy="446276"/>
            <a:chOff x="8491851" y="3132271"/>
            <a:chExt cx="1741868" cy="446276"/>
          </a:xfrm>
        </p:grpSpPr>
        <p:sp>
          <p:nvSpPr>
            <p:cNvPr id="135" name="Szövegdoboz 134"/>
            <p:cNvSpPr txBox="1"/>
            <p:nvPr/>
          </p:nvSpPr>
          <p:spPr>
            <a:xfrm>
              <a:off x="8804889" y="3132271"/>
              <a:ext cx="142883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300" dirty="0" smtClean="0"/>
                <a:t>Telefon</a:t>
              </a:r>
              <a:endParaRPr lang="hu-HU" sz="2300" dirty="0"/>
            </a:p>
          </p:txBody>
        </p:sp>
        <p:cxnSp>
          <p:nvCxnSpPr>
            <p:cNvPr id="136" name="Egyenes összekötő nyíllal 135"/>
            <p:cNvCxnSpPr/>
            <p:nvPr/>
          </p:nvCxnSpPr>
          <p:spPr>
            <a:xfrm flipH="1">
              <a:off x="8491851" y="3364584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Csoportba foglalás 149"/>
          <p:cNvGrpSpPr/>
          <p:nvPr/>
        </p:nvGrpSpPr>
        <p:grpSpPr>
          <a:xfrm>
            <a:off x="2152399" y="2607744"/>
            <a:ext cx="1529079" cy="446276"/>
            <a:chOff x="2152399" y="2607744"/>
            <a:chExt cx="1529079" cy="446276"/>
          </a:xfrm>
        </p:grpSpPr>
        <p:cxnSp>
          <p:nvCxnSpPr>
            <p:cNvPr id="137" name="Egyenes összekötő nyíllal 136"/>
            <p:cNvCxnSpPr/>
            <p:nvPr/>
          </p:nvCxnSpPr>
          <p:spPr>
            <a:xfrm>
              <a:off x="3368440" y="2838084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Szövegdoboz 137"/>
            <p:cNvSpPr txBox="1"/>
            <p:nvPr/>
          </p:nvSpPr>
          <p:spPr>
            <a:xfrm>
              <a:off x="2152399" y="2607744"/>
              <a:ext cx="1314231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300" dirty="0" smtClean="0"/>
                <a:t>ROUTER</a:t>
              </a:r>
              <a:endParaRPr lang="hu-HU" sz="2300" dirty="0"/>
            </a:p>
          </p:txBody>
        </p:sp>
      </p:grpSp>
      <p:cxnSp>
        <p:nvCxnSpPr>
          <p:cNvPr id="91" name="Egyenes összekötő 90"/>
          <p:cNvCxnSpPr/>
          <p:nvPr/>
        </p:nvCxnSpPr>
        <p:spPr>
          <a:xfrm>
            <a:off x="3740338" y="5596371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gyenes összekötő 93"/>
          <p:cNvCxnSpPr/>
          <p:nvPr/>
        </p:nvCxnSpPr>
        <p:spPr>
          <a:xfrm rot="5400000">
            <a:off x="3834284" y="5690309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gyenes összekötő 94"/>
          <p:cNvCxnSpPr/>
          <p:nvPr/>
        </p:nvCxnSpPr>
        <p:spPr>
          <a:xfrm rot="5400000">
            <a:off x="4094286" y="5690309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gyenes összekötő 98"/>
          <p:cNvCxnSpPr/>
          <p:nvPr/>
        </p:nvCxnSpPr>
        <p:spPr>
          <a:xfrm rot="5400000">
            <a:off x="4378630" y="5690316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gyenes összekötő 99"/>
          <p:cNvCxnSpPr/>
          <p:nvPr/>
        </p:nvCxnSpPr>
        <p:spPr>
          <a:xfrm rot="5400000">
            <a:off x="4638632" y="5690316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gyenes összekötő 107"/>
          <p:cNvCxnSpPr/>
          <p:nvPr/>
        </p:nvCxnSpPr>
        <p:spPr>
          <a:xfrm rot="5400000">
            <a:off x="4924051" y="5690315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gyenes összekötő 108"/>
          <p:cNvCxnSpPr/>
          <p:nvPr/>
        </p:nvCxnSpPr>
        <p:spPr>
          <a:xfrm rot="5400000">
            <a:off x="5184053" y="5690315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112"/>
          <p:cNvCxnSpPr/>
          <p:nvPr/>
        </p:nvCxnSpPr>
        <p:spPr>
          <a:xfrm rot="5400000">
            <a:off x="5454322" y="5690314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gyenes összekötő 113"/>
          <p:cNvCxnSpPr/>
          <p:nvPr/>
        </p:nvCxnSpPr>
        <p:spPr>
          <a:xfrm rot="5400000">
            <a:off x="5714324" y="5690314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gyenes összekötő 123"/>
          <p:cNvCxnSpPr/>
          <p:nvPr/>
        </p:nvCxnSpPr>
        <p:spPr>
          <a:xfrm rot="5400000">
            <a:off x="5961773" y="5690313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gyenes összekötő 128"/>
          <p:cNvCxnSpPr/>
          <p:nvPr/>
        </p:nvCxnSpPr>
        <p:spPr>
          <a:xfrm rot="5400000">
            <a:off x="6221775" y="5690313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138"/>
          <p:cNvCxnSpPr/>
          <p:nvPr/>
        </p:nvCxnSpPr>
        <p:spPr>
          <a:xfrm rot="5400000">
            <a:off x="6488039" y="5690312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gyenes összekötő 139"/>
          <p:cNvCxnSpPr/>
          <p:nvPr/>
        </p:nvCxnSpPr>
        <p:spPr>
          <a:xfrm rot="5400000">
            <a:off x="6748041" y="5690312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gyenes összekötő 141"/>
          <p:cNvCxnSpPr/>
          <p:nvPr/>
        </p:nvCxnSpPr>
        <p:spPr>
          <a:xfrm rot="5400000">
            <a:off x="7034473" y="5690311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gyenes összekötő 142"/>
          <p:cNvCxnSpPr/>
          <p:nvPr/>
        </p:nvCxnSpPr>
        <p:spPr>
          <a:xfrm rot="5400000">
            <a:off x="7294475" y="5690311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gyenes összekötő 144"/>
          <p:cNvCxnSpPr/>
          <p:nvPr/>
        </p:nvCxnSpPr>
        <p:spPr>
          <a:xfrm rot="5400000">
            <a:off x="7545958" y="5690310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145"/>
          <p:cNvCxnSpPr/>
          <p:nvPr/>
        </p:nvCxnSpPr>
        <p:spPr>
          <a:xfrm rot="5400000">
            <a:off x="7805960" y="5690310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gyenes összekötő 150"/>
          <p:cNvCxnSpPr/>
          <p:nvPr/>
        </p:nvCxnSpPr>
        <p:spPr>
          <a:xfrm rot="5400000">
            <a:off x="8060599" y="5692164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Egyenes összekötő 152"/>
          <p:cNvCxnSpPr/>
          <p:nvPr/>
        </p:nvCxnSpPr>
        <p:spPr>
          <a:xfrm rot="5400000">
            <a:off x="8320601" y="5692164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gyenes összekötő 158"/>
          <p:cNvCxnSpPr/>
          <p:nvPr/>
        </p:nvCxnSpPr>
        <p:spPr>
          <a:xfrm>
            <a:off x="8423474" y="5587579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Egyenes összekötő 159"/>
          <p:cNvCxnSpPr/>
          <p:nvPr/>
        </p:nvCxnSpPr>
        <p:spPr>
          <a:xfrm>
            <a:off x="6121967" y="5784254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Szövegdoboz 160"/>
          <p:cNvSpPr txBox="1"/>
          <p:nvPr/>
        </p:nvSpPr>
        <p:spPr>
          <a:xfrm>
            <a:off x="4602577" y="6164637"/>
            <a:ext cx="301753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300" dirty="0" err="1" smtClean="0"/>
              <a:t>Wi</a:t>
            </a:r>
            <a:r>
              <a:rPr lang="hu-HU" sz="2300" dirty="0" smtClean="0"/>
              <a:t>-Fi</a:t>
            </a:r>
            <a:endParaRPr lang="hu-HU" sz="2300" dirty="0"/>
          </a:p>
        </p:txBody>
      </p:sp>
    </p:spTree>
    <p:extLst>
      <p:ext uri="{BB962C8B-B14F-4D97-AF65-F5344CB8AC3E}">
        <p14:creationId xmlns:p14="http://schemas.microsoft.com/office/powerpoint/2010/main" xmlns="" val="41394134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8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9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1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4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7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8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1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2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3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5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6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7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8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9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0"/>
                            </p:stCondLst>
                            <p:childTnLst>
                              <p:par>
                                <p:cTn id="18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1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200"/>
                            </p:stCondLst>
                            <p:childTnLst>
                              <p:par>
                                <p:cTn id="19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300"/>
                            </p:stCondLst>
                            <p:childTnLst>
                              <p:par>
                                <p:cTn id="20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40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500"/>
                            </p:stCondLst>
                            <p:childTnLst>
                              <p:par>
                                <p:cTn id="2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6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-1465" y="1828800"/>
            <a:ext cx="12194930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66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dist="50800" dir="21540000" algn="tl" rotWithShape="0">
                    <a:srgbClr val="00FFCC">
                      <a:alpha val="40000"/>
                    </a:srgbClr>
                  </a:outerShdw>
                </a:effectLst>
              </a:rPr>
              <a:t>KÖSZÖNÖM A FIGYELMÜKET!</a:t>
            </a:r>
            <a:endParaRPr lang="hu-HU" sz="660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dist="50800" dir="21540000" algn="tl" rotWithShape="0">
                  <a:srgbClr val="00FFCC">
                    <a:alpha val="40000"/>
                  </a:srgbClr>
                </a:outerShdw>
              </a:effectLst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413238" y="3816214"/>
            <a:ext cx="11386039" cy="0"/>
          </a:xfrm>
          <a:prstGeom prst="line">
            <a:avLst/>
          </a:prstGeom>
          <a:ln w="38100">
            <a:solidFill>
              <a:srgbClr val="22E897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50595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96562" y="-453081"/>
            <a:ext cx="11665794" cy="1905000"/>
          </a:xfrm>
        </p:spPr>
        <p:txBody>
          <a:bodyPr>
            <a:normAutofit/>
          </a:bodyPr>
          <a:lstStyle/>
          <a:p>
            <a:r>
              <a:rPr lang="hu-HU" sz="4000" dirty="0" err="1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50800" dist="50800" dir="21540000" algn="tl" rotWithShape="0">
                    <a:srgbClr val="00FFCC">
                      <a:alpha val="40000"/>
                    </a:srgbClr>
                  </a:outerShdw>
                </a:effectLst>
              </a:rPr>
              <a:t>fORRÁSOK</a:t>
            </a:r>
            <a:endParaRPr lang="hu-HU" sz="40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50800" dist="50800" dir="21540000" algn="tl" rotWithShape="0">
                  <a:srgbClr val="00FFCC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418788" y="1040801"/>
            <a:ext cx="981545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Számítógép-hálózat</a:t>
            </a:r>
            <a:endParaRPr lang="hu-HU" sz="2000" dirty="0" smtClean="0">
              <a:hlinkClick r:id="rId2"/>
            </a:endParaRPr>
          </a:p>
          <a:p>
            <a:r>
              <a:rPr lang="hu-HU" sz="2000" dirty="0" smtClean="0">
                <a:solidFill>
                  <a:srgbClr val="22E897"/>
                </a:solidFill>
              </a:rPr>
              <a:t>https</a:t>
            </a:r>
            <a:r>
              <a:rPr lang="hu-HU" sz="2000" dirty="0">
                <a:solidFill>
                  <a:srgbClr val="22E897"/>
                </a:solidFill>
              </a:rPr>
              <a:t>://</a:t>
            </a:r>
            <a:r>
              <a:rPr lang="hu-HU" sz="2000" dirty="0" smtClean="0">
                <a:solidFill>
                  <a:srgbClr val="22E897"/>
                </a:solidFill>
              </a:rPr>
              <a:t>hu.wikipedia.org/wiki/Sz%C3%A1m%C3%ADt%C3%B3g%C3%A9p-h%C3%A1l%C3%B3zat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(letöltve 2016.03.08)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18788" y="2284081"/>
            <a:ext cx="11301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/>
              <a:t>Hálózatok:eszközök</a:t>
            </a:r>
            <a:endParaRPr lang="hu-HU" sz="2000" dirty="0">
              <a:hlinkClick r:id="rId2"/>
            </a:endParaRPr>
          </a:p>
          <a:p>
            <a:r>
              <a:rPr lang="hu-HU" sz="2000" dirty="0" smtClean="0">
                <a:solidFill>
                  <a:srgbClr val="22E897"/>
                </a:solidFill>
              </a:rPr>
              <a:t>http</a:t>
            </a:r>
            <a:r>
              <a:rPr lang="hu-HU" sz="2000" dirty="0">
                <a:solidFill>
                  <a:srgbClr val="22E897"/>
                </a:solidFill>
              </a:rPr>
              <a:t>://www.bbap-vasvar.sulinet.hu/iskola/kiegeszitesek/informatika/hlzatok_eszkzk.html</a:t>
            </a:r>
            <a:endParaRPr lang="hu-HU" sz="2000" dirty="0" smtClean="0">
              <a:solidFill>
                <a:srgbClr val="22E897"/>
              </a:solidFill>
              <a:hlinkClick r:id="rId2"/>
            </a:endParaRPr>
          </a:p>
          <a:p>
            <a:r>
              <a:rPr lang="hu-HU" sz="2000" dirty="0" smtClean="0"/>
              <a:t>(letöltve 2016.03.08)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18788" y="3196402"/>
            <a:ext cx="11301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/>
              <a:t>Wireless-Lan</a:t>
            </a:r>
            <a:endParaRPr lang="hu-HU" sz="2000" dirty="0">
              <a:hlinkClick r:id="rId2"/>
            </a:endParaRPr>
          </a:p>
          <a:p>
            <a:r>
              <a:rPr lang="hu-HU" sz="2000" dirty="0">
                <a:solidFill>
                  <a:srgbClr val="22E897"/>
                </a:solidFill>
              </a:rPr>
              <a:t>https://</a:t>
            </a:r>
            <a:r>
              <a:rPr lang="hu-HU" sz="2000" dirty="0" smtClean="0">
                <a:solidFill>
                  <a:srgbClr val="22E897"/>
                </a:solidFill>
              </a:rPr>
              <a:t>hu.wikipedia.org/wiki/Wireless_LAN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(</a:t>
            </a:r>
            <a:r>
              <a:rPr lang="hu-HU" sz="2000" dirty="0"/>
              <a:t>letöltve </a:t>
            </a:r>
            <a:r>
              <a:rPr lang="hu-HU" sz="2000" dirty="0" smtClean="0"/>
              <a:t>2016.03.08)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418788" y="4108723"/>
            <a:ext cx="11301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/>
              <a:t>Router</a:t>
            </a:r>
            <a:endParaRPr lang="hu-HU" sz="2000" dirty="0">
              <a:hlinkClick r:id="rId2"/>
            </a:endParaRPr>
          </a:p>
          <a:p>
            <a:r>
              <a:rPr lang="hu-HU" sz="2000" dirty="0">
                <a:solidFill>
                  <a:srgbClr val="22E897"/>
                </a:solidFill>
              </a:rPr>
              <a:t>https://hu.wikipedia.org/wiki/%C3%9Atv%C3%A1laszt%C3%B3</a:t>
            </a:r>
            <a:r>
              <a:rPr lang="hu-HU" sz="2000" dirty="0" smtClean="0">
                <a:solidFill>
                  <a:srgbClr val="22E897"/>
                </a:solidFill>
              </a:rPr>
              <a:t/>
            </a:r>
            <a:br>
              <a:rPr lang="hu-HU" sz="2000" dirty="0" smtClean="0">
                <a:solidFill>
                  <a:srgbClr val="22E897"/>
                </a:solidFill>
              </a:rPr>
            </a:br>
            <a:r>
              <a:rPr lang="hu-HU" sz="2000" dirty="0" smtClean="0"/>
              <a:t>(</a:t>
            </a:r>
            <a:r>
              <a:rPr lang="hu-HU" sz="2000" dirty="0"/>
              <a:t>letöltve </a:t>
            </a:r>
            <a:r>
              <a:rPr lang="hu-HU" sz="2000" dirty="0" smtClean="0"/>
              <a:t>2016.03.08)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418788" y="5021044"/>
            <a:ext cx="11301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Átjáró(</a:t>
            </a:r>
            <a:r>
              <a:rPr lang="hu-HU" sz="2000" dirty="0" err="1" smtClean="0"/>
              <a:t>Gateway</a:t>
            </a:r>
            <a:r>
              <a:rPr lang="hu-HU" sz="2000" dirty="0" smtClean="0"/>
              <a:t>)(és útválasztó(</a:t>
            </a:r>
            <a:r>
              <a:rPr lang="hu-HU" sz="2000" dirty="0" err="1" smtClean="0"/>
              <a:t>router</a:t>
            </a:r>
            <a:r>
              <a:rPr lang="hu-HU" sz="2000" dirty="0" smtClean="0"/>
              <a:t>))</a:t>
            </a:r>
          </a:p>
          <a:p>
            <a:r>
              <a:rPr lang="hu-HU" sz="2000" dirty="0">
                <a:solidFill>
                  <a:srgbClr val="22E897"/>
                </a:solidFill>
              </a:rPr>
              <a:t>http://support.brother.com/g/s/id/htmldoc/mfc/cv_mfc8890dw/hu/html/nug/chapter2_2_3.html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(</a:t>
            </a:r>
            <a:r>
              <a:rPr lang="hu-HU" sz="2000" dirty="0"/>
              <a:t>letöltve </a:t>
            </a:r>
            <a:r>
              <a:rPr lang="hu-HU" sz="2000" dirty="0" smtClean="0"/>
              <a:t>2016.03.08)</a:t>
            </a:r>
          </a:p>
        </p:txBody>
      </p:sp>
    </p:spTree>
    <p:extLst>
      <p:ext uri="{BB962C8B-B14F-4D97-AF65-F5344CB8AC3E}">
        <p14:creationId xmlns:p14="http://schemas.microsoft.com/office/powerpoint/2010/main" xmlns="" val="13729982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96562" y="-453081"/>
            <a:ext cx="11665794" cy="1905000"/>
          </a:xfrm>
        </p:spPr>
        <p:txBody>
          <a:bodyPr>
            <a:normAutofit/>
          </a:bodyPr>
          <a:lstStyle/>
          <a:p>
            <a:r>
              <a:rPr lang="hu-HU" sz="4000" dirty="0" err="1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50800" dist="50800" dir="21540000" algn="tl" rotWithShape="0">
                    <a:srgbClr val="00FFCC">
                      <a:alpha val="40000"/>
                    </a:srgbClr>
                  </a:outerShdw>
                </a:effectLst>
              </a:rPr>
              <a:t>fORRÁSOK</a:t>
            </a:r>
            <a:endParaRPr lang="hu-HU" sz="40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50800" dist="50800" dir="21540000" algn="tl" rotWithShape="0">
                  <a:srgbClr val="00FFCC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418788" y="1040801"/>
            <a:ext cx="9815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/>
              <a:t>Switch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>
                <a:solidFill>
                  <a:srgbClr val="22E897"/>
                </a:solidFill>
              </a:rPr>
              <a:t>https://hu.wikipedia.org/wiki/Switch_(informatika)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(letöltve 2016.03.08)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18787" y="1930138"/>
            <a:ext cx="9815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/>
              <a:t>Repeater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>
                <a:solidFill>
                  <a:srgbClr val="22E897"/>
                </a:solidFill>
              </a:rPr>
              <a:t>https://hu.wikipedia.org/wiki/Repeater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(letöltve 2016.03.08)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18786" y="2833061"/>
            <a:ext cx="9815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UTP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>
                <a:solidFill>
                  <a:srgbClr val="22E897"/>
                </a:solidFill>
              </a:rPr>
              <a:t>https://hu.wikipedia.org/wiki/UTP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(letöltve 2016.03.08)</a:t>
            </a:r>
          </a:p>
        </p:txBody>
      </p:sp>
    </p:spTree>
    <p:extLst>
      <p:ext uri="{BB962C8B-B14F-4D97-AF65-F5344CB8AC3E}">
        <p14:creationId xmlns:p14="http://schemas.microsoft.com/office/powerpoint/2010/main" xmlns="" val="1661913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96562" y="-453081"/>
            <a:ext cx="11665794" cy="19050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50800" dist="50800" dir="21540000" algn="tl" rotWithShape="0">
                    <a:srgbClr val="00FFCC">
                      <a:alpha val="40000"/>
                    </a:srgbClr>
                  </a:outerShdw>
                </a:effectLst>
              </a:rPr>
              <a:t>ALAPFOGALMAK</a:t>
            </a:r>
            <a:endParaRPr lang="hu-HU" sz="40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50800" dist="50800" dir="21540000" algn="tl" rotWithShape="0">
                  <a:srgbClr val="00FFCC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296562" y="1005643"/>
            <a:ext cx="3017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Mi az a </a:t>
            </a:r>
            <a:r>
              <a:rPr lang="hu-HU" sz="2800" dirty="0" smtClean="0">
                <a:solidFill>
                  <a:srgbClr val="22E897"/>
                </a:solidFill>
              </a:rPr>
              <a:t>hálózat</a:t>
            </a:r>
            <a:r>
              <a:rPr lang="hu-HU" sz="2800" dirty="0" smtClean="0"/>
              <a:t>?</a:t>
            </a:r>
            <a:endParaRPr lang="hu-HU" sz="2800" dirty="0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1029730" y="1649945"/>
            <a:ext cx="313038" cy="319262"/>
            <a:chOff x="1556951" y="1462125"/>
            <a:chExt cx="313038" cy="319262"/>
          </a:xfrm>
        </p:grpSpPr>
        <p:cxnSp>
          <p:nvCxnSpPr>
            <p:cNvPr id="8" name="Egyenes összekötő nyíllal 7"/>
            <p:cNvCxnSpPr/>
            <p:nvPr/>
          </p:nvCxnSpPr>
          <p:spPr>
            <a:xfrm>
              <a:off x="1556951" y="1781387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 flipH="1">
              <a:off x="1556951" y="1462125"/>
              <a:ext cx="877" cy="319262"/>
            </a:xfrm>
            <a:prstGeom prst="line">
              <a:avLst/>
            </a:prstGeom>
            <a:ln>
              <a:solidFill>
                <a:srgbClr val="00FF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zövegdoboz 9"/>
          <p:cNvSpPr txBox="1"/>
          <p:nvPr/>
        </p:nvSpPr>
        <p:spPr>
          <a:xfrm>
            <a:off x="1342768" y="1707597"/>
            <a:ext cx="99113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A számítógépes hálózat egy olyan rendszer mely különböző számítógépeket összeköt és közöttük kommunikációt biztosít</a:t>
            </a:r>
            <a:endParaRPr lang="hu-HU" sz="2500" dirty="0"/>
          </a:p>
        </p:txBody>
      </p:sp>
      <p:grpSp>
        <p:nvGrpSpPr>
          <p:cNvPr id="40" name="Csoportba foglalás 39"/>
          <p:cNvGrpSpPr/>
          <p:nvPr/>
        </p:nvGrpSpPr>
        <p:grpSpPr>
          <a:xfrm>
            <a:off x="376100" y="4111400"/>
            <a:ext cx="2602326" cy="1080000"/>
            <a:chOff x="376100" y="4111400"/>
            <a:chExt cx="2602326" cy="1080000"/>
          </a:xfrm>
        </p:grpSpPr>
        <p:sp>
          <p:nvSpPr>
            <p:cNvPr id="12" name="Téglalap 11"/>
            <p:cNvSpPr/>
            <p:nvPr/>
          </p:nvSpPr>
          <p:spPr>
            <a:xfrm>
              <a:off x="1898426" y="4111400"/>
              <a:ext cx="1080000" cy="1080000"/>
            </a:xfrm>
            <a:prstGeom prst="rect">
              <a:avLst/>
            </a:prstGeom>
            <a:noFill/>
            <a:ln>
              <a:solidFill>
                <a:srgbClr val="22E8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376100" y="4412873"/>
              <a:ext cx="144431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500" dirty="0" smtClean="0"/>
                <a:t>KLIENS </a:t>
              </a:r>
              <a:endParaRPr lang="hu-HU" sz="2500" dirty="0"/>
            </a:p>
          </p:txBody>
        </p:sp>
      </p:grpSp>
      <p:grpSp>
        <p:nvGrpSpPr>
          <p:cNvPr id="50" name="Csoportba foglalás 49"/>
          <p:cNvGrpSpPr/>
          <p:nvPr/>
        </p:nvGrpSpPr>
        <p:grpSpPr>
          <a:xfrm>
            <a:off x="402520" y="5425998"/>
            <a:ext cx="2575906" cy="1080000"/>
            <a:chOff x="402520" y="5425998"/>
            <a:chExt cx="2575906" cy="1080000"/>
          </a:xfrm>
        </p:grpSpPr>
        <p:sp>
          <p:nvSpPr>
            <p:cNvPr id="13" name="Téglalap 12"/>
            <p:cNvSpPr/>
            <p:nvPr/>
          </p:nvSpPr>
          <p:spPr>
            <a:xfrm>
              <a:off x="1898426" y="5425998"/>
              <a:ext cx="1080000" cy="1080000"/>
            </a:xfrm>
            <a:prstGeom prst="rect">
              <a:avLst/>
            </a:prstGeom>
            <a:noFill/>
            <a:ln>
              <a:solidFill>
                <a:srgbClr val="22E8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402520" y="5699224"/>
              <a:ext cx="144431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500" dirty="0" smtClean="0"/>
                <a:t>KLIENS </a:t>
              </a:r>
              <a:endParaRPr lang="hu-HU" sz="2500" dirty="0"/>
            </a:p>
          </p:txBody>
        </p:sp>
      </p:grpSp>
      <p:grpSp>
        <p:nvGrpSpPr>
          <p:cNvPr id="49" name="Csoportba foglalás 48"/>
          <p:cNvGrpSpPr/>
          <p:nvPr/>
        </p:nvGrpSpPr>
        <p:grpSpPr>
          <a:xfrm>
            <a:off x="402520" y="2825049"/>
            <a:ext cx="2575906" cy="1080000"/>
            <a:chOff x="402520" y="2825049"/>
            <a:chExt cx="2575906" cy="1080000"/>
          </a:xfrm>
        </p:grpSpPr>
        <p:sp>
          <p:nvSpPr>
            <p:cNvPr id="11" name="Téglalap 10"/>
            <p:cNvSpPr/>
            <p:nvPr/>
          </p:nvSpPr>
          <p:spPr>
            <a:xfrm>
              <a:off x="1898426" y="2825049"/>
              <a:ext cx="1080000" cy="1080000"/>
            </a:xfrm>
            <a:prstGeom prst="rect">
              <a:avLst/>
            </a:prstGeom>
            <a:noFill/>
            <a:ln>
              <a:solidFill>
                <a:srgbClr val="22E8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402520" y="3126522"/>
              <a:ext cx="144431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500" dirty="0" smtClean="0"/>
                <a:t>KLIENS </a:t>
              </a:r>
              <a:endParaRPr lang="hu-HU" sz="2500" dirty="0"/>
            </a:p>
          </p:txBody>
        </p:sp>
      </p:grpSp>
      <p:sp>
        <p:nvSpPr>
          <p:cNvPr id="42" name="Felhő 41"/>
          <p:cNvSpPr/>
          <p:nvPr/>
        </p:nvSpPr>
        <p:spPr>
          <a:xfrm>
            <a:off x="4371049" y="3283280"/>
            <a:ext cx="3921444" cy="2736239"/>
          </a:xfrm>
          <a:prstGeom prst="cloudCallout">
            <a:avLst/>
          </a:prstGeom>
          <a:noFill/>
          <a:ln>
            <a:solidFill>
              <a:srgbClr val="22E89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dirty="0" smtClean="0"/>
              <a:t>HÁLÓZAT</a:t>
            </a:r>
            <a:endParaRPr lang="hu-HU" sz="2500" b="1" dirty="0"/>
          </a:p>
        </p:txBody>
      </p:sp>
      <p:cxnSp>
        <p:nvCxnSpPr>
          <p:cNvPr id="70" name="Egyenes összekötő 69"/>
          <p:cNvCxnSpPr/>
          <p:nvPr/>
        </p:nvCxnSpPr>
        <p:spPr>
          <a:xfrm rot="5400000">
            <a:off x="3137416" y="3253550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gyenes összekötő 70"/>
          <p:cNvCxnSpPr/>
          <p:nvPr/>
        </p:nvCxnSpPr>
        <p:spPr>
          <a:xfrm rot="5400000">
            <a:off x="3408042" y="3253550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gyenes összekötő 71"/>
          <p:cNvCxnSpPr/>
          <p:nvPr/>
        </p:nvCxnSpPr>
        <p:spPr>
          <a:xfrm rot="5400000">
            <a:off x="3137416" y="4536482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gyenes összekötő 72"/>
          <p:cNvCxnSpPr/>
          <p:nvPr/>
        </p:nvCxnSpPr>
        <p:spPr>
          <a:xfrm rot="5400000">
            <a:off x="3408042" y="4536482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gyenes összekötő 73"/>
          <p:cNvCxnSpPr/>
          <p:nvPr/>
        </p:nvCxnSpPr>
        <p:spPr>
          <a:xfrm rot="5400000">
            <a:off x="3137416" y="5892561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gyenes összekötő 74"/>
          <p:cNvCxnSpPr/>
          <p:nvPr/>
        </p:nvCxnSpPr>
        <p:spPr>
          <a:xfrm rot="5400000">
            <a:off x="3408042" y="5892561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gyenes összekötő 75"/>
          <p:cNvCxnSpPr/>
          <p:nvPr/>
        </p:nvCxnSpPr>
        <p:spPr>
          <a:xfrm>
            <a:off x="3504915" y="3355808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gyenes összekötő 76"/>
          <p:cNvCxnSpPr/>
          <p:nvPr/>
        </p:nvCxnSpPr>
        <p:spPr>
          <a:xfrm>
            <a:off x="3510301" y="3611889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gyenes összekötő 77"/>
          <p:cNvCxnSpPr/>
          <p:nvPr/>
        </p:nvCxnSpPr>
        <p:spPr>
          <a:xfrm>
            <a:off x="3510301" y="3888423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gyenes összekötő 78"/>
          <p:cNvCxnSpPr/>
          <p:nvPr/>
        </p:nvCxnSpPr>
        <p:spPr>
          <a:xfrm>
            <a:off x="3510301" y="4166791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gyenes összekötő 79"/>
          <p:cNvCxnSpPr/>
          <p:nvPr/>
        </p:nvCxnSpPr>
        <p:spPr>
          <a:xfrm>
            <a:off x="3510301" y="4429499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gyenes összekötő 80"/>
          <p:cNvCxnSpPr/>
          <p:nvPr/>
        </p:nvCxnSpPr>
        <p:spPr>
          <a:xfrm>
            <a:off x="3496602" y="4724924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81"/>
          <p:cNvCxnSpPr/>
          <p:nvPr/>
        </p:nvCxnSpPr>
        <p:spPr>
          <a:xfrm>
            <a:off x="3501988" y="4981005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gyenes összekötő 82"/>
          <p:cNvCxnSpPr/>
          <p:nvPr/>
        </p:nvCxnSpPr>
        <p:spPr>
          <a:xfrm>
            <a:off x="3501988" y="5257539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gyenes összekötő 83"/>
          <p:cNvCxnSpPr/>
          <p:nvPr/>
        </p:nvCxnSpPr>
        <p:spPr>
          <a:xfrm>
            <a:off x="3501988" y="5535907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84"/>
          <p:cNvCxnSpPr/>
          <p:nvPr/>
        </p:nvCxnSpPr>
        <p:spPr>
          <a:xfrm>
            <a:off x="3501988" y="5798615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gyenes összekötő 85"/>
          <p:cNvCxnSpPr/>
          <p:nvPr/>
        </p:nvCxnSpPr>
        <p:spPr>
          <a:xfrm rot="5400000">
            <a:off x="3676821" y="4536482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86"/>
          <p:cNvCxnSpPr/>
          <p:nvPr/>
        </p:nvCxnSpPr>
        <p:spPr>
          <a:xfrm rot="5400000">
            <a:off x="3926202" y="4536482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Csoportba foglalás 87"/>
          <p:cNvGrpSpPr/>
          <p:nvPr/>
        </p:nvGrpSpPr>
        <p:grpSpPr>
          <a:xfrm flipH="1">
            <a:off x="9042215" y="4121345"/>
            <a:ext cx="2920141" cy="1163247"/>
            <a:chOff x="402520" y="2825049"/>
            <a:chExt cx="2575906" cy="1163247"/>
          </a:xfrm>
        </p:grpSpPr>
        <p:sp>
          <p:nvSpPr>
            <p:cNvPr id="89" name="Téglalap 88"/>
            <p:cNvSpPr/>
            <p:nvPr/>
          </p:nvSpPr>
          <p:spPr>
            <a:xfrm>
              <a:off x="1898426" y="2825049"/>
              <a:ext cx="1080000" cy="1080000"/>
            </a:xfrm>
            <a:prstGeom prst="rect">
              <a:avLst/>
            </a:prstGeom>
            <a:noFill/>
            <a:ln>
              <a:solidFill>
                <a:srgbClr val="22E8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0" name="Szövegdoboz 89"/>
            <p:cNvSpPr txBox="1"/>
            <p:nvPr/>
          </p:nvSpPr>
          <p:spPr>
            <a:xfrm>
              <a:off x="402520" y="3126522"/>
              <a:ext cx="144431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500" dirty="0" smtClean="0"/>
                <a:t>INTERNET</a:t>
              </a:r>
              <a:endParaRPr lang="hu-HU" sz="2500" dirty="0"/>
            </a:p>
          </p:txBody>
        </p:sp>
      </p:grpSp>
      <p:cxnSp>
        <p:nvCxnSpPr>
          <p:cNvPr id="96" name="Egyenes összekötő 95"/>
          <p:cNvCxnSpPr/>
          <p:nvPr/>
        </p:nvCxnSpPr>
        <p:spPr>
          <a:xfrm rot="5400000">
            <a:off x="8549449" y="4536482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gyenes összekötő 96"/>
          <p:cNvCxnSpPr/>
          <p:nvPr/>
        </p:nvCxnSpPr>
        <p:spPr>
          <a:xfrm rot="5400000">
            <a:off x="8798830" y="4536482"/>
            <a:ext cx="0" cy="187891"/>
          </a:xfrm>
          <a:prstGeom prst="line">
            <a:avLst/>
          </a:prstGeom>
          <a:ln w="19050">
            <a:solidFill>
              <a:srgbClr val="22E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803533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96562" y="-453081"/>
            <a:ext cx="11665794" cy="19050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50800" dist="50800" dir="21540000" algn="tl" rotWithShape="0">
                    <a:srgbClr val="00FFCC">
                      <a:alpha val="40000"/>
                    </a:srgbClr>
                  </a:outerShdw>
                </a:effectLst>
              </a:rPr>
              <a:t>ALAPFOGALMAK</a:t>
            </a:r>
            <a:endParaRPr lang="hu-HU" sz="40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50800" dist="50800" dir="21540000" algn="tl" rotWithShape="0">
                  <a:srgbClr val="00FFCC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296562" y="1005643"/>
            <a:ext cx="397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Miért jók a </a:t>
            </a:r>
            <a:r>
              <a:rPr lang="hu-HU" sz="2800" dirty="0" smtClean="0">
                <a:solidFill>
                  <a:srgbClr val="22E897"/>
                </a:solidFill>
              </a:rPr>
              <a:t>hálózatok</a:t>
            </a:r>
            <a:r>
              <a:rPr lang="hu-HU" sz="2800" dirty="0" smtClean="0"/>
              <a:t>?</a:t>
            </a:r>
            <a:endParaRPr lang="hu-HU" sz="28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195774" y="1803634"/>
            <a:ext cx="99113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A számítógépek megosztják az erőforrásaikat</a:t>
            </a:r>
            <a:endParaRPr lang="hu-HU" sz="25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1195774" y="2444489"/>
            <a:ext cx="99113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Rengeteg olyan dolgot könnyítenek meg amelyeken pénzt spórolhatunk</a:t>
            </a:r>
            <a:endParaRPr lang="hu-HU" sz="2500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1173766" y="3305421"/>
            <a:ext cx="99113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Megbízhatóbbá válik a rendszerünk mivel ellenőrizhetjük, hogy ki </a:t>
            </a:r>
            <a:r>
              <a:rPr lang="hu-HU" sz="2500" dirty="0" smtClean="0"/>
              <a:t>lépett be, </a:t>
            </a:r>
            <a:r>
              <a:rPr lang="hu-HU" sz="2500" dirty="0" smtClean="0"/>
              <a:t>illetve hogy ki mit </a:t>
            </a:r>
            <a:r>
              <a:rPr lang="hu-HU" sz="2500" dirty="0" smtClean="0"/>
              <a:t>csinált </a:t>
            </a:r>
            <a:r>
              <a:rPr lang="hu-HU" sz="2500" dirty="0" smtClean="0"/>
              <a:t>a hálózatban</a:t>
            </a:r>
            <a:endParaRPr lang="hu-HU" sz="2500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1203728" y="4221047"/>
            <a:ext cx="106333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Kommunikálhatunk más helyen lévő </a:t>
            </a:r>
            <a:br>
              <a:rPr lang="hu-HU" sz="2500" dirty="0" smtClean="0"/>
            </a:br>
            <a:r>
              <a:rPr lang="hu-HU" sz="2500" dirty="0" smtClean="0"/>
              <a:t>számítógépekkel</a:t>
            </a:r>
            <a:r>
              <a:rPr lang="hu-HU" sz="2500" dirty="0" smtClean="0"/>
              <a:t>, emberekkel</a:t>
            </a:r>
            <a:endParaRPr lang="hu-HU" sz="2500" dirty="0"/>
          </a:p>
        </p:txBody>
      </p:sp>
      <p:cxnSp>
        <p:nvCxnSpPr>
          <p:cNvPr id="30" name="Egyenes összekötő 29"/>
          <p:cNvCxnSpPr/>
          <p:nvPr/>
        </p:nvCxnSpPr>
        <p:spPr>
          <a:xfrm>
            <a:off x="770682" y="1695130"/>
            <a:ext cx="0" cy="3658266"/>
          </a:xfrm>
          <a:prstGeom prst="line">
            <a:avLst/>
          </a:prstGeom>
          <a:ln>
            <a:solidFill>
              <a:srgbClr val="00FF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Csoportba foglalás 35"/>
          <p:cNvGrpSpPr/>
          <p:nvPr/>
        </p:nvGrpSpPr>
        <p:grpSpPr>
          <a:xfrm>
            <a:off x="770682" y="2104227"/>
            <a:ext cx="313038" cy="2355347"/>
            <a:chOff x="770682" y="2104227"/>
            <a:chExt cx="313038" cy="2355347"/>
          </a:xfrm>
        </p:grpSpPr>
        <p:cxnSp>
          <p:nvCxnSpPr>
            <p:cNvPr id="32" name="Egyenes összekötő nyíllal 31"/>
            <p:cNvCxnSpPr/>
            <p:nvPr/>
          </p:nvCxnSpPr>
          <p:spPr>
            <a:xfrm>
              <a:off x="770682" y="2104227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gyenes összekötő nyíllal 32"/>
            <p:cNvCxnSpPr/>
            <p:nvPr/>
          </p:nvCxnSpPr>
          <p:spPr>
            <a:xfrm>
              <a:off x="770682" y="2680425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gyenes összekötő nyíllal 33"/>
            <p:cNvCxnSpPr/>
            <p:nvPr/>
          </p:nvCxnSpPr>
          <p:spPr>
            <a:xfrm>
              <a:off x="770682" y="3569773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gyenes összekötő nyíllal 34"/>
            <p:cNvCxnSpPr/>
            <p:nvPr/>
          </p:nvCxnSpPr>
          <p:spPr>
            <a:xfrm>
              <a:off x="770682" y="4459574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Egyenes összekötő nyíllal 15"/>
          <p:cNvCxnSpPr/>
          <p:nvPr/>
        </p:nvCxnSpPr>
        <p:spPr>
          <a:xfrm>
            <a:off x="770682" y="5353396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1173766" y="5114869"/>
            <a:ext cx="106333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Remekül alkalmazhatók az oktatásban</a:t>
            </a:r>
            <a:endParaRPr lang="hu-HU" sz="2500" dirty="0"/>
          </a:p>
        </p:txBody>
      </p:sp>
    </p:spTree>
    <p:extLst>
      <p:ext uri="{BB962C8B-B14F-4D97-AF65-F5344CB8AC3E}">
        <p14:creationId xmlns:p14="http://schemas.microsoft.com/office/powerpoint/2010/main" xmlns="" val="5535054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24" grpId="0"/>
      <p:bldP spid="25" grpId="0"/>
      <p:bldP spid="29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96562" y="-453081"/>
            <a:ext cx="11665794" cy="19050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50800" dist="50800" dir="21540000" algn="tl" rotWithShape="0">
                    <a:srgbClr val="00FFCC">
                      <a:alpha val="40000"/>
                    </a:srgbClr>
                  </a:outerShdw>
                </a:effectLst>
              </a:rPr>
              <a:t>ALAPFOGALMAK</a:t>
            </a:r>
            <a:endParaRPr lang="hu-HU" sz="40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50800" dist="50800" dir="21540000" algn="tl" rotWithShape="0">
                  <a:srgbClr val="00FFCC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296562" y="1005643"/>
            <a:ext cx="506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Mik a </a:t>
            </a:r>
            <a:r>
              <a:rPr lang="hu-HU" sz="2800" dirty="0" smtClean="0">
                <a:solidFill>
                  <a:srgbClr val="22E897"/>
                </a:solidFill>
              </a:rPr>
              <a:t>hálózati eszközök</a:t>
            </a:r>
            <a:r>
              <a:rPr lang="hu-HU" sz="2800" dirty="0" smtClean="0"/>
              <a:t>?</a:t>
            </a:r>
            <a:endParaRPr lang="hu-HU" sz="28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342767" y="1713860"/>
            <a:ext cx="90162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Olyan eszközök melyek nélkülözhetetlenek egy hálózat működéséhez</a:t>
            </a:r>
            <a:endParaRPr lang="hu-HU" sz="2500" dirty="0"/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1029730" y="1643682"/>
            <a:ext cx="313038" cy="1212252"/>
            <a:chOff x="1029730" y="1643682"/>
            <a:chExt cx="313038" cy="1212252"/>
          </a:xfrm>
        </p:grpSpPr>
        <p:grpSp>
          <p:nvGrpSpPr>
            <p:cNvPr id="10" name="Csoportba foglalás 9"/>
            <p:cNvGrpSpPr/>
            <p:nvPr/>
          </p:nvGrpSpPr>
          <p:grpSpPr>
            <a:xfrm>
              <a:off x="1029730" y="1643682"/>
              <a:ext cx="313038" cy="1212252"/>
              <a:chOff x="1556951" y="1462125"/>
              <a:chExt cx="313038" cy="1212252"/>
            </a:xfrm>
          </p:grpSpPr>
          <p:cxnSp>
            <p:nvCxnSpPr>
              <p:cNvPr id="11" name="Egyenes összekötő nyíllal 10"/>
              <p:cNvCxnSpPr/>
              <p:nvPr/>
            </p:nvCxnSpPr>
            <p:spPr>
              <a:xfrm>
                <a:off x="1556951" y="1793913"/>
                <a:ext cx="313038" cy="0"/>
              </a:xfrm>
              <a:prstGeom prst="straightConnector1">
                <a:avLst/>
              </a:prstGeom>
              <a:ln>
                <a:solidFill>
                  <a:srgbClr val="00FF99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Egyenes összekötő 11"/>
              <p:cNvCxnSpPr/>
              <p:nvPr/>
            </p:nvCxnSpPr>
            <p:spPr>
              <a:xfrm flipH="1">
                <a:off x="1556951" y="1462125"/>
                <a:ext cx="878" cy="1212252"/>
              </a:xfrm>
              <a:prstGeom prst="line">
                <a:avLst/>
              </a:prstGeom>
              <a:ln>
                <a:solidFill>
                  <a:srgbClr val="00FF99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Egyenes összekötő nyíllal 14"/>
            <p:cNvCxnSpPr/>
            <p:nvPr/>
          </p:nvCxnSpPr>
          <p:spPr>
            <a:xfrm>
              <a:off x="1029730" y="2855934"/>
              <a:ext cx="313038" cy="0"/>
            </a:xfrm>
            <a:prstGeom prst="straightConnector1">
              <a:avLst/>
            </a:prstGeom>
            <a:ln>
              <a:solidFill>
                <a:srgbClr val="00FF99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zövegdoboz 15"/>
          <p:cNvSpPr txBox="1"/>
          <p:nvPr/>
        </p:nvSpPr>
        <p:spPr>
          <a:xfrm>
            <a:off x="1342767" y="2591354"/>
            <a:ext cx="901625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Hálózati eszközök lehetnek a számítógépet a szerverrel összekötő modemtől kezdve, a számítógép hálózati kártyáján át, a hálózati kábelok is</a:t>
            </a:r>
            <a:endParaRPr lang="hu-HU" sz="2500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1249" y="3836888"/>
            <a:ext cx="3412597" cy="2821439"/>
          </a:xfrm>
          <a:prstGeom prst="rect">
            <a:avLst/>
          </a:prstGeom>
          <a:ln w="12700">
            <a:solidFill>
              <a:srgbClr val="22E897"/>
            </a:solidFill>
          </a:ln>
        </p:spPr>
      </p:pic>
      <p:pic>
        <p:nvPicPr>
          <p:cNvPr id="20" name="Kép 1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433" y="3835927"/>
            <a:ext cx="3412800" cy="2822400"/>
          </a:xfrm>
          <a:prstGeom prst="rect">
            <a:avLst/>
          </a:prstGeom>
          <a:ln w="12700">
            <a:solidFill>
              <a:srgbClr val="22E897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88861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96562" y="-453081"/>
            <a:ext cx="11665794" cy="19050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50800" dist="50800" dir="21540000" algn="tl" rotWithShape="0">
                    <a:srgbClr val="00FFCC">
                      <a:alpha val="40000"/>
                    </a:srgbClr>
                  </a:outerShdw>
                </a:effectLst>
              </a:rPr>
              <a:t>Az otthoni hálózat részei</a:t>
            </a:r>
            <a:endParaRPr lang="hu-HU" sz="40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50800" dist="50800" dir="21540000" algn="tl" rotWithShape="0">
                  <a:srgbClr val="00FFCC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418789" y="1030583"/>
            <a:ext cx="397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22E897"/>
                </a:solidFill>
              </a:rPr>
              <a:t>WLAN</a:t>
            </a:r>
            <a:endParaRPr lang="hu-HU" sz="2800" dirty="0" smtClean="0"/>
          </a:p>
        </p:txBody>
      </p:sp>
      <p:cxnSp>
        <p:nvCxnSpPr>
          <p:cNvPr id="7" name="Egyenes összekötő 6"/>
          <p:cNvCxnSpPr/>
          <p:nvPr/>
        </p:nvCxnSpPr>
        <p:spPr>
          <a:xfrm>
            <a:off x="770682" y="1661746"/>
            <a:ext cx="0" cy="2148213"/>
          </a:xfrm>
          <a:prstGeom prst="line">
            <a:avLst/>
          </a:prstGeom>
          <a:ln>
            <a:solidFill>
              <a:srgbClr val="00FF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770682" y="2084481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1068908" y="1837162"/>
            <a:ext cx="94546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Vezeték nélküli helyi hálózat, mely rádióhullámok segítségével működik</a:t>
            </a:r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770682" y="2900910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1068908" y="2698936"/>
            <a:ext cx="94546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Lehetővé teszi a közelben lévő számítógépek összekapcsolását</a:t>
            </a:r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770682" y="3809959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1083720" y="3560710"/>
            <a:ext cx="94546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A </a:t>
            </a:r>
            <a:r>
              <a:rPr lang="hu-HU" sz="2500" dirty="0" err="1" smtClean="0"/>
              <a:t>legnébszerűbb</a:t>
            </a:r>
            <a:r>
              <a:rPr lang="hu-HU" sz="2500" dirty="0" smtClean="0"/>
              <a:t> WLAN szabványcsalád a </a:t>
            </a:r>
            <a:r>
              <a:rPr lang="hu-HU" sz="2500" dirty="0" err="1" smtClean="0"/>
              <a:t>Wi</a:t>
            </a:r>
            <a:r>
              <a:rPr lang="hu-HU" sz="2500" dirty="0" smtClean="0"/>
              <a:t>-Fi</a:t>
            </a:r>
          </a:p>
        </p:txBody>
      </p:sp>
      <p:cxnSp>
        <p:nvCxnSpPr>
          <p:cNvPr id="16" name="Egyenes összekötő 15"/>
          <p:cNvCxnSpPr/>
          <p:nvPr/>
        </p:nvCxnSpPr>
        <p:spPr>
          <a:xfrm>
            <a:off x="2483239" y="4146925"/>
            <a:ext cx="0" cy="331709"/>
          </a:xfrm>
          <a:prstGeom prst="line">
            <a:avLst/>
          </a:prstGeom>
          <a:ln>
            <a:solidFill>
              <a:srgbClr val="00FF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2483239" y="4478634"/>
            <a:ext cx="341874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2825113" y="4220509"/>
            <a:ext cx="94546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Gyakran egymás szinonimájaként használják őket</a:t>
            </a: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6061" y="4726917"/>
            <a:ext cx="1885167" cy="1885167"/>
          </a:xfrm>
          <a:prstGeom prst="rect">
            <a:avLst/>
          </a:prstGeom>
          <a:solidFill>
            <a:srgbClr val="22E897"/>
          </a:solidFill>
          <a:ln w="12700">
            <a:solidFill>
              <a:srgbClr val="1D2023"/>
            </a:solidFill>
          </a:ln>
        </p:spPr>
      </p:pic>
      <p:pic>
        <p:nvPicPr>
          <p:cNvPr id="20" name="Kép 1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4797" y="4726917"/>
            <a:ext cx="1886400" cy="1886400"/>
          </a:xfrm>
          <a:prstGeom prst="rect">
            <a:avLst/>
          </a:prstGeom>
          <a:ln w="12700">
            <a:solidFill>
              <a:srgbClr val="22E897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930253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96562" y="-453081"/>
            <a:ext cx="11665794" cy="19050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50800" dist="50800" dir="21540000" algn="tl" rotWithShape="0">
                    <a:srgbClr val="00FFCC">
                      <a:alpha val="40000"/>
                    </a:srgbClr>
                  </a:outerShdw>
                </a:effectLst>
              </a:rPr>
              <a:t>Az otthoni hálózat részei</a:t>
            </a:r>
            <a:endParaRPr lang="hu-HU" sz="40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50800" dist="50800" dir="21540000" algn="tl" rotWithShape="0">
                  <a:srgbClr val="00FFCC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418789" y="1030583"/>
            <a:ext cx="397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22E897"/>
                </a:solidFill>
              </a:rPr>
              <a:t>UTP kábel</a:t>
            </a:r>
            <a:endParaRPr lang="hu-HU" sz="2800" dirty="0" smtClean="0"/>
          </a:p>
        </p:txBody>
      </p:sp>
      <p:cxnSp>
        <p:nvCxnSpPr>
          <p:cNvPr id="7" name="Egyenes összekötő 6"/>
          <p:cNvCxnSpPr/>
          <p:nvPr/>
        </p:nvCxnSpPr>
        <p:spPr>
          <a:xfrm>
            <a:off x="770682" y="1661746"/>
            <a:ext cx="0" cy="1883108"/>
          </a:xfrm>
          <a:prstGeom prst="line">
            <a:avLst/>
          </a:prstGeom>
          <a:ln>
            <a:solidFill>
              <a:srgbClr val="00FF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770682" y="2084481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1068908" y="1837162"/>
            <a:ext cx="94546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Helyi hálózatok elengedhetetlen része</a:t>
            </a:r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770682" y="2628654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1029730" y="2427501"/>
            <a:ext cx="94546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Általában vele kapcsoljuk össze a hálózati kártyát az internettel</a:t>
            </a:r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779474" y="3544854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1029730" y="3322370"/>
            <a:ext cx="94546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Fontos hogy párosával össze vannak csavarva, így csökkentve az elektromágneses és rádiófrekvenciás interferencia jeltorzító hatásait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4618" y="4602718"/>
            <a:ext cx="3500804" cy="2116042"/>
          </a:xfrm>
          <a:prstGeom prst="rect">
            <a:avLst/>
          </a:prstGeom>
          <a:ln w="12700">
            <a:solidFill>
              <a:srgbClr val="22E897"/>
            </a:solidFill>
          </a:ln>
        </p:spPr>
      </p:pic>
      <p:pic>
        <p:nvPicPr>
          <p:cNvPr id="17" name="Kép 1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7864" y="4601960"/>
            <a:ext cx="3499200" cy="2116800"/>
          </a:xfrm>
          <a:prstGeom prst="rect">
            <a:avLst/>
          </a:prstGeom>
          <a:ln w="12700">
            <a:solidFill>
              <a:srgbClr val="22E897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3183359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96562" y="-453081"/>
            <a:ext cx="11665794" cy="19050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50800" dist="50800" dir="21540000" algn="tl" rotWithShape="0">
                    <a:srgbClr val="00FFCC">
                      <a:alpha val="40000"/>
                    </a:srgbClr>
                  </a:outerShdw>
                </a:effectLst>
              </a:rPr>
              <a:t>Hálózati hardver eszközök</a:t>
            </a:r>
            <a:endParaRPr lang="hu-HU" sz="40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50800" dist="50800" dir="21540000" algn="tl" rotWithShape="0">
                  <a:srgbClr val="00FFCC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418789" y="1030583"/>
            <a:ext cx="397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22E897"/>
                </a:solidFill>
              </a:rPr>
              <a:t>Hálózati kártya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770682" y="1661746"/>
            <a:ext cx="0" cy="2148213"/>
          </a:xfrm>
          <a:prstGeom prst="line">
            <a:avLst/>
          </a:prstGeom>
          <a:ln>
            <a:solidFill>
              <a:srgbClr val="00FF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770682" y="2084481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1068908" y="1837162"/>
            <a:ext cx="94546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A számítógép hálózatra kapcsolódását lehetővé tévő kártya</a:t>
            </a:r>
          </a:p>
        </p:txBody>
      </p:sp>
      <p:cxnSp>
        <p:nvCxnSpPr>
          <p:cNvPr id="11" name="Egyenes összekötő nyíllal 10"/>
          <p:cNvCxnSpPr/>
          <p:nvPr/>
        </p:nvCxnSpPr>
        <p:spPr>
          <a:xfrm>
            <a:off x="778995" y="2936589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1187992" y="2716218"/>
            <a:ext cx="94546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A hálózati kártya teszi lehetővé hogy a hálózat fizikai részéhez kapcsoljuk a számítógépet(legtöbbször kábelezés)</a:t>
            </a:r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770682" y="3809959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1092033" y="3595274"/>
            <a:ext cx="94546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Ma már általában integráltan megtalálható</a:t>
            </a:r>
            <a:br>
              <a:rPr lang="hu-HU" sz="2500" dirty="0" smtClean="0"/>
            </a:br>
            <a:r>
              <a:rPr lang="hu-HU" sz="2500" dirty="0" smtClean="0"/>
              <a:t>az alaplapon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6653" y="4457048"/>
            <a:ext cx="4263660" cy="2094915"/>
          </a:xfrm>
          <a:prstGeom prst="rect">
            <a:avLst/>
          </a:prstGeom>
          <a:ln w="12700">
            <a:solidFill>
              <a:srgbClr val="22E897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5806185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296562" y="-453081"/>
            <a:ext cx="11665794" cy="19050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50800" dist="50800" dir="21540000" algn="tl" rotWithShape="0">
                    <a:srgbClr val="00FFCC">
                      <a:alpha val="40000"/>
                    </a:srgbClr>
                  </a:outerShdw>
                </a:effectLst>
              </a:rPr>
              <a:t>Hálózati hardver eszközök</a:t>
            </a:r>
            <a:endParaRPr lang="hu-HU" sz="40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50800" dist="50800" dir="21540000" algn="tl" rotWithShape="0">
                  <a:srgbClr val="00FFCC">
                    <a:alpha val="40000"/>
                  </a:srgbClr>
                </a:outerShdw>
              </a:effectLst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418789" y="724564"/>
            <a:ext cx="610941" cy="366"/>
          </a:xfrm>
          <a:prstGeom prst="line">
            <a:avLst/>
          </a:prstGeom>
          <a:ln w="38100">
            <a:solidFill>
              <a:srgbClr val="37D18B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418789" y="1030583"/>
            <a:ext cx="397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solidFill>
                  <a:srgbClr val="22E897"/>
                </a:solidFill>
              </a:rPr>
              <a:t>Switch</a:t>
            </a:r>
            <a:endParaRPr lang="hu-HU" sz="2800" dirty="0" smtClean="0">
              <a:solidFill>
                <a:srgbClr val="22E897"/>
              </a:solidFill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>
            <a:off x="770682" y="1661746"/>
            <a:ext cx="0" cy="2366395"/>
          </a:xfrm>
          <a:prstGeom prst="line">
            <a:avLst/>
          </a:prstGeom>
          <a:ln>
            <a:solidFill>
              <a:srgbClr val="00FF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770682" y="2084481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1068908" y="1837162"/>
            <a:ext cx="94546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Kapcsoló</a:t>
            </a:r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770682" y="2628654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1068908" y="2390127"/>
            <a:ext cx="94546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Hálózati szegmenseket kapcsol össze</a:t>
            </a:r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796236" y="3163004"/>
            <a:ext cx="313038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1068908" y="2943092"/>
            <a:ext cx="94546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Képes a hálózat bármely két pontját a többitől függetlenül összekötni és nem engedi a lokális forgalmat a szegmensről</a:t>
            </a:r>
          </a:p>
        </p:txBody>
      </p:sp>
      <p:cxnSp>
        <p:nvCxnSpPr>
          <p:cNvPr id="14" name="Egyenes összekötő nyíllal 13"/>
          <p:cNvCxnSpPr/>
          <p:nvPr/>
        </p:nvCxnSpPr>
        <p:spPr>
          <a:xfrm>
            <a:off x="770682" y="4028141"/>
            <a:ext cx="341874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1068908" y="3789614"/>
            <a:ext cx="94546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Rendelkezik egy nagysebességű link </a:t>
            </a:r>
            <a:r>
              <a:rPr lang="hu-HU" sz="2500" dirty="0" err="1" smtClean="0"/>
              <a:t>porttal</a:t>
            </a:r>
            <a:endParaRPr lang="hu-HU" sz="2500" dirty="0" smtClean="0"/>
          </a:p>
        </p:txBody>
      </p:sp>
      <p:cxnSp>
        <p:nvCxnSpPr>
          <p:cNvPr id="21" name="Egyenes összekötő 20"/>
          <p:cNvCxnSpPr/>
          <p:nvPr/>
        </p:nvCxnSpPr>
        <p:spPr>
          <a:xfrm>
            <a:off x="2407039" y="4266668"/>
            <a:ext cx="0" cy="331709"/>
          </a:xfrm>
          <a:prstGeom prst="line">
            <a:avLst/>
          </a:prstGeom>
          <a:ln>
            <a:solidFill>
              <a:srgbClr val="00FF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>
            <a:off x="2407039" y="4598377"/>
            <a:ext cx="341874" cy="0"/>
          </a:xfrm>
          <a:prstGeom prst="straightConnector1">
            <a:avLst/>
          </a:prstGeom>
          <a:ln>
            <a:solidFill>
              <a:srgbClr val="00FF99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2748913" y="4359850"/>
            <a:ext cx="94546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 smtClean="0"/>
              <a:t>Ezen keresztül lehet az egyes</a:t>
            </a:r>
            <a:br>
              <a:rPr lang="hu-HU" sz="2500" dirty="0" smtClean="0"/>
            </a:br>
            <a:r>
              <a:rPr lang="hu-HU" sz="2500" dirty="0" err="1" smtClean="0"/>
              <a:t>switchek</a:t>
            </a:r>
            <a:r>
              <a:rPr lang="hu-HU" sz="2500" dirty="0" smtClean="0"/>
              <a:t>-et összekapcsolni</a:t>
            </a:r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3653" y="4106007"/>
            <a:ext cx="5033413" cy="283129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235678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17" grpId="0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it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TM03457485[[fn=Szita]]</Template>
  <TotalTime>416</TotalTime>
  <Words>617</Words>
  <Application>Microsoft Office PowerPoint</Application>
  <PresentationFormat>Egyéni</PresentationFormat>
  <Paragraphs>177</Paragraphs>
  <Slides>22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Szita</vt:lpstr>
      <vt:lpstr>Hálózati eszközök otthonainkban</vt:lpstr>
      <vt:lpstr>Hálózat egy átlagos családi házban</vt:lpstr>
      <vt:lpstr>ALAPFOGALMAK</vt:lpstr>
      <vt:lpstr>ALAPFOGALMAK</vt:lpstr>
      <vt:lpstr>ALAPFOGALMAK</vt:lpstr>
      <vt:lpstr>Az otthoni hálózat részei</vt:lpstr>
      <vt:lpstr>Az otthoni hálózat részei</vt:lpstr>
      <vt:lpstr>Hálózati hardver eszközök</vt:lpstr>
      <vt:lpstr>Hálózati hardver eszközök</vt:lpstr>
      <vt:lpstr>Hálózati hardver eszközök</vt:lpstr>
      <vt:lpstr>Hálózati hardver eszközök</vt:lpstr>
      <vt:lpstr>Hálózati hardver eszközök</vt:lpstr>
      <vt:lpstr>Hálózati hardver eszközök</vt:lpstr>
      <vt:lpstr>Hálózati hardver eszközök</vt:lpstr>
      <vt:lpstr>Hálózati hardver eszközök</vt:lpstr>
      <vt:lpstr>Hálózati hardver eszközök</vt:lpstr>
      <vt:lpstr>Hálózati hardver eszközök</vt:lpstr>
      <vt:lpstr>Hálózati hardver eszközök</vt:lpstr>
      <vt:lpstr>Hálózati eszközök</vt:lpstr>
      <vt:lpstr>20. dia</vt:lpstr>
      <vt:lpstr>fORRÁSOK</vt:lpstr>
      <vt:lpstr>fORRÁSOK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Otthoni Hálózati  eszközök</dc:title>
  <dc:creator>Gulyas Elod</dc:creator>
  <cp:lastModifiedBy>czuthev</cp:lastModifiedBy>
  <cp:revision>57</cp:revision>
  <dcterms:created xsi:type="dcterms:W3CDTF">2016-03-08T16:25:29Z</dcterms:created>
  <dcterms:modified xsi:type="dcterms:W3CDTF">2016-03-11T09:50:28Z</dcterms:modified>
</cp:coreProperties>
</file>