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58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3" r:id="rId21"/>
    <p:sldId id="272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4A9D-8123-4D05-BB60-BD1AEBD6040B}" type="datetimeFigureOut">
              <a:rPr lang="hu-HU" smtClean="0"/>
              <a:pPr/>
              <a:t>2016.03.13.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081F-65D3-4805-8F94-33C2DB4E694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5253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4A9D-8123-4D05-BB60-BD1AEBD6040B}" type="datetimeFigureOut">
              <a:rPr lang="hu-HU" smtClean="0"/>
              <a:pPr/>
              <a:t>2016.03.13.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081F-65D3-4805-8F94-33C2DB4E694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7962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4A9D-8123-4D05-BB60-BD1AEBD6040B}" type="datetimeFigureOut">
              <a:rPr lang="hu-HU" smtClean="0"/>
              <a:pPr/>
              <a:t>2016.03.13.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081F-65D3-4805-8F94-33C2DB4E694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485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4A9D-8123-4D05-BB60-BD1AEBD6040B}" type="datetimeFigureOut">
              <a:rPr lang="hu-HU" smtClean="0"/>
              <a:pPr/>
              <a:t>2016.03.13.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081F-65D3-4805-8F94-33C2DB4E694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0536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4A9D-8123-4D05-BB60-BD1AEBD6040B}" type="datetimeFigureOut">
              <a:rPr lang="hu-HU" smtClean="0"/>
              <a:pPr/>
              <a:t>2016.03.13.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081F-65D3-4805-8F94-33C2DB4E694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9980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4A9D-8123-4D05-BB60-BD1AEBD6040B}" type="datetimeFigureOut">
              <a:rPr lang="hu-HU" smtClean="0"/>
              <a:pPr/>
              <a:t>2016.03.13.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081F-65D3-4805-8F94-33C2DB4E694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5691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4A9D-8123-4D05-BB60-BD1AEBD6040B}" type="datetimeFigureOut">
              <a:rPr lang="hu-HU" smtClean="0"/>
              <a:pPr/>
              <a:t>2016.03.13.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081F-65D3-4805-8F94-33C2DB4E694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2220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4A9D-8123-4D05-BB60-BD1AEBD6040B}" type="datetimeFigureOut">
              <a:rPr lang="hu-HU" smtClean="0"/>
              <a:pPr/>
              <a:t>2016.03.13.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081F-65D3-4805-8F94-33C2DB4E694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2316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4A9D-8123-4D05-BB60-BD1AEBD6040B}" type="datetimeFigureOut">
              <a:rPr lang="hu-HU" smtClean="0"/>
              <a:pPr/>
              <a:t>2016.03.13.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081F-65D3-4805-8F94-33C2DB4E694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325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4A9D-8123-4D05-BB60-BD1AEBD6040B}" type="datetimeFigureOut">
              <a:rPr lang="hu-HU" smtClean="0"/>
              <a:pPr/>
              <a:t>2016.03.13.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081F-65D3-4805-8F94-33C2DB4E694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8711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4A9D-8123-4D05-BB60-BD1AEBD6040B}" type="datetimeFigureOut">
              <a:rPr lang="hu-HU" smtClean="0"/>
              <a:pPr/>
              <a:t>2016.03.13.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081F-65D3-4805-8F94-33C2DB4E694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4250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54A9D-8123-4D05-BB60-BD1AEBD6040B}" type="datetimeFigureOut">
              <a:rPr lang="hu-HU" smtClean="0"/>
              <a:pPr/>
              <a:t>2016.03.13.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8081F-65D3-4805-8F94-33C2DB4E694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3400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Repeater" TargetMode="External"/><Relationship Id="rId13" Type="http://schemas.openxmlformats.org/officeDocument/2006/relationships/hyperlink" Target="https://upload.wikimedia.org/wikipedia/commons/c/cb/UTP_cable.jpg" TargetMode="External"/><Relationship Id="rId18" Type="http://schemas.openxmlformats.org/officeDocument/2006/relationships/hyperlink" Target="https://cdn4.iconfinder.com/data/icons/BRILLIANT/networking/png/400/access_point.png" TargetMode="External"/><Relationship Id="rId26" Type="http://schemas.openxmlformats.org/officeDocument/2006/relationships/hyperlink" Target="http://hot-iron.hu/wp-content/uploads/2015/05/kerdojel.png" TargetMode="External"/><Relationship Id="rId3" Type="http://schemas.openxmlformats.org/officeDocument/2006/relationships/hyperlink" Target="https://hu.wikipedia.org/wiki/Xbox_360" TargetMode="External"/><Relationship Id="rId21" Type="http://schemas.openxmlformats.org/officeDocument/2006/relationships/hyperlink" Target="http://looppacificassets.s3.amazonaws.com/styles/carousel_large/s3/thumbnails/image/xbox360.jpg?itok=wPc7r5YF" TargetMode="External"/><Relationship Id="rId7" Type="http://schemas.openxmlformats.org/officeDocument/2006/relationships/hyperlink" Target="https://hu.wikipedia.org/wiki/Switch_(informatika)" TargetMode="External"/><Relationship Id="rId12" Type="http://schemas.openxmlformats.org/officeDocument/2006/relationships/hyperlink" Target="http://www.magicomp.hu/webshop/picture/2012_12/Optikai_kabel_Toslink_Standard_apa-apa.jpg" TargetMode="External"/><Relationship Id="rId17" Type="http://schemas.openxmlformats.org/officeDocument/2006/relationships/hyperlink" Target="http://cdn-data.motu.com/site/images/avb/avb-switch-front-angle-hero1.png" TargetMode="External"/><Relationship Id="rId25" Type="http://schemas.openxmlformats.org/officeDocument/2006/relationships/hyperlink" Target="http://vignette1.wikia.nocookie.net/logopedia/images/0/0c/PlayStation_Network_2.png/revision/latest?cb=20110901131513" TargetMode="External"/><Relationship Id="rId2" Type="http://schemas.openxmlformats.org/officeDocument/2006/relationships/hyperlink" Target="https://hu.wikipedia.org/wiki/PlayStation_3" TargetMode="External"/><Relationship Id="rId16" Type="http://schemas.openxmlformats.org/officeDocument/2006/relationships/hyperlink" Target="http://www.videk.co.uk/shopimages/sections/thumbnails/2540H.jpg" TargetMode="External"/><Relationship Id="rId20" Type="http://schemas.openxmlformats.org/officeDocument/2006/relationships/hyperlink" Target="http://cdn-reichelt.de/bilder/web/xxl_ws/G100/GIGASET_REPEATER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Hub_(h%C3%A1l%C3%B3zat)" TargetMode="External"/><Relationship Id="rId11" Type="http://schemas.openxmlformats.org/officeDocument/2006/relationships/hyperlink" Target="https://ipon.hu/GalleryMod/2013-11/211200/311097_startech_st1000spex42_4_port_gigabit_pci_express_halozati_kartya.jpg" TargetMode="External"/><Relationship Id="rId24" Type="http://schemas.openxmlformats.org/officeDocument/2006/relationships/hyperlink" Target="http://rocketdock.com/images/screenshots/playstation-3-png.png" TargetMode="External"/><Relationship Id="rId5" Type="http://schemas.openxmlformats.org/officeDocument/2006/relationships/hyperlink" Target="https://hu.wikipedia.org/wiki/%C3%9Atv%C3%A1laszt%C3%B3" TargetMode="External"/><Relationship Id="rId15" Type="http://schemas.openxmlformats.org/officeDocument/2006/relationships/hyperlink" Target="http://kameraoutlet.shoprenter.hu/custom/kameraoutlet/image/cache/w900h500m00wt1/kiegeszitok/koax_kabel.jpg" TargetMode="External"/><Relationship Id="rId23" Type="http://schemas.openxmlformats.org/officeDocument/2006/relationships/hyperlink" Target="http://vignette4.wikia.nocookie.net/borderlands/images/7/7b/Xbox_360_logo.png/revision/latest?cb=20091210171006" TargetMode="External"/><Relationship Id="rId28" Type="http://schemas.openxmlformats.org/officeDocument/2006/relationships/hyperlink" Target="http://www.nowgamer.com/wp-content/uploads/2014/09/342359.png" TargetMode="External"/><Relationship Id="rId10" Type="http://schemas.openxmlformats.org/officeDocument/2006/relationships/hyperlink" Target="http://prohardver.hu/dl/cnt/2010-08/63638/thecusc10gt.jpg" TargetMode="External"/><Relationship Id="rId19" Type="http://schemas.openxmlformats.org/officeDocument/2006/relationships/hyperlink" Target="http://www.3cx.com/wp-content/uploads/2010/03/beroNet-VoIP-Gateways.png" TargetMode="External"/><Relationship Id="rId4" Type="http://schemas.openxmlformats.org/officeDocument/2006/relationships/hyperlink" Target="https://hu.wikipedia.org/wiki/Sz%C3%A1m%C3%ADt%C3%B3g%C3%A9p-h%C3%A1l%C3%B3zat" TargetMode="External"/><Relationship Id="rId9" Type="http://schemas.openxmlformats.org/officeDocument/2006/relationships/hyperlink" Target="http://blog.bix2.hu/wp-content/uploads/szamitogep-halozat-epites.jpg" TargetMode="External"/><Relationship Id="rId14" Type="http://schemas.openxmlformats.org/officeDocument/2006/relationships/hyperlink" Target="http://www.tcdirect.hu/images/prodimages/large/819200.png" TargetMode="External"/><Relationship Id="rId22" Type="http://schemas.openxmlformats.org/officeDocument/2006/relationships/hyperlink" Target="http://image.noelshack.com/fichiers/2014/22/1401468152-xbox-live-games-with-gold.png" TargetMode="External"/><Relationship Id="rId27" Type="http://schemas.openxmlformats.org/officeDocument/2006/relationships/hyperlink" Target="http://res1.windows.microsoft.com/resbox/hu/windows%20vista/main/a69d8607-7487-47db-a49e-ac33a0f6546d_0.p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66504" y="908606"/>
            <a:ext cx="9144000" cy="2387600"/>
          </a:xfrm>
        </p:spPr>
        <p:txBody>
          <a:bodyPr>
            <a:noAutofit/>
          </a:bodyPr>
          <a:lstStyle/>
          <a:p>
            <a:r>
              <a:rPr lang="hu-HU" cap="sm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Otthoni</a:t>
            </a:r>
            <a:r>
              <a:rPr lang="hu-HU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számítógépes hálózatban </a:t>
            </a:r>
            <a:r>
              <a:rPr lang="hu-HU" cap="sm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használható</a:t>
            </a:r>
            <a:br>
              <a:rPr lang="hu-HU" cap="sm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hu-HU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eszközök</a:t>
            </a:r>
            <a:endParaRPr lang="hu-HU" cap="small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45077" y="4547611"/>
            <a:ext cx="9586852" cy="190811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Készítette:</a:t>
            </a:r>
            <a:r>
              <a:rPr lang="hu-HU" sz="2800" dirty="0" smtClean="0">
                <a:latin typeface="Century Gothic" panose="020B0502020202020204" pitchFamily="34" charset="0"/>
              </a:rPr>
              <a:t> 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Dombay Gergely</a:t>
            </a:r>
          </a:p>
          <a:p>
            <a:pPr algn="l"/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Felkészítő tanár neve: </a:t>
            </a:r>
            <a:r>
              <a:rPr lang="hu-HU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Czuth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Éva mérnöktanár</a:t>
            </a:r>
          </a:p>
          <a:p>
            <a:pPr algn="l"/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Dátum:</a:t>
            </a:r>
            <a:r>
              <a:rPr lang="hu-HU" sz="2800" dirty="0" smtClean="0">
                <a:latin typeface="Century Gothic" panose="020B0502020202020204" pitchFamily="34" charset="0"/>
              </a:rPr>
              <a:t> 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2016.03.12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r>
              <a:rPr lang="hu-HU" sz="2800" smtClean="0">
                <a:solidFill>
                  <a:schemeClr val="bg1"/>
                </a:solidFill>
                <a:latin typeface="Century Gothic" panose="020B0502020202020204" pitchFamily="34" charset="0"/>
              </a:rPr>
              <a:t>Szentendrei Móricz 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Zsigmond Gimnázium </a:t>
            </a:r>
          </a:p>
          <a:p>
            <a:pPr algn="l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2000 Szentendre, Kálvária út 16.</a:t>
            </a:r>
            <a:endParaRPr lang="hu-H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734538" y="3812804"/>
            <a:ext cx="11007931" cy="20782"/>
          </a:xfrm>
          <a:prstGeom prst="line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900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8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 </a:t>
            </a:r>
            <a:r>
              <a:rPr lang="hu-HU" sz="48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Hálózati hardver eszközök</a:t>
            </a:r>
            <a:endParaRPr lang="hu-HU" sz="48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999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sz="4000" cap="sm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HUB:</a:t>
            </a:r>
          </a:p>
          <a:p>
            <a:pPr lvl="1"/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Hálózati eszközök 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közös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kapcsolódási pontja.</a:t>
            </a:r>
          </a:p>
          <a:p>
            <a:pPr lvl="1"/>
            <a:endParaRPr lang="hu-HU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helyi hálózatokban 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használják</a:t>
            </a:r>
          </a:p>
          <a:p>
            <a:pPr lvl="1"/>
            <a:endParaRPr lang="hu-HU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eszközök összekötésére szolgál</a:t>
            </a:r>
          </a:p>
          <a:p>
            <a:pPr lvl="1"/>
            <a:endParaRPr lang="hu-HU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Két fajtája van: 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Passzív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és 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intelligens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u-HU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Hub</a:t>
            </a:r>
            <a:endParaRPr lang="hu-HU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520" y="3219202"/>
            <a:ext cx="4042558" cy="404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310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sz="8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</a:t>
            </a:r>
            <a:r>
              <a:rPr lang="hu-HU" sz="72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sz="48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Hálózati hardver eszközök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1874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Switch</a:t>
            </a:r>
            <a:r>
              <a:rPr lang="hu-HU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Más néven 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adatátviteli kapcsoló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 vagy </a:t>
            </a:r>
            <a:r>
              <a:rPr lang="hu-HU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hu-HU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witch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lvl="1"/>
            <a:endParaRPr lang="hu-HU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r>
              <a:rPr lang="hu-H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ktív számítógépes Hálózati eszköz</a:t>
            </a:r>
          </a:p>
          <a:p>
            <a:pPr lvl="1"/>
            <a:endParaRPr lang="hu-HU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 csatlakoztatott eszközök közötti adatáramlást teszi </a:t>
            </a:r>
            <a:r>
              <a:rPr lang="hu-H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ehetővé.</a:t>
            </a:r>
            <a:endParaRPr lang="hu-H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2576" y="4429496"/>
            <a:ext cx="6245418" cy="29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71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042" y="3241964"/>
            <a:ext cx="3509159" cy="350915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sz="8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</a:t>
            </a:r>
            <a:r>
              <a:rPr lang="hu-HU" sz="6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sz="48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Hálózati hardver eszközök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76825"/>
            <a:ext cx="11032177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Router</a:t>
            </a:r>
            <a:r>
              <a:rPr lang="hu-HU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Más néven 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útválasztó</a:t>
            </a:r>
            <a:r>
              <a:rPr lang="hu-H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 vagy </a:t>
            </a:r>
            <a:r>
              <a:rPr lang="hu-HU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router</a:t>
            </a:r>
            <a:endParaRPr lang="hu-HU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endParaRPr lang="hu-HU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hu-H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 a 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számítógépes hálózatokban</a:t>
            </a:r>
            <a:r>
              <a:rPr lang="hu-H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 egy 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útválasztást</a:t>
            </a:r>
            <a:r>
              <a:rPr lang="hu-H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 végző 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eszköz</a:t>
            </a:r>
          </a:p>
          <a:p>
            <a:pPr lvl="1"/>
            <a:endParaRPr lang="hu-HU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Intelligens hálózati eszköz</a:t>
            </a:r>
          </a:p>
          <a:p>
            <a:pPr lvl="1"/>
            <a:endParaRPr lang="hu-H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Feladata: A beérkező</a:t>
            </a:r>
            <a:r>
              <a:rPr lang="hu-H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adatcsomagok 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továbbítása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 célállomás felé</a:t>
            </a:r>
          </a:p>
          <a:p>
            <a:pPr lvl="1"/>
            <a:endParaRPr lang="hu-HU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26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sz="8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</a:t>
            </a:r>
            <a:r>
              <a:rPr lang="hu-HU" sz="60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sz="48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Hálózati hardver eszközök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4249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Gateway</a:t>
            </a:r>
            <a:r>
              <a:rPr lang="hu-HU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hu-H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Más </a:t>
            </a:r>
            <a:r>
              <a:rPr lang="hu-HU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néve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Átjáró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kilépő</a:t>
            </a:r>
          </a:p>
          <a:p>
            <a:pPr lvl="1"/>
            <a:endParaRPr lang="hu-HU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Két különböző 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hálózat közötti adattovábbító</a:t>
            </a:r>
          </a:p>
          <a:p>
            <a:pPr lvl="1"/>
            <a:endParaRPr lang="hu-H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Feladata: Az 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adatkódok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és a forgalmi 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protokollok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átformálása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7813" y="4489426"/>
            <a:ext cx="5666000" cy="23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7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0602" y="2237736"/>
            <a:ext cx="4292854" cy="438275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sz="8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</a:t>
            </a:r>
            <a:r>
              <a:rPr lang="hu-HU" sz="54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sz="48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Hálózati hardver eszközök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06870"/>
            <a:ext cx="10515600" cy="5263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Repeater</a:t>
            </a:r>
            <a:r>
              <a:rPr lang="hu-HU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Más néven 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Jelismétlő</a:t>
            </a:r>
          </a:p>
          <a:p>
            <a:pPr lvl="1"/>
            <a:endParaRPr lang="hu-HU" sz="280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nagy távolságra 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történő adatátvitel során használják </a:t>
            </a:r>
          </a:p>
          <a:p>
            <a:pPr lvl="1"/>
            <a:endParaRPr lang="hu-HU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zavarok kiküszöbölésére 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szolgál</a:t>
            </a:r>
          </a:p>
          <a:p>
            <a:pPr lvl="1"/>
            <a:endParaRPr lang="hu-H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Feladata: analóg jelek 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fogadása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→ digitális adatsorrá</a:t>
            </a:r>
          </a:p>
          <a:p>
            <a:pPr marL="457200" lvl="1" indent="0">
              <a:buNone/>
            </a:pP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alakítás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→ analóg kód 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előállítása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→ 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továbbküldés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 célállomás felé</a:t>
            </a:r>
            <a:endParaRPr lang="hu-H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endParaRPr lang="hu-H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1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sz="8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</a:t>
            </a:r>
            <a:r>
              <a:rPr lang="hu-HU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Xbox 360</a:t>
            </a:r>
            <a:endParaRPr lang="hu-HU" sz="480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484" y="3539814"/>
            <a:ext cx="6983454" cy="390379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930" y="1588119"/>
            <a:ext cx="10515600" cy="435133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Az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Xbox 360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 egy a 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Microsoft,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IBM, ATI, Samsung, </a:t>
            </a:r>
            <a:r>
              <a:rPr lang="hu-H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SiS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 által fejlesztett hetedik generációs 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játékkonzol</a:t>
            </a:r>
          </a:p>
          <a:p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A készüléket 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2005.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 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május 12.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-én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 mutatták be </a:t>
            </a:r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Adatok : </a:t>
            </a:r>
          </a:p>
          <a:p>
            <a:pPr lvl="2"/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Merevlemez: </a:t>
            </a:r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20, 60, 120, 250, 320 vagy 500 GB-os 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lehet</a:t>
            </a:r>
            <a:endParaRPr lang="hu-HU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2"/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RAM: </a:t>
            </a:r>
            <a:r>
              <a:rPr lang="hu-H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512 MB, 700 MHz 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GDDR3</a:t>
            </a:r>
          </a:p>
          <a:p>
            <a:pPr lvl="2"/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CPU: </a:t>
            </a:r>
            <a:r>
              <a:rPr lang="hu-H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3 szimmetrikus mag, egyenként 3,2 </a:t>
            </a:r>
            <a:r>
              <a:rPr lang="hu-HU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GHz-en</a:t>
            </a:r>
            <a:endParaRPr lang="hu-H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2"/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hu-H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4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sz="8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</a:t>
            </a:r>
            <a:r>
              <a:rPr lang="hu-HU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hu-HU" sz="48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Xbox </a:t>
            </a:r>
            <a:r>
              <a:rPr lang="hu-HU" sz="4800" cap="small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Live</a:t>
            </a:r>
            <a:endParaRPr lang="hu-HU" sz="4800" cap="small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9431" y="1718747"/>
            <a:ext cx="10515600" cy="435133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konzolhoz elérhető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online felület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az 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Xbox 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Live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amelyen  fizetős 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gold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tagsággal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az Xbox bármely játékosa, lakóhelytől függetlenül,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összemérheti tudását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többi </a:t>
            </a:r>
            <a:r>
              <a:rPr lang="hu-HU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Xbox-ossal</a:t>
            </a:r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Háromféle </a:t>
            </a:r>
            <a:r>
              <a:rPr lang="hu-H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Live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Gold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tagság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 hónapos. 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3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hónapos és 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12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hónapos </a:t>
            </a:r>
            <a:endParaRPr lang="hu-HU" u="sng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hu-H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6207073" y="4762005"/>
            <a:ext cx="5330893" cy="1701264"/>
            <a:chOff x="6207073" y="4762005"/>
            <a:chExt cx="5330893" cy="1701264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61269" y="4762005"/>
              <a:ext cx="3476697" cy="1701264"/>
            </a:xfrm>
            <a:prstGeom prst="rect">
              <a:avLst/>
            </a:prstGeom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07073" y="4762005"/>
              <a:ext cx="1701264" cy="1701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688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27253">
            <a:off x="3580311" y="4688612"/>
            <a:ext cx="5767635" cy="35493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sz="8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</a:t>
            </a:r>
            <a:r>
              <a:rPr lang="hu-HU" b="1" dirty="0" smtClean="0"/>
              <a:t> </a:t>
            </a:r>
            <a:r>
              <a:rPr lang="hu-HU" sz="4800" cap="small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PlayStation</a:t>
            </a:r>
            <a:r>
              <a:rPr lang="hu-HU" sz="48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3</a:t>
            </a:r>
            <a:endParaRPr lang="hu-HU" sz="4800" cap="small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62884"/>
            <a:ext cx="11215256" cy="4351338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A </a:t>
            </a:r>
            <a:r>
              <a:rPr lang="hu-HU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PlayStation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 vagy a hivatalos rövidítés szerint 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PS3)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a 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Sony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Computer </a:t>
            </a:r>
            <a:r>
              <a:rPr lang="hu-HU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Entertainment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videojáték konzolja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nb-NO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lőször </a:t>
            </a:r>
            <a:r>
              <a:rPr lang="nb-NO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Japánban</a:t>
            </a:r>
            <a:r>
              <a:rPr lang="nb-NO" dirty="0">
                <a:solidFill>
                  <a:schemeClr val="bg1"/>
                </a:solidFill>
                <a:latin typeface="Century Gothic" panose="020B0502020202020204" pitchFamily="34" charset="0"/>
              </a:rPr>
              <a:t> jelent meg 2006. november </a:t>
            </a:r>
            <a:r>
              <a:rPr lang="nb-NO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11-én</a:t>
            </a:r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Adatok: </a:t>
            </a:r>
          </a:p>
          <a:p>
            <a:pPr lvl="2"/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Merevlemez: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20, 40, 60, 80, 120, 160, 250, 320, 500 GB-os</a:t>
            </a:r>
          </a:p>
          <a:p>
            <a:pPr lvl="2"/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RAM:</a:t>
            </a:r>
            <a:r>
              <a:rPr lang="hu-H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256 MB XDR RAM 3200 MHz + 256 MB RSX RAM 700 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MHz</a:t>
            </a:r>
          </a:p>
          <a:p>
            <a:pPr lvl="2"/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CPU: </a:t>
            </a:r>
            <a:r>
              <a:rPr lang="hu-H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1 központi 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egység </a:t>
            </a:r>
            <a:r>
              <a:rPr lang="hu-H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és 8 párhuzamosan dolgozó 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egység</a:t>
            </a:r>
            <a:endParaRPr lang="hu-H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2"/>
            <a:endParaRPr lang="hu-HU" sz="2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2"/>
            <a:endParaRPr lang="hu-HU" sz="2800" dirty="0">
              <a:solidFill>
                <a:schemeClr val="bg1"/>
              </a:solidFill>
            </a:endParaRPr>
          </a:p>
          <a:p>
            <a:pPr lvl="2"/>
            <a:endParaRPr lang="hu-HU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2"/>
            <a:endParaRPr lang="hu-H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06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8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 </a:t>
            </a:r>
            <a:r>
              <a:rPr lang="hu-HU" sz="48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Playstation </a:t>
            </a:r>
            <a:r>
              <a:rPr lang="hu-HU" sz="4800" cap="small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network</a:t>
            </a:r>
            <a:endParaRPr lang="hu-HU" sz="48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8759" y="1635619"/>
            <a:ext cx="10515600" cy="4836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PlayStation Network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 PlayStation 3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hivatalos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hálózati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rendszere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Tartalmak: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lvl="1"/>
            <a:r>
              <a:rPr lang="hu-HU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FullHD</a:t>
            </a:r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filmek </a:t>
            </a: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videók</a:t>
            </a: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képek</a:t>
            </a: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klipek</a:t>
            </a: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zenék</a:t>
            </a:r>
          </a:p>
          <a:p>
            <a:pPr lvl="1"/>
            <a:r>
              <a:rPr lang="hu-H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u-H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játékok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084" y="3936482"/>
            <a:ext cx="5665769" cy="17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0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8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 </a:t>
            </a:r>
            <a:r>
              <a:rPr lang="hu-HU" sz="48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ismétlő kérdések</a:t>
            </a:r>
            <a:endParaRPr lang="hu-HU" sz="48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5691" y="1671245"/>
            <a:ext cx="10515600" cy="435133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Mit értünk a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Számítógépes Hálózat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szó alatt?</a:t>
            </a:r>
          </a:p>
          <a:p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Mit tesz lehetővé a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Hálózati Kártya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  <a:p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Mik a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csavart érpár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fajtái?</a:t>
            </a:r>
          </a:p>
          <a:p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Hol használják a 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Repeater</a:t>
            </a:r>
            <a:r>
              <a:rPr lang="hu-HU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-t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?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7492" y="1325563"/>
            <a:ext cx="3089892" cy="57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039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8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 </a:t>
            </a:r>
            <a:r>
              <a:rPr lang="hu-HU" sz="4800" cap="small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hu-HU" sz="48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gy kis történelem</a:t>
            </a:r>
            <a:endParaRPr lang="hu-HU" sz="48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04844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Paul </a:t>
            </a:r>
            <a:r>
              <a:rPr lang="hu-H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Baran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1968-ban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 tett javaslatot egy olyan 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hálózati rendszerre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, amelyben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adatcsomagokat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továbbítottak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. Ez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lett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az alapja a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számítógépes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hálózatoknak. </a:t>
            </a:r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hálózatok, technológiák fejlődése és a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számítógépes összeköttetés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iránti kereslet ösztönözte az informatika ezen területének fejlődését.</a:t>
            </a:r>
          </a:p>
          <a:p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Napjainkban ez úgy nyilvánul meg, hogy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megnőtt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 hálózatok száma mind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üzleti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mind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Otthoni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felhasználás terén.</a:t>
            </a:r>
          </a:p>
        </p:txBody>
      </p:sp>
    </p:spTree>
    <p:extLst>
      <p:ext uri="{BB962C8B-B14F-4D97-AF65-F5344CB8AC3E}">
        <p14:creationId xmlns:p14="http://schemas.microsoft.com/office/powerpoint/2010/main" xmlns="" val="10347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8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 </a:t>
            </a:r>
            <a:r>
              <a:rPr lang="hu-HU" sz="48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Források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40000" lnSpcReduction="20000"/>
          </a:bodyPr>
          <a:lstStyle/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https://hu.wikipedia.org/wiki/PlayStation_3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https://hu.wikipedia.org/wiki/Xbox_360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https://hu.wikipedia.org/wiki/Sz%C3%A1m%C3%ADt%C3%B3g%C3%A9p-h%C3%A1l%C3%B3zat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5"/>
              </a:rPr>
              <a:t>https://hu.wikipedia.org/wiki/%C3%9Atv%C3%A1laszt%C3%B3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6"/>
              </a:rPr>
              <a:t>https://hu.wikipedia.org/wiki/Hub_(h%C3%A1l%C3%B3zat)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7"/>
              </a:rPr>
              <a:t>https://hu.wikipedia.org/wiki/Switch_(informatika)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8"/>
              </a:rPr>
              <a:t>https://hu.wikipedia.org/wiki/Repeater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9"/>
              </a:rPr>
              <a:t>http://blog.bix2.hu/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9"/>
              </a:rPr>
              <a:t>wp-content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9"/>
              </a:rPr>
              <a:t>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9"/>
              </a:rPr>
              <a:t>uploads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9"/>
              </a:rPr>
              <a:t>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9"/>
              </a:rPr>
              <a:t>szamitogep-halozat-epites.jpg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10"/>
              </a:rPr>
              <a:t>http://prohardver.hu/dl/cnt/2010-08/63638/thecusc10gt.jpg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11"/>
              </a:rPr>
              <a:t>https://ipon.hu/GalleryMod/2013-11/211200/311097_startech_st1000spex42_4_port_gigabit_pci_express_halozati_kartya.jpg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12"/>
              </a:rPr>
              <a:t>http://www.magicomp.hu/webshop/picture/2012_12/Optikai_kabel_Toslink_Standard_apa-apa.jpg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13"/>
              </a:rPr>
              <a:t>https://upload.wikimedia.org/wikipedia/commons/c/cb/UTP_cable.jpg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14"/>
              </a:rPr>
              <a:t>http://www.tcdirect.hu/images/prodimages/large/819200.png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15"/>
              </a:rPr>
              <a:t>http://kameraoutlet.shoprenter.hu/custom/kameraoutlet/image/cache/w900h500m00wt1/kiegeszitok/koax_kabel.jpg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16"/>
              </a:rPr>
              <a:t>http://www.videk.co.uk/shopimages/sections/thumbnails/2540H.jpg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17"/>
              </a:rPr>
              <a:t>http://cdn-data.motu.com/site/images/avb/avb-switch-front-angle-hero1.png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18"/>
              </a:rPr>
              <a:t>https://cdn4.iconfinder.com/data/icons/BRILLIANT/networking/png/400/access_point.png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19"/>
              </a:rPr>
              <a:t>http://www.3cx.com/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19"/>
              </a:rPr>
              <a:t>wp-content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19"/>
              </a:rPr>
              <a:t>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19"/>
              </a:rPr>
              <a:t>uploads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19"/>
              </a:rPr>
              <a:t>/2010/03/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19"/>
              </a:rPr>
              <a:t>beroNet-VoIP-Gateways.png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0"/>
              </a:rPr>
              <a:t>http://cdn-reichelt.de/bilder/web/xxl_ws/G100/GIGASET_REPEATER.png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1"/>
              </a:rPr>
              <a:t>http://looppacificassets.s3.amazonaws.com/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1"/>
              </a:rPr>
              <a:t>styles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1"/>
              </a:rPr>
              <a:t>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1"/>
              </a:rPr>
              <a:t>carousel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1"/>
              </a:rPr>
              <a:t>_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1"/>
              </a:rPr>
              <a:t>large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1"/>
              </a:rPr>
              <a:t>/s3/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1"/>
              </a:rPr>
              <a:t>thumbnails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1"/>
              </a:rPr>
              <a:t>/image/xbox360.jpg?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1"/>
              </a:rPr>
              <a:t>itok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1"/>
              </a:rPr>
              <a:t>=wPc7r5YF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2"/>
              </a:rPr>
              <a:t>http://image.noelshack.com/fichiers/2014/22/1401468152-xbox-live-games-with-gold.png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3"/>
              </a:rPr>
              <a:t>http://vignette4.wikia.nocookie.net/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3"/>
              </a:rPr>
              <a:t>borderlands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3"/>
              </a:rPr>
              <a:t>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3"/>
              </a:rPr>
              <a:t>images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3"/>
              </a:rPr>
              <a:t>/7/7b/Xbox_360_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3"/>
              </a:rPr>
              <a:t>logo.png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3"/>
              </a:rPr>
              <a:t>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3"/>
              </a:rPr>
              <a:t>revision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3"/>
              </a:rPr>
              <a:t>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3"/>
              </a:rPr>
              <a:t>latest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3"/>
              </a:rPr>
              <a:t>?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3"/>
              </a:rPr>
              <a:t>cb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3"/>
              </a:rPr>
              <a:t>=20091210171006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4"/>
              </a:rPr>
              <a:t>http://rocketdock.com/images/screenshots/playstation-3-png.png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5"/>
              </a:rPr>
              <a:t>http://vignette1.wikia.nocookie.net/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5"/>
              </a:rPr>
              <a:t>logopedia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5"/>
              </a:rPr>
              <a:t>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5"/>
              </a:rPr>
              <a:t>images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5"/>
              </a:rPr>
              <a:t>/0/0c/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5"/>
              </a:rPr>
              <a:t>PlayStation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5"/>
              </a:rPr>
              <a:t>_Network_2.png/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5"/>
              </a:rPr>
              <a:t>revision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5"/>
              </a:rPr>
              <a:t>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5"/>
              </a:rPr>
              <a:t>latest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5"/>
              </a:rPr>
              <a:t>?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5"/>
              </a:rPr>
              <a:t>cb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5"/>
              </a:rPr>
              <a:t>=20110901131513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6"/>
              </a:rPr>
              <a:t>http://hot-iron.hu/wp-content/uploads/2015/05/kerdojel.png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7"/>
              </a:rPr>
              <a:t>http://res1.windows.microsoft.com/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7"/>
              </a:rPr>
              <a:t>resbox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7"/>
              </a:rPr>
              <a:t>/hu/windows%20vista/main/a69d8607-7487-47db-a49e-ac33a0f6546d_0.png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8"/>
              </a:rPr>
              <a:t>http://www.nowgamer.com/wp-content/uploads/2014/09/342359.png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http://www.postelds.sk/images/technology-globe.png</a:t>
            </a:r>
          </a:p>
          <a:p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096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835229" y="1162297"/>
            <a:ext cx="10569040" cy="1360530"/>
          </a:xfrm>
        </p:spPr>
        <p:txBody>
          <a:bodyPr numCol="1">
            <a:normAutofit fontScale="90000"/>
          </a:bodyPr>
          <a:lstStyle/>
          <a:p>
            <a:r>
              <a:rPr lang="hu-HU" sz="8800" cap="small" dirty="0" smtClean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entury Gothic" panose="020B0502020202020204" pitchFamily="34" charset="0"/>
              </a:rPr>
              <a:t>Köszönöm a figyelmet!</a:t>
            </a:r>
            <a:endParaRPr lang="hu-HU" sz="8800" cap="small" dirty="0"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 flipV="1">
            <a:off x="716477" y="2315689"/>
            <a:ext cx="10806545" cy="95003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4762006" y="3253838"/>
            <a:ext cx="40494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hu-HU" sz="20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1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88075" y="0"/>
            <a:ext cx="10515600" cy="1325563"/>
          </a:xfrm>
        </p:spPr>
        <p:txBody>
          <a:bodyPr/>
          <a:lstStyle/>
          <a:p>
            <a:r>
              <a:rPr lang="hu-HU" sz="8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</a:t>
            </a:r>
            <a:r>
              <a:rPr lang="hu-HU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Példa egy otthoni hálózatra</a:t>
            </a:r>
            <a:endParaRPr lang="hu-HU" cap="small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6387" y="1108952"/>
            <a:ext cx="6995613" cy="622198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69094" y="2220684"/>
            <a:ext cx="45710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1, </a:t>
            </a:r>
            <a:r>
              <a:rPr lang="hu-H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Internet</a:t>
            </a:r>
          </a:p>
          <a:p>
            <a:r>
              <a:rPr lang="hu-H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2,</a:t>
            </a:r>
            <a:r>
              <a:rPr lang="hu-H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Hálózati kábel</a:t>
            </a:r>
          </a:p>
          <a:p>
            <a:r>
              <a:rPr lang="hu-H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3,</a:t>
            </a:r>
            <a:r>
              <a:rPr lang="hu-H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Modem</a:t>
            </a:r>
          </a:p>
          <a:p>
            <a:r>
              <a:rPr lang="hu-H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4,</a:t>
            </a:r>
            <a:r>
              <a:rPr lang="hu-H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Vezeték nélküli </a:t>
            </a:r>
            <a:r>
              <a:rPr lang="hu-HU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útálasztó</a:t>
            </a:r>
            <a:endParaRPr lang="hu-H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71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1116293" cy="1325563"/>
          </a:xfrm>
        </p:spPr>
        <p:txBody>
          <a:bodyPr>
            <a:normAutofit fontScale="90000"/>
          </a:bodyPr>
          <a:lstStyle/>
          <a:p>
            <a:r>
              <a:rPr lang="hu-HU" sz="9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 </a:t>
            </a:r>
            <a:r>
              <a:rPr lang="hu-HU" sz="5300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D</a:t>
            </a:r>
            <a:r>
              <a:rPr lang="hu-HU" sz="5300" cap="sm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hu-HU" sz="53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sz="5300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hu-HU" sz="5300" cap="sm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 is az a</a:t>
            </a:r>
            <a:r>
              <a:rPr lang="hu-HU" sz="5300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u-HU" sz="53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Számítógépes</a:t>
            </a:r>
            <a:r>
              <a:rPr lang="hu-HU" sz="53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sz="53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hálózat</a:t>
            </a:r>
            <a:r>
              <a:rPr lang="hu-HU" sz="5300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? </a:t>
            </a:r>
            <a:endParaRPr lang="hu-HU" sz="5300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0683" y="1564368"/>
            <a:ext cx="10515600" cy="435133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számítógép-hálózat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 egy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speciális rendszer</a:t>
            </a:r>
          </a:p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számítógépek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 egymás közötti 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kommunikációja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lehet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fix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(kábelalapú,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állandó) </a:t>
            </a:r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vagy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ideiglenes (mint például a 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modemen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 keresztüli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kapcsolat)</a:t>
            </a:r>
            <a:endParaRPr lang="hu-H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8493" y="3740037"/>
            <a:ext cx="6212527" cy="29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6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9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 </a:t>
            </a:r>
            <a:r>
              <a:rPr lang="hu-HU" sz="53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Hálózati Kártya</a:t>
            </a:r>
            <a:endParaRPr lang="hu-HU" sz="5300" cap="small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8887" y="2939364"/>
            <a:ext cx="5941831" cy="3992911"/>
          </a:xfrm>
        </p:spPr>
      </p:pic>
      <p:sp>
        <p:nvSpPr>
          <p:cNvPr id="5" name="Szövegdoboz 4"/>
          <p:cNvSpPr txBox="1"/>
          <p:nvPr/>
        </p:nvSpPr>
        <p:spPr>
          <a:xfrm>
            <a:off x="1" y="1884747"/>
            <a:ext cx="88530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 </a:t>
            </a:r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hálózati kártya </a:t>
            </a:r>
            <a:r>
              <a:rPr lang="hu-HU" sz="28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 számítógépek hálózatra kapcsolódását és az azon történő kommunikációját teszi lehetővé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Az alaplapok többsége integrált formában tartalmazza.</a:t>
            </a:r>
            <a:endParaRPr lang="hu-HU" sz="28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8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76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9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</a:t>
            </a:r>
            <a:r>
              <a:rPr lang="hu-HU" sz="48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hu-HU" sz="53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Kábelek </a:t>
            </a:r>
            <a:r>
              <a:rPr lang="hu-HU" sz="5300" cap="sm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és</a:t>
            </a:r>
            <a:r>
              <a:rPr lang="hu-HU" sz="53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Csatlakozók</a:t>
            </a:r>
            <a:endParaRPr lang="hu-HU" sz="5300" cap="small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1" y="1773668"/>
            <a:ext cx="10515600" cy="2528167"/>
          </a:xfrm>
        </p:spPr>
        <p:txBody>
          <a:bodyPr>
            <a:normAutofit fontScale="85000" lnSpcReduction="10000"/>
          </a:bodyPr>
          <a:lstStyle/>
          <a:p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hálózati kártyán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többféle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csatlakozóval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találkozhatunk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Az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alkalmazott kábel típusa nagyon nagy hatással van a hálózatra. </a:t>
            </a:r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kábel fajtájától függ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az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alkalmazható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topológia </a:t>
            </a:r>
            <a:r>
              <a:rPr lang="hu-HU" sz="3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→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további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paramétert határoz majd meg.</a:t>
            </a:r>
          </a:p>
          <a:p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686" y="3844636"/>
            <a:ext cx="5075074" cy="2774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8730" y="242694"/>
            <a:ext cx="3793270" cy="24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2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Autofit/>
          </a:bodyPr>
          <a:lstStyle/>
          <a:p>
            <a:r>
              <a:rPr lang="hu-HU" sz="8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</a:t>
            </a:r>
            <a:r>
              <a:rPr lang="hu-HU" sz="9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sz="48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Optikai szál</a:t>
            </a:r>
            <a:endParaRPr lang="hu-HU" sz="48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82895"/>
            <a:ext cx="10176164" cy="2185266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Az 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optikai szál 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egy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tiszta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, néhány tíz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mikrométer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átmérőjű 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üvegszálból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 és az ezt körülvevő, kisebb optikai 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törésmutatójú héjból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álló vezeték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(100 Mbit/s, 1 </a:t>
            </a:r>
            <a:r>
              <a:rPr lang="en-US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Gbit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/s, </a:t>
            </a:r>
            <a:r>
              <a:rPr lang="en-US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üvegszál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hu-H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108" t="-2024" r="1"/>
          <a:stretch/>
        </p:blipFill>
        <p:spPr>
          <a:xfrm rot="12542744">
            <a:off x="7248461" y="3350151"/>
            <a:ext cx="6217225" cy="4322492"/>
          </a:xfrm>
          <a:prstGeom prst="rect">
            <a:avLst/>
          </a:prstGeom>
        </p:spPr>
      </p:pic>
      <p:grpSp>
        <p:nvGrpSpPr>
          <p:cNvPr id="25" name="Csoportba foglalás 24"/>
          <p:cNvGrpSpPr/>
          <p:nvPr/>
        </p:nvGrpSpPr>
        <p:grpSpPr>
          <a:xfrm>
            <a:off x="781218" y="4068161"/>
            <a:ext cx="4622085" cy="1903229"/>
            <a:chOff x="807846" y="4258961"/>
            <a:chExt cx="4622085" cy="1903229"/>
          </a:xfrm>
        </p:grpSpPr>
        <p:sp>
          <p:nvSpPr>
            <p:cNvPr id="5" name="Folyamatábra: Közvetlen elérésű tárolás 4"/>
            <p:cNvSpPr/>
            <p:nvPr/>
          </p:nvSpPr>
          <p:spPr>
            <a:xfrm>
              <a:off x="807846" y="4258961"/>
              <a:ext cx="2810591" cy="1903229"/>
            </a:xfrm>
            <a:prstGeom prst="flowChartMagneticDrum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6" name="Folyamatábra: Közvetlen elérésű tárolás 5"/>
            <p:cNvSpPr/>
            <p:nvPr/>
          </p:nvSpPr>
          <p:spPr>
            <a:xfrm>
              <a:off x="3009989" y="4625493"/>
              <a:ext cx="2105246" cy="1169582"/>
            </a:xfrm>
            <a:prstGeom prst="flowChartMagneticDrum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Folyamatábra: Közvetlen elérésű tárolás 23"/>
            <p:cNvSpPr/>
            <p:nvPr/>
          </p:nvSpPr>
          <p:spPr>
            <a:xfrm>
              <a:off x="4800539" y="5104898"/>
              <a:ext cx="629392" cy="210772"/>
            </a:xfrm>
            <a:prstGeom prst="flowChartMagneticDrum">
              <a:avLst/>
            </a:prstGeom>
            <a:solidFill>
              <a:schemeClr val="bg1">
                <a:alpha val="0"/>
              </a:schemeClr>
            </a:solidFill>
            <a:ln w="317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cxnSp>
        <p:nvCxnSpPr>
          <p:cNvPr id="27" name="Egyenes összekötő nyíllal 26"/>
          <p:cNvCxnSpPr/>
          <p:nvPr/>
        </p:nvCxnSpPr>
        <p:spPr>
          <a:xfrm flipH="1" flipV="1">
            <a:off x="5447757" y="5124870"/>
            <a:ext cx="849580" cy="617517"/>
          </a:xfrm>
          <a:prstGeom prst="straightConnector1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5752308" y="5802075"/>
            <a:ext cx="167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Optikai szál</a:t>
            </a:r>
            <a:endParaRPr lang="hu-HU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9" name="Egyenes összekötő nyíllal 28"/>
          <p:cNvCxnSpPr/>
          <p:nvPr/>
        </p:nvCxnSpPr>
        <p:spPr>
          <a:xfrm flipH="1" flipV="1">
            <a:off x="3993812" y="5662048"/>
            <a:ext cx="849580" cy="617517"/>
          </a:xfrm>
          <a:prstGeom prst="straightConnector1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4200876" y="6424813"/>
            <a:ext cx="224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Üvegbevonat</a:t>
            </a:r>
            <a:endParaRPr lang="hu-HU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Egyenes összekötő nyíllal 30"/>
          <p:cNvCxnSpPr/>
          <p:nvPr/>
        </p:nvCxnSpPr>
        <p:spPr>
          <a:xfrm flipV="1">
            <a:off x="781218" y="5571002"/>
            <a:ext cx="616284" cy="682425"/>
          </a:xfrm>
          <a:prstGeom prst="straightConnector1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32"/>
          <p:cNvSpPr txBox="1"/>
          <p:nvPr/>
        </p:nvSpPr>
        <p:spPr>
          <a:xfrm>
            <a:off x="781218" y="6312380"/>
            <a:ext cx="21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Külső köpeny</a:t>
            </a:r>
            <a:endParaRPr lang="hu-HU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1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0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Autofit/>
          </a:bodyPr>
          <a:lstStyle/>
          <a:p>
            <a:r>
              <a:rPr lang="hu-HU" sz="8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</a:t>
            </a:r>
            <a:r>
              <a:rPr lang="hu-HU" sz="9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sz="48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Csavart érpár</a:t>
            </a:r>
            <a:endParaRPr lang="hu-HU" sz="9600" cap="small" dirty="0"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80153"/>
            <a:ext cx="7107382" cy="435133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Két fajtája létezik: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Árnyékolt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és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Árnyékolatlan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csavart érpár</a:t>
            </a:r>
          </a:p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Az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Árnyékolatlan 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savart érpár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más néven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UTP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kábel (</a:t>
            </a:r>
            <a:r>
              <a:rPr lang="hu-HU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Unshielded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Twisted </a:t>
            </a:r>
            <a:r>
              <a:rPr lang="hu-HU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Pair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egy csavart 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érpáras 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hálózati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kábeltípus.</a:t>
            </a:r>
          </a:p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Az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Árnyékolt csavart érpár 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más néven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STP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kábel </a:t>
            </a:r>
            <a:r>
              <a:rPr lang="hu-HU" b="1" dirty="0" smtClean="0"/>
              <a:t> </a:t>
            </a:r>
            <a:r>
              <a:rPr lang="hu-HU" dirty="0" smtClean="0">
                <a:solidFill>
                  <a:schemeClr val="bg1"/>
                </a:solidFill>
              </a:rPr>
              <a:t>(</a:t>
            </a:r>
            <a:r>
              <a:rPr lang="hu-H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Shielded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 Twisted </a:t>
            </a:r>
            <a:r>
              <a:rPr lang="hu-HU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Pair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 egy csavart érpáras hálózati kábeltípus.</a:t>
            </a:r>
            <a:endParaRPr lang="hu-H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3745" y="4000005"/>
            <a:ext cx="5895098" cy="337704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9556" y="1752889"/>
            <a:ext cx="406355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8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8600" cap="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» </a:t>
            </a:r>
            <a:r>
              <a:rPr lang="hu-HU" sz="4800" cap="small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Koax</a:t>
            </a:r>
            <a:r>
              <a:rPr lang="hu-HU" sz="4800" cap="small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Kábel</a:t>
            </a:r>
            <a:endParaRPr lang="hu-HU" sz="86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446" y="1648979"/>
            <a:ext cx="10515600" cy="435133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 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koaxiális kábel</a:t>
            </a:r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 a híradástechnikában használt vezetéktípus</a:t>
            </a:r>
          </a:p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Sebessége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 Mbit/s</a:t>
            </a:r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US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már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ritka</a:t>
            </a:r>
            <a:endParaRPr lang="hu-H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hu-H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Felépítése: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84898">
            <a:off x="3582839" y="2966720"/>
            <a:ext cx="5079409" cy="3803044"/>
          </a:xfrm>
          <a:prstGeom prst="rect">
            <a:avLst/>
          </a:prstGeom>
        </p:spPr>
      </p:pic>
      <p:cxnSp>
        <p:nvCxnSpPr>
          <p:cNvPr id="8" name="Egyenes összekötő nyíllal 7"/>
          <p:cNvCxnSpPr/>
          <p:nvPr/>
        </p:nvCxnSpPr>
        <p:spPr>
          <a:xfrm>
            <a:off x="4762005" y="3824648"/>
            <a:ext cx="163285" cy="897012"/>
          </a:xfrm>
          <a:prstGeom prst="straightConnector1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>
            <a:stCxn id="25" idx="0"/>
          </p:cNvCxnSpPr>
          <p:nvPr/>
        </p:nvCxnSpPr>
        <p:spPr>
          <a:xfrm flipV="1">
            <a:off x="2101933" y="5729582"/>
            <a:ext cx="1211523" cy="398115"/>
          </a:xfrm>
          <a:prstGeom prst="straightConnector1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 flipV="1">
            <a:off x="7119927" y="5528162"/>
            <a:ext cx="729663" cy="757874"/>
          </a:xfrm>
          <a:prstGeom prst="straightConnector1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8763991" y="4224416"/>
            <a:ext cx="866897" cy="300083"/>
          </a:xfrm>
          <a:prstGeom prst="straightConnector1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9048503" y="3711194"/>
            <a:ext cx="313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Külső burkolat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7745700" y="6234971"/>
            <a:ext cx="233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Fémháló</a:t>
            </a:r>
            <a:endParaRPr lang="hu-HU" sz="280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3906982" y="3218213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Szigetelés</a:t>
            </a:r>
            <a:endParaRPr lang="hu-HU" sz="280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296883" y="6127697"/>
            <a:ext cx="361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Belső vezető ér</a:t>
            </a:r>
            <a:endParaRPr lang="hu-HU" sz="280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55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449</Words>
  <Application>Microsoft Office PowerPoint</Application>
  <PresentationFormat>Egyéni</PresentationFormat>
  <Paragraphs>163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Otthoni számítógépes hálózatban használható eszközök</vt:lpstr>
      <vt:lpstr>» Egy kis történelem</vt:lpstr>
      <vt:lpstr>» Példa egy otthoni hálózatra</vt:lpstr>
      <vt:lpstr>» De mi is az a Számítógépes hálózat? </vt:lpstr>
      <vt:lpstr>» Hálózati Kártya</vt:lpstr>
      <vt:lpstr>»  Kábelek és Csatlakozók</vt:lpstr>
      <vt:lpstr>» Optikai szál</vt:lpstr>
      <vt:lpstr>» Csavart érpár</vt:lpstr>
      <vt:lpstr>» Koax Kábel</vt:lpstr>
      <vt:lpstr>» Hálózati hardver eszközök</vt:lpstr>
      <vt:lpstr>» Hálózati hardver eszközök</vt:lpstr>
      <vt:lpstr>» Hálózati hardver eszközök</vt:lpstr>
      <vt:lpstr>» Hálózati hardver eszközök</vt:lpstr>
      <vt:lpstr>» Hálózati hardver eszközök</vt:lpstr>
      <vt:lpstr>» Xbox 360</vt:lpstr>
      <vt:lpstr>»  Xbox Live</vt:lpstr>
      <vt:lpstr>» PlayStation 3</vt:lpstr>
      <vt:lpstr>» Playstation network</vt:lpstr>
      <vt:lpstr>» ismétlő kérdések</vt:lpstr>
      <vt:lpstr>» Források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Otthoni számítógépes hálózatban használható eszközök</dc:title>
  <dc:creator>Dombay Gergely</dc:creator>
  <cp:lastModifiedBy>Vica</cp:lastModifiedBy>
  <cp:revision>68</cp:revision>
  <dcterms:created xsi:type="dcterms:W3CDTF">2016-03-12T14:29:39Z</dcterms:created>
  <dcterms:modified xsi:type="dcterms:W3CDTF">2016-03-13T17:25:49Z</dcterms:modified>
</cp:coreProperties>
</file>