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6" r:id="rId10"/>
    <p:sldId id="269" r:id="rId11"/>
    <p:sldId id="271" r:id="rId12"/>
    <p:sldId id="272" r:id="rId13"/>
    <p:sldId id="274" r:id="rId14"/>
    <p:sldId id="275" r:id="rId15"/>
    <p:sldId id="267" r:id="rId16"/>
    <p:sldId id="268" r:id="rId17"/>
    <p:sldId id="276" r:id="rId18"/>
    <p:sldId id="265" r:id="rId1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59" autoAdjust="0"/>
    <p:restoredTop sz="94434" autoAdjust="0"/>
  </p:normalViewPr>
  <p:slideViewPr>
    <p:cSldViewPr snapToGrid="0">
      <p:cViewPr varScale="1">
        <p:scale>
          <a:sx n="59" d="100"/>
          <a:sy n="59" d="100"/>
        </p:scale>
        <p:origin x="102" y="2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179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51002E-7B6A-413E-B1D7-36CAD5CC7404}" type="datetimeFigureOut">
              <a:rPr lang="hu-HU" smtClean="0"/>
              <a:t>2016.01.29.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EAD325-6117-4B29-BABB-9BA139CA05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9457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https://hu.wikipedia.org/wiki/%C3%89vszak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D325-6117-4B29-BABB-9BA139CA0571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17598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C828B-A522-445C-945B-0EF42811FB9A}" type="datetimeFigureOut">
              <a:rPr lang="hu-HU" smtClean="0"/>
              <a:t>2016.01.29.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5986-DA91-4001-9001-BA06C45F4DC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7053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C828B-A522-445C-945B-0EF42811FB9A}" type="datetimeFigureOut">
              <a:rPr lang="hu-HU" smtClean="0"/>
              <a:t>2016.01.29.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5986-DA91-4001-9001-BA06C45F4DC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8155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C828B-A522-445C-945B-0EF42811FB9A}" type="datetimeFigureOut">
              <a:rPr lang="hu-HU" smtClean="0"/>
              <a:t>2016.01.29.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5986-DA91-4001-9001-BA06C45F4DC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7810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C828B-A522-445C-945B-0EF42811FB9A}" type="datetimeFigureOut">
              <a:rPr lang="hu-HU" smtClean="0"/>
              <a:t>2016.01.29.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5986-DA91-4001-9001-BA06C45F4DC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24875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C828B-A522-445C-945B-0EF42811FB9A}" type="datetimeFigureOut">
              <a:rPr lang="hu-HU" smtClean="0"/>
              <a:t>2016.01.29.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5986-DA91-4001-9001-BA06C45F4DC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8646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C828B-A522-445C-945B-0EF42811FB9A}" type="datetimeFigureOut">
              <a:rPr lang="hu-HU" smtClean="0"/>
              <a:t>2016.01.29.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5986-DA91-4001-9001-BA06C45F4DC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9769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C828B-A522-445C-945B-0EF42811FB9A}" type="datetimeFigureOut">
              <a:rPr lang="hu-HU" smtClean="0"/>
              <a:t>2016.01.29.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5986-DA91-4001-9001-BA06C45F4DC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03258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C828B-A522-445C-945B-0EF42811FB9A}" type="datetimeFigureOut">
              <a:rPr lang="hu-HU" smtClean="0"/>
              <a:t>2016.01.29.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5986-DA91-4001-9001-BA06C45F4DC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5990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C828B-A522-445C-945B-0EF42811FB9A}" type="datetimeFigureOut">
              <a:rPr lang="hu-HU" smtClean="0"/>
              <a:t>2016.01.29.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5986-DA91-4001-9001-BA06C45F4DC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7016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C828B-A522-445C-945B-0EF42811FB9A}" type="datetimeFigureOut">
              <a:rPr lang="hu-HU" smtClean="0"/>
              <a:t>2016.01.29.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5986-DA91-4001-9001-BA06C45F4DC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1653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C828B-A522-445C-945B-0EF42811FB9A}" type="datetimeFigureOut">
              <a:rPr lang="hu-HU" smtClean="0"/>
              <a:t>2016.01.29.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5986-DA91-4001-9001-BA06C45F4DC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98473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rgbClr val="FFFF00"/>
            </a:gs>
            <a:gs pos="28000">
              <a:schemeClr val="accent4"/>
            </a:gs>
            <a:gs pos="42000">
              <a:schemeClr val="accent2"/>
            </a:gs>
            <a:gs pos="90000">
              <a:schemeClr val="accent5"/>
            </a:gs>
            <a:gs pos="76000">
              <a:schemeClr val="accent1"/>
            </a:gs>
            <a:gs pos="58000">
              <a:srgbClr val="FF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C828B-A522-445C-945B-0EF42811FB9A}" type="datetimeFigureOut">
              <a:rPr lang="hu-HU" smtClean="0"/>
              <a:t>2016.01.29.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A5986-DA91-4001-9001-BA06C45F4DC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6151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13.xml"/><Relationship Id="rId4" Type="http://schemas.openxmlformats.org/officeDocument/2006/relationships/slide" Target="slid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13.xml"/><Relationship Id="rId4" Type="http://schemas.openxmlformats.org/officeDocument/2006/relationships/slide" Target="slid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tudasbazis.sulinet.hu/hu/termeszettudomanyok/termeszetismeret/ember-a-termeszetben-1-osztaly/evszakok-valtozasaval-kapcsolatos-tesztek/evszakok-jellemzoi" TargetMode="External"/><Relationship Id="rId2" Type="http://schemas.openxmlformats.org/officeDocument/2006/relationships/hyperlink" Target="https://hu.wikipedia.org/wiki/%C3%89vszak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" Target="slide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10" Type="http://schemas.openxmlformats.org/officeDocument/2006/relationships/image" Target="../media/image4.png"/><Relationship Id="rId4" Type="http://schemas.openxmlformats.org/officeDocument/2006/relationships/slide" Target="slide5.xml"/><Relationship Id="rId9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01048"/>
          </a:xfrm>
        </p:spPr>
        <p:txBody>
          <a:bodyPr>
            <a:normAutofit/>
          </a:bodyPr>
          <a:lstStyle/>
          <a:p>
            <a:r>
              <a:rPr lang="hu-HU" sz="8800" b="1" dirty="0" smtClean="0">
                <a:solidFill>
                  <a:srgbClr val="FF0000"/>
                </a:solidFill>
              </a:rPr>
              <a:t>Négy évszak</a:t>
            </a:r>
            <a:endParaRPr lang="hu-HU" sz="8800" b="1" dirty="0">
              <a:solidFill>
                <a:srgbClr val="FF0000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2951747"/>
            <a:ext cx="9144000" cy="2306053"/>
          </a:xfrm>
        </p:spPr>
        <p:txBody>
          <a:bodyPr>
            <a:normAutofit fontScale="55000" lnSpcReduction="20000"/>
          </a:bodyPr>
          <a:lstStyle/>
          <a:p>
            <a:r>
              <a:rPr lang="hu-HU" sz="5100" b="1" dirty="0" smtClean="0">
                <a:solidFill>
                  <a:schemeClr val="bg1"/>
                </a:solidFill>
              </a:rPr>
              <a:t>Nevem: </a:t>
            </a:r>
            <a:r>
              <a:rPr lang="hu-HU" sz="5100" b="1" dirty="0" smtClean="0">
                <a:solidFill>
                  <a:srgbClr val="FFFF00"/>
                </a:solidFill>
              </a:rPr>
              <a:t>Perényi Brigitta</a:t>
            </a:r>
            <a:endParaRPr lang="hu-HU" sz="5100" dirty="0" smtClean="0">
              <a:solidFill>
                <a:srgbClr val="FFFF00"/>
              </a:solidFill>
            </a:endParaRPr>
          </a:p>
          <a:p>
            <a:r>
              <a:rPr lang="hu-HU" sz="5100" b="1" dirty="0" smtClean="0">
                <a:solidFill>
                  <a:schemeClr val="bg1"/>
                </a:solidFill>
              </a:rPr>
              <a:t>Felkészítő tanár neve: </a:t>
            </a:r>
            <a:r>
              <a:rPr lang="hu-HU" sz="5100" b="1" dirty="0" smtClean="0">
                <a:solidFill>
                  <a:srgbClr val="7030A0"/>
                </a:solidFill>
              </a:rPr>
              <a:t>Kertész Éva Zsuzsanna</a:t>
            </a:r>
          </a:p>
          <a:p>
            <a:r>
              <a:rPr lang="hu-HU" sz="5100" b="1" dirty="0" smtClean="0">
                <a:solidFill>
                  <a:schemeClr val="bg1"/>
                </a:solidFill>
              </a:rPr>
              <a:t>Iskola neve: </a:t>
            </a:r>
            <a:r>
              <a:rPr lang="hu-HU" sz="5100" dirty="0" smtClean="0">
                <a:solidFill>
                  <a:schemeClr val="tx2">
                    <a:lumMod val="50000"/>
                  </a:schemeClr>
                </a:solidFill>
              </a:rPr>
              <a:t>Hallássérültek Óvodája, Általános Iskolája, Speciális Szakiskolája,Egységes Gyógypedagógiai Módszertani Intézménye és Kollégiuma</a:t>
            </a:r>
          </a:p>
          <a:p>
            <a:r>
              <a:rPr lang="hu-HU" sz="5100" b="1" dirty="0" smtClean="0">
                <a:solidFill>
                  <a:schemeClr val="bg1"/>
                </a:solidFill>
              </a:rPr>
              <a:t>Iskola címe: </a:t>
            </a:r>
            <a:r>
              <a:rPr lang="hu-HU" sz="5100" dirty="0" smtClean="0">
                <a:solidFill>
                  <a:schemeClr val="tx2">
                    <a:lumMod val="50000"/>
                  </a:schemeClr>
                </a:solidFill>
              </a:rPr>
              <a:t>1147, Budapest, </a:t>
            </a:r>
            <a:r>
              <a:rPr lang="hu-HU" sz="5100" dirty="0" err="1" smtClean="0">
                <a:solidFill>
                  <a:schemeClr val="tx2">
                    <a:lumMod val="50000"/>
                  </a:schemeClr>
                </a:solidFill>
              </a:rPr>
              <a:t>Cinkotai</a:t>
            </a:r>
            <a:r>
              <a:rPr lang="hu-HU" sz="5100" dirty="0" smtClean="0">
                <a:solidFill>
                  <a:schemeClr val="tx2">
                    <a:lumMod val="50000"/>
                  </a:schemeClr>
                </a:solidFill>
              </a:rPr>
              <a:t> út 125-137.</a:t>
            </a:r>
          </a:p>
          <a:p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117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93"/>
    </mc:Choice>
    <mc:Fallback xmlns="">
      <p:transition spd="slow" advTm="111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FF0000"/>
                </a:solidFill>
              </a:rPr>
              <a:t>2. Lombhullató fák mit csinálnak tavasszal?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4" name="Folyamatábra: Befejezés 3">
            <a:hlinkClick r:id="rId2" action="ppaction://hlinksldjump"/>
          </p:cNvPr>
          <p:cNvSpPr/>
          <p:nvPr/>
        </p:nvSpPr>
        <p:spPr>
          <a:xfrm>
            <a:off x="1159328" y="2139042"/>
            <a:ext cx="4163785" cy="1110343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Rügyeznek és virágoznak!</a:t>
            </a:r>
            <a:endParaRPr lang="hu-HU" sz="2400" dirty="0"/>
          </a:p>
        </p:txBody>
      </p:sp>
      <p:sp>
        <p:nvSpPr>
          <p:cNvPr id="5" name="Folyamatábra: Befejezés 4">
            <a:hlinkClick r:id="rId3" action="ppaction://hlinksldjump"/>
          </p:cNvPr>
          <p:cNvSpPr/>
          <p:nvPr/>
        </p:nvSpPr>
        <p:spPr>
          <a:xfrm>
            <a:off x="6242956" y="2139041"/>
            <a:ext cx="4163785" cy="1110343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Elhullatják a levelüket!</a:t>
            </a:r>
            <a:endParaRPr lang="hu-HU" sz="2400" dirty="0"/>
          </a:p>
        </p:txBody>
      </p:sp>
      <p:sp>
        <p:nvSpPr>
          <p:cNvPr id="6" name="Folyamatábra: Befejezés 5">
            <a:hlinkClick r:id="rId3" action="ppaction://hlinksldjump"/>
          </p:cNvPr>
          <p:cNvSpPr/>
          <p:nvPr/>
        </p:nvSpPr>
        <p:spPr>
          <a:xfrm>
            <a:off x="1159327" y="3635825"/>
            <a:ext cx="4163785" cy="1110343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Zöldellnek!</a:t>
            </a:r>
            <a:endParaRPr lang="hu-HU" sz="2400" dirty="0"/>
          </a:p>
        </p:txBody>
      </p:sp>
      <p:sp>
        <p:nvSpPr>
          <p:cNvPr id="7" name="Folyamatábra: Befejezés 6">
            <a:hlinkClick r:id="rId3" action="ppaction://hlinksldjump"/>
          </p:cNvPr>
          <p:cNvSpPr/>
          <p:nvPr/>
        </p:nvSpPr>
        <p:spPr>
          <a:xfrm>
            <a:off x="6242955" y="3697737"/>
            <a:ext cx="4163785" cy="1110343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Színes lombkoronába öltöznek!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91995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FF0000"/>
                </a:solidFill>
              </a:rPr>
              <a:t>3. Milyen csapadék van ősszel?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4" name="Folyamatábra: Befejezés 3">
            <a:hlinkClick r:id="rId2" action="ppaction://hlinksldjump"/>
          </p:cNvPr>
          <p:cNvSpPr/>
          <p:nvPr/>
        </p:nvSpPr>
        <p:spPr>
          <a:xfrm>
            <a:off x="1159328" y="2139042"/>
            <a:ext cx="4163785" cy="1110343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Hó</a:t>
            </a:r>
            <a:endParaRPr lang="hu-HU" sz="2400" dirty="0"/>
          </a:p>
        </p:txBody>
      </p:sp>
      <p:sp>
        <p:nvSpPr>
          <p:cNvPr id="5" name="Folyamatábra: Befejezés 4">
            <a:hlinkClick r:id="rId2" action="ppaction://hlinksldjump"/>
          </p:cNvPr>
          <p:cNvSpPr/>
          <p:nvPr/>
        </p:nvSpPr>
        <p:spPr>
          <a:xfrm>
            <a:off x="6242956" y="2139041"/>
            <a:ext cx="4163785" cy="1110343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Jégeső</a:t>
            </a:r>
            <a:endParaRPr lang="hu-HU" sz="2400" dirty="0"/>
          </a:p>
        </p:txBody>
      </p:sp>
      <p:sp>
        <p:nvSpPr>
          <p:cNvPr id="6" name="Folyamatábra: Befejezés 5">
            <a:hlinkClick r:id="rId2" action="ppaction://hlinksldjump"/>
          </p:cNvPr>
          <p:cNvSpPr/>
          <p:nvPr/>
        </p:nvSpPr>
        <p:spPr>
          <a:xfrm>
            <a:off x="1159327" y="3635825"/>
            <a:ext cx="4163785" cy="1110343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Pára</a:t>
            </a:r>
            <a:endParaRPr lang="hu-HU" sz="2400" dirty="0"/>
          </a:p>
        </p:txBody>
      </p:sp>
      <p:sp>
        <p:nvSpPr>
          <p:cNvPr id="7" name="Folyamatábra: Befejezés 6">
            <a:hlinkClick r:id="rId3" action="ppaction://hlinksldjump"/>
          </p:cNvPr>
          <p:cNvSpPr/>
          <p:nvPr/>
        </p:nvSpPr>
        <p:spPr>
          <a:xfrm>
            <a:off x="6242955" y="3697737"/>
            <a:ext cx="4163785" cy="1110343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Eső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47822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FF0000"/>
                </a:solidFill>
              </a:rPr>
              <a:t>4. Milyen sportokat űzhetsz nyáron?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4" name="Folyamatábra: Befejezés 3">
            <a:hlinkClick r:id="rId2" action="ppaction://hlinksldjump"/>
          </p:cNvPr>
          <p:cNvSpPr/>
          <p:nvPr/>
        </p:nvSpPr>
        <p:spPr>
          <a:xfrm>
            <a:off x="1159328" y="2139042"/>
            <a:ext cx="4163785" cy="1110343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Úszhatsz, szörfözhetsz, vitorlázhatsz, </a:t>
            </a:r>
            <a:endParaRPr lang="hu-HU" sz="2400" dirty="0"/>
          </a:p>
          <a:p>
            <a:pPr algn="ctr"/>
            <a:r>
              <a:rPr lang="hu-HU" sz="2400" dirty="0" smtClean="0"/>
              <a:t>strand röplabdázhatsz... </a:t>
            </a:r>
            <a:endParaRPr lang="hu-HU" sz="2400" dirty="0"/>
          </a:p>
        </p:txBody>
      </p:sp>
      <p:sp>
        <p:nvSpPr>
          <p:cNvPr id="5" name="Folyamatábra: Befejezés 4">
            <a:hlinkClick r:id="rId3" action="ppaction://hlinksldjump"/>
          </p:cNvPr>
          <p:cNvSpPr/>
          <p:nvPr/>
        </p:nvSpPr>
        <p:spPr>
          <a:xfrm>
            <a:off x="6242956" y="2139041"/>
            <a:ext cx="4163785" cy="1110343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Síelhetsz, snowboardozhatsz, korcsolyázhatsz….</a:t>
            </a:r>
            <a:endParaRPr lang="hu-HU" sz="2400" dirty="0"/>
          </a:p>
        </p:txBody>
      </p:sp>
      <p:sp>
        <p:nvSpPr>
          <p:cNvPr id="6" name="Folyamatábra: Befejezés 5">
            <a:hlinkClick r:id="rId3" action="ppaction://hlinksldjump"/>
          </p:cNvPr>
          <p:cNvSpPr/>
          <p:nvPr/>
        </p:nvSpPr>
        <p:spPr>
          <a:xfrm>
            <a:off x="1159327" y="3635825"/>
            <a:ext cx="4163785" cy="1110343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Focizhatsz, kosarazhatsz, futhatsz, kerékpározhatsz… </a:t>
            </a:r>
            <a:endParaRPr lang="hu-HU" sz="2400" dirty="0"/>
          </a:p>
        </p:txBody>
      </p:sp>
      <p:sp>
        <p:nvSpPr>
          <p:cNvPr id="7" name="Folyamatábra: Befejezés 6">
            <a:hlinkClick r:id="rId3" action="ppaction://hlinksldjump"/>
          </p:cNvPr>
          <p:cNvSpPr/>
          <p:nvPr/>
        </p:nvSpPr>
        <p:spPr>
          <a:xfrm>
            <a:off x="6242955" y="3697737"/>
            <a:ext cx="4163785" cy="1110343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Hegyi kerékpározhatsz, túrázhatsz….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22719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FF0000"/>
                </a:solidFill>
              </a:rPr>
              <a:t>5. Milyen hónapok tartoznak a őszhöz?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4" name="Folyamatábra: Befejezés 3">
            <a:hlinkClick r:id="rId2" action="ppaction://hlinksldjump"/>
          </p:cNvPr>
          <p:cNvSpPr/>
          <p:nvPr/>
        </p:nvSpPr>
        <p:spPr>
          <a:xfrm>
            <a:off x="1159328" y="2139042"/>
            <a:ext cx="4163785" cy="1110343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Június, július, augusztus</a:t>
            </a:r>
            <a:endParaRPr lang="hu-HU" sz="2400" dirty="0"/>
          </a:p>
        </p:txBody>
      </p:sp>
      <p:sp>
        <p:nvSpPr>
          <p:cNvPr id="5" name="Folyamatábra: Befejezés 4">
            <a:hlinkClick r:id="rId3" action="ppaction://hlinksldjump"/>
          </p:cNvPr>
          <p:cNvSpPr/>
          <p:nvPr/>
        </p:nvSpPr>
        <p:spPr>
          <a:xfrm>
            <a:off x="6242956" y="2139041"/>
            <a:ext cx="4163785" cy="1110343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Szeptember, október, november</a:t>
            </a:r>
            <a:endParaRPr lang="hu-HU" sz="2400" dirty="0"/>
          </a:p>
        </p:txBody>
      </p:sp>
      <p:sp>
        <p:nvSpPr>
          <p:cNvPr id="6" name="Folyamatábra: Befejezés 5">
            <a:hlinkClick r:id="rId2" action="ppaction://hlinksldjump"/>
          </p:cNvPr>
          <p:cNvSpPr/>
          <p:nvPr/>
        </p:nvSpPr>
        <p:spPr>
          <a:xfrm>
            <a:off x="1159327" y="3635825"/>
            <a:ext cx="4163785" cy="1110343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December, Január, Február</a:t>
            </a:r>
            <a:endParaRPr lang="hu-HU" sz="2400" dirty="0"/>
          </a:p>
        </p:txBody>
      </p:sp>
      <p:sp>
        <p:nvSpPr>
          <p:cNvPr id="7" name="Folyamatábra: Befejezés 6">
            <a:hlinkClick r:id="rId2" action="ppaction://hlinksldjump"/>
          </p:cNvPr>
          <p:cNvSpPr/>
          <p:nvPr/>
        </p:nvSpPr>
        <p:spPr>
          <a:xfrm>
            <a:off x="6242955" y="3697737"/>
            <a:ext cx="4163785" cy="1110343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Március, április, május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48443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FF0000"/>
                </a:solidFill>
              </a:rPr>
              <a:t>6. Milyen hőmérséklet tartozik a télhez?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4" name="Folyamatábra: Befejezés 3">
            <a:hlinkClick r:id="rId2" action="ppaction://hlinksldjump"/>
          </p:cNvPr>
          <p:cNvSpPr/>
          <p:nvPr/>
        </p:nvSpPr>
        <p:spPr>
          <a:xfrm>
            <a:off x="6242955" y="2155368"/>
            <a:ext cx="4163785" cy="1110343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+ 20° - +36°</a:t>
            </a:r>
            <a:endParaRPr lang="hu-HU" sz="2400" dirty="0"/>
          </a:p>
        </p:txBody>
      </p:sp>
      <p:sp>
        <p:nvSpPr>
          <p:cNvPr id="5" name="Folyamatábra: Befejezés 4">
            <a:hlinkClick r:id="rId3" action="ppaction://hlinksldjump"/>
          </p:cNvPr>
          <p:cNvSpPr/>
          <p:nvPr/>
        </p:nvSpPr>
        <p:spPr>
          <a:xfrm>
            <a:off x="1159327" y="3697737"/>
            <a:ext cx="4163785" cy="1110343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0°  -  -20°</a:t>
            </a:r>
            <a:endParaRPr lang="hu-HU" sz="2400" dirty="0"/>
          </a:p>
        </p:txBody>
      </p:sp>
      <p:sp>
        <p:nvSpPr>
          <p:cNvPr id="6" name="Folyamatábra: Befejezés 5">
            <a:hlinkClick r:id="rId2" action="ppaction://hlinksldjump"/>
          </p:cNvPr>
          <p:cNvSpPr/>
          <p:nvPr/>
        </p:nvSpPr>
        <p:spPr>
          <a:xfrm>
            <a:off x="1159326" y="2155368"/>
            <a:ext cx="4163785" cy="1110343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+1° -  +25° </a:t>
            </a:r>
            <a:endParaRPr lang="hu-HU" sz="2400" dirty="0"/>
          </a:p>
        </p:txBody>
      </p:sp>
      <p:sp>
        <p:nvSpPr>
          <p:cNvPr id="7" name="Folyamatábra: Befejezés 6">
            <a:hlinkClick r:id="rId2" action="ppaction://hlinksldjump"/>
          </p:cNvPr>
          <p:cNvSpPr/>
          <p:nvPr/>
        </p:nvSpPr>
        <p:spPr>
          <a:xfrm>
            <a:off x="6242955" y="3697737"/>
            <a:ext cx="4163785" cy="1110343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-5° + 15°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80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00B050"/>
                </a:solidFill>
              </a:rPr>
              <a:t>Gratulálok helyesen válaszoltál!</a:t>
            </a:r>
            <a:endParaRPr lang="hu-HU" b="1" dirty="0">
              <a:solidFill>
                <a:srgbClr val="00B05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368425"/>
            <a:ext cx="10515600" cy="435133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u-HU" sz="40000" dirty="0" smtClean="0">
                <a:solidFill>
                  <a:srgbClr val="92D050"/>
                </a:solidFill>
                <a:sym typeface="Wingdings 2" panose="05020102010507070707" pitchFamily="18" charset="2"/>
              </a:rPr>
              <a:t></a:t>
            </a:r>
            <a:endParaRPr lang="hu-HU" sz="40000" dirty="0">
              <a:solidFill>
                <a:srgbClr val="92D050"/>
              </a:solidFill>
            </a:endParaRPr>
          </a:p>
        </p:txBody>
      </p:sp>
      <p:sp>
        <p:nvSpPr>
          <p:cNvPr id="4" name="Folyamatábra: Másik feldolgozás 3">
            <a:hlinkClick r:id="rId2" action="ppaction://hlinksldjump"/>
          </p:cNvPr>
          <p:cNvSpPr/>
          <p:nvPr/>
        </p:nvSpPr>
        <p:spPr>
          <a:xfrm>
            <a:off x="1309005" y="5528572"/>
            <a:ext cx="1910443" cy="375557"/>
          </a:xfrm>
          <a:prstGeom prst="flowChartAlternateProces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1. kérdés</a:t>
            </a:r>
            <a:endParaRPr lang="hu-HU" dirty="0"/>
          </a:p>
        </p:txBody>
      </p:sp>
      <p:sp>
        <p:nvSpPr>
          <p:cNvPr id="5" name="Folyamatábra: Másik feldolgozás 4">
            <a:hlinkClick r:id="rId3" action="ppaction://hlinksldjump"/>
          </p:cNvPr>
          <p:cNvSpPr/>
          <p:nvPr/>
        </p:nvSpPr>
        <p:spPr>
          <a:xfrm>
            <a:off x="3690252" y="5528574"/>
            <a:ext cx="1910443" cy="375557"/>
          </a:xfrm>
          <a:prstGeom prst="flowChartAlternateProces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2</a:t>
            </a:r>
            <a:r>
              <a:rPr lang="hu-HU" dirty="0" smtClean="0"/>
              <a:t>. kérdés</a:t>
            </a:r>
            <a:endParaRPr lang="hu-HU" dirty="0"/>
          </a:p>
        </p:txBody>
      </p:sp>
      <p:sp>
        <p:nvSpPr>
          <p:cNvPr id="6" name="Folyamatábra: Másik feldolgozás 5">
            <a:hlinkClick r:id="rId4" action="ppaction://hlinksldjump"/>
          </p:cNvPr>
          <p:cNvSpPr/>
          <p:nvPr/>
        </p:nvSpPr>
        <p:spPr>
          <a:xfrm>
            <a:off x="6180364" y="5528574"/>
            <a:ext cx="1910443" cy="375557"/>
          </a:xfrm>
          <a:prstGeom prst="flowChartAlternateProces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3</a:t>
            </a:r>
            <a:r>
              <a:rPr lang="hu-HU" dirty="0" smtClean="0"/>
              <a:t>. kérdés</a:t>
            </a:r>
            <a:endParaRPr lang="hu-HU" dirty="0"/>
          </a:p>
        </p:txBody>
      </p:sp>
      <p:sp>
        <p:nvSpPr>
          <p:cNvPr id="7" name="Folyamatábra: Másik feldolgozás 6">
            <a:hlinkClick r:id="rId5" action="ppaction://hlinksldjump"/>
          </p:cNvPr>
          <p:cNvSpPr/>
          <p:nvPr/>
        </p:nvSpPr>
        <p:spPr>
          <a:xfrm>
            <a:off x="8539847" y="5528572"/>
            <a:ext cx="1910443" cy="375557"/>
          </a:xfrm>
          <a:prstGeom prst="flowChartAlternateProces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4. kérdés</a:t>
            </a:r>
            <a:endParaRPr lang="hu-HU" dirty="0"/>
          </a:p>
        </p:txBody>
      </p:sp>
      <p:sp>
        <p:nvSpPr>
          <p:cNvPr id="8" name="Folyamatábra: Másik feldolgozás 7">
            <a:hlinkClick r:id="rId5" action="ppaction://hlinksldjump"/>
          </p:cNvPr>
          <p:cNvSpPr/>
          <p:nvPr/>
        </p:nvSpPr>
        <p:spPr>
          <a:xfrm>
            <a:off x="3690253" y="6174904"/>
            <a:ext cx="1910443" cy="375557"/>
          </a:xfrm>
          <a:prstGeom prst="flowChartAlternateProces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5. kérdés</a:t>
            </a:r>
            <a:endParaRPr lang="hu-HU" dirty="0"/>
          </a:p>
        </p:txBody>
      </p:sp>
      <p:sp>
        <p:nvSpPr>
          <p:cNvPr id="9" name="Folyamatábra: Másik feldolgozás 8">
            <a:hlinkClick r:id="rId6" action="ppaction://hlinksldjump"/>
          </p:cNvPr>
          <p:cNvSpPr/>
          <p:nvPr/>
        </p:nvSpPr>
        <p:spPr>
          <a:xfrm>
            <a:off x="6180365" y="6174905"/>
            <a:ext cx="1910443" cy="375557"/>
          </a:xfrm>
          <a:prstGeom prst="flowChartAlternateProces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6</a:t>
            </a:r>
            <a:r>
              <a:rPr lang="hu-HU" dirty="0" smtClean="0"/>
              <a:t>. kérdés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64291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FF0000"/>
                </a:solidFill>
              </a:rPr>
              <a:t>Sajnálom a válasz rossz!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769474"/>
            <a:ext cx="10515600" cy="403112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u-HU" sz="40000" dirty="0" smtClean="0">
                <a:solidFill>
                  <a:srgbClr val="FFFF00"/>
                </a:solidFill>
                <a:sym typeface="Wingdings 2" panose="05020102010507070707" pitchFamily="18" charset="2"/>
              </a:rPr>
              <a:t></a:t>
            </a:r>
            <a:endParaRPr lang="hu-HU" sz="40000" dirty="0">
              <a:solidFill>
                <a:srgbClr val="FFFF00"/>
              </a:solidFill>
            </a:endParaRPr>
          </a:p>
        </p:txBody>
      </p:sp>
      <p:sp>
        <p:nvSpPr>
          <p:cNvPr id="4" name="Folyamatábra: Másik feldolgozás 3">
            <a:hlinkClick r:id="rId2" action="ppaction://hlinksldjump"/>
          </p:cNvPr>
          <p:cNvSpPr/>
          <p:nvPr/>
        </p:nvSpPr>
        <p:spPr>
          <a:xfrm>
            <a:off x="1309005" y="5528572"/>
            <a:ext cx="1910443" cy="375557"/>
          </a:xfrm>
          <a:prstGeom prst="flowChartAlternateProces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1. kérdés</a:t>
            </a:r>
            <a:endParaRPr lang="hu-HU" dirty="0"/>
          </a:p>
        </p:txBody>
      </p:sp>
      <p:sp>
        <p:nvSpPr>
          <p:cNvPr id="5" name="Folyamatábra: Másik feldolgozás 4">
            <a:hlinkClick r:id="rId3" action="ppaction://hlinksldjump"/>
          </p:cNvPr>
          <p:cNvSpPr/>
          <p:nvPr/>
        </p:nvSpPr>
        <p:spPr>
          <a:xfrm>
            <a:off x="3690252" y="5528574"/>
            <a:ext cx="1910443" cy="375557"/>
          </a:xfrm>
          <a:prstGeom prst="flowChartAlternateProces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2</a:t>
            </a:r>
            <a:r>
              <a:rPr lang="hu-HU" dirty="0" smtClean="0"/>
              <a:t>. kérdés</a:t>
            </a:r>
            <a:endParaRPr lang="hu-HU" dirty="0"/>
          </a:p>
        </p:txBody>
      </p:sp>
      <p:sp>
        <p:nvSpPr>
          <p:cNvPr id="6" name="Folyamatábra: Másik feldolgozás 5">
            <a:hlinkClick r:id="rId4" action="ppaction://hlinksldjump"/>
          </p:cNvPr>
          <p:cNvSpPr/>
          <p:nvPr/>
        </p:nvSpPr>
        <p:spPr>
          <a:xfrm>
            <a:off x="6180364" y="5528574"/>
            <a:ext cx="1910443" cy="375557"/>
          </a:xfrm>
          <a:prstGeom prst="flowChartAlternateProces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3</a:t>
            </a:r>
            <a:r>
              <a:rPr lang="hu-HU" dirty="0" smtClean="0"/>
              <a:t>. kérdés</a:t>
            </a:r>
            <a:endParaRPr lang="hu-HU" dirty="0"/>
          </a:p>
        </p:txBody>
      </p:sp>
      <p:sp>
        <p:nvSpPr>
          <p:cNvPr id="7" name="Folyamatábra: Másik feldolgozás 6">
            <a:hlinkClick r:id="rId5" action="ppaction://hlinksldjump"/>
          </p:cNvPr>
          <p:cNvSpPr/>
          <p:nvPr/>
        </p:nvSpPr>
        <p:spPr>
          <a:xfrm>
            <a:off x="8539847" y="5528572"/>
            <a:ext cx="1910443" cy="375557"/>
          </a:xfrm>
          <a:prstGeom prst="flowChartAlternateProces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4. kérdés</a:t>
            </a:r>
            <a:endParaRPr lang="hu-HU" dirty="0"/>
          </a:p>
        </p:txBody>
      </p:sp>
      <p:sp>
        <p:nvSpPr>
          <p:cNvPr id="8" name="Folyamatábra: Másik feldolgozás 7">
            <a:hlinkClick r:id="rId5" action="ppaction://hlinksldjump"/>
          </p:cNvPr>
          <p:cNvSpPr/>
          <p:nvPr/>
        </p:nvSpPr>
        <p:spPr>
          <a:xfrm>
            <a:off x="3690253" y="6174904"/>
            <a:ext cx="1910443" cy="375557"/>
          </a:xfrm>
          <a:prstGeom prst="flowChartAlternateProces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5. kérdés</a:t>
            </a:r>
            <a:endParaRPr lang="hu-HU" dirty="0"/>
          </a:p>
        </p:txBody>
      </p:sp>
      <p:sp>
        <p:nvSpPr>
          <p:cNvPr id="9" name="Folyamatábra: Másik feldolgozás 8">
            <a:hlinkClick r:id="rId6" action="ppaction://hlinksldjump"/>
          </p:cNvPr>
          <p:cNvSpPr/>
          <p:nvPr/>
        </p:nvSpPr>
        <p:spPr>
          <a:xfrm>
            <a:off x="6180365" y="6174905"/>
            <a:ext cx="1910443" cy="375557"/>
          </a:xfrm>
          <a:prstGeom prst="flowChartAlternateProces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6</a:t>
            </a:r>
            <a:r>
              <a:rPr lang="hu-HU" dirty="0" smtClean="0"/>
              <a:t>. kérdés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42952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FF0000"/>
                </a:solidFill>
              </a:rPr>
              <a:t>Források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>
                <a:hlinkClick r:id="rId2"/>
              </a:rPr>
              <a:t>https://hu.wikipedia.org/wiki/%C3%89vszak</a:t>
            </a:r>
            <a:endParaRPr lang="hu-HU" dirty="0"/>
          </a:p>
          <a:p>
            <a:r>
              <a:rPr lang="hu-HU" dirty="0">
                <a:hlinkClick r:id="rId3"/>
              </a:rPr>
              <a:t>http://</a:t>
            </a:r>
            <a:r>
              <a:rPr lang="hu-HU" dirty="0" smtClean="0">
                <a:hlinkClick r:id="rId3"/>
              </a:rPr>
              <a:t>tudasbazis.sulinet.hu/hu/termeszettudomanyok/termeszetismeret/ember-a-termeszetben-1-osztaly/evszakok-valtozasaval-kapcsolatos-tesztek/evszakok-jellemzoi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1485458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2158" y="254685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hu-HU" sz="7200" b="1" dirty="0" smtClean="0">
                <a:solidFill>
                  <a:schemeClr val="bg1"/>
                </a:solidFill>
              </a:rPr>
              <a:t>Köszönöm szépen a figyelmet!</a:t>
            </a:r>
            <a:endParaRPr lang="hu-HU" sz="7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10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95"/>
    </mc:Choice>
    <mc:Fallback xmlns="">
      <p:transition spd="slow" advTm="219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FF0000"/>
                </a:solidFill>
              </a:rPr>
              <a:t>Évszakok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14880"/>
          </a:xfrm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Csillagászati és meteorológiai megfigyelések alapján évente ismétlődő, hosszabb egyforma tulajdonsággal rendelkező időjárás szakaszokat évszakoknak nevezzük.</a:t>
            </a:r>
          </a:p>
        </p:txBody>
      </p:sp>
    </p:spTree>
    <p:extLst>
      <p:ext uri="{BB962C8B-B14F-4D97-AF65-F5344CB8AC3E}">
        <p14:creationId xmlns:p14="http://schemas.microsoft.com/office/powerpoint/2010/main" val="4222601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76"/>
    </mc:Choice>
    <mc:Fallback xmlns="">
      <p:transition spd="slow" advTm="497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FF0000"/>
                </a:solidFill>
              </a:rPr>
              <a:t>Négy évszak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  <a:hlinkClick r:id="rId3" action="ppaction://hlinksldjump"/>
              </a:rPr>
              <a:t>Tél</a:t>
            </a:r>
            <a:endParaRPr lang="hu-HU" dirty="0" smtClean="0">
              <a:solidFill>
                <a:schemeClr val="bg1"/>
              </a:solidFill>
            </a:endParaRPr>
          </a:p>
          <a:p>
            <a:r>
              <a:rPr lang="hu-HU" dirty="0" smtClean="0">
                <a:solidFill>
                  <a:schemeClr val="bg1"/>
                </a:solidFill>
                <a:hlinkClick r:id="rId4" action="ppaction://hlinksldjump"/>
              </a:rPr>
              <a:t>Tavasz</a:t>
            </a:r>
            <a:endParaRPr lang="hu-HU" dirty="0" smtClean="0">
              <a:solidFill>
                <a:schemeClr val="bg1"/>
              </a:solidFill>
            </a:endParaRPr>
          </a:p>
          <a:p>
            <a:r>
              <a:rPr lang="hu-HU" dirty="0" smtClean="0">
                <a:solidFill>
                  <a:schemeClr val="bg1"/>
                </a:solidFill>
                <a:hlinkClick r:id="rId5" action="ppaction://hlinksldjump"/>
              </a:rPr>
              <a:t>Nyár</a:t>
            </a:r>
            <a:endParaRPr lang="hu-HU" dirty="0" smtClean="0">
              <a:solidFill>
                <a:schemeClr val="bg1"/>
              </a:solidFill>
            </a:endParaRPr>
          </a:p>
          <a:p>
            <a:r>
              <a:rPr lang="hu-HU" dirty="0" smtClean="0">
                <a:solidFill>
                  <a:schemeClr val="bg1"/>
                </a:solidFill>
                <a:hlinkClick r:id="rId6" action="ppaction://hlinksldjump"/>
              </a:rPr>
              <a:t>Ősz</a:t>
            </a:r>
            <a:endParaRPr lang="hu-HU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771" y="1454494"/>
            <a:ext cx="3171748" cy="1800000"/>
          </a:xfr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771" y="3443863"/>
            <a:ext cx="3171748" cy="1800000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6107" y="1454494"/>
            <a:ext cx="3171747" cy="1800000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6107" y="3443863"/>
            <a:ext cx="3171747" cy="180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82748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31"/>
    </mc:Choice>
    <mc:Fallback xmlns="">
      <p:transition spd="slow" advTm="593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FF0000"/>
                </a:solidFill>
              </a:rPr>
              <a:t>Tél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Hideg van!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Csapadék: hó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Hőmérséklet: 0° és -20°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A lombhullató növények elveszítik levelüket!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Madarak melegebb helyen telelnek!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Sportok: síelés, snowboardozás, szánkózás, korcsolyázás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Ünnep: Mikulás,  Karácsony és Szilveszter</a:t>
            </a:r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530988"/>
            <a:ext cx="5181600" cy="2940612"/>
          </a:xfrm>
        </p:spPr>
      </p:pic>
    </p:spTree>
    <p:extLst>
      <p:ext uri="{BB962C8B-B14F-4D97-AF65-F5344CB8AC3E}">
        <p14:creationId xmlns:p14="http://schemas.microsoft.com/office/powerpoint/2010/main" val="4091973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69"/>
    </mc:Choice>
    <mc:Fallback xmlns="">
      <p:transition spd="slow" advTm="436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1.04167E-6 -3.33333E-6 L -1.04167E-6 -0.07222 " pathEditMode="relative" rAng="0" ptsTypes="AA">
                                      <p:cBhvr>
                                        <p:cTn id="2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4.58333E-6 1.11111E-6 L -4.58333E-6 -0.07222 " pathEditMode="relative" rAng="0" ptsTypes="AA">
                                      <p:cBhvr>
                                        <p:cTn id="3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3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2.91667E-6 -3.7037E-6 L -2.91667E-6 -0.07222 " pathEditMode="relative" rAng="0" ptsTypes="AA">
                                      <p:cBhvr>
                                        <p:cTn id="4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4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4.79167E-6 4.81481E-6 L -4.79167E-6 -0.07223 " pathEditMode="relative" rAng="0" ptsTypes="AA">
                                      <p:cBhvr>
                                        <p:cTn id="4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4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8.33333E-7 3.7037E-6 L -8.33333E-7 -0.07223 " pathEditMode="relative" rAng="0" ptsTypes="AA">
                                      <p:cBhvr>
                                        <p:cTn id="5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5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2.70833E-6 4.07407E-6 L 2.70833E-6 -0.07223 " pathEditMode="relative" rAng="0" ptsTypes="AA">
                                      <p:cBhvr>
                                        <p:cTn id="6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6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2.5E-6 4.44444E-6 L -2.5E-6 -0.07223 " pathEditMode="relative" rAng="0" ptsTypes="AA">
                                      <p:cBhvr>
                                        <p:cTn id="7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FF0000"/>
                </a:solidFill>
              </a:rPr>
              <a:t>Tavasz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Kellemes enyhén meleg idő!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Csapadék: eső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Hőmérséklet: +1°-tól +25°-ig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A növények rügyeznek és virágoznak!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A madarak visszatérnek!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Sportok: futás, kerékpározás, focizás, kosárlabdázás…stb.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Ünnep: Húsvét, Pünkösd</a:t>
            </a:r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482002"/>
            <a:ext cx="5181600" cy="2940612"/>
          </a:xfrm>
        </p:spPr>
      </p:pic>
    </p:spTree>
    <p:extLst>
      <p:ext uri="{BB962C8B-B14F-4D97-AF65-F5344CB8AC3E}">
        <p14:creationId xmlns:p14="http://schemas.microsoft.com/office/powerpoint/2010/main" val="692864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77"/>
    </mc:Choice>
    <mc:Fallback xmlns="">
      <p:transition spd="slow" advTm="457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1.04167E-6 -4.44444E-6 L 1.04167E-6 -0.07222 " pathEditMode="relative" rAng="0" ptsTypes="AA">
                                      <p:cBhvr>
                                        <p:cTn id="7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FF0000"/>
                </a:solidFill>
              </a:rPr>
              <a:t>Nyár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Meleg és forró idő!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Csapadék: eső és jégeső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Hőmérséklet: +20°-tól +36°-ig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Növények általában kiszáradnak öntözés  nélkül.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Madarak költenek!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Sportok: úszás, vitorlázás, szörfözés, strandröplabda…stb.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Ünnep: Államalapítás ünnepe</a:t>
            </a:r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530988"/>
            <a:ext cx="5181600" cy="2940612"/>
          </a:xfrm>
        </p:spPr>
      </p:pic>
    </p:spTree>
    <p:extLst>
      <p:ext uri="{BB962C8B-B14F-4D97-AF65-F5344CB8AC3E}">
        <p14:creationId xmlns:p14="http://schemas.microsoft.com/office/powerpoint/2010/main" val="1156132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05"/>
    </mc:Choice>
    <mc:Fallback xmlns="">
      <p:transition spd="slow" advTm="320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7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FF0000"/>
                </a:solidFill>
              </a:rPr>
              <a:t>Ősz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Enyhén hideg vagy meleg idő!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Csapadék: sok eső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Hőmérséklet: -5°-tól +15°-ig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Növények lombja színes lesz!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Madarak elköltöznek melegebb éghajlatra!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Sportok: túrázás, hegyi kerékpározás…stb.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Ünnep: szüreti bál, nemzeti ünnep október 23</a:t>
            </a:r>
          </a:p>
          <a:p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530988"/>
            <a:ext cx="5181600" cy="2940612"/>
          </a:xfrm>
        </p:spPr>
      </p:pic>
    </p:spTree>
    <p:extLst>
      <p:ext uri="{BB962C8B-B14F-4D97-AF65-F5344CB8AC3E}">
        <p14:creationId xmlns:p14="http://schemas.microsoft.com/office/powerpoint/2010/main" val="3983570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94"/>
    </mc:Choice>
    <mc:Fallback xmlns="">
      <p:transition spd="slow" advTm="409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8.33333E-7 4.81481E-6 L 8.33333E-7 -0.07223 " pathEditMode="relative" rAng="0" ptsTypes="AA">
                                      <p:cBhvr>
                                        <p:cTn id="2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2.77556E-17 -2.96296E-6 L 2.77556E-17 -0.07222 " pathEditMode="relative" rAng="0" ptsTypes="AA">
                                      <p:cBhvr>
                                        <p:cTn id="3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3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1.04167E-6 5.55112E-17 L -1.04167E-6 -0.07222 " pathEditMode="relative" rAng="0" ptsTypes="AA">
                                      <p:cBhvr>
                                        <p:cTn id="4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4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1.04167E-6 2.96296E-6 L -1.04167E-6 -0.07223 " pathEditMode="relative" rAng="0" ptsTypes="AA">
                                      <p:cBhvr>
                                        <p:cTn id="4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4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3.33333E-6 -4.07407E-6 L -3.33333E-6 -0.07222 " pathEditMode="relative" rAng="0" ptsTypes="AA">
                                      <p:cBhvr>
                                        <p:cTn id="5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5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2.5E-6 3.7037E-7 L -2.5E-6 -0.07222 " pathEditMode="relative" rAng="0" ptsTypes="AA">
                                      <p:cBhvr>
                                        <p:cTn id="6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6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95833E-6 4.81481E-6 L 3.95833E-6 -0.07223 " pathEditMode="relative" rAng="0" ptsTypes="AA">
                                      <p:cBhvr>
                                        <p:cTn id="7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FF0000"/>
                </a:solidFill>
              </a:rPr>
              <a:t>Évszakok hónapok szerint</a:t>
            </a:r>
            <a:endParaRPr lang="hu-HU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7736346"/>
              </p:ext>
            </p:extLst>
          </p:nvPr>
        </p:nvGraphicFramePr>
        <p:xfrm>
          <a:off x="838200" y="1825625"/>
          <a:ext cx="10515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r>
                        <a:rPr lang="hu-HU" sz="3600" dirty="0" smtClean="0"/>
                        <a:t>TÉL</a:t>
                      </a:r>
                      <a:endParaRPr lang="hu-H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600" dirty="0" smtClean="0"/>
                        <a:t>TAVASZ</a:t>
                      </a:r>
                      <a:endParaRPr lang="hu-H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600" dirty="0" smtClean="0"/>
                        <a:t>NYÁR</a:t>
                      </a:r>
                      <a:endParaRPr lang="hu-H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600" dirty="0" smtClean="0"/>
                        <a:t>ŐSZ</a:t>
                      </a:r>
                      <a:endParaRPr lang="hu-H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3600" dirty="0" smtClean="0"/>
                        <a:t>Január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600" dirty="0" smtClean="0"/>
                        <a:t>Március</a:t>
                      </a:r>
                      <a:endParaRPr lang="hu-H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600" dirty="0" smtClean="0"/>
                        <a:t>Június</a:t>
                      </a:r>
                      <a:endParaRPr lang="hu-H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600" dirty="0" smtClean="0"/>
                        <a:t>Szeptember</a:t>
                      </a:r>
                      <a:endParaRPr lang="hu-H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3600" dirty="0" smtClean="0"/>
                        <a:t>Február</a:t>
                      </a:r>
                      <a:endParaRPr lang="hu-H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600" dirty="0" smtClean="0"/>
                        <a:t>Április</a:t>
                      </a:r>
                      <a:endParaRPr lang="hu-H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600" dirty="0" smtClean="0"/>
                        <a:t>Július</a:t>
                      </a:r>
                      <a:endParaRPr lang="hu-H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600" dirty="0" smtClean="0"/>
                        <a:t>Október</a:t>
                      </a:r>
                      <a:endParaRPr lang="hu-H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3600" dirty="0" smtClean="0"/>
                        <a:t>December</a:t>
                      </a:r>
                      <a:endParaRPr lang="hu-H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600" dirty="0" smtClean="0"/>
                        <a:t>Május</a:t>
                      </a:r>
                      <a:endParaRPr lang="hu-H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600" dirty="0" smtClean="0"/>
                        <a:t>Augusztus</a:t>
                      </a:r>
                      <a:endParaRPr lang="hu-H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600" dirty="0" smtClean="0"/>
                        <a:t>November</a:t>
                      </a:r>
                      <a:endParaRPr lang="hu-HU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3600" dirty="0" smtClean="0"/>
                        <a:t>3 hónap</a:t>
                      </a:r>
                      <a:endParaRPr lang="hu-H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3600" dirty="0" smtClean="0"/>
                        <a:t>3 hónap</a:t>
                      </a:r>
                      <a:endParaRPr lang="hu-H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3600" dirty="0" smtClean="0"/>
                        <a:t>3 hónap</a:t>
                      </a:r>
                      <a:endParaRPr lang="hu-H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3600" dirty="0" smtClean="0"/>
                        <a:t>3 hónap</a:t>
                      </a:r>
                      <a:endParaRPr lang="hu-HU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64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17"/>
    </mc:Choice>
    <mc:Fallback xmlns="">
      <p:transition spd="slow" advTm="4317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FF0000"/>
                </a:solidFill>
              </a:rPr>
              <a:t>1. Madarak mit csinálnak télen?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4" name="Folyamatábra: Befejezés 3">
            <a:hlinkClick r:id="rId2" action="ppaction://hlinksldjump"/>
          </p:cNvPr>
          <p:cNvSpPr/>
          <p:nvPr/>
        </p:nvSpPr>
        <p:spPr>
          <a:xfrm>
            <a:off x="1159328" y="2139042"/>
            <a:ext cx="4163785" cy="1110343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Visszatérnek! </a:t>
            </a:r>
            <a:endParaRPr lang="hu-HU" sz="2400" dirty="0"/>
          </a:p>
        </p:txBody>
      </p:sp>
      <p:sp>
        <p:nvSpPr>
          <p:cNvPr id="5" name="Folyamatábra: Befejezés 4">
            <a:hlinkClick r:id="rId2" action="ppaction://hlinksldjump"/>
          </p:cNvPr>
          <p:cNvSpPr/>
          <p:nvPr/>
        </p:nvSpPr>
        <p:spPr>
          <a:xfrm>
            <a:off x="6242956" y="2139041"/>
            <a:ext cx="4163785" cy="1110343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Költenek!</a:t>
            </a:r>
            <a:endParaRPr lang="hu-HU" sz="2400" dirty="0"/>
          </a:p>
        </p:txBody>
      </p:sp>
      <p:sp>
        <p:nvSpPr>
          <p:cNvPr id="6" name="Folyamatábra: Befejezés 5">
            <a:hlinkClick r:id="rId2" action="ppaction://hlinksldjump"/>
          </p:cNvPr>
          <p:cNvSpPr/>
          <p:nvPr/>
        </p:nvSpPr>
        <p:spPr>
          <a:xfrm>
            <a:off x="1159327" y="3635825"/>
            <a:ext cx="4163785" cy="1110343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Téli álmot alszanak!</a:t>
            </a:r>
            <a:endParaRPr lang="hu-HU" sz="2400" dirty="0"/>
          </a:p>
        </p:txBody>
      </p:sp>
      <p:sp>
        <p:nvSpPr>
          <p:cNvPr id="7" name="Folyamatábra: Befejezés 6">
            <a:hlinkClick r:id="rId3" action="ppaction://hlinksldjump"/>
          </p:cNvPr>
          <p:cNvSpPr/>
          <p:nvPr/>
        </p:nvSpPr>
        <p:spPr>
          <a:xfrm>
            <a:off x="6242955" y="3697737"/>
            <a:ext cx="4163785" cy="1110343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/>
              <a:t>Elköltöznek melegebb éghajlatra!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26436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"/>
</p:tagLst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484</Words>
  <Application>Microsoft Office PowerPoint</Application>
  <PresentationFormat>Szélesvásznú</PresentationFormat>
  <Paragraphs>118</Paragraphs>
  <Slides>18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 2</vt:lpstr>
      <vt:lpstr>Office-téma</vt:lpstr>
      <vt:lpstr>Négy évszak</vt:lpstr>
      <vt:lpstr>Évszakok</vt:lpstr>
      <vt:lpstr>Négy évszak</vt:lpstr>
      <vt:lpstr>Tél</vt:lpstr>
      <vt:lpstr>Tavasz</vt:lpstr>
      <vt:lpstr>Nyár</vt:lpstr>
      <vt:lpstr>Ősz</vt:lpstr>
      <vt:lpstr>Évszakok hónapok szerint</vt:lpstr>
      <vt:lpstr>1. Madarak mit csinálnak télen?</vt:lpstr>
      <vt:lpstr>2. Lombhullató fák mit csinálnak tavasszal?</vt:lpstr>
      <vt:lpstr>3. Milyen csapadék van ősszel?</vt:lpstr>
      <vt:lpstr>4. Milyen sportokat űzhetsz nyáron?</vt:lpstr>
      <vt:lpstr>5. Milyen hónapok tartoznak a őszhöz?</vt:lpstr>
      <vt:lpstr>6. Milyen hőmérséklet tartozik a télhez?</vt:lpstr>
      <vt:lpstr>Gratulálok helyesen válaszoltál!</vt:lpstr>
      <vt:lpstr>Sajnálom a válasz rossz!</vt:lpstr>
      <vt:lpstr>Források</vt:lpstr>
      <vt:lpstr>Köszönöm szépen a figyelmet!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Négy évszak</dc:title>
  <dc:creator>Kertész Éva Zsuzsanna</dc:creator>
  <cp:lastModifiedBy>Kertész Éva Zsuzsanna</cp:lastModifiedBy>
  <cp:revision>28</cp:revision>
  <dcterms:created xsi:type="dcterms:W3CDTF">2016-01-18T08:21:34Z</dcterms:created>
  <dcterms:modified xsi:type="dcterms:W3CDTF">2016-01-29T14:07:41Z</dcterms:modified>
</cp:coreProperties>
</file>