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57" r:id="rId3"/>
    <p:sldId id="272" r:id="rId4"/>
    <p:sldId id="258" r:id="rId5"/>
    <p:sldId id="275" r:id="rId6"/>
    <p:sldId id="259" r:id="rId7"/>
    <p:sldId id="270" r:id="rId8"/>
    <p:sldId id="271" r:id="rId9"/>
    <p:sldId id="260" r:id="rId10"/>
    <p:sldId id="262" r:id="rId11"/>
    <p:sldId id="276" r:id="rId12"/>
    <p:sldId id="265" r:id="rId13"/>
    <p:sldId id="277" r:id="rId14"/>
    <p:sldId id="266" r:id="rId15"/>
    <p:sldId id="267" r:id="rId16"/>
    <p:sldId id="274" r:id="rId1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02582-1B25-4DAE-B9B3-8ACAE341AE1F}" type="datetimeFigureOut">
              <a:rPr lang="hu-HU" smtClean="0"/>
              <a:pPr/>
              <a:t>2016.01.27.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B303B1-9E45-4B64-8CA6-0F3B6D472F7D}"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57B303B1-9E45-4B64-8CA6-0F3B6D472F7D}" type="slidenum">
              <a:rPr lang="hu-HU" smtClean="0"/>
              <a:pPr/>
              <a:t>12</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9" name="Alcím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28" name="Cím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hu-HU" smtClean="0"/>
              <a:t>Mintacím szerkesztése</a:t>
            </a:r>
            <a:endParaRPr kumimoji="0" lang="en-US"/>
          </a:p>
        </p:txBody>
      </p:sp>
      <p:cxnSp>
        <p:nvCxnSpPr>
          <p:cNvPr id="8" name="Egyenes összekötő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zis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átum helye 14"/>
          <p:cNvSpPr>
            <a:spLocks noGrp="1"/>
          </p:cNvSpPr>
          <p:nvPr>
            <p:ph type="dt" sz="half" idx="10"/>
          </p:nvPr>
        </p:nvSpPr>
        <p:spPr/>
        <p:txBody>
          <a:bodyPr/>
          <a:lstStyle/>
          <a:p>
            <a:fld id="{745AE989-4290-4169-8132-283E1117DF89}" type="datetimeFigureOut">
              <a:rPr lang="hu-HU" smtClean="0"/>
              <a:pPr/>
              <a:t>2016.01.27.</a:t>
            </a:fld>
            <a:endParaRPr lang="hu-HU"/>
          </a:p>
        </p:txBody>
      </p:sp>
      <p:sp>
        <p:nvSpPr>
          <p:cNvPr id="16" name="Dia számának helye 15"/>
          <p:cNvSpPr>
            <a:spLocks noGrp="1"/>
          </p:cNvSpPr>
          <p:nvPr>
            <p:ph type="sldNum" sz="quarter" idx="11"/>
          </p:nvPr>
        </p:nvSpPr>
        <p:spPr/>
        <p:txBody>
          <a:bodyPr/>
          <a:lstStyle/>
          <a:p>
            <a:fld id="{9C6FA24B-8AB0-476F-8FBA-BB5FC7F7E85C}" type="slidenum">
              <a:rPr lang="hu-HU" smtClean="0"/>
              <a:pPr/>
              <a:t>‹#›</a:t>
            </a:fld>
            <a:endParaRPr lang="hu-HU"/>
          </a:p>
        </p:txBody>
      </p:sp>
      <p:sp>
        <p:nvSpPr>
          <p:cNvPr id="17" name="Élőláb helye 16"/>
          <p:cNvSpPr>
            <a:spLocks noGrp="1"/>
          </p:cNvSpPr>
          <p:nvPr>
            <p:ph type="ftr" sz="quarter" idx="12"/>
          </p:nvPr>
        </p:nvSpPr>
        <p:spPr/>
        <p:txBody>
          <a:bodyPr/>
          <a:lstStyle/>
          <a:p>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745AE989-4290-4169-8132-283E1117DF89}" type="datetimeFigureOut">
              <a:rPr lang="hu-HU" smtClean="0"/>
              <a:pPr/>
              <a:t>2016.01.27.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C6FA24B-8AB0-476F-8FBA-BB5FC7F7E85C}"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745AE989-4290-4169-8132-283E1117DF89}" type="datetimeFigureOut">
              <a:rPr lang="hu-HU" smtClean="0"/>
              <a:pPr/>
              <a:t>2016.01.27.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C6FA24B-8AB0-476F-8FBA-BB5FC7F7E85C}"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9" name="Tartalom helye 8"/>
          <p:cNvSpPr>
            <a:spLocks noGrp="1"/>
          </p:cNvSpPr>
          <p:nvPr>
            <p:ph idx="1"/>
          </p:nvPr>
        </p:nvSpPr>
        <p:spPr>
          <a:xfrm>
            <a:off x="457200" y="1524000"/>
            <a:ext cx="8229600"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4" name="Dátum helye 13"/>
          <p:cNvSpPr>
            <a:spLocks noGrp="1"/>
          </p:cNvSpPr>
          <p:nvPr>
            <p:ph type="dt" sz="half" idx="14"/>
          </p:nvPr>
        </p:nvSpPr>
        <p:spPr/>
        <p:txBody>
          <a:bodyPr/>
          <a:lstStyle/>
          <a:p>
            <a:fld id="{745AE989-4290-4169-8132-283E1117DF89}" type="datetimeFigureOut">
              <a:rPr lang="hu-HU" smtClean="0"/>
              <a:pPr/>
              <a:t>2016.01.27.</a:t>
            </a:fld>
            <a:endParaRPr lang="hu-HU"/>
          </a:p>
        </p:txBody>
      </p:sp>
      <p:sp>
        <p:nvSpPr>
          <p:cNvPr id="15" name="Dia számának helye 14"/>
          <p:cNvSpPr>
            <a:spLocks noGrp="1"/>
          </p:cNvSpPr>
          <p:nvPr>
            <p:ph type="sldNum" sz="quarter" idx="15"/>
          </p:nvPr>
        </p:nvSpPr>
        <p:spPr/>
        <p:txBody>
          <a:bodyPr/>
          <a:lstStyle>
            <a:lvl1pPr algn="ctr">
              <a:defRPr/>
            </a:lvl1pPr>
          </a:lstStyle>
          <a:p>
            <a:fld id="{9C6FA24B-8AB0-476F-8FBA-BB5FC7F7E85C}" type="slidenum">
              <a:rPr lang="hu-HU" smtClean="0"/>
              <a:pPr/>
              <a:t>‹#›</a:t>
            </a:fld>
            <a:endParaRPr lang="hu-HU"/>
          </a:p>
        </p:txBody>
      </p:sp>
      <p:sp>
        <p:nvSpPr>
          <p:cNvPr id="16" name="Élőláb helye 15"/>
          <p:cNvSpPr>
            <a:spLocks noGrp="1"/>
          </p:cNvSpPr>
          <p:nvPr>
            <p:ph type="ftr" sz="quarter" idx="16"/>
          </p:nvPr>
        </p:nvSpPr>
        <p:spPr/>
        <p:txBody>
          <a:bodyPr/>
          <a:lstStyle/>
          <a:p>
            <a:endParaRPr lang="hu-HU"/>
          </a:p>
        </p:txBody>
      </p:sp>
      <p:sp>
        <p:nvSpPr>
          <p:cNvPr id="17" name="Cím 16"/>
          <p:cNvSpPr>
            <a:spLocks noGrp="1"/>
          </p:cNvSpPr>
          <p:nvPr>
            <p:ph type="title"/>
          </p:nvPr>
        </p:nvSpPr>
        <p:spPr/>
        <p:txBody>
          <a:bodyPr rtlCol="0" anchor="b" anchorCtr="0"/>
          <a:lstStyle/>
          <a:p>
            <a:r>
              <a:rPr kumimoji="0" lang="hu-HU" smtClean="0"/>
              <a:t>Mintacím szerkesztése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4" name="Dátum helye 3"/>
          <p:cNvSpPr>
            <a:spLocks noGrp="1"/>
          </p:cNvSpPr>
          <p:nvPr>
            <p:ph type="dt" sz="half" idx="10"/>
          </p:nvPr>
        </p:nvSpPr>
        <p:spPr/>
        <p:txBody>
          <a:bodyPr/>
          <a:lstStyle/>
          <a:p>
            <a:fld id="{745AE989-4290-4169-8132-283E1117DF89}" type="datetimeFigureOut">
              <a:rPr lang="hu-HU" smtClean="0"/>
              <a:pPr/>
              <a:t>2016.01.27.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C6FA24B-8AB0-476F-8FBA-BB5FC7F7E85C}" type="slidenum">
              <a:rPr lang="hu-HU" smtClean="0"/>
              <a:pPr/>
              <a:t>‹#›</a:t>
            </a:fld>
            <a:endParaRPr lang="hu-HU"/>
          </a:p>
        </p:txBody>
      </p:sp>
      <p:sp>
        <p:nvSpPr>
          <p:cNvPr id="2" name="Cím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hu-HU" smtClean="0"/>
              <a:t>Mintacím szerkesztése</a:t>
            </a:r>
            <a:endParaRPr kumimoji="0" lang="en-US"/>
          </a:p>
        </p:txBody>
      </p:sp>
      <p:sp>
        <p:nvSpPr>
          <p:cNvPr id="3" name="Szöveg hely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cxnSp>
        <p:nvCxnSpPr>
          <p:cNvPr id="7" name="Egyenes összekötő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5" name="Dátum helye 4"/>
          <p:cNvSpPr>
            <a:spLocks noGrp="1"/>
          </p:cNvSpPr>
          <p:nvPr>
            <p:ph type="dt" sz="half" idx="10"/>
          </p:nvPr>
        </p:nvSpPr>
        <p:spPr/>
        <p:txBody>
          <a:bodyPr/>
          <a:lstStyle/>
          <a:p>
            <a:fld id="{745AE989-4290-4169-8132-283E1117DF89}" type="datetimeFigureOut">
              <a:rPr lang="hu-HU" smtClean="0"/>
              <a:pPr/>
              <a:t>2016.01.27.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C6FA24B-8AB0-476F-8FBA-BB5FC7F7E85C}" type="slidenum">
              <a:rPr lang="hu-HU" smtClean="0"/>
              <a:pPr/>
              <a:t>‹#›</a:t>
            </a:fld>
            <a:endParaRPr lang="hu-HU"/>
          </a:p>
        </p:txBody>
      </p:sp>
      <p:sp>
        <p:nvSpPr>
          <p:cNvPr id="2" name="Cím 1"/>
          <p:cNvSpPr>
            <a:spLocks noGrp="1"/>
          </p:cNvSpPr>
          <p:nvPr>
            <p:ph type="title"/>
          </p:nvPr>
        </p:nvSpPr>
        <p:spPr/>
        <p:txBody>
          <a:bodyPr/>
          <a:lstStyle/>
          <a:p>
            <a:r>
              <a:rPr kumimoji="0" lang="hu-HU" smtClean="0"/>
              <a:t>Mintacím szerkesztése</a:t>
            </a:r>
            <a:endParaRPr kumimoji="0" lang="en-US"/>
          </a:p>
        </p:txBody>
      </p:sp>
      <p:sp>
        <p:nvSpPr>
          <p:cNvPr id="11" name="Tartalom helye 10"/>
          <p:cNvSpPr>
            <a:spLocks noGrp="1"/>
          </p:cNvSpPr>
          <p:nvPr>
            <p:ph sz="half" idx="1"/>
          </p:nvPr>
        </p:nvSpPr>
        <p:spPr>
          <a:xfrm>
            <a:off x="457200" y="1524000"/>
            <a:ext cx="4059936"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3" name="Tartalom helye 12"/>
          <p:cNvSpPr>
            <a:spLocks noGrp="1"/>
          </p:cNvSpPr>
          <p:nvPr>
            <p:ph sz="half" idx="2"/>
          </p:nvPr>
        </p:nvSpPr>
        <p:spPr>
          <a:xfrm>
            <a:off x="4648200" y="1524000"/>
            <a:ext cx="4059936"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9" name="Dia számának helye 8"/>
          <p:cNvSpPr>
            <a:spLocks noGrp="1"/>
          </p:cNvSpPr>
          <p:nvPr>
            <p:ph type="sldNum" sz="quarter" idx="12"/>
          </p:nvPr>
        </p:nvSpPr>
        <p:spPr/>
        <p:txBody>
          <a:bodyPr/>
          <a:lstStyle/>
          <a:p>
            <a:fld id="{9C6FA24B-8AB0-476F-8FBA-BB5FC7F7E85C}" type="slidenum">
              <a:rPr lang="hu-HU" smtClean="0"/>
              <a:pPr/>
              <a:t>‹#›</a:t>
            </a:fld>
            <a:endParaRPr lang="hu-HU"/>
          </a:p>
        </p:txBody>
      </p:sp>
      <p:sp>
        <p:nvSpPr>
          <p:cNvPr id="8" name="Élőláb helye 7"/>
          <p:cNvSpPr>
            <a:spLocks noGrp="1"/>
          </p:cNvSpPr>
          <p:nvPr>
            <p:ph type="ftr" sz="quarter" idx="11"/>
          </p:nvPr>
        </p:nvSpPr>
        <p:spPr/>
        <p:txBody>
          <a:bodyPr/>
          <a:lstStyle/>
          <a:p>
            <a:endParaRPr lang="hu-HU"/>
          </a:p>
        </p:txBody>
      </p:sp>
      <p:sp>
        <p:nvSpPr>
          <p:cNvPr id="7" name="Dátum helye 6"/>
          <p:cNvSpPr>
            <a:spLocks noGrp="1"/>
          </p:cNvSpPr>
          <p:nvPr>
            <p:ph type="dt" sz="half" idx="10"/>
          </p:nvPr>
        </p:nvSpPr>
        <p:spPr/>
        <p:txBody>
          <a:bodyPr/>
          <a:lstStyle/>
          <a:p>
            <a:fld id="{745AE989-4290-4169-8132-283E1117DF89}" type="datetimeFigureOut">
              <a:rPr lang="hu-HU" smtClean="0"/>
              <a:pPr/>
              <a:t>2016.01.27.</a:t>
            </a:fld>
            <a:endParaRPr lang="hu-HU"/>
          </a:p>
        </p:txBody>
      </p:sp>
      <p:sp>
        <p:nvSpPr>
          <p:cNvPr id="3" name="Szöveg hely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32" name="Tartalom helye 31"/>
          <p:cNvSpPr>
            <a:spLocks noGrp="1"/>
          </p:cNvSpPr>
          <p:nvPr>
            <p:ph sz="half" idx="2"/>
          </p:nvPr>
        </p:nvSpPr>
        <p:spPr>
          <a:xfrm>
            <a:off x="457200" y="2201896"/>
            <a:ext cx="4038600" cy="3913632"/>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34" name="Tartalom helye 33"/>
          <p:cNvSpPr>
            <a:spLocks noGrp="1"/>
          </p:cNvSpPr>
          <p:nvPr>
            <p:ph sz="quarter" idx="4"/>
          </p:nvPr>
        </p:nvSpPr>
        <p:spPr>
          <a:xfrm>
            <a:off x="4649788" y="2201896"/>
            <a:ext cx="4038600" cy="3913632"/>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 name="Cím 1"/>
          <p:cNvSpPr>
            <a:spLocks noGrp="1"/>
          </p:cNvSpPr>
          <p:nvPr>
            <p:ph type="title"/>
          </p:nvPr>
        </p:nvSpPr>
        <p:spPr>
          <a:xfrm>
            <a:off x="457200" y="155448"/>
            <a:ext cx="8229600" cy="1143000"/>
          </a:xfrm>
        </p:spPr>
        <p:txBody>
          <a:bodyPr anchor="b" anchorCtr="0"/>
          <a:lstStyle>
            <a:lvl1pPr>
              <a:defRPr/>
            </a:lvl1pPr>
          </a:lstStyle>
          <a:p>
            <a:r>
              <a:rPr kumimoji="0" lang="hu-HU" smtClean="0"/>
              <a:t>Mintacím szerkesztése</a:t>
            </a:r>
            <a:endParaRPr kumimoji="0" lang="en-US"/>
          </a:p>
        </p:txBody>
      </p:sp>
      <p:sp>
        <p:nvSpPr>
          <p:cNvPr id="12" name="Szöveg hely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cxnSp>
        <p:nvCxnSpPr>
          <p:cNvPr id="10" name="Egyenes összekötő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3" name="Dátum helye 2"/>
          <p:cNvSpPr>
            <a:spLocks noGrp="1"/>
          </p:cNvSpPr>
          <p:nvPr>
            <p:ph type="dt" sz="half" idx="10"/>
          </p:nvPr>
        </p:nvSpPr>
        <p:spPr/>
        <p:txBody>
          <a:bodyPr/>
          <a:lstStyle/>
          <a:p>
            <a:fld id="{745AE989-4290-4169-8132-283E1117DF89}" type="datetimeFigureOut">
              <a:rPr lang="hu-HU" smtClean="0"/>
              <a:pPr/>
              <a:t>2016.01.27.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9C6FA24B-8AB0-476F-8FBA-BB5FC7F7E85C}" type="slidenum">
              <a:rPr lang="hu-HU" smtClean="0"/>
              <a:pPr/>
              <a:t>‹#›</a:t>
            </a:fld>
            <a:endParaRPr lang="hu-HU"/>
          </a:p>
        </p:txBody>
      </p:sp>
      <p:sp>
        <p:nvSpPr>
          <p:cNvPr id="2" name="Cím 1"/>
          <p:cNvSpPr>
            <a:spLocks noGrp="1"/>
          </p:cNvSpPr>
          <p:nvPr>
            <p:ph type="title"/>
          </p:nvPr>
        </p:nvSpPr>
        <p:spPr/>
        <p:txBody>
          <a:bodyPr/>
          <a:lstStyle/>
          <a:p>
            <a:r>
              <a:rPr kumimoji="0" lang="hu-HU" smtClean="0"/>
              <a:t>Mintacím szerkesztése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745AE989-4290-4169-8132-283E1117DF89}" type="datetimeFigureOut">
              <a:rPr lang="hu-HU" smtClean="0"/>
              <a:pPr/>
              <a:t>2016.01.27.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9C6FA24B-8AB0-476F-8FBA-BB5FC7F7E85C}"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9" name="Tartalom helye 28"/>
          <p:cNvSpPr>
            <a:spLocks noGrp="1"/>
          </p:cNvSpPr>
          <p:nvPr>
            <p:ph sz="quarter" idx="1"/>
          </p:nvPr>
        </p:nvSpPr>
        <p:spPr>
          <a:xfrm>
            <a:off x="457200" y="457200"/>
            <a:ext cx="6248400" cy="5715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3" name="Szöveg hely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31" name="Cím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u-HU" smtClean="0"/>
              <a:t>Mintacím szerkesztése</a:t>
            </a:r>
            <a:endParaRPr kumimoji="0" lang="en-US"/>
          </a:p>
        </p:txBody>
      </p:sp>
      <p:sp>
        <p:nvSpPr>
          <p:cNvPr id="8" name="Dátum helye 7"/>
          <p:cNvSpPr>
            <a:spLocks noGrp="1"/>
          </p:cNvSpPr>
          <p:nvPr>
            <p:ph type="dt" sz="half" idx="14"/>
          </p:nvPr>
        </p:nvSpPr>
        <p:spPr/>
        <p:txBody>
          <a:bodyPr/>
          <a:lstStyle/>
          <a:p>
            <a:fld id="{745AE989-4290-4169-8132-283E1117DF89}" type="datetimeFigureOut">
              <a:rPr lang="hu-HU" smtClean="0"/>
              <a:pPr/>
              <a:t>2016.01.27.</a:t>
            </a:fld>
            <a:endParaRPr lang="hu-HU"/>
          </a:p>
        </p:txBody>
      </p:sp>
      <p:sp>
        <p:nvSpPr>
          <p:cNvPr id="9" name="Dia számának helye 8"/>
          <p:cNvSpPr>
            <a:spLocks noGrp="1"/>
          </p:cNvSpPr>
          <p:nvPr>
            <p:ph type="sldNum" sz="quarter" idx="15"/>
          </p:nvPr>
        </p:nvSpPr>
        <p:spPr/>
        <p:txBody>
          <a:bodyPr/>
          <a:lstStyle/>
          <a:p>
            <a:fld id="{9C6FA24B-8AB0-476F-8FBA-BB5FC7F7E85C}" type="slidenum">
              <a:rPr lang="hu-HU" smtClean="0"/>
              <a:pPr/>
              <a:t>‹#›</a:t>
            </a:fld>
            <a:endParaRPr lang="hu-HU"/>
          </a:p>
        </p:txBody>
      </p:sp>
      <p:sp>
        <p:nvSpPr>
          <p:cNvPr id="10" name="Élőláb helye 9"/>
          <p:cNvSpPr>
            <a:spLocks noGrp="1"/>
          </p:cNvSpPr>
          <p:nvPr>
            <p:ph type="ftr" sz="quarter" idx="16"/>
          </p:nvPr>
        </p:nvSpPr>
        <p:spPr/>
        <p:txBody>
          <a:bodyPr/>
          <a:lstStyle/>
          <a:p>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u-HU" smtClean="0"/>
              <a:t>Mintacím szerkesztése</a:t>
            </a:r>
            <a:endParaRPr kumimoji="0" lang="en-US"/>
          </a:p>
        </p:txBody>
      </p:sp>
      <p:sp>
        <p:nvSpPr>
          <p:cNvPr id="3" name="Kép hely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hu-HU" smtClean="0"/>
              <a:t>Kép beszúrásához kattintson az ikonra</a:t>
            </a:r>
            <a:endParaRPr kumimoji="0" lang="en-US"/>
          </a:p>
        </p:txBody>
      </p:sp>
      <p:sp>
        <p:nvSpPr>
          <p:cNvPr id="4" name="Szöveg hely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8" name="Dátum helye 7"/>
          <p:cNvSpPr>
            <a:spLocks noGrp="1"/>
          </p:cNvSpPr>
          <p:nvPr>
            <p:ph type="dt" sz="half" idx="10"/>
          </p:nvPr>
        </p:nvSpPr>
        <p:spPr/>
        <p:txBody>
          <a:bodyPr/>
          <a:lstStyle/>
          <a:p>
            <a:fld id="{745AE989-4290-4169-8132-283E1117DF89}" type="datetimeFigureOut">
              <a:rPr lang="hu-HU" smtClean="0"/>
              <a:pPr/>
              <a:t>2016.01.27.</a:t>
            </a:fld>
            <a:endParaRPr lang="hu-HU"/>
          </a:p>
        </p:txBody>
      </p:sp>
      <p:sp>
        <p:nvSpPr>
          <p:cNvPr id="9" name="Dia számának helye 8"/>
          <p:cNvSpPr>
            <a:spLocks noGrp="1"/>
          </p:cNvSpPr>
          <p:nvPr>
            <p:ph type="sldNum" sz="quarter" idx="11"/>
          </p:nvPr>
        </p:nvSpPr>
        <p:spPr/>
        <p:txBody>
          <a:bodyPr/>
          <a:lstStyle/>
          <a:p>
            <a:fld id="{9C6FA24B-8AB0-476F-8FBA-BB5FC7F7E85C}" type="slidenum">
              <a:rPr lang="hu-HU" smtClean="0"/>
              <a:pPr/>
              <a:t>‹#›</a:t>
            </a:fld>
            <a:endParaRPr lang="hu-HU"/>
          </a:p>
        </p:txBody>
      </p:sp>
      <p:sp>
        <p:nvSpPr>
          <p:cNvPr id="10" name="Élőláb helye 9"/>
          <p:cNvSpPr>
            <a:spLocks noGrp="1"/>
          </p:cNvSpPr>
          <p:nvPr>
            <p:ph type="ftr" sz="quarter" idx="12"/>
          </p:nvPr>
        </p:nvSpPr>
        <p:spPr/>
        <p:txBody>
          <a:bodyPr/>
          <a:lstStyle/>
          <a:p>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zöveg hely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24" name="Dátum hely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45AE989-4290-4169-8132-283E1117DF89}" type="datetimeFigureOut">
              <a:rPr lang="hu-HU" smtClean="0"/>
              <a:pPr/>
              <a:t>2016.01.27.</a:t>
            </a:fld>
            <a:endParaRPr lang="hu-HU"/>
          </a:p>
        </p:txBody>
      </p:sp>
      <p:sp>
        <p:nvSpPr>
          <p:cNvPr id="10" name="Élőláb hely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u-HU"/>
          </a:p>
        </p:txBody>
      </p:sp>
      <p:sp>
        <p:nvSpPr>
          <p:cNvPr id="22" name="Dia számának hely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C6FA24B-8AB0-476F-8FBA-BB5FC7F7E85C}" type="slidenum">
              <a:rPr lang="hu-HU" smtClean="0"/>
              <a:pPr/>
              <a:t>‹#›</a:t>
            </a:fld>
            <a:endParaRPr lang="hu-HU"/>
          </a:p>
        </p:txBody>
      </p:sp>
      <p:sp>
        <p:nvSpPr>
          <p:cNvPr id="5" name="Cím hely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hu-HU" smtClean="0"/>
              <a:t>Mintacím szerkesztése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hu/search?q=%C3%A9vszak+fa&amp;source=lnms&amp;tbm=isch&amp;sa=X&amp;ved=0ahUKEwjM1bvc1pnKAhUmjnIKHX_SDBoQ_AUIBygB&amp;biw=1280&amp;bih=923" TargetMode="External"/><Relationship Id="rId2" Type="http://schemas.openxmlformats.org/officeDocument/2006/relationships/hyperlink" Target="http://www.hotdog.hu/ecsetestoll/festmeny/bernath-aurel-tel-1929" TargetMode="External"/><Relationship Id="rId1" Type="http://schemas.openxmlformats.org/officeDocument/2006/relationships/slideLayout" Target="../slideLayouts/slideLayout2.xml"/><Relationship Id="rId5" Type="http://schemas.openxmlformats.org/officeDocument/2006/relationships/hyperlink" Target="https://hu.wikipedia.org/wiki/Sz%C5%91nyi_Istv%C3%A1n" TargetMode="External"/><Relationship Id="rId4" Type="http://schemas.openxmlformats.org/officeDocument/2006/relationships/hyperlink" Target="http://kieselbach.hu/alkotas/tavasz_-1927_1468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p:txBody>
          <a:bodyPr/>
          <a:lstStyle/>
          <a:p>
            <a:r>
              <a:rPr lang="hu-HU" dirty="0" smtClean="0">
                <a:solidFill>
                  <a:srgbClr val="FFFFFF"/>
                </a:solidFill>
              </a:rPr>
              <a:t>Madár Tímea 8.a</a:t>
            </a:r>
          </a:p>
          <a:p>
            <a:r>
              <a:rPr lang="hu-HU" dirty="0" smtClean="0">
                <a:solidFill>
                  <a:srgbClr val="FFFFFF"/>
                </a:solidFill>
              </a:rPr>
              <a:t>Felkészítő tanár: Salamon Róza</a:t>
            </a:r>
          </a:p>
          <a:p>
            <a:r>
              <a:rPr lang="hu-HU" dirty="0" smtClean="0">
                <a:solidFill>
                  <a:srgbClr val="FFFFFF"/>
                </a:solidFill>
              </a:rPr>
              <a:t>Dr. Török Béla Általános Iskola </a:t>
            </a:r>
          </a:p>
          <a:p>
            <a:r>
              <a:rPr lang="hu-HU" dirty="0" smtClean="0">
                <a:solidFill>
                  <a:srgbClr val="FFFFFF"/>
                </a:solidFill>
              </a:rPr>
              <a:t>1149 Budapest, </a:t>
            </a:r>
            <a:r>
              <a:rPr lang="hu-HU" dirty="0" err="1" smtClean="0">
                <a:solidFill>
                  <a:srgbClr val="FFFFFF"/>
                </a:solidFill>
              </a:rPr>
              <a:t>Rákospatak</a:t>
            </a:r>
            <a:r>
              <a:rPr lang="hu-HU" dirty="0" smtClean="0">
                <a:solidFill>
                  <a:srgbClr val="FFFFFF"/>
                </a:solidFill>
              </a:rPr>
              <a:t> utca  101.</a:t>
            </a:r>
            <a:endParaRPr lang="hu-HU" dirty="0">
              <a:solidFill>
                <a:srgbClr val="FFFFFF"/>
              </a:solidFill>
            </a:endParaRPr>
          </a:p>
        </p:txBody>
      </p:sp>
      <p:sp>
        <p:nvSpPr>
          <p:cNvPr id="2" name="Cím 1"/>
          <p:cNvSpPr>
            <a:spLocks noGrp="1"/>
          </p:cNvSpPr>
          <p:nvPr>
            <p:ph type="ctrTitle"/>
          </p:nvPr>
        </p:nvSpPr>
        <p:spPr/>
        <p:txBody>
          <a:bodyPr/>
          <a:lstStyle/>
          <a:p>
            <a:r>
              <a:rPr lang="hu-HU" dirty="0" smtClean="0"/>
              <a:t>A </a:t>
            </a:r>
            <a:r>
              <a:rPr lang="hu-HU" dirty="0" smtClean="0"/>
              <a:t>négy </a:t>
            </a:r>
            <a:r>
              <a:rPr lang="hu-HU" dirty="0" smtClean="0"/>
              <a:t>é</a:t>
            </a:r>
            <a:r>
              <a:rPr lang="hu-HU" dirty="0" smtClean="0"/>
              <a:t>vszak</a:t>
            </a:r>
            <a:endParaRPr lang="hu-H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3250" y="476672"/>
            <a:ext cx="4464496" cy="2245328"/>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0784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a:buNone/>
            </a:pPr>
            <a:r>
              <a:rPr lang="hu-HU" dirty="0" smtClean="0"/>
              <a:t>		1.Mikor született Bernáth Aurél?</a:t>
            </a:r>
          </a:p>
          <a:p>
            <a:pPr>
              <a:buNone/>
            </a:pPr>
            <a:endParaRPr lang="hu-HU" dirty="0" smtClean="0"/>
          </a:p>
          <a:p>
            <a:pPr>
              <a:buNone/>
            </a:pPr>
            <a:r>
              <a:rPr lang="hu-HU" dirty="0" smtClean="0"/>
              <a:t>		2.Hogy hívták Szőnyi István édesapját?</a:t>
            </a:r>
          </a:p>
          <a:p>
            <a:pPr>
              <a:buNone/>
            </a:pPr>
            <a:endParaRPr lang="hu-HU" dirty="0" smtClean="0"/>
          </a:p>
          <a:p>
            <a:pPr>
              <a:buNone/>
            </a:pPr>
            <a:r>
              <a:rPr lang="hu-HU" dirty="0" smtClean="0"/>
              <a:t>		3.Hány éve született Mersei Meyer Pál?</a:t>
            </a:r>
          </a:p>
          <a:p>
            <a:endParaRPr lang="hu-HU" dirty="0" smtClean="0"/>
          </a:p>
          <a:p>
            <a:endParaRPr lang="hu-HU" dirty="0"/>
          </a:p>
        </p:txBody>
      </p:sp>
      <p:sp>
        <p:nvSpPr>
          <p:cNvPr id="3" name="Cím 2"/>
          <p:cNvSpPr>
            <a:spLocks noGrp="1"/>
          </p:cNvSpPr>
          <p:nvPr>
            <p:ph type="title"/>
          </p:nvPr>
        </p:nvSpPr>
        <p:spPr/>
        <p:txBody>
          <a:bodyPr/>
          <a:lstStyle/>
          <a:p>
            <a:r>
              <a:rPr lang="hu-HU" dirty="0" smtClean="0"/>
              <a:t>Kérdések</a:t>
            </a:r>
            <a:endParaRPr lang="hu-HU" dirty="0"/>
          </a:p>
        </p:txBody>
      </p:sp>
      <p:sp>
        <p:nvSpPr>
          <p:cNvPr id="5" name="Akciógomb: Súgó 4">
            <a:hlinkClick r:id="rId2" action="ppaction://hlinksldjump" highlightClick="1"/>
          </p:cNvPr>
          <p:cNvSpPr/>
          <p:nvPr/>
        </p:nvSpPr>
        <p:spPr>
          <a:xfrm>
            <a:off x="827584" y="1556792"/>
            <a:ext cx="360040" cy="36004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Akciógomb: Súgó 6">
            <a:hlinkClick r:id="rId2" action="ppaction://hlinksldjump" highlightClick="1"/>
          </p:cNvPr>
          <p:cNvSpPr/>
          <p:nvPr/>
        </p:nvSpPr>
        <p:spPr>
          <a:xfrm>
            <a:off x="827584" y="2564904"/>
            <a:ext cx="360040" cy="36004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Akciógomb: Súgó 7">
            <a:hlinkClick r:id="rId2" action="ppaction://hlinksldjump" highlightClick="1"/>
          </p:cNvPr>
          <p:cNvSpPr/>
          <p:nvPr/>
        </p:nvSpPr>
        <p:spPr>
          <a:xfrm>
            <a:off x="827584" y="3501008"/>
            <a:ext cx="360040" cy="36004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Akciógomb: Dokumentum 8">
            <a:hlinkClick r:id="rId3" action="ppaction://hlinksldjump" highlightClick="1"/>
          </p:cNvPr>
          <p:cNvSpPr/>
          <p:nvPr/>
        </p:nvSpPr>
        <p:spPr>
          <a:xfrm>
            <a:off x="6948264" y="5013176"/>
            <a:ext cx="936104" cy="1296144"/>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Szövegdoboz 9"/>
          <p:cNvSpPr txBox="1"/>
          <p:nvPr/>
        </p:nvSpPr>
        <p:spPr>
          <a:xfrm>
            <a:off x="6300192" y="5445224"/>
            <a:ext cx="2304256" cy="369332"/>
          </a:xfrm>
          <a:prstGeom prst="rect">
            <a:avLst/>
          </a:prstGeom>
          <a:noFill/>
        </p:spPr>
        <p:txBody>
          <a:bodyPr wrap="square" rtlCol="0">
            <a:spAutoFit/>
          </a:bodyPr>
          <a:lstStyle/>
          <a:p>
            <a:r>
              <a:rPr lang="hu-HU" dirty="0" smtClean="0"/>
              <a:t>Felhasznált források:</a:t>
            </a:r>
            <a:endParaRPr lang="hu-HU" dirty="0"/>
          </a:p>
        </p:txBody>
      </p:sp>
    </p:spTree>
    <p:extLst>
      <p:ext uri="{BB962C8B-B14F-4D97-AF65-F5344CB8AC3E}">
        <p14:creationId xmlns:p14="http://schemas.microsoft.com/office/powerpoint/2010/main" xmlns="" val="120809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2000"/>
                                        <p:tgtEl>
                                          <p:spTgt spid="2">
                                            <p:txEl>
                                              <p:pRg st="0" end="0"/>
                                            </p:txEl>
                                          </p:spTgt>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2000"/>
                                        <p:tgtEl>
                                          <p:spTgt spid="2">
                                            <p:txEl>
                                              <p:pRg st="2" end="2"/>
                                            </p:txEl>
                                          </p:spTgt>
                                        </p:tgtEl>
                                      </p:cBhvr>
                                    </p:animEffect>
                                  </p:childTnLst>
                                </p:cTn>
                              </p:par>
                            </p:childTnLst>
                          </p:cTn>
                        </p:par>
                        <p:par>
                          <p:cTn id="16" fill="hold">
                            <p:stCondLst>
                              <p:cond delay="4500"/>
                            </p:stCondLst>
                            <p:childTnLst>
                              <p:par>
                                <p:cTn id="17" presetID="16" presetClass="entr" presetSubtype="21"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a:buNone/>
            </a:pPr>
            <a:r>
              <a:rPr lang="hu-HU" dirty="0" smtClean="0"/>
              <a:t>1.  1895. november 13.-án született.</a:t>
            </a:r>
          </a:p>
          <a:p>
            <a:pPr>
              <a:buNone/>
            </a:pPr>
            <a:r>
              <a:rPr lang="hu-HU" dirty="0" smtClean="0"/>
              <a:t>1.  1800. November 13.-án született.</a:t>
            </a:r>
          </a:p>
          <a:p>
            <a:pPr>
              <a:buNone/>
            </a:pPr>
            <a:endParaRPr lang="hu-HU" dirty="0" smtClean="0"/>
          </a:p>
          <a:p>
            <a:pPr>
              <a:buNone/>
            </a:pPr>
            <a:r>
              <a:rPr lang="hu-HU" dirty="0" smtClean="0"/>
              <a:t>2.  Varga Richárd</a:t>
            </a:r>
          </a:p>
          <a:p>
            <a:pPr>
              <a:buNone/>
            </a:pPr>
            <a:r>
              <a:rPr lang="hu-HU" dirty="0" smtClean="0"/>
              <a:t>2.  Szőnyi Richárd</a:t>
            </a:r>
          </a:p>
          <a:p>
            <a:pPr>
              <a:buNone/>
            </a:pPr>
            <a:endParaRPr lang="hu-HU" dirty="0" smtClean="0"/>
          </a:p>
          <a:p>
            <a:pPr>
              <a:buNone/>
            </a:pPr>
            <a:r>
              <a:rPr lang="hu-HU" dirty="0" smtClean="0"/>
              <a:t>3.  170</a:t>
            </a:r>
          </a:p>
          <a:p>
            <a:pPr>
              <a:buNone/>
            </a:pPr>
            <a:r>
              <a:rPr lang="hu-HU" dirty="0" smtClean="0"/>
              <a:t>3.  171</a:t>
            </a:r>
            <a:endParaRPr lang="hu-HU" dirty="0"/>
          </a:p>
        </p:txBody>
      </p:sp>
      <p:sp>
        <p:nvSpPr>
          <p:cNvPr id="3" name="Cím 2"/>
          <p:cNvSpPr>
            <a:spLocks noGrp="1"/>
          </p:cNvSpPr>
          <p:nvPr>
            <p:ph type="title"/>
          </p:nvPr>
        </p:nvSpPr>
        <p:spPr/>
        <p:txBody>
          <a:bodyPr/>
          <a:lstStyle/>
          <a:p>
            <a:r>
              <a:rPr lang="hu-HU" dirty="0" smtClean="0"/>
              <a:t>Válaszok:</a:t>
            </a:r>
            <a:endParaRPr lang="hu-HU" dirty="0"/>
          </a:p>
        </p:txBody>
      </p:sp>
      <p:sp>
        <p:nvSpPr>
          <p:cNvPr id="4" name="Akciógomb: Tovább vagy Következő 3">
            <a:hlinkClick r:id="rId2" action="ppaction://hlinksldjump" highlightClick="1"/>
          </p:cNvPr>
          <p:cNvSpPr/>
          <p:nvPr/>
        </p:nvSpPr>
        <p:spPr>
          <a:xfrm>
            <a:off x="107504" y="162880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Akciógomb: Tovább vagy Következő 4">
            <a:hlinkClick r:id="rId3" action="ppaction://hlinksldjump" highlightClick="1"/>
          </p:cNvPr>
          <p:cNvSpPr/>
          <p:nvPr/>
        </p:nvSpPr>
        <p:spPr>
          <a:xfrm>
            <a:off x="107504" y="2132856"/>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Akciógomb: Tovább vagy Következő 5">
            <a:hlinkClick r:id="rId3" action="ppaction://hlinksldjump" highlightClick="1"/>
          </p:cNvPr>
          <p:cNvSpPr/>
          <p:nvPr/>
        </p:nvSpPr>
        <p:spPr>
          <a:xfrm>
            <a:off x="107504" y="3068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Akciógomb: Tovább vagy Következő 6">
            <a:hlinkClick r:id="rId2" action="ppaction://hlinksldjump" highlightClick="1"/>
          </p:cNvPr>
          <p:cNvSpPr/>
          <p:nvPr/>
        </p:nvSpPr>
        <p:spPr>
          <a:xfrm>
            <a:off x="107504" y="3501008"/>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Akciógomb: Tovább vagy Következő 7">
            <a:hlinkClick r:id="rId3" action="ppaction://hlinksldjump" highlightClick="1"/>
          </p:cNvPr>
          <p:cNvSpPr/>
          <p:nvPr/>
        </p:nvSpPr>
        <p:spPr>
          <a:xfrm>
            <a:off x="107504" y="450912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Akciógomb: Tovább vagy Következő 8">
            <a:hlinkClick r:id="rId2" action="ppaction://hlinksldjump" highlightClick="1"/>
          </p:cNvPr>
          <p:cNvSpPr/>
          <p:nvPr/>
        </p:nvSpPr>
        <p:spPr>
          <a:xfrm>
            <a:off x="107504" y="5013176"/>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osolygó arc 3"/>
          <p:cNvSpPr/>
          <p:nvPr/>
        </p:nvSpPr>
        <p:spPr>
          <a:xfrm>
            <a:off x="3635896" y="2204864"/>
            <a:ext cx="1728192" cy="187220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Akciógomb: Vissza vagy Előző 6">
            <a:hlinkClick r:id="rId3" action="ppaction://hlinksldjump" highlightClick="1"/>
          </p:cNvPr>
          <p:cNvSpPr/>
          <p:nvPr/>
        </p:nvSpPr>
        <p:spPr>
          <a:xfrm>
            <a:off x="323528" y="5445224"/>
            <a:ext cx="1368152" cy="108012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3377750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osolygó arc 3"/>
          <p:cNvSpPr/>
          <p:nvPr/>
        </p:nvSpPr>
        <p:spPr>
          <a:xfrm>
            <a:off x="3419872" y="2276872"/>
            <a:ext cx="1728192" cy="1872208"/>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Akciógomb: Vissza vagy Előző 4">
            <a:hlinkClick r:id="rId2" action="ppaction://hlinksldjump" highlightClick="1"/>
          </p:cNvPr>
          <p:cNvSpPr/>
          <p:nvPr/>
        </p:nvSpPr>
        <p:spPr>
          <a:xfrm>
            <a:off x="323528" y="5445224"/>
            <a:ext cx="1368152" cy="108012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r>
              <a:rPr lang="hu-HU" sz="2000" dirty="0" smtClean="0">
                <a:hlinkClick r:id="rId2"/>
              </a:rPr>
              <a:t>http://www.hotdog.hu/ecsetestoll/festmeny/bernath-aurel-tel-1929</a:t>
            </a:r>
            <a:r>
              <a:rPr lang="hu-HU" sz="2000" dirty="0" smtClean="0"/>
              <a:t> </a:t>
            </a:r>
          </a:p>
          <a:p>
            <a:r>
              <a:rPr lang="hu-HU" sz="2000" dirty="0" smtClean="0">
                <a:hlinkClick r:id="rId3"/>
              </a:rPr>
              <a:t>https://www.google.hu/search?q=%C3%A9vszak+fa&amp;source=lnms&amp;tbm=isch&amp;sa=X&amp;ved=0ahUKEwjM1bvc1pnKAhUmjnIKHX_SDBoQ_AUIBygB&amp;biw=1280&amp;bih=923#tbm=isch&amp;q=four+season+tree+deviantart&amp;imgrc=X5j3SGQihYBIcM%3A</a:t>
            </a:r>
            <a:endParaRPr lang="hu-HU" sz="2000" dirty="0" smtClean="0"/>
          </a:p>
          <a:p>
            <a:r>
              <a:rPr lang="hu-HU" sz="2000" dirty="0" smtClean="0">
                <a:hlinkClick r:id="rId4"/>
              </a:rPr>
              <a:t>http://kieselbach.hu/alkotas/tavasz_-1927_14686</a:t>
            </a:r>
            <a:endParaRPr lang="hu-HU" sz="2000" dirty="0" smtClean="0"/>
          </a:p>
          <a:p>
            <a:r>
              <a:rPr lang="hu-HU" sz="2000" u="sng" dirty="0" smtClean="0">
                <a:solidFill>
                  <a:schemeClr val="accent5">
                    <a:lumMod val="20000"/>
                    <a:lumOff val="80000"/>
                  </a:schemeClr>
                </a:solidFill>
                <a:uFill>
                  <a:solidFill>
                    <a:schemeClr val="accent5">
                      <a:lumMod val="20000"/>
                      <a:lumOff val="80000"/>
                    </a:schemeClr>
                  </a:solidFill>
                </a:uFill>
                <a:hlinkClick r:id="rId5"/>
              </a:rPr>
              <a:t>https://hu.wikipedia.org/wiki/Sz%C5%91nyi_Istv%C3%A1n</a:t>
            </a:r>
            <a:endParaRPr lang="hu-HU" sz="2000" u="sng" dirty="0" smtClean="0">
              <a:solidFill>
                <a:schemeClr val="accent5">
                  <a:lumMod val="20000"/>
                  <a:lumOff val="80000"/>
                </a:schemeClr>
              </a:solidFill>
              <a:uFill>
                <a:solidFill>
                  <a:schemeClr val="accent5">
                    <a:lumMod val="20000"/>
                    <a:lumOff val="80000"/>
                  </a:schemeClr>
                </a:solidFill>
              </a:uFill>
            </a:endParaRPr>
          </a:p>
          <a:p>
            <a:r>
              <a:rPr lang="hu-HU" sz="2000" u="sng" dirty="0" smtClean="0">
                <a:solidFill>
                  <a:schemeClr val="accent5">
                    <a:lumMod val="20000"/>
                    <a:lumOff val="80000"/>
                  </a:schemeClr>
                </a:solidFill>
                <a:uFill>
                  <a:solidFill>
                    <a:schemeClr val="accent5">
                      <a:lumMod val="20000"/>
                      <a:lumOff val="80000"/>
                    </a:schemeClr>
                  </a:solidFill>
                </a:uFill>
              </a:rPr>
              <a:t>http://www.hung-art.hu/frames.html?/magyar/szinyei/</a:t>
            </a:r>
          </a:p>
          <a:p>
            <a:pPr>
              <a:buNone/>
            </a:pPr>
            <a:endParaRPr lang="hu-HU" dirty="0"/>
          </a:p>
        </p:txBody>
      </p:sp>
      <p:sp>
        <p:nvSpPr>
          <p:cNvPr id="3" name="Cím 2"/>
          <p:cNvSpPr>
            <a:spLocks noGrp="1"/>
          </p:cNvSpPr>
          <p:nvPr>
            <p:ph type="title"/>
          </p:nvPr>
        </p:nvSpPr>
        <p:spPr/>
        <p:txBody>
          <a:bodyPr/>
          <a:lstStyle/>
          <a:p>
            <a:r>
              <a:rPr lang="hu-HU" dirty="0" smtClean="0"/>
              <a:t>Felhasznált források:</a:t>
            </a:r>
            <a:endParaRPr lang="hu-HU" dirty="0"/>
          </a:p>
        </p:txBody>
      </p:sp>
    </p:spTree>
    <p:extLst>
      <p:ext uri="{BB962C8B-B14F-4D97-AF65-F5344CB8AC3E}">
        <p14:creationId xmlns:p14="http://schemas.microsoft.com/office/powerpoint/2010/main" xmlns="" val="191902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Nektek/Önnek </a:t>
            </a:r>
            <a:r>
              <a:rPr lang="hu-HU" dirty="0" smtClean="0"/>
              <a:t>tetszett?</a:t>
            </a:r>
            <a:endParaRPr lang="hu-HU" dirty="0"/>
          </a:p>
        </p:txBody>
      </p:sp>
      <p:sp>
        <p:nvSpPr>
          <p:cNvPr id="5" name="Szövegdoboz 4"/>
          <p:cNvSpPr txBox="1"/>
          <p:nvPr/>
        </p:nvSpPr>
        <p:spPr>
          <a:xfrm>
            <a:off x="1043608" y="3140968"/>
            <a:ext cx="2305439" cy="92333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hu-HU" sz="5400" dirty="0" smtClean="0">
                <a:latin typeface="Algerian" panose="04020705040A02060702" pitchFamily="82" charset="0"/>
                <a:hlinkClick r:id="" action="ppaction://hlinkshowjump?jump=nextslide"/>
              </a:rPr>
              <a:t>Igen</a:t>
            </a:r>
            <a:r>
              <a:rPr lang="hu-HU" sz="4800" dirty="0" smtClean="0">
                <a:latin typeface="Algerian" panose="04020705040A02060702" pitchFamily="82" charset="0"/>
              </a:rPr>
              <a:t> </a:t>
            </a:r>
            <a:r>
              <a:rPr lang="hu-HU" sz="4800" dirty="0" smtClean="0">
                <a:latin typeface="Algerian" panose="04020705040A02060702" pitchFamily="82" charset="0"/>
                <a:sym typeface="Wingdings" panose="05000000000000000000" pitchFamily="2" charset="2"/>
              </a:rPr>
              <a:t>:)</a:t>
            </a:r>
            <a:endParaRPr lang="hu-HU" sz="4800" dirty="0">
              <a:latin typeface="Algerian" panose="04020705040A02060702" pitchFamily="82" charset="0"/>
            </a:endParaRPr>
          </a:p>
        </p:txBody>
      </p:sp>
      <p:sp>
        <p:nvSpPr>
          <p:cNvPr id="6" name="Szövegdoboz 5"/>
          <p:cNvSpPr txBox="1"/>
          <p:nvPr/>
        </p:nvSpPr>
        <p:spPr>
          <a:xfrm>
            <a:off x="6012160" y="3150001"/>
            <a:ext cx="2294218" cy="92333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hu-HU" sz="5400" dirty="0" smtClean="0">
                <a:latin typeface="Algerian" panose="04020705040A02060702" pitchFamily="82" charset="0"/>
                <a:hlinkClick r:id="" action="ppaction://hlinkshowjump?jump=endshow"/>
              </a:rPr>
              <a:t>Nem</a:t>
            </a:r>
            <a:r>
              <a:rPr lang="hu-HU" sz="5400" dirty="0" smtClean="0">
                <a:latin typeface="Algerian" panose="04020705040A02060702" pitchFamily="82" charset="0"/>
              </a:rPr>
              <a:t> </a:t>
            </a:r>
            <a:r>
              <a:rPr lang="hu-HU" sz="5400" dirty="0" smtClean="0">
                <a:latin typeface="Algerian" panose="04020705040A02060702" pitchFamily="82" charset="0"/>
                <a:sym typeface="Wingdings" panose="05000000000000000000" pitchFamily="2" charset="2"/>
              </a:rPr>
              <a:t></a:t>
            </a:r>
            <a:endParaRPr lang="hu-HU" sz="5400" dirty="0">
              <a:latin typeface="Algerian" panose="04020705040A02060702" pitchFamily="82" charset="0"/>
            </a:endParaRPr>
          </a:p>
        </p:txBody>
      </p:sp>
    </p:spTree>
    <p:extLst>
      <p:ext uri="{BB962C8B-B14F-4D97-AF65-F5344CB8AC3E}">
        <p14:creationId xmlns:p14="http://schemas.microsoft.com/office/powerpoint/2010/main" xmlns="" val="104371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2000"/>
                                        <p:tgtEl>
                                          <p:spTgt spid="5"/>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67544" y="2564904"/>
            <a:ext cx="8229600" cy="1219200"/>
          </a:xfrm>
        </p:spPr>
        <p:txBody>
          <a:bodyPr>
            <a:normAutofit/>
          </a:bodyPr>
          <a:lstStyle/>
          <a:p>
            <a:r>
              <a:rPr lang="hu-HU" sz="7200" dirty="0" smtClean="0">
                <a:latin typeface="Berlin Sans FB Demi" panose="020E0802020502020306" pitchFamily="34" charset="0"/>
              </a:rPr>
              <a:t>SZAVAZZ RÁM!!! </a:t>
            </a:r>
            <a:r>
              <a:rPr lang="hu-HU" sz="7200" dirty="0" smtClean="0">
                <a:latin typeface="Berlin Sans FB Demi" panose="020E0802020502020306" pitchFamily="34" charset="0"/>
                <a:sym typeface="Wingdings" panose="05000000000000000000" pitchFamily="2" charset="2"/>
              </a:rPr>
              <a:t></a:t>
            </a:r>
            <a:endParaRPr lang="hu-HU" sz="7200" dirty="0">
              <a:latin typeface="Berlin Sans FB Demi" panose="020E0802020502020306" pitchFamily="34" charset="0"/>
            </a:endParaRPr>
          </a:p>
        </p:txBody>
      </p:sp>
    </p:spTree>
    <p:extLst>
      <p:ext uri="{BB962C8B-B14F-4D97-AF65-F5344CB8AC3E}">
        <p14:creationId xmlns:p14="http://schemas.microsoft.com/office/powerpoint/2010/main" xmlns="" val="12846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Szőnyi István: Tavasz 1927</a:t>
            </a:r>
            <a:endParaRPr lang="hu-HU" dirty="0"/>
          </a:p>
        </p:txBody>
      </p:sp>
      <p:pic>
        <p:nvPicPr>
          <p:cNvPr id="1026" name="Picture 2" descr="http://kieselbach.hu/upload/artwork/300/22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772816"/>
            <a:ext cx="5191125" cy="39243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4" name="Szövegdoboz 3"/>
          <p:cNvSpPr txBox="1"/>
          <p:nvPr/>
        </p:nvSpPr>
        <p:spPr>
          <a:xfrm>
            <a:off x="5940152" y="1268760"/>
            <a:ext cx="2520280" cy="4524315"/>
          </a:xfrm>
          <a:prstGeom prst="rect">
            <a:avLst/>
          </a:prstGeom>
          <a:noFill/>
        </p:spPr>
        <p:txBody>
          <a:bodyPr wrap="square" rtlCol="0">
            <a:spAutoFit/>
          </a:bodyPr>
          <a:lstStyle/>
          <a:p>
            <a:endParaRPr lang="hu-HU" sz="1200" b="1" i="1" dirty="0" smtClean="0">
              <a:solidFill>
                <a:schemeClr val="accent3"/>
              </a:solidFill>
            </a:endParaRPr>
          </a:p>
          <a:p>
            <a:endParaRPr lang="hu-HU" sz="1200" b="1" i="1" dirty="0" smtClean="0">
              <a:solidFill>
                <a:schemeClr val="accent3"/>
              </a:solidFill>
            </a:endParaRPr>
          </a:p>
          <a:p>
            <a:endParaRPr lang="hu-HU" sz="1200" b="1" i="1" dirty="0" smtClean="0">
              <a:solidFill>
                <a:schemeClr val="accent3"/>
              </a:solidFill>
            </a:endParaRPr>
          </a:p>
          <a:p>
            <a:endParaRPr lang="hu-HU" sz="1200" b="1" i="1" dirty="0" smtClean="0">
              <a:solidFill>
                <a:schemeClr val="accent3"/>
              </a:solidFill>
            </a:endParaRPr>
          </a:p>
          <a:p>
            <a:endParaRPr lang="hu-HU" sz="1200" b="1" i="1" dirty="0" smtClean="0">
              <a:solidFill>
                <a:schemeClr val="accent3"/>
              </a:solidFill>
            </a:endParaRPr>
          </a:p>
          <a:p>
            <a:endParaRPr lang="hu-HU" sz="1200" b="1" i="1" dirty="0" smtClean="0">
              <a:solidFill>
                <a:schemeClr val="accent3"/>
              </a:solidFill>
            </a:endParaRPr>
          </a:p>
          <a:p>
            <a:endParaRPr lang="hu-HU" sz="1200" b="1" i="1" dirty="0" smtClean="0">
              <a:solidFill>
                <a:schemeClr val="accent3"/>
              </a:solidFill>
            </a:endParaRPr>
          </a:p>
          <a:p>
            <a:endParaRPr lang="hu-HU" sz="1200" b="1" i="1" dirty="0" smtClean="0">
              <a:solidFill>
                <a:schemeClr val="accent3"/>
              </a:solidFill>
            </a:endParaRPr>
          </a:p>
          <a:p>
            <a:pPr algn="ctr"/>
            <a:r>
              <a:rPr lang="hu-HU" sz="1200" b="1" i="1" dirty="0" smtClean="0">
                <a:solidFill>
                  <a:schemeClr val="accent3"/>
                </a:solidFill>
              </a:rPr>
              <a:t>„A Tavasz című kép a színközpontú nagybányai örökség legutolsó, legintenzívebb fellángolása Szőnyi életművében, mielőtt a jellegzetes, fehérrel, szürkével puhává tett, gyöngyházfényű kolorit végképp lírai fátyolba borítja a későbbi művek sorozatát.”</a:t>
            </a:r>
          </a:p>
          <a:p>
            <a:endParaRPr lang="hu-HU" sz="1200" b="1" i="1" dirty="0" smtClean="0">
              <a:solidFill>
                <a:schemeClr val="accent3"/>
              </a:solidFill>
            </a:endParaRPr>
          </a:p>
          <a:p>
            <a:r>
              <a:rPr lang="hu-HU" sz="1200" b="1" i="1" dirty="0" smtClean="0">
                <a:solidFill>
                  <a:schemeClr val="accent3"/>
                </a:solidFill>
              </a:rPr>
              <a:t> 		</a:t>
            </a:r>
            <a:r>
              <a:rPr lang="hu-HU" sz="1200" b="1" i="1" dirty="0" err="1" smtClean="0">
                <a:solidFill>
                  <a:schemeClr val="accent3"/>
                </a:solidFill>
              </a:rPr>
              <a:t>Molnos</a:t>
            </a:r>
            <a:r>
              <a:rPr lang="hu-HU" sz="1200" b="1" i="1" dirty="0" smtClean="0">
                <a:solidFill>
                  <a:schemeClr val="accent3"/>
                </a:solidFill>
              </a:rPr>
              <a:t> Péter</a:t>
            </a:r>
          </a:p>
          <a:p>
            <a:r>
              <a:rPr lang="hu-HU" dirty="0" smtClean="0"/>
              <a:t/>
            </a:r>
            <a:br>
              <a:rPr lang="hu-HU" dirty="0" smtClean="0"/>
            </a:br>
            <a:endParaRPr lang="hu-HU" dirty="0"/>
          </a:p>
        </p:txBody>
      </p:sp>
      <p:sp>
        <p:nvSpPr>
          <p:cNvPr id="5" name="Szövegdoboz 4"/>
          <p:cNvSpPr txBox="1"/>
          <p:nvPr/>
        </p:nvSpPr>
        <p:spPr>
          <a:xfrm>
            <a:off x="6012160" y="1772816"/>
            <a:ext cx="2088232" cy="954107"/>
          </a:xfrm>
          <a:prstGeom prst="rect">
            <a:avLst/>
          </a:prstGeom>
          <a:noFill/>
        </p:spPr>
        <p:txBody>
          <a:bodyPr wrap="square" rtlCol="0">
            <a:spAutoFit/>
          </a:bodyPr>
          <a:lstStyle/>
          <a:p>
            <a:r>
              <a:rPr lang="hu-HU" sz="1400" b="1" dirty="0" smtClean="0"/>
              <a:t>75 x 100.5 cm </a:t>
            </a:r>
            <a:br>
              <a:rPr lang="hu-HU" sz="1400" b="1" dirty="0" smtClean="0"/>
            </a:br>
            <a:r>
              <a:rPr lang="hu-HU" sz="1400" b="1" dirty="0" smtClean="0"/>
              <a:t>Olaj, vászon </a:t>
            </a:r>
            <a:br>
              <a:rPr lang="hu-HU" sz="1400" b="1" dirty="0" smtClean="0"/>
            </a:br>
            <a:r>
              <a:rPr lang="hu-HU" sz="1400" b="1" dirty="0" smtClean="0"/>
              <a:t>Jelezve balra lent: Szőnyi 1927</a:t>
            </a:r>
            <a:endParaRPr lang="hu-HU" sz="1400" b="1" dirty="0"/>
          </a:p>
        </p:txBody>
      </p:sp>
    </p:spTree>
    <p:extLst>
      <p:ext uri="{BB962C8B-B14F-4D97-AF65-F5344CB8AC3E}">
        <p14:creationId xmlns:p14="http://schemas.microsoft.com/office/powerpoint/2010/main" xmlns="" val="3816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dissolv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slide(fromBottom)">
                                      <p:cBhvr>
                                        <p:cTn id="21" dur="2000"/>
                                        <p:tgtEl>
                                          <p:spTgt spid="4">
                                            <p:txEl>
                                              <p:pRg st="8" end="8"/>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animEffect transition="in" filter="slide(fromBottom)">
                                      <p:cBhvr>
                                        <p:cTn id="24"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67544" y="1772816"/>
            <a:ext cx="8229600" cy="4572000"/>
          </a:xfrm>
        </p:spPr>
        <p:txBody>
          <a:bodyPr>
            <a:normAutofit/>
          </a:bodyPr>
          <a:lstStyle/>
          <a:p>
            <a:pPr>
              <a:buNone/>
            </a:pPr>
            <a:r>
              <a:rPr lang="hu-HU" sz="1800" dirty="0" smtClean="0">
                <a:latin typeface="Lucida Calligraphy" pitchFamily="66" charset="0"/>
              </a:rPr>
              <a:t>	1894. január 17.-én Újpesten született német származású római katolikus családba. Születési neve volt Schmidt István. Festőművész és grafikus volt. Apja, Richárd vasúti tisztviselőként dolgozott, míg anyja háztartásbeli volt. Két bátyja még gyermekkorukban meghalt, vele együtt nővére élte meg a felnőttkort. Budapesten és Nagybányán tanult. Mesterei voltak: Ferenczy Károly és Réti István. Fiatalon megnősült, ám felesége hamar meghalt. 1916-ban született lányukat Anna nevű nővére nevelte fel.</a:t>
            </a:r>
            <a:endParaRPr lang="hu-HU" sz="1800" dirty="0">
              <a:latin typeface="Lucida Calligraphy" pitchFamily="66" charset="0"/>
            </a:endParaRPr>
          </a:p>
        </p:txBody>
      </p:sp>
      <p:sp>
        <p:nvSpPr>
          <p:cNvPr id="3" name="Cím 2"/>
          <p:cNvSpPr>
            <a:spLocks noGrp="1"/>
          </p:cNvSpPr>
          <p:nvPr>
            <p:ph type="title"/>
          </p:nvPr>
        </p:nvSpPr>
        <p:spPr/>
        <p:txBody>
          <a:bodyPr>
            <a:normAutofit/>
          </a:bodyPr>
          <a:lstStyle/>
          <a:p>
            <a:r>
              <a:rPr lang="hu-HU" sz="3200" dirty="0" smtClean="0">
                <a:latin typeface="Lucida Calligraphy" pitchFamily="66" charset="0"/>
              </a:rPr>
              <a:t>Szőnyi István</a:t>
            </a:r>
            <a:endParaRPr lang="hu-HU" sz="3200" dirty="0">
              <a:latin typeface="Lucida Calligraphy"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err="1" smtClean="0">
                <a:latin typeface="Brush Script MT" panose="03060802040406070304" pitchFamily="66" charset="0"/>
              </a:rPr>
              <a:t>Ackermann</a:t>
            </a:r>
            <a:r>
              <a:rPr lang="hu-HU" dirty="0" smtClean="0">
                <a:latin typeface="Brush Script MT" panose="03060802040406070304" pitchFamily="66" charset="0"/>
              </a:rPr>
              <a:t> Éva: Tanya Nyáron</a:t>
            </a:r>
            <a:endParaRPr lang="hu-HU" dirty="0">
              <a:latin typeface="Brush Script MT" panose="03060802040406070304" pitchFamily="66" charset="0"/>
            </a:endParaRPr>
          </a:p>
        </p:txBody>
      </p:sp>
      <p:pic>
        <p:nvPicPr>
          <p:cNvPr id="2050" name="Picture 2" descr="http://www.festomuvesz.hu/ackerman/kepek/2003_03_25/tanya_nyar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026492"/>
            <a:ext cx="5514975" cy="39243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4" name="Szövegdoboz 3"/>
          <p:cNvSpPr txBox="1"/>
          <p:nvPr/>
        </p:nvSpPr>
        <p:spPr>
          <a:xfrm>
            <a:off x="6228184" y="4149080"/>
            <a:ext cx="2376264" cy="1754326"/>
          </a:xfrm>
          <a:prstGeom prst="rect">
            <a:avLst/>
          </a:prstGeom>
          <a:noFill/>
        </p:spPr>
        <p:txBody>
          <a:bodyPr wrap="square" rtlCol="0">
            <a:spAutoFit/>
          </a:bodyPr>
          <a:lstStyle/>
          <a:p>
            <a:r>
              <a:rPr lang="hu-HU" b="1" i="1" dirty="0" smtClean="0">
                <a:latin typeface="Informal Roman" pitchFamily="66" charset="0"/>
              </a:rPr>
              <a:t>A FESTMÉNY </a:t>
            </a:r>
            <a:br>
              <a:rPr lang="hu-HU" b="1" i="1" dirty="0" smtClean="0">
                <a:latin typeface="Informal Roman" pitchFamily="66" charset="0"/>
              </a:rPr>
            </a:br>
            <a:r>
              <a:rPr lang="hu-HU" b="1" i="1" dirty="0" smtClean="0">
                <a:latin typeface="Informal Roman" pitchFamily="66" charset="0"/>
              </a:rPr>
              <a:t>TECHNIKÁJA: PASZTELL.</a:t>
            </a:r>
            <a:br>
              <a:rPr lang="hu-HU" b="1" i="1" dirty="0" smtClean="0">
                <a:latin typeface="Informal Roman" pitchFamily="66" charset="0"/>
              </a:rPr>
            </a:br>
            <a:r>
              <a:rPr lang="hu-HU" b="1" i="1" dirty="0" smtClean="0">
                <a:latin typeface="Informal Roman" pitchFamily="66" charset="0"/>
              </a:rPr>
              <a:t>MÉRET: 25x32 cm.</a:t>
            </a:r>
            <a:r>
              <a:rPr lang="hu-HU" dirty="0" smtClean="0">
                <a:latin typeface="Informal Roman" pitchFamily="66" charset="0"/>
              </a:rPr>
              <a:t/>
            </a:r>
            <a:br>
              <a:rPr lang="hu-HU" dirty="0" smtClean="0">
                <a:latin typeface="Informal Roman" pitchFamily="66" charset="0"/>
              </a:rPr>
            </a:br>
            <a:r>
              <a:rPr lang="hu-HU" dirty="0" smtClean="0"/>
              <a:t/>
            </a:r>
            <a:br>
              <a:rPr lang="hu-HU" dirty="0" smtClean="0"/>
            </a:br>
            <a:endParaRPr lang="hu-HU" dirty="0"/>
          </a:p>
        </p:txBody>
      </p:sp>
    </p:spTree>
    <p:extLst>
      <p:ext uri="{BB962C8B-B14F-4D97-AF65-F5344CB8AC3E}">
        <p14:creationId xmlns:p14="http://schemas.microsoft.com/office/powerpoint/2010/main" xmlns="" val="322272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2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slide(fromBottom)">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556792"/>
            <a:ext cx="7848872" cy="4572000"/>
          </a:xfrm>
        </p:spPr>
        <p:txBody>
          <a:bodyPr>
            <a:normAutofit/>
          </a:bodyPr>
          <a:lstStyle/>
          <a:p>
            <a:pPr>
              <a:buNone/>
            </a:pPr>
            <a:r>
              <a:rPr lang="hu-HU" sz="1800" dirty="0" smtClean="0">
                <a:latin typeface="Lucida Calligraphy" pitchFamily="66" charset="0"/>
              </a:rPr>
              <a:t>	1938-ban született Miskolcon. Már gyermekkorában legkedveltebb elfoglaltsága volt a rajzolás, festés. </a:t>
            </a:r>
          </a:p>
          <a:p>
            <a:pPr>
              <a:buNone/>
            </a:pPr>
            <a:endParaRPr lang="hu-HU" sz="1800" dirty="0" smtClean="0">
              <a:latin typeface="Lucida Calligraphy" pitchFamily="66" charset="0"/>
            </a:endParaRPr>
          </a:p>
          <a:p>
            <a:pPr>
              <a:buNone/>
            </a:pPr>
            <a:r>
              <a:rPr lang="hu-HU" sz="1800" dirty="0" smtClean="0">
                <a:latin typeface="Lucida Calligraphy" pitchFamily="66" charset="0"/>
              </a:rPr>
              <a:t>    Az Egri Pedagógiai Főiskola Rajz Szakán került először irányítás alá. Mestere </a:t>
            </a:r>
            <a:r>
              <a:rPr lang="hu-HU" sz="1800" dirty="0" err="1" smtClean="0">
                <a:latin typeface="Lucida Calligraphy" pitchFamily="66" charset="0"/>
              </a:rPr>
              <a:t>Jakuba</a:t>
            </a:r>
            <a:r>
              <a:rPr lang="hu-HU" sz="1800" dirty="0" smtClean="0">
                <a:latin typeface="Lucida Calligraphy" pitchFamily="66" charset="0"/>
              </a:rPr>
              <a:t> János festőművész volt. 1960-1968 között az iskola rajztanára volt. </a:t>
            </a:r>
          </a:p>
          <a:p>
            <a:pPr>
              <a:buNone/>
            </a:pPr>
            <a:r>
              <a:rPr lang="hu-HU" sz="1800" dirty="0" smtClean="0">
                <a:latin typeface="Lucida Calligraphy" pitchFamily="66" charset="0"/>
              </a:rPr>
              <a:t>	</a:t>
            </a:r>
          </a:p>
          <a:p>
            <a:pPr>
              <a:buNone/>
            </a:pPr>
            <a:r>
              <a:rPr lang="hu-HU" sz="1800" dirty="0" smtClean="0">
                <a:latin typeface="Lucida Calligraphy" pitchFamily="66" charset="0"/>
              </a:rPr>
              <a:t>	A budapesti Fáklya Klubban több kiállításon vett részt. 1968-ban Somogy megyébe települt.</a:t>
            </a:r>
            <a:endParaRPr lang="hu-HU" sz="1800" dirty="0">
              <a:latin typeface="Lucida Calligraphy" pitchFamily="66" charset="0"/>
            </a:endParaRPr>
          </a:p>
        </p:txBody>
      </p:sp>
      <p:sp>
        <p:nvSpPr>
          <p:cNvPr id="3" name="Cím 2"/>
          <p:cNvSpPr>
            <a:spLocks noGrp="1"/>
          </p:cNvSpPr>
          <p:nvPr>
            <p:ph type="title"/>
          </p:nvPr>
        </p:nvSpPr>
        <p:spPr/>
        <p:txBody>
          <a:bodyPr/>
          <a:lstStyle/>
          <a:p>
            <a:r>
              <a:rPr lang="hu-HU" dirty="0" err="1" smtClean="0">
                <a:latin typeface="Brush Script MT" pitchFamily="66" charset="0"/>
              </a:rPr>
              <a:t>Ackermann</a:t>
            </a:r>
            <a:r>
              <a:rPr lang="hu-HU" dirty="0" smtClean="0"/>
              <a:t> </a:t>
            </a:r>
            <a:r>
              <a:rPr lang="hu-HU" dirty="0" smtClean="0">
                <a:latin typeface="Brush Script MT" pitchFamily="66" charset="0"/>
              </a:rPr>
              <a:t>Éva</a:t>
            </a:r>
            <a:endParaRPr lang="hu-HU" dirty="0">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slide(fromBottom)">
                                      <p:cBhvr>
                                        <p:cTn id="12" dur="2000"/>
                                        <p:tgtEl>
                                          <p:spTgt spid="2">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lide(fromBottom)">
                                      <p:cBhvr>
                                        <p:cTn id="15" dur="2000"/>
                                        <p:tgtEl>
                                          <p:spTgt spid="2">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slide(fromBottom)">
                                      <p:cBhvr>
                                        <p:cTn id="18" dur="2000"/>
                                        <p:tgtEl>
                                          <p:spTgt spid="2">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slide(fromBottom)">
                                      <p:cBhvr>
                                        <p:cTn id="21"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latin typeface="Algerian" pitchFamily="82" charset="0"/>
              </a:rPr>
              <a:t>Szinyei Merse Pál: Ősz</a:t>
            </a:r>
            <a:endParaRPr lang="hu-HU" dirty="0">
              <a:latin typeface="Algerian" pitchFamily="82" charset="0"/>
            </a:endParaRPr>
          </a:p>
        </p:txBody>
      </p:sp>
      <p:pic>
        <p:nvPicPr>
          <p:cNvPr id="3074" name="Picture 2" descr="http://image.hotdog.hu/user/eozina/a-magyar-osz-szinei/szinyei-Osz.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393" y="1556792"/>
            <a:ext cx="3603391" cy="46085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4" name="Szövegdoboz 3"/>
          <p:cNvSpPr txBox="1"/>
          <p:nvPr/>
        </p:nvSpPr>
        <p:spPr>
          <a:xfrm>
            <a:off x="4788024" y="1340768"/>
            <a:ext cx="1944216" cy="584775"/>
          </a:xfrm>
          <a:prstGeom prst="rect">
            <a:avLst/>
          </a:prstGeom>
          <a:noFill/>
        </p:spPr>
        <p:txBody>
          <a:bodyPr wrap="square" rtlCol="0">
            <a:spAutoFit/>
          </a:bodyPr>
          <a:lstStyle/>
          <a:p>
            <a:r>
              <a:rPr lang="hu-HU" sz="1600" b="1" i="1" dirty="0" smtClean="0"/>
              <a:t>91 x 71 cm </a:t>
            </a:r>
            <a:br>
              <a:rPr lang="hu-HU" sz="1600" b="1" i="1" dirty="0" smtClean="0"/>
            </a:br>
            <a:r>
              <a:rPr lang="hu-HU" sz="1600" b="1" i="1" dirty="0" smtClean="0"/>
              <a:t>Olaj, vászon</a:t>
            </a:r>
            <a:endParaRPr lang="hu-HU" sz="1600" b="1" i="1" dirty="0"/>
          </a:p>
        </p:txBody>
      </p:sp>
      <p:sp>
        <p:nvSpPr>
          <p:cNvPr id="5" name="Szövegdoboz 4"/>
          <p:cNvSpPr txBox="1"/>
          <p:nvPr/>
        </p:nvSpPr>
        <p:spPr>
          <a:xfrm>
            <a:off x="4427984" y="2132856"/>
            <a:ext cx="3240360" cy="3323987"/>
          </a:xfrm>
          <a:prstGeom prst="rect">
            <a:avLst/>
          </a:prstGeom>
          <a:noFill/>
        </p:spPr>
        <p:txBody>
          <a:bodyPr wrap="square" rtlCol="0">
            <a:spAutoFit/>
          </a:bodyPr>
          <a:lstStyle/>
          <a:p>
            <a:pPr algn="ctr"/>
            <a:r>
              <a:rPr lang="hu-HU" sz="1400" b="1" i="1" dirty="0" smtClean="0"/>
              <a:t>„A tájfestő Szinyei egyik legreprezentatívabb alkotása utoljára a Szépművészeti Múzeum 1948-as Szinyei emlékkiállításán volt látható. Pataky Dénes 1964-ben megjelent Szinyei-albumához még a Szász Józsefné tulajdonából a nyomda számára kölcsönzött eredeti festmény alapján készülhetett a színes reprodukció, a tulajdonos halálával azonban a képnek nyoma veszett és csak nemrég bukkant fel újra.”</a:t>
            </a:r>
            <a:br>
              <a:rPr lang="hu-HU" sz="1400" b="1" i="1" dirty="0" smtClean="0"/>
            </a:br>
            <a:r>
              <a:rPr lang="hu-HU" sz="1400" b="1" i="1" dirty="0" smtClean="0"/>
              <a:t/>
            </a:r>
            <a:br>
              <a:rPr lang="hu-HU" sz="1400" b="1" i="1" dirty="0" smtClean="0"/>
            </a:br>
            <a:r>
              <a:rPr lang="hu-HU" sz="1400" b="1" i="1" dirty="0" smtClean="0"/>
              <a:t>Szinyei Merse Anna</a:t>
            </a:r>
            <a:endParaRPr lang="hu-HU" sz="1400" b="1" i="1" dirty="0"/>
          </a:p>
        </p:txBody>
      </p:sp>
    </p:spTree>
    <p:extLst>
      <p:ext uri="{BB962C8B-B14F-4D97-AF65-F5344CB8AC3E}">
        <p14:creationId xmlns:p14="http://schemas.microsoft.com/office/powerpoint/2010/main" xmlns="" val="90553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arn(inVertical)">
                                      <p:cBhvr>
                                        <p:cTn id="11" dur="2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
                                        <p:tgtEl>
                                          <p:spTgt spid="5"/>
                                        </p:tgtEl>
                                      </p:cBhvr>
                                    </p:animEffect>
                                    <p:anim calcmode="lin" valueType="num">
                                      <p:cBhvr>
                                        <p:cTn id="22" dur="800" fill="hold"/>
                                        <p:tgtEl>
                                          <p:spTgt spid="5"/>
                                        </p:tgtEl>
                                        <p:attrNameLst>
                                          <p:attrName>ppt_x</p:attrName>
                                        </p:attrNameLst>
                                      </p:cBhvr>
                                      <p:tavLst>
                                        <p:tav tm="0">
                                          <p:val>
                                            <p:strVal val="#ppt_x"/>
                                          </p:val>
                                        </p:tav>
                                        <p:tav tm="100000">
                                          <p:val>
                                            <p:strVal val="#ppt_x"/>
                                          </p:val>
                                        </p:tav>
                                      </p:tavLst>
                                    </p:anim>
                                    <p:anim calcmode="lin" valueType="num">
                                      <p:cBhvr>
                                        <p:cTn id="23" dur="800" fill="hold"/>
                                        <p:tgtEl>
                                          <p:spTgt spid="5"/>
                                        </p:tgtEl>
                                        <p:attrNameLst>
                                          <p:attrName>ppt_y</p:attrName>
                                        </p:attrNameLst>
                                      </p:cBhvr>
                                      <p:tavLst>
                                        <p:tav tm="0">
                                          <p:val>
                                            <p:strVal val="#ppt_y+0.31"/>
                                          </p:val>
                                        </p:tav>
                                        <p:tav tm="100000">
                                          <p:val>
                                            <p:strVal val="#ppt_y+0.31"/>
                                          </p:val>
                                        </p:tav>
                                      </p:tavLst>
                                    </p:anim>
                                    <p:anim calcmode="lin" valueType="num">
                                      <p:cBhvr>
                                        <p:cTn id="24" dur="1200" decel="50000" fill="hold">
                                          <p:stCondLst>
                                            <p:cond delay="8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1200" decel="50000" fill="hold">
                                          <p:stCondLst>
                                            <p:cond delay="8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Autofit/>
          </a:bodyPr>
          <a:lstStyle/>
          <a:p>
            <a:pPr marL="0" indent="0">
              <a:buNone/>
            </a:pPr>
            <a:r>
              <a:rPr lang="hu-HU" sz="2000" dirty="0" smtClean="0">
                <a:latin typeface="Lucida Calligraphy" pitchFamily="66" charset="0"/>
              </a:rPr>
              <a:t>Szinyei Merse Pál 1845. július 4.-én született </a:t>
            </a:r>
            <a:r>
              <a:rPr lang="hu-HU" sz="2000" dirty="0" err="1" smtClean="0">
                <a:latin typeface="Lucida Calligraphy" pitchFamily="66" charset="0"/>
              </a:rPr>
              <a:t>Szinyeújfalun</a:t>
            </a:r>
            <a:r>
              <a:rPr lang="hu-HU" sz="2000" dirty="0" smtClean="0">
                <a:latin typeface="Lucida Calligraphy" pitchFamily="66" charset="0"/>
              </a:rPr>
              <a:t>, magyar festő volt. 1920. február 2.-án </a:t>
            </a:r>
            <a:r>
              <a:rPr lang="hu-HU" sz="2000" dirty="0" err="1" smtClean="0">
                <a:latin typeface="Lucida Calligraphy" pitchFamily="66" charset="0"/>
              </a:rPr>
              <a:t>Jernyén</a:t>
            </a:r>
            <a:r>
              <a:rPr lang="hu-HU" sz="2000" dirty="0" smtClean="0">
                <a:latin typeface="Lucida Calligraphy" pitchFamily="66" charset="0"/>
              </a:rPr>
              <a:t> halt meg. 1882-ben Bécsbe utazott és ismét nekilátott a komolyabb festéshez. Ekkor készült a Majálisnál kevésbé jelentős, de annak tematikáját idéző Pacsirta c. képe. Ez is kedvezőtlen bírálatot kapott, ami mindinkább kedvét szegte. 1887-ben történt válása még tovább rontotta kedélyállapotát. 1897-ben képviselővé választották. 1905-ben nagy sikerű kollektív kiállítást rendezett a Nemzeti Szalonban, ugyanezen évben kinevezték a Képzőművészeti Főiskola igazgatójává, mely tisztségét haláláig megtartotta. 1907-ben részt vett a Magyar Impresszionisták és Naturalisták Köre (MIÉNK) megalapításában, több képével szerepelt külföldi tárlatokon s ott is döntő sikert aratott. 1919 tavaszán betegsége miatt visszavonult </a:t>
            </a:r>
            <a:r>
              <a:rPr lang="hu-HU" sz="2000" dirty="0" err="1" smtClean="0">
                <a:latin typeface="Lucida Calligraphy" pitchFamily="66" charset="0"/>
              </a:rPr>
              <a:t>Jernyére</a:t>
            </a:r>
            <a:r>
              <a:rPr lang="hu-HU" sz="2000" dirty="0" smtClean="0">
                <a:latin typeface="Lucida Calligraphy" pitchFamily="66" charset="0"/>
              </a:rPr>
              <a:t>.</a:t>
            </a:r>
            <a:endParaRPr lang="hu-HU" sz="2000" dirty="0">
              <a:latin typeface="Lucida Calligraphy" pitchFamily="66" charset="0"/>
            </a:endParaRPr>
          </a:p>
        </p:txBody>
      </p:sp>
      <p:sp>
        <p:nvSpPr>
          <p:cNvPr id="3" name="Cím 2"/>
          <p:cNvSpPr>
            <a:spLocks noGrp="1"/>
          </p:cNvSpPr>
          <p:nvPr>
            <p:ph type="title"/>
          </p:nvPr>
        </p:nvSpPr>
        <p:spPr/>
        <p:txBody>
          <a:bodyPr/>
          <a:lstStyle/>
          <a:p>
            <a:r>
              <a:rPr lang="hu-HU" dirty="0" smtClean="0">
                <a:latin typeface="Brush Script MT" panose="03060802040406070304" pitchFamily="66" charset="0"/>
              </a:rPr>
              <a:t>Szinyei Merse Pál </a:t>
            </a:r>
            <a:endParaRPr lang="hu-HU" dirty="0">
              <a:latin typeface="Brush Script MT" panose="030608020404060703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latin typeface="Brush Script MT" panose="03060802040406070304" pitchFamily="66" charset="0"/>
              </a:rPr>
              <a:t>Bernáth Aurél: Tél</a:t>
            </a:r>
            <a:endParaRPr lang="hu-HU" dirty="0">
              <a:latin typeface="Brush Script MT" panose="03060802040406070304" pitchFamily="66" charset="0"/>
            </a:endParaRPr>
          </a:p>
        </p:txBody>
      </p:sp>
      <p:pic>
        <p:nvPicPr>
          <p:cNvPr id="4" name="Picture 2" descr="http://image.hotdog.hu/user/V.Eremita/magazin/bernath_tel.jpg"/>
          <p:cNvPicPr>
            <a:picLocks noChangeAspect="1" noChangeArrowheads="1"/>
          </p:cNvPicPr>
          <p:nvPr/>
        </p:nvPicPr>
        <p:blipFill>
          <a:blip r:embed="rId2" cstate="print"/>
          <a:srcRect/>
          <a:stretch>
            <a:fillRect/>
          </a:stretch>
        </p:blipFill>
        <p:spPr bwMode="auto">
          <a:xfrm>
            <a:off x="683568" y="1700808"/>
            <a:ext cx="5524500" cy="3848101"/>
          </a:xfrm>
          <a:prstGeom prst="rect">
            <a:avLst/>
          </a:prstGeom>
          <a:ln>
            <a:noFill/>
          </a:ln>
          <a:effectLst>
            <a:outerShdw blurRad="190500" algn="tl" rotWithShape="0">
              <a:srgbClr val="000000">
                <a:alpha val="70000"/>
              </a:srgbClr>
            </a:outerShdw>
          </a:effectLst>
        </p:spPr>
      </p:pic>
      <p:sp>
        <p:nvSpPr>
          <p:cNvPr id="5" name="Szövegdoboz 4"/>
          <p:cNvSpPr txBox="1"/>
          <p:nvPr/>
        </p:nvSpPr>
        <p:spPr>
          <a:xfrm>
            <a:off x="6444208" y="4149080"/>
            <a:ext cx="1944216" cy="1354217"/>
          </a:xfrm>
          <a:prstGeom prst="rect">
            <a:avLst/>
          </a:prstGeom>
          <a:noFill/>
        </p:spPr>
        <p:txBody>
          <a:bodyPr wrap="square" rtlCol="0">
            <a:spAutoFit/>
          </a:bodyPr>
          <a:lstStyle/>
          <a:p>
            <a:r>
              <a:rPr lang="hu-HU" sz="1600" b="1" i="1" dirty="0" smtClean="0"/>
              <a:t>1929 - Pasztell, 74x100 </a:t>
            </a:r>
          </a:p>
          <a:p>
            <a:r>
              <a:rPr lang="hu-HU" sz="1600" b="1" i="1" dirty="0" smtClean="0"/>
              <a:t>(Magyar Nemzeti Galéria) </a:t>
            </a:r>
            <a:r>
              <a:rPr lang="hu-HU" dirty="0" smtClean="0"/>
              <a:t/>
            </a:r>
            <a:br>
              <a:rPr lang="hu-HU" dirty="0" smtClean="0"/>
            </a:b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anim calcmode="lin" valueType="num">
                                      <p:cBhvr>
                                        <p:cTn id="17" dur="2000" fill="hold"/>
                                        <p:tgtEl>
                                          <p:spTgt spid="5"/>
                                        </p:tgtEl>
                                        <p:attrNameLst>
                                          <p:attrName>ppt_x</p:attrName>
                                        </p:attrNameLst>
                                      </p:cBhvr>
                                      <p:tavLst>
                                        <p:tav tm="0">
                                          <p:val>
                                            <p:strVal val="#ppt_x-.1"/>
                                          </p:val>
                                        </p:tav>
                                        <p:tav tm="100000">
                                          <p:val>
                                            <p:strVal val="#ppt_x"/>
                                          </p:val>
                                        </p:tav>
                                      </p:tavLst>
                                    </p:anim>
                                    <p:anim calcmode="lin" valueType="num">
                                      <p:cBhvr>
                                        <p:cTn id="1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pPr>
              <a:buNone/>
            </a:pPr>
            <a:r>
              <a:rPr lang="hu-HU" sz="2000" dirty="0" smtClean="0">
                <a:latin typeface="Lucida Calligraphy" pitchFamily="66" charset="0"/>
              </a:rPr>
              <a:t>  	1895 november 13.-án született Marcaliban. </a:t>
            </a:r>
          </a:p>
          <a:p>
            <a:pPr>
              <a:buNone/>
            </a:pPr>
            <a:endParaRPr lang="hu-HU" sz="2000" dirty="0" smtClean="0">
              <a:latin typeface="Lucida Calligraphy" pitchFamily="66" charset="0"/>
            </a:endParaRPr>
          </a:p>
          <a:p>
            <a:pPr>
              <a:buNone/>
            </a:pPr>
            <a:r>
              <a:rPr lang="hu-HU" sz="2000" dirty="0" smtClean="0">
                <a:latin typeface="Lucida Calligraphy" pitchFamily="66" charset="0"/>
              </a:rPr>
              <a:t>	Magyar festőművész, grafikus, művészpedagógus és művész író volt. Édesapja dr. Bernáth Béla ügyvéd volt. Aurél 1927-ben befejezte a </a:t>
            </a:r>
            <a:r>
              <a:rPr lang="hu-HU" sz="2000" i="1" dirty="0" err="1" smtClean="0">
                <a:latin typeface="Lucida Calligraphy" pitchFamily="66" charset="0"/>
              </a:rPr>
              <a:t>Rivéria</a:t>
            </a:r>
            <a:r>
              <a:rPr lang="hu-HU" sz="2000" dirty="0" smtClean="0">
                <a:latin typeface="Lucida Calligraphy" pitchFamily="66" charset="0"/>
              </a:rPr>
              <a:t> című festményét.  </a:t>
            </a:r>
          </a:p>
          <a:p>
            <a:pPr>
              <a:buNone/>
            </a:pPr>
            <a:endParaRPr lang="hu-HU" sz="2000" dirty="0" smtClean="0">
              <a:latin typeface="Lucida Calligraphy" pitchFamily="66" charset="0"/>
            </a:endParaRPr>
          </a:p>
          <a:p>
            <a:pPr>
              <a:buNone/>
            </a:pPr>
            <a:r>
              <a:rPr lang="hu-HU" sz="2000" dirty="0" smtClean="0">
                <a:latin typeface="Lucida Calligraphy" pitchFamily="66" charset="0"/>
              </a:rPr>
              <a:t>	1982. március 13.-án halt meg Budapesten.</a:t>
            </a:r>
          </a:p>
          <a:p>
            <a:pPr>
              <a:buNone/>
            </a:pPr>
            <a:endParaRPr lang="hu-HU" sz="2000" dirty="0">
              <a:latin typeface="Lucida Calligraphy" pitchFamily="66" charset="0"/>
            </a:endParaRPr>
          </a:p>
        </p:txBody>
      </p:sp>
      <p:sp>
        <p:nvSpPr>
          <p:cNvPr id="3" name="Cím 2"/>
          <p:cNvSpPr>
            <a:spLocks noGrp="1"/>
          </p:cNvSpPr>
          <p:nvPr>
            <p:ph type="title"/>
          </p:nvPr>
        </p:nvSpPr>
        <p:spPr/>
        <p:txBody>
          <a:bodyPr/>
          <a:lstStyle/>
          <a:p>
            <a:r>
              <a:rPr lang="hu-HU" dirty="0" smtClean="0">
                <a:latin typeface="Brush Script MT" panose="03060802040406070304" pitchFamily="66" charset="0"/>
              </a:rPr>
              <a:t>Bernáth Aurél</a:t>
            </a:r>
            <a:endParaRPr lang="hu-HU" dirty="0">
              <a:latin typeface="Brush Script MT" panose="03060802040406070304" pitchFamily="66" charset="0"/>
            </a:endParaRPr>
          </a:p>
        </p:txBody>
      </p:sp>
    </p:spTree>
    <p:extLst>
      <p:ext uri="{BB962C8B-B14F-4D97-AF65-F5344CB8AC3E}">
        <p14:creationId xmlns:p14="http://schemas.microsoft.com/office/powerpoint/2010/main" xmlns="" val="364514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2000"/>
                                        <p:tgtEl>
                                          <p:spTgt spid="2">
                                            <p:txEl>
                                              <p:pRg st="0" end="0"/>
                                            </p:txEl>
                                          </p:spTgt>
                                        </p:tgtEl>
                                      </p:cBhvr>
                                    </p:animEffect>
                                  </p:childTnLst>
                                </p:cTn>
                              </p:par>
                            </p:childTnLst>
                          </p:cTn>
                        </p:par>
                        <p:par>
                          <p:cTn id="12" fill="hold">
                            <p:stCondLst>
                              <p:cond delay="4000"/>
                            </p:stCondLst>
                            <p:childTnLst>
                              <p:par>
                                <p:cTn id="13" presetID="16" presetClass="entr" presetSubtype="2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2000"/>
                                        <p:tgtEl>
                                          <p:spTgt spid="2">
                                            <p:txEl>
                                              <p:pRg st="2" end="2"/>
                                            </p:txEl>
                                          </p:spTgt>
                                        </p:tgtEl>
                                      </p:cBhvr>
                                    </p:animEffect>
                                  </p:childTnLst>
                                </p:cTn>
                              </p:par>
                            </p:childTnLst>
                          </p:cTn>
                        </p:par>
                        <p:par>
                          <p:cTn id="16" fill="hold">
                            <p:stCondLst>
                              <p:cond delay="6000"/>
                            </p:stCondLst>
                            <p:childTnLst>
                              <p:par>
                                <p:cTn id="17" presetID="16" presetClass="entr" presetSubtype="21"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Egyéni 1. séma">
      <a:dk1>
        <a:srgbClr val="073763"/>
      </a:dk1>
      <a:lt1>
        <a:srgbClr val="0B5394"/>
      </a:lt1>
      <a:dk2>
        <a:srgbClr val="59A9F2"/>
      </a:dk2>
      <a:lt2>
        <a:srgbClr val="90C6F6"/>
      </a:lt2>
      <a:accent1>
        <a:srgbClr val="C7E2FA"/>
      </a:accent1>
      <a:accent2>
        <a:srgbClr val="0F6FC6"/>
      </a:accent2>
      <a:accent3>
        <a:srgbClr val="004E6C"/>
      </a:accent3>
      <a:accent4>
        <a:srgbClr val="0075A2"/>
      </a:accent4>
      <a:accent5>
        <a:srgbClr val="4FCEFF"/>
      </a:accent5>
      <a:accent6>
        <a:srgbClr val="89DEFF"/>
      </a:accent6>
      <a:hlink>
        <a:srgbClr val="C4EEFF"/>
      </a:hlink>
      <a:folHlink>
        <a:srgbClr val="009DD9"/>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717</TotalTime>
  <Words>373</Words>
  <Application>Microsoft Office PowerPoint</Application>
  <PresentationFormat>Diavetítés a képernyőre (4:3 oldalarány)</PresentationFormat>
  <Paragraphs>70</Paragraphs>
  <Slides>16</Slides>
  <Notes>1</Notes>
  <HiddenSlides>0</HiddenSlides>
  <MMClips>0</MMClips>
  <ScaleCrop>false</ScaleCrop>
  <HeadingPairs>
    <vt:vector size="4" baseType="variant">
      <vt:variant>
        <vt:lpstr>Téma</vt:lpstr>
      </vt:variant>
      <vt:variant>
        <vt:i4>1</vt:i4>
      </vt:variant>
      <vt:variant>
        <vt:lpstr>Diacímek</vt:lpstr>
      </vt:variant>
      <vt:variant>
        <vt:i4>16</vt:i4>
      </vt:variant>
    </vt:vector>
  </HeadingPairs>
  <TitlesOfParts>
    <vt:vector size="17" baseType="lpstr">
      <vt:lpstr>Papír</vt:lpstr>
      <vt:lpstr>A négy évszak</vt:lpstr>
      <vt:lpstr>Szőnyi István: Tavasz 1927</vt:lpstr>
      <vt:lpstr>Szőnyi István</vt:lpstr>
      <vt:lpstr>Ackermann Éva: Tanya Nyáron</vt:lpstr>
      <vt:lpstr>Ackermann Éva</vt:lpstr>
      <vt:lpstr>Szinyei Merse Pál: Ősz</vt:lpstr>
      <vt:lpstr>Szinyei Merse Pál </vt:lpstr>
      <vt:lpstr>Bernáth Aurél: Tél</vt:lpstr>
      <vt:lpstr>Bernáth Aurél</vt:lpstr>
      <vt:lpstr>Kérdések</vt:lpstr>
      <vt:lpstr>Válaszok:</vt:lpstr>
      <vt:lpstr>12. dia</vt:lpstr>
      <vt:lpstr>13. dia</vt:lpstr>
      <vt:lpstr>Felhasznált források:</vt:lpstr>
      <vt:lpstr>Nektek/Önnek tetszett?</vt:lpstr>
      <vt:lpstr>SZAVAZZ RÁM!!!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Négy Évszak</dc:title>
  <dc:creator>Madár Timi</dc:creator>
  <cp:lastModifiedBy>5.a</cp:lastModifiedBy>
  <cp:revision>33</cp:revision>
  <dcterms:created xsi:type="dcterms:W3CDTF">2016-01-09T11:46:05Z</dcterms:created>
  <dcterms:modified xsi:type="dcterms:W3CDTF">2016-01-27T09:24:28Z</dcterms:modified>
</cp:coreProperties>
</file>